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7"/>
  </p:notesMasterIdLst>
  <p:handoutMasterIdLst>
    <p:handoutMasterId r:id="rId28"/>
  </p:handoutMasterIdLst>
  <p:sldIdLst>
    <p:sldId id="462" r:id="rId8"/>
    <p:sldId id="1299" r:id="rId9"/>
    <p:sldId id="1288" r:id="rId10"/>
    <p:sldId id="1294" r:id="rId11"/>
    <p:sldId id="1281" r:id="rId12"/>
    <p:sldId id="1295" r:id="rId13"/>
    <p:sldId id="1283" r:id="rId14"/>
    <p:sldId id="1297" r:id="rId15"/>
    <p:sldId id="1291" r:id="rId16"/>
    <p:sldId id="1292" r:id="rId17"/>
    <p:sldId id="1285" r:id="rId18"/>
    <p:sldId id="1293" r:id="rId19"/>
    <p:sldId id="1287" r:id="rId20"/>
    <p:sldId id="1296" r:id="rId21"/>
    <p:sldId id="1279" r:id="rId22"/>
    <p:sldId id="1298" r:id="rId23"/>
    <p:sldId id="972" r:id="rId24"/>
    <p:sldId id="1300" r:id="rId25"/>
    <p:sldId id="26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5090" autoAdjust="0"/>
  </p:normalViewPr>
  <p:slideViewPr>
    <p:cSldViewPr snapToGrid="0">
      <p:cViewPr varScale="1">
        <p:scale>
          <a:sx n="73" d="100"/>
          <a:sy n="73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882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  <p:sldLayoutId id="214748371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Filter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150FE4-DEA8-41C9-8C96-1AD8CFA08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Filter</a:t>
            </a:r>
            <a:r>
              <a:rPr lang="zh-CN" altLang="en-US"/>
              <a:t>使用细节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C6B9470-B95E-45F4-A210-C638A86D5A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Filter </a:t>
            </a:r>
            <a:r>
              <a:rPr lang="zh-CN" altLang="en-US">
                <a:solidFill>
                  <a:srgbClr val="C00000"/>
                </a:solidFill>
              </a:rPr>
              <a:t>拦截路径配置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过滤器链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C9A473-F108-4EC1-B99D-04E490FF3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4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F7F3-F3C5-4190-AF33-10346E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Filter </a:t>
            </a:r>
            <a:r>
              <a:rPr lang="zh-CN" altLang="en-US"/>
              <a:t>拦截路径配置</a:t>
            </a:r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710879" y="1678381"/>
            <a:ext cx="7252391" cy="5104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Filter </a:t>
            </a:r>
            <a:r>
              <a:rPr lang="zh-CN" altLang="en-US"/>
              <a:t>可以根据需求，配置不同的拦截资源路径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F6A6A-8ABF-4865-A2E1-00C18D08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47" y="2114510"/>
            <a:ext cx="2209992" cy="594412"/>
          </a:xfrm>
          <a:prstGeom prst="rect">
            <a:avLst/>
          </a:prstGeom>
        </p:spPr>
      </p:pic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A304362F-AA97-41FA-A717-40A35D43B1D5}"/>
              </a:ext>
            </a:extLst>
          </p:cNvPr>
          <p:cNvSpPr txBox="1">
            <a:spLocks/>
          </p:cNvSpPr>
          <p:nvPr/>
        </p:nvSpPr>
        <p:spPr>
          <a:xfrm>
            <a:off x="1045559" y="2789828"/>
            <a:ext cx="7252391" cy="5104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拦截具体的资源：</a:t>
            </a:r>
            <a:r>
              <a:rPr lang="en-US" altLang="zh-CN"/>
              <a:t>/index.jsp</a:t>
            </a:r>
            <a:r>
              <a:rPr lang="zh-CN" altLang="en-US"/>
              <a:t>：只有访问</a:t>
            </a:r>
            <a:r>
              <a:rPr lang="en-US" altLang="zh-CN"/>
              <a:t>index.jsp</a:t>
            </a:r>
            <a:r>
              <a:rPr lang="zh-CN" altLang="en-US"/>
              <a:t>时才会被拦截。</a:t>
            </a:r>
            <a:endParaRPr lang="en-US" altLang="zh-CN"/>
          </a:p>
        </p:txBody>
      </p:sp>
      <p:sp>
        <p:nvSpPr>
          <p:cNvPr id="32" name="文本占位符 16">
            <a:extLst>
              <a:ext uri="{FF2B5EF4-FFF2-40B4-BE49-F238E27FC236}">
                <a16:creationId xmlns:a16="http://schemas.microsoft.com/office/drawing/2014/main" id="{A99E0213-9832-4D74-851F-0C522C796021}"/>
              </a:ext>
            </a:extLst>
          </p:cNvPr>
          <p:cNvSpPr txBox="1">
            <a:spLocks/>
          </p:cNvSpPr>
          <p:nvPr/>
        </p:nvSpPr>
        <p:spPr>
          <a:xfrm>
            <a:off x="1045559" y="3223013"/>
            <a:ext cx="7252391" cy="5104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目录拦截：</a:t>
            </a:r>
            <a:r>
              <a:rPr lang="en-US" altLang="zh-CN"/>
              <a:t>/user/*</a:t>
            </a:r>
            <a:r>
              <a:rPr lang="zh-CN" altLang="en-US"/>
              <a:t>：访问</a:t>
            </a:r>
            <a:r>
              <a:rPr lang="en-US" altLang="zh-CN"/>
              <a:t>/user</a:t>
            </a:r>
            <a:r>
              <a:rPr lang="zh-CN" altLang="en-US"/>
              <a:t>下的所有资源，都会被拦截</a:t>
            </a:r>
            <a:endParaRPr lang="en-US" altLang="zh-CN"/>
          </a:p>
        </p:txBody>
      </p:sp>
      <p:sp>
        <p:nvSpPr>
          <p:cNvPr id="33" name="文本占位符 16">
            <a:extLst>
              <a:ext uri="{FF2B5EF4-FFF2-40B4-BE49-F238E27FC236}">
                <a16:creationId xmlns:a16="http://schemas.microsoft.com/office/drawing/2014/main" id="{2AA9AD1E-B391-44F3-9319-B89712E997FB}"/>
              </a:ext>
            </a:extLst>
          </p:cNvPr>
          <p:cNvSpPr txBox="1">
            <a:spLocks/>
          </p:cNvSpPr>
          <p:nvPr/>
        </p:nvSpPr>
        <p:spPr>
          <a:xfrm>
            <a:off x="1054109" y="3649935"/>
            <a:ext cx="7252391" cy="5104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后缀名拦截：</a:t>
            </a:r>
            <a:r>
              <a:rPr lang="en-US" altLang="zh-CN"/>
              <a:t>*.jsp</a:t>
            </a:r>
            <a:r>
              <a:rPr lang="zh-CN" altLang="en-US"/>
              <a:t>：访问后缀名为</a:t>
            </a:r>
            <a:r>
              <a:rPr lang="en-US" altLang="zh-CN"/>
              <a:t>jsp</a:t>
            </a:r>
            <a:r>
              <a:rPr lang="zh-CN" altLang="en-US"/>
              <a:t>的资源，都会被拦截</a:t>
            </a:r>
            <a:endParaRPr lang="en-US" altLang="zh-CN"/>
          </a:p>
        </p:txBody>
      </p:sp>
      <p:sp>
        <p:nvSpPr>
          <p:cNvPr id="35" name="文本占位符 16">
            <a:extLst>
              <a:ext uri="{FF2B5EF4-FFF2-40B4-BE49-F238E27FC236}">
                <a16:creationId xmlns:a16="http://schemas.microsoft.com/office/drawing/2014/main" id="{206F483B-A7DF-4374-85C6-544B168CE145}"/>
              </a:ext>
            </a:extLst>
          </p:cNvPr>
          <p:cNvSpPr txBox="1">
            <a:spLocks/>
          </p:cNvSpPr>
          <p:nvPr/>
        </p:nvSpPr>
        <p:spPr>
          <a:xfrm>
            <a:off x="1045559" y="4114443"/>
            <a:ext cx="7252391" cy="5104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拦截所有：</a:t>
            </a:r>
            <a:r>
              <a:rPr lang="en-US" altLang="zh-CN"/>
              <a:t>/*</a:t>
            </a:r>
            <a:r>
              <a:rPr lang="zh-CN" altLang="en-US"/>
              <a:t>：访问所有资源，都会被拦截</a:t>
            </a:r>
            <a:endParaRPr lang="en-US" altLang="zh-CN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51A49A9-0661-4BE7-84D9-BE880973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85" y="3994951"/>
            <a:ext cx="5797946" cy="24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150FE4-DEA8-41C9-8C96-1AD8CFA08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Filter</a:t>
            </a:r>
            <a:r>
              <a:rPr lang="zh-CN" altLang="en-US"/>
              <a:t>使用细节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C6B9470-B95E-45F4-A210-C638A86D5A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Filter </a:t>
            </a:r>
            <a:r>
              <a:rPr lang="zh-CN" altLang="en-US"/>
              <a:t>拦截路径配置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C9A473-F108-4EC1-B99D-04E490FF3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F7F3-F3C5-4190-AF33-10346E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过滤器链</a:t>
            </a:r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710880" y="1688447"/>
            <a:ext cx="7252391" cy="5104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一个</a:t>
            </a:r>
            <a:r>
              <a:rPr lang="en-US" altLang="zh-CN"/>
              <a:t>Web</a:t>
            </a:r>
            <a:r>
              <a:rPr lang="zh-CN" altLang="en-US"/>
              <a:t>应用，可以配置</a:t>
            </a:r>
            <a:r>
              <a:rPr lang="zh-CN" altLang="en-US">
                <a:solidFill>
                  <a:srgbClr val="C00000"/>
                </a:solidFill>
              </a:rPr>
              <a:t>多个</a:t>
            </a:r>
            <a:r>
              <a:rPr lang="zh-CN" altLang="en-US"/>
              <a:t>过滤器，这多个过滤器称为过滤器链</a:t>
            </a:r>
            <a:endParaRPr lang="en-US" altLang="zh-CN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CE5E380-E9D3-4874-B99F-F212A1DB4E85}"/>
              </a:ext>
            </a:extLst>
          </p:cNvPr>
          <p:cNvSpPr/>
          <p:nvPr/>
        </p:nvSpPr>
        <p:spPr>
          <a:xfrm>
            <a:off x="4063209" y="2664021"/>
            <a:ext cx="5666007" cy="25983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4198CB-123E-452B-AA73-5D4FE23A410F}"/>
              </a:ext>
            </a:extLst>
          </p:cNvPr>
          <p:cNvSpPr/>
          <p:nvPr/>
        </p:nvSpPr>
        <p:spPr>
          <a:xfrm>
            <a:off x="8309832" y="2896197"/>
            <a:ext cx="1262733" cy="205275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Web</a:t>
            </a:r>
          </a:p>
          <a:p>
            <a:pPr algn="ctr"/>
            <a:r>
              <a:rPr lang="zh-CN" altLang="en-US" sz="1200"/>
              <a:t>资源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071A67-ABC1-4D7E-AA98-5C1C5D85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01" y="3429000"/>
            <a:ext cx="1052978" cy="106836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2987AE-E05F-449C-9761-627AECCB3140}"/>
              </a:ext>
            </a:extLst>
          </p:cNvPr>
          <p:cNvCxnSpPr>
            <a:cxnSpLocks/>
          </p:cNvCxnSpPr>
          <p:nvPr/>
        </p:nvCxnSpPr>
        <p:spPr>
          <a:xfrm>
            <a:off x="2052752" y="3742558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3D6479-AB25-42F3-9FDD-E1A4D8040BC2}"/>
              </a:ext>
            </a:extLst>
          </p:cNvPr>
          <p:cNvCxnSpPr>
            <a:cxnSpLocks/>
          </p:cNvCxnSpPr>
          <p:nvPr/>
        </p:nvCxnSpPr>
        <p:spPr>
          <a:xfrm flipH="1">
            <a:off x="2043877" y="4244718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03A25ED4-2902-4E79-8457-FF27103B70D7}"/>
              </a:ext>
            </a:extLst>
          </p:cNvPr>
          <p:cNvSpPr txBox="1">
            <a:spLocks/>
          </p:cNvSpPr>
          <p:nvPr/>
        </p:nvSpPr>
        <p:spPr>
          <a:xfrm>
            <a:off x="2702238" y="327066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42AC17F1-24AF-461B-BAA4-61419F6871C2}"/>
              </a:ext>
            </a:extLst>
          </p:cNvPr>
          <p:cNvSpPr txBox="1">
            <a:spLocks/>
          </p:cNvSpPr>
          <p:nvPr/>
        </p:nvSpPr>
        <p:spPr>
          <a:xfrm>
            <a:off x="2702237" y="427486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142EC1-A025-41B2-A2AC-C8AAF1AD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082" y="4135115"/>
            <a:ext cx="411468" cy="5630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27E5CB-9D3F-495D-9321-549EAE30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440" y="3670061"/>
            <a:ext cx="361839" cy="4125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39CE864-DE68-4CF4-9305-1548D5994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629" y="3696300"/>
            <a:ext cx="310015" cy="41257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26367B-0565-4690-BB6F-177FFC3E3CA5}"/>
              </a:ext>
            </a:extLst>
          </p:cNvPr>
          <p:cNvCxnSpPr/>
          <p:nvPr/>
        </p:nvCxnSpPr>
        <p:spPr>
          <a:xfrm>
            <a:off x="4143108" y="3404675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FF9045-EB30-44FE-8285-1F0956F84718}"/>
              </a:ext>
            </a:extLst>
          </p:cNvPr>
          <p:cNvCxnSpPr>
            <a:cxnSpLocks/>
          </p:cNvCxnSpPr>
          <p:nvPr/>
        </p:nvCxnSpPr>
        <p:spPr>
          <a:xfrm flipH="1">
            <a:off x="4143108" y="4507400"/>
            <a:ext cx="622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F5A849-F809-471D-BE3A-51BAD72B7117}"/>
              </a:ext>
            </a:extLst>
          </p:cNvPr>
          <p:cNvCxnSpPr/>
          <p:nvPr/>
        </p:nvCxnSpPr>
        <p:spPr>
          <a:xfrm>
            <a:off x="7678466" y="3387959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778FE7-7B85-4337-AC0A-4BF70DEDC16D}"/>
              </a:ext>
            </a:extLst>
          </p:cNvPr>
          <p:cNvCxnSpPr>
            <a:cxnSpLocks/>
          </p:cNvCxnSpPr>
          <p:nvPr/>
        </p:nvCxnSpPr>
        <p:spPr>
          <a:xfrm flipH="1">
            <a:off x="7578775" y="4507400"/>
            <a:ext cx="693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D7CDCA5-2EA4-472C-9EAE-9A58623CFA50}"/>
              </a:ext>
            </a:extLst>
          </p:cNvPr>
          <p:cNvSpPr/>
          <p:nvPr/>
        </p:nvSpPr>
        <p:spPr>
          <a:xfrm>
            <a:off x="4669587" y="2878083"/>
            <a:ext cx="1262733" cy="205275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Filter1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D4DC15-0196-4DAE-A886-FBBEF6812358}"/>
              </a:ext>
            </a:extLst>
          </p:cNvPr>
          <p:cNvCxnSpPr/>
          <p:nvPr/>
        </p:nvCxnSpPr>
        <p:spPr>
          <a:xfrm>
            <a:off x="5932320" y="3404675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A2C749-70E0-48C2-8CAE-EA1DC8E1C0B3}"/>
              </a:ext>
            </a:extLst>
          </p:cNvPr>
          <p:cNvCxnSpPr>
            <a:cxnSpLocks/>
          </p:cNvCxnSpPr>
          <p:nvPr/>
        </p:nvCxnSpPr>
        <p:spPr>
          <a:xfrm flipH="1">
            <a:off x="5932320" y="4507400"/>
            <a:ext cx="622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361B4F30-9B01-44D2-ACDC-892D194242A9}"/>
              </a:ext>
            </a:extLst>
          </p:cNvPr>
          <p:cNvSpPr/>
          <p:nvPr/>
        </p:nvSpPr>
        <p:spPr>
          <a:xfrm>
            <a:off x="6458799" y="2878083"/>
            <a:ext cx="1262733" cy="205275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Filter2</a:t>
            </a:r>
            <a:endParaRPr lang="zh-CN" altLang="en-US"/>
          </a:p>
        </p:txBody>
      </p:sp>
      <p:sp>
        <p:nvSpPr>
          <p:cNvPr id="29" name="文本占位符 16">
            <a:extLst>
              <a:ext uri="{FF2B5EF4-FFF2-40B4-BE49-F238E27FC236}">
                <a16:creationId xmlns:a16="http://schemas.microsoft.com/office/drawing/2014/main" id="{8580DDF1-4D4B-4C82-850C-CC8D67B2743B}"/>
              </a:ext>
            </a:extLst>
          </p:cNvPr>
          <p:cNvSpPr txBox="1">
            <a:spLocks/>
          </p:cNvSpPr>
          <p:nvPr/>
        </p:nvSpPr>
        <p:spPr>
          <a:xfrm>
            <a:off x="4802636" y="3479581"/>
            <a:ext cx="1293482" cy="4334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r>
              <a:rPr lang="zh-CN" altLang="en-US" sz="1400">
                <a:solidFill>
                  <a:srgbClr val="C00000"/>
                </a:solidFill>
              </a:rPr>
              <a:t>前</a:t>
            </a:r>
            <a:r>
              <a:rPr lang="zh-CN" altLang="en-US" sz="1400"/>
              <a:t>逻辑</a:t>
            </a:r>
            <a:r>
              <a:rPr lang="en-US" altLang="zh-CN" sz="1400"/>
              <a:t> </a:t>
            </a:r>
          </a:p>
        </p:txBody>
      </p:sp>
      <p:sp>
        <p:nvSpPr>
          <p:cNvPr id="30" name="文本占位符 16">
            <a:extLst>
              <a:ext uri="{FF2B5EF4-FFF2-40B4-BE49-F238E27FC236}">
                <a16:creationId xmlns:a16="http://schemas.microsoft.com/office/drawing/2014/main" id="{B66D19DB-4A28-41E6-8C87-8E9476D83CB1}"/>
              </a:ext>
            </a:extLst>
          </p:cNvPr>
          <p:cNvSpPr txBox="1">
            <a:spLocks/>
          </p:cNvSpPr>
          <p:nvPr/>
        </p:nvSpPr>
        <p:spPr>
          <a:xfrm>
            <a:off x="5041977" y="3796208"/>
            <a:ext cx="636019" cy="4047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endParaRPr lang="en-US" altLang="zh-CN" sz="1400"/>
          </a:p>
        </p:txBody>
      </p:sp>
      <p:sp>
        <p:nvSpPr>
          <p:cNvPr id="31" name="文本占位符 16">
            <a:extLst>
              <a:ext uri="{FF2B5EF4-FFF2-40B4-BE49-F238E27FC236}">
                <a16:creationId xmlns:a16="http://schemas.microsoft.com/office/drawing/2014/main" id="{4217F6E3-AA38-482F-983F-89CCC7D3012D}"/>
              </a:ext>
            </a:extLst>
          </p:cNvPr>
          <p:cNvSpPr txBox="1">
            <a:spLocks/>
          </p:cNvSpPr>
          <p:nvPr/>
        </p:nvSpPr>
        <p:spPr>
          <a:xfrm>
            <a:off x="4802149" y="4108876"/>
            <a:ext cx="1236843" cy="43752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r>
              <a:rPr lang="zh-CN" altLang="en-US" sz="1400">
                <a:solidFill>
                  <a:srgbClr val="C00000"/>
                </a:solidFill>
              </a:rPr>
              <a:t>后</a:t>
            </a:r>
            <a:r>
              <a:rPr lang="zh-CN" altLang="en-US" sz="1400"/>
              <a:t>逻辑</a:t>
            </a:r>
            <a:endParaRPr lang="en-US" altLang="zh-CN" sz="1400"/>
          </a:p>
        </p:txBody>
      </p:sp>
      <p:sp>
        <p:nvSpPr>
          <p:cNvPr id="34" name="文本占位符 16">
            <a:extLst>
              <a:ext uri="{FF2B5EF4-FFF2-40B4-BE49-F238E27FC236}">
                <a16:creationId xmlns:a16="http://schemas.microsoft.com/office/drawing/2014/main" id="{AF933EB3-4A20-4B94-8DD1-66007A4380C7}"/>
              </a:ext>
            </a:extLst>
          </p:cNvPr>
          <p:cNvSpPr txBox="1">
            <a:spLocks/>
          </p:cNvSpPr>
          <p:nvPr/>
        </p:nvSpPr>
        <p:spPr>
          <a:xfrm>
            <a:off x="6583448" y="3518383"/>
            <a:ext cx="1293482" cy="4334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r>
              <a:rPr lang="zh-CN" altLang="en-US" sz="1400">
                <a:solidFill>
                  <a:srgbClr val="C00000"/>
                </a:solidFill>
              </a:rPr>
              <a:t>前</a:t>
            </a:r>
            <a:r>
              <a:rPr lang="zh-CN" altLang="en-US" sz="1400"/>
              <a:t>逻辑</a:t>
            </a:r>
            <a:r>
              <a:rPr lang="en-US" altLang="zh-CN" sz="1400"/>
              <a:t> </a:t>
            </a:r>
          </a:p>
        </p:txBody>
      </p:sp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FE7CF6C8-7008-48E7-8353-7C087F5E618F}"/>
              </a:ext>
            </a:extLst>
          </p:cNvPr>
          <p:cNvSpPr txBox="1">
            <a:spLocks/>
          </p:cNvSpPr>
          <p:nvPr/>
        </p:nvSpPr>
        <p:spPr>
          <a:xfrm>
            <a:off x="6822789" y="3835010"/>
            <a:ext cx="636019" cy="4047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endParaRPr lang="en-US" altLang="zh-CN" sz="1400"/>
          </a:p>
        </p:txBody>
      </p:sp>
      <p:sp>
        <p:nvSpPr>
          <p:cNvPr id="38" name="文本占位符 16">
            <a:extLst>
              <a:ext uri="{FF2B5EF4-FFF2-40B4-BE49-F238E27FC236}">
                <a16:creationId xmlns:a16="http://schemas.microsoft.com/office/drawing/2014/main" id="{38C126EA-7D57-42DF-9C30-550072B10E72}"/>
              </a:ext>
            </a:extLst>
          </p:cNvPr>
          <p:cNvSpPr txBox="1">
            <a:spLocks/>
          </p:cNvSpPr>
          <p:nvPr/>
        </p:nvSpPr>
        <p:spPr>
          <a:xfrm>
            <a:off x="6582961" y="4147678"/>
            <a:ext cx="1236843" cy="43752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r>
              <a:rPr lang="zh-CN" altLang="en-US" sz="1400">
                <a:solidFill>
                  <a:srgbClr val="C00000"/>
                </a:solidFill>
              </a:rPr>
              <a:t>后</a:t>
            </a:r>
            <a:r>
              <a:rPr lang="zh-CN" altLang="en-US" sz="1400"/>
              <a:t>逻辑</a:t>
            </a:r>
            <a:endParaRPr lang="en-US" altLang="zh-CN" sz="1400"/>
          </a:p>
        </p:txBody>
      </p:sp>
      <p:sp>
        <p:nvSpPr>
          <p:cNvPr id="32" name="文本占位符 16">
            <a:extLst>
              <a:ext uri="{FF2B5EF4-FFF2-40B4-BE49-F238E27FC236}">
                <a16:creationId xmlns:a16="http://schemas.microsoft.com/office/drawing/2014/main" id="{733917A2-B56E-4DD2-B7D5-1C21B91452CA}"/>
              </a:ext>
            </a:extLst>
          </p:cNvPr>
          <p:cNvSpPr txBox="1">
            <a:spLocks/>
          </p:cNvSpPr>
          <p:nvPr/>
        </p:nvSpPr>
        <p:spPr>
          <a:xfrm>
            <a:off x="813810" y="5457066"/>
            <a:ext cx="7252391" cy="5104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注解配置的</a:t>
            </a:r>
            <a:r>
              <a:rPr lang="en-US" altLang="zh-CN"/>
              <a:t>Filter</a:t>
            </a:r>
            <a:r>
              <a:rPr lang="zh-CN" altLang="en-US"/>
              <a:t>，优先级按照过滤器类名</a:t>
            </a:r>
            <a:r>
              <a:rPr lang="en-US" altLang="zh-CN"/>
              <a:t>(</a:t>
            </a:r>
            <a:r>
              <a:rPr lang="zh-CN" altLang="en-US"/>
              <a:t>字符串</a:t>
            </a:r>
            <a:r>
              <a:rPr lang="en-US" altLang="zh-CN"/>
              <a:t>)</a:t>
            </a:r>
            <a:r>
              <a:rPr lang="zh-CN" altLang="en-US"/>
              <a:t>的自然排序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00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237272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7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505BC0-3A27-48C9-91A7-71379C081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登录验证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199FD4D0-79F1-4227-B77B-73C6A58B0A9F}"/>
              </a:ext>
            </a:extLst>
          </p:cNvPr>
          <p:cNvSpPr txBox="1">
            <a:spLocks/>
          </p:cNvSpPr>
          <p:nvPr/>
        </p:nvSpPr>
        <p:spPr>
          <a:xfrm>
            <a:off x="2195450" y="1745240"/>
            <a:ext cx="9425420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需求：访问服务器资源时，需要先进行登录验证，如果没有登录，则自动跳转到登录页面</a:t>
            </a: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95FE56-F49E-4009-B8CF-9CC44714149D}"/>
              </a:ext>
            </a:extLst>
          </p:cNvPr>
          <p:cNvSpPr/>
          <p:nvPr/>
        </p:nvSpPr>
        <p:spPr>
          <a:xfrm>
            <a:off x="4209751" y="2853618"/>
            <a:ext cx="6629173" cy="25983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1BE45ED-4B92-4F7F-BF35-1DAE7D89B36C}"/>
              </a:ext>
            </a:extLst>
          </p:cNvPr>
          <p:cNvSpPr/>
          <p:nvPr/>
        </p:nvSpPr>
        <p:spPr>
          <a:xfrm>
            <a:off x="9419540" y="3085794"/>
            <a:ext cx="1262733" cy="205275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Web</a:t>
            </a:r>
          </a:p>
          <a:p>
            <a:pPr algn="ctr"/>
            <a:r>
              <a:rPr lang="zh-CN" altLang="en-US" sz="1200"/>
              <a:t>资源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D052A5-3C9A-49D1-8A67-A938D61D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8" y="3588043"/>
            <a:ext cx="1052978" cy="106836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1570A6-E42E-4FBD-A7DF-DAEB81E4F077}"/>
              </a:ext>
            </a:extLst>
          </p:cNvPr>
          <p:cNvCxnSpPr>
            <a:cxnSpLocks/>
          </p:cNvCxnSpPr>
          <p:nvPr/>
        </p:nvCxnSpPr>
        <p:spPr>
          <a:xfrm>
            <a:off x="2155489" y="3901601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224979-E516-4763-B682-2CD37FC62402}"/>
              </a:ext>
            </a:extLst>
          </p:cNvPr>
          <p:cNvCxnSpPr>
            <a:cxnSpLocks/>
          </p:cNvCxnSpPr>
          <p:nvPr/>
        </p:nvCxnSpPr>
        <p:spPr>
          <a:xfrm flipH="1">
            <a:off x="2146614" y="4403761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381A1A53-9DD2-40EC-8541-1AE8106B5277}"/>
              </a:ext>
            </a:extLst>
          </p:cNvPr>
          <p:cNvSpPr txBox="1">
            <a:spLocks/>
          </p:cNvSpPr>
          <p:nvPr/>
        </p:nvSpPr>
        <p:spPr>
          <a:xfrm>
            <a:off x="2804975" y="342971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85DB409B-C103-48E2-99A5-56D8919094C2}"/>
              </a:ext>
            </a:extLst>
          </p:cNvPr>
          <p:cNvSpPr txBox="1">
            <a:spLocks/>
          </p:cNvSpPr>
          <p:nvPr/>
        </p:nvSpPr>
        <p:spPr>
          <a:xfrm>
            <a:off x="2804974" y="44339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1C4E95-912E-4685-95F4-D841AA29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790" y="4324712"/>
            <a:ext cx="411468" cy="5630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D68DD-30AD-4A86-BBEB-5CF411D4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148" y="3859658"/>
            <a:ext cx="361839" cy="4125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8C7845B-E291-4641-9E17-69BADE4CC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337" y="3885897"/>
            <a:ext cx="310015" cy="41257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1EC2BF-67B0-4986-9D32-F6F62CB8696C}"/>
              </a:ext>
            </a:extLst>
          </p:cNvPr>
          <p:cNvCxnSpPr/>
          <p:nvPr/>
        </p:nvCxnSpPr>
        <p:spPr>
          <a:xfrm>
            <a:off x="4435735" y="3588043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585899-97B2-47FE-98C7-E77C92F26E41}"/>
              </a:ext>
            </a:extLst>
          </p:cNvPr>
          <p:cNvCxnSpPr>
            <a:cxnSpLocks/>
          </p:cNvCxnSpPr>
          <p:nvPr/>
        </p:nvCxnSpPr>
        <p:spPr>
          <a:xfrm flipH="1">
            <a:off x="4435735" y="4696997"/>
            <a:ext cx="622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0A906A-56DC-4237-8240-326CAB35D9DB}"/>
              </a:ext>
            </a:extLst>
          </p:cNvPr>
          <p:cNvCxnSpPr/>
          <p:nvPr/>
        </p:nvCxnSpPr>
        <p:spPr>
          <a:xfrm>
            <a:off x="8825743" y="3618597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14ACB5-FDAB-47F0-B79C-F9F92FE79DFD}"/>
              </a:ext>
            </a:extLst>
          </p:cNvPr>
          <p:cNvCxnSpPr>
            <a:cxnSpLocks/>
          </p:cNvCxnSpPr>
          <p:nvPr/>
        </p:nvCxnSpPr>
        <p:spPr>
          <a:xfrm flipH="1">
            <a:off x="8825743" y="4696997"/>
            <a:ext cx="622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8D26C3-50BE-47EB-9448-748C99AA8D41}"/>
              </a:ext>
            </a:extLst>
          </p:cNvPr>
          <p:cNvSpPr/>
          <p:nvPr/>
        </p:nvSpPr>
        <p:spPr>
          <a:xfrm>
            <a:off x="5073337" y="3183724"/>
            <a:ext cx="3752406" cy="21460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4" name="文本占位符 16">
            <a:extLst>
              <a:ext uri="{FF2B5EF4-FFF2-40B4-BE49-F238E27FC236}">
                <a16:creationId xmlns:a16="http://schemas.microsoft.com/office/drawing/2014/main" id="{4262E916-E974-43D2-8EDC-34862FCEA072}"/>
              </a:ext>
            </a:extLst>
          </p:cNvPr>
          <p:cNvSpPr txBox="1">
            <a:spLocks/>
          </p:cNvSpPr>
          <p:nvPr/>
        </p:nvSpPr>
        <p:spPr>
          <a:xfrm>
            <a:off x="5235594" y="3803544"/>
            <a:ext cx="3605142" cy="4062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判断用户是否登录：</a:t>
            </a:r>
            <a:endParaRPr lang="en-US" altLang="zh-CN" sz="1200"/>
          </a:p>
        </p:txBody>
      </p:sp>
      <p:sp>
        <p:nvSpPr>
          <p:cNvPr id="35" name="文本占位符 16">
            <a:extLst>
              <a:ext uri="{FF2B5EF4-FFF2-40B4-BE49-F238E27FC236}">
                <a16:creationId xmlns:a16="http://schemas.microsoft.com/office/drawing/2014/main" id="{7C58DFB0-9822-4B30-8972-3BFC033BDAAB}"/>
              </a:ext>
            </a:extLst>
          </p:cNvPr>
          <p:cNvSpPr txBox="1">
            <a:spLocks/>
          </p:cNvSpPr>
          <p:nvPr/>
        </p:nvSpPr>
        <p:spPr>
          <a:xfrm>
            <a:off x="5434911" y="4095845"/>
            <a:ext cx="3605142" cy="6374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200"/>
              <a:t>登录：直接放行</a:t>
            </a:r>
            <a:endParaRPr lang="en-US" altLang="zh-CN" sz="12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/>
              <a:t>未登录：跳转到登录页面，并给出提示信息</a:t>
            </a:r>
            <a:endParaRPr lang="en-US" altLang="zh-CN" sz="1200"/>
          </a:p>
        </p:txBody>
      </p:sp>
      <p:sp>
        <p:nvSpPr>
          <p:cNvPr id="36" name="文本占位符 16">
            <a:extLst>
              <a:ext uri="{FF2B5EF4-FFF2-40B4-BE49-F238E27FC236}">
                <a16:creationId xmlns:a16="http://schemas.microsoft.com/office/drawing/2014/main" id="{8A5A8343-332D-4C67-A7D8-48CAD5FEC08B}"/>
              </a:ext>
            </a:extLst>
          </p:cNvPr>
          <p:cNvSpPr txBox="1">
            <a:spLocks/>
          </p:cNvSpPr>
          <p:nvPr/>
        </p:nvSpPr>
        <p:spPr>
          <a:xfrm>
            <a:off x="5253649" y="3349075"/>
            <a:ext cx="3605142" cy="4062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0. </a:t>
            </a:r>
            <a:r>
              <a:rPr lang="zh-CN" altLang="en-US" sz="1200"/>
              <a:t>判断访问的是否是登录相关资源</a:t>
            </a:r>
            <a:endParaRPr lang="en-US" altLang="zh-CN" sz="1200"/>
          </a:p>
        </p:txBody>
      </p:sp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22C1E4BC-9B90-4566-B178-9D622E749E4D}"/>
              </a:ext>
            </a:extLst>
          </p:cNvPr>
          <p:cNvSpPr txBox="1">
            <a:spLocks/>
          </p:cNvSpPr>
          <p:nvPr/>
        </p:nvSpPr>
        <p:spPr>
          <a:xfrm>
            <a:off x="5513926" y="3641377"/>
            <a:ext cx="2192690" cy="62924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200"/>
              <a:t>是：放行</a:t>
            </a:r>
            <a:endParaRPr lang="en-US" altLang="zh-CN" sz="12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/>
              <a:t>不是：进行登录验证</a:t>
            </a:r>
            <a:endParaRPr lang="en-US" altLang="zh-CN" sz="1200"/>
          </a:p>
        </p:txBody>
      </p:sp>
      <p:sp>
        <p:nvSpPr>
          <p:cNvPr id="38" name="文本占位符 16">
            <a:extLst>
              <a:ext uri="{FF2B5EF4-FFF2-40B4-BE49-F238E27FC236}">
                <a16:creationId xmlns:a16="http://schemas.microsoft.com/office/drawing/2014/main" id="{672E41F7-EEF3-47D6-9511-9C44A15F3318}"/>
              </a:ext>
            </a:extLst>
          </p:cNvPr>
          <p:cNvSpPr txBox="1">
            <a:spLocks/>
          </p:cNvSpPr>
          <p:nvPr/>
        </p:nvSpPr>
        <p:spPr>
          <a:xfrm>
            <a:off x="6741659" y="3803544"/>
            <a:ext cx="2099077" cy="4062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session</a:t>
            </a:r>
            <a:r>
              <a:rPr lang="zh-CN" altLang="en-US" sz="1200"/>
              <a:t>中是否有</a:t>
            </a:r>
            <a:r>
              <a:rPr lang="en-US" altLang="zh-CN" sz="1200"/>
              <a:t>user</a:t>
            </a:r>
            <a:r>
              <a:rPr lang="zh-CN" altLang="en-US" sz="1200"/>
              <a:t>对象</a:t>
            </a:r>
            <a:endParaRPr lang="en-US" altLang="zh-CN" sz="1200"/>
          </a:p>
        </p:txBody>
      </p:sp>
      <p:sp>
        <p:nvSpPr>
          <p:cNvPr id="39" name="文本占位符 16">
            <a:extLst>
              <a:ext uri="{FF2B5EF4-FFF2-40B4-BE49-F238E27FC236}">
                <a16:creationId xmlns:a16="http://schemas.microsoft.com/office/drawing/2014/main" id="{F1E84004-F2A7-4C38-A098-B89435B14BA6}"/>
              </a:ext>
            </a:extLst>
          </p:cNvPr>
          <p:cNvSpPr txBox="1">
            <a:spLocks/>
          </p:cNvSpPr>
          <p:nvPr/>
        </p:nvSpPr>
        <p:spPr>
          <a:xfrm>
            <a:off x="6280015" y="2845841"/>
            <a:ext cx="1195205" cy="4062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LoginFilter</a:t>
            </a:r>
            <a:endParaRPr lang="en-US" altLang="zh-CN" sz="1200"/>
          </a:p>
        </p:txBody>
      </p:sp>
      <p:sp>
        <p:nvSpPr>
          <p:cNvPr id="40" name="文本占位符 16">
            <a:extLst>
              <a:ext uri="{FF2B5EF4-FFF2-40B4-BE49-F238E27FC236}">
                <a16:creationId xmlns:a16="http://schemas.microsoft.com/office/drawing/2014/main" id="{D41D4431-071E-48A3-BA72-0048BABD3F73}"/>
              </a:ext>
            </a:extLst>
          </p:cNvPr>
          <p:cNvSpPr txBox="1">
            <a:spLocks/>
          </p:cNvSpPr>
          <p:nvPr/>
        </p:nvSpPr>
        <p:spPr>
          <a:xfrm>
            <a:off x="7286605" y="2837897"/>
            <a:ext cx="420011" cy="4062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/*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726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7 L -0.00143 0.0578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91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-0.00039 0.0671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35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00052 0.0592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16" grpId="0"/>
      <p:bldP spid="4" grpId="0" animBg="1"/>
      <p:bldP spid="34" grpId="0"/>
      <p:bldP spid="34" grpId="1"/>
      <p:bldP spid="35" grpId="0"/>
      <p:bldP spid="35" grpId="1"/>
      <p:bldP spid="36" grpId="0"/>
      <p:bldP spid="37" grpId="0"/>
      <p:bldP spid="38" grpId="0"/>
      <p:bldP spid="38" grpId="1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Listener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0878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Listener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8"/>
            <a:ext cx="9347521" cy="502409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Listener </a:t>
            </a:r>
            <a:r>
              <a:rPr lang="zh-CN" altLang="en-US"/>
              <a:t>表示监听器，是 </a:t>
            </a:r>
            <a:r>
              <a:rPr lang="en-US" altLang="zh-CN"/>
              <a:t>JavaWeb </a:t>
            </a:r>
            <a:r>
              <a:rPr lang="zh-CN" altLang="en-US"/>
              <a:t>三大组件</a:t>
            </a:r>
            <a:r>
              <a:rPr lang="en-US" altLang="zh-CN"/>
              <a:t>(Servlet</a:t>
            </a:r>
            <a:r>
              <a:rPr lang="zh-CN" altLang="en-US"/>
              <a:t>、</a:t>
            </a:r>
            <a:r>
              <a:rPr lang="en-US" altLang="zh-CN"/>
              <a:t>Filter</a:t>
            </a:r>
            <a:r>
              <a:rPr lang="zh-CN" altLang="en-US"/>
              <a:t>、</a:t>
            </a:r>
            <a:r>
              <a:rPr lang="en-US" altLang="zh-CN"/>
              <a:t>Listener)</a:t>
            </a:r>
            <a:r>
              <a:rPr lang="zh-CN" altLang="en-US"/>
              <a:t>之一。</a:t>
            </a:r>
            <a:endParaRPr lang="en-US" altLang="zh-CN"/>
          </a:p>
          <a:p>
            <a:r>
              <a:rPr lang="zh-CN" altLang="en-US"/>
              <a:t>监听器可以监听就是</a:t>
            </a:r>
            <a:r>
              <a:rPr lang="zh-CN" altLang="en-US" dirty="0"/>
              <a:t>在</a:t>
            </a:r>
            <a:r>
              <a:rPr lang="en-US" altLang="zh-CN" dirty="0"/>
              <a:t>application,session,request</a:t>
            </a:r>
            <a:r>
              <a:rPr lang="zh-CN" altLang="en-US" dirty="0"/>
              <a:t>三个对象创建、销毁或者往其中添加修改删除属性时</a:t>
            </a:r>
            <a:r>
              <a:rPr lang="zh-CN" altLang="en-US" dirty="0">
                <a:solidFill>
                  <a:srgbClr val="C00000"/>
                </a:solidFill>
              </a:rPr>
              <a:t>自动</a:t>
            </a:r>
            <a:r>
              <a:rPr lang="zh-CN" altLang="en-US" dirty="0"/>
              <a:t>执行代码的</a:t>
            </a:r>
            <a:r>
              <a:rPr lang="zh-CN" altLang="en-US"/>
              <a:t>功能组件</a:t>
            </a:r>
            <a:endParaRPr lang="en-US" altLang="zh-CN"/>
          </a:p>
          <a:p>
            <a:r>
              <a:rPr lang="en-US" altLang="zh-CN"/>
              <a:t>Listener</a:t>
            </a:r>
            <a:r>
              <a:rPr lang="zh-CN" altLang="en-US"/>
              <a:t>分类：</a:t>
            </a:r>
            <a:r>
              <a:rPr lang="en-US" altLang="zh-CN"/>
              <a:t>JavaWeb</a:t>
            </a:r>
            <a:r>
              <a:rPr lang="zh-CN" altLang="en-US"/>
              <a:t>中提供了</a:t>
            </a:r>
            <a:r>
              <a:rPr lang="en-US" altLang="zh-CN"/>
              <a:t>8</a:t>
            </a:r>
            <a:r>
              <a:rPr lang="zh-CN" altLang="en-US"/>
              <a:t>个监听器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6DD253-DB1A-4C8A-BF9C-FFBA65F4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27" y="3209728"/>
            <a:ext cx="909906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09DFB-927E-43FB-88AB-D0511A937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ServletContextListener </a:t>
            </a:r>
            <a:r>
              <a:rPr lang="zh-CN" altLang="en-US"/>
              <a:t>使用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0D0C906-1A88-4098-9DDE-178B438A6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9214230" cy="517191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定义类，实现</a:t>
            </a:r>
            <a:r>
              <a:rPr lang="en-US" altLang="zh-CN"/>
              <a:t>ServletContextListener</a:t>
            </a:r>
            <a:r>
              <a:rPr lang="zh-CN" altLang="en-US"/>
              <a:t>接口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9F3308-28E7-48F8-95F0-874F844A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58" y="2384116"/>
            <a:ext cx="5780754" cy="2604740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BF0671B7-7157-43C0-AC6E-75BC37630C1F}"/>
              </a:ext>
            </a:extLst>
          </p:cNvPr>
          <p:cNvSpPr txBox="1">
            <a:spLocks/>
          </p:cNvSpPr>
          <p:nvPr/>
        </p:nvSpPr>
        <p:spPr>
          <a:xfrm>
            <a:off x="2195450" y="5139921"/>
            <a:ext cx="921423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rPr lang="zh-CN" altLang="en-US"/>
              <a:t>在类上添加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@WebListener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注解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8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61558D-6C14-46A0-B8AB-2841E64DF3CC}"/>
              </a:ext>
            </a:extLst>
          </p:cNvPr>
          <p:cNvSpPr/>
          <p:nvPr/>
        </p:nvSpPr>
        <p:spPr>
          <a:xfrm>
            <a:off x="4933221" y="3288816"/>
            <a:ext cx="3908938" cy="28551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680E66-106C-4BE8-97E6-0848E28B7AF7}"/>
              </a:ext>
            </a:extLst>
          </p:cNvPr>
          <p:cNvSpPr/>
          <p:nvPr/>
        </p:nvSpPr>
        <p:spPr>
          <a:xfrm>
            <a:off x="7329913" y="3631827"/>
            <a:ext cx="1262733" cy="205275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Web</a:t>
            </a:r>
          </a:p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Filter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8"/>
            <a:ext cx="10439474" cy="14818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Filter </a:t>
            </a:r>
            <a:r>
              <a:rPr lang="zh-CN" altLang="en-US"/>
              <a:t>表示过滤器，是 </a:t>
            </a:r>
            <a:r>
              <a:rPr lang="en-US" altLang="zh-CN"/>
              <a:t>JavaWeb </a:t>
            </a:r>
            <a:r>
              <a:rPr lang="zh-CN" altLang="en-US"/>
              <a:t>三大组件</a:t>
            </a:r>
            <a:r>
              <a:rPr lang="en-US" altLang="zh-CN"/>
              <a:t>(Servlet</a:t>
            </a:r>
            <a:r>
              <a:rPr lang="zh-CN" altLang="en-US"/>
              <a:t>、</a:t>
            </a:r>
            <a:r>
              <a:rPr lang="en-US" altLang="zh-CN"/>
              <a:t>Filter</a:t>
            </a:r>
            <a:r>
              <a:rPr lang="zh-CN" altLang="en-US"/>
              <a:t>、</a:t>
            </a:r>
            <a:r>
              <a:rPr lang="en-US" altLang="zh-CN"/>
              <a:t>Listener)</a:t>
            </a:r>
            <a:r>
              <a:rPr lang="zh-CN" altLang="en-US"/>
              <a:t>之一。</a:t>
            </a:r>
            <a:endParaRPr lang="en-US" altLang="zh-CN"/>
          </a:p>
          <a:p>
            <a:r>
              <a:rPr lang="zh-CN" altLang="en-US"/>
              <a:t>过滤器可以把对资源的请求</a:t>
            </a:r>
            <a:r>
              <a:rPr lang="zh-CN" altLang="en-US">
                <a:solidFill>
                  <a:srgbClr val="C00000"/>
                </a:solidFill>
              </a:rPr>
              <a:t>拦截</a:t>
            </a:r>
            <a:r>
              <a:rPr lang="zh-CN" altLang="en-US"/>
              <a:t>下来，</a:t>
            </a:r>
            <a:r>
              <a:rPr lang="zh-CN" altLang="en-US" dirty="0"/>
              <a:t>从而实现一些特殊的功能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过滤器一般完成一些</a:t>
            </a:r>
            <a:r>
              <a:rPr lang="zh-CN" altLang="en-US">
                <a:solidFill>
                  <a:srgbClr val="C00000"/>
                </a:solidFill>
              </a:rPr>
              <a:t>通用</a:t>
            </a:r>
            <a:r>
              <a:rPr lang="zh-CN" altLang="en-US"/>
              <a:t>的操作，比如：权限控制、统一编码处理、敏感字符处理等等</a:t>
            </a:r>
            <a:r>
              <a:rPr lang="en-US" altLang="zh-CN"/>
              <a:t>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D237DAC-DD25-4C36-BF80-68645642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90" y="4136521"/>
            <a:ext cx="1052978" cy="106836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57259A-8B50-437F-9DEE-22A3F003648A}"/>
              </a:ext>
            </a:extLst>
          </p:cNvPr>
          <p:cNvCxnSpPr>
            <a:cxnSpLocks/>
          </p:cNvCxnSpPr>
          <p:nvPr/>
        </p:nvCxnSpPr>
        <p:spPr>
          <a:xfrm>
            <a:off x="2931641" y="4450079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AA9E04-AE27-4DF4-861F-7CF90267425B}"/>
              </a:ext>
            </a:extLst>
          </p:cNvPr>
          <p:cNvCxnSpPr>
            <a:cxnSpLocks/>
          </p:cNvCxnSpPr>
          <p:nvPr/>
        </p:nvCxnSpPr>
        <p:spPr>
          <a:xfrm flipH="1">
            <a:off x="2922766" y="4952239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A602D00F-694C-4079-800E-A6FC14C87511}"/>
              </a:ext>
            </a:extLst>
          </p:cNvPr>
          <p:cNvSpPr txBox="1">
            <a:spLocks/>
          </p:cNvSpPr>
          <p:nvPr/>
        </p:nvSpPr>
        <p:spPr>
          <a:xfrm>
            <a:off x="3581127" y="397818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D6F10723-5082-4135-AA60-86E3C40D2687}"/>
              </a:ext>
            </a:extLst>
          </p:cNvPr>
          <p:cNvSpPr txBox="1">
            <a:spLocks/>
          </p:cNvSpPr>
          <p:nvPr/>
        </p:nvSpPr>
        <p:spPr>
          <a:xfrm>
            <a:off x="3581126" y="498238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04E22A-C7B2-4C9B-81C4-015A4B03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163" y="4870745"/>
            <a:ext cx="411468" cy="56306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B386EC7-207A-445E-96F3-C479C4558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521" y="4405691"/>
            <a:ext cx="361839" cy="41257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77EF6F2-5CA5-4A8F-ABD3-08FBAED16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710" y="4431930"/>
            <a:ext cx="310015" cy="412576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4D342FA-6A24-44C4-8489-22FD752193AF}"/>
              </a:ext>
            </a:extLst>
          </p:cNvPr>
          <p:cNvCxnSpPr/>
          <p:nvPr/>
        </p:nvCxnSpPr>
        <p:spPr>
          <a:xfrm>
            <a:off x="5021997" y="4112196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DAEC4BB-6DBD-4D57-826F-8DA97A4E70F1}"/>
              </a:ext>
            </a:extLst>
          </p:cNvPr>
          <p:cNvCxnSpPr>
            <a:cxnSpLocks/>
          </p:cNvCxnSpPr>
          <p:nvPr/>
        </p:nvCxnSpPr>
        <p:spPr>
          <a:xfrm flipH="1">
            <a:off x="5021997" y="5214921"/>
            <a:ext cx="622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AE2E035-BF01-4381-8B29-8356DEF43CCA}"/>
              </a:ext>
            </a:extLst>
          </p:cNvPr>
          <p:cNvCxnSpPr/>
          <p:nvPr/>
        </p:nvCxnSpPr>
        <p:spPr>
          <a:xfrm>
            <a:off x="6811209" y="4112196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35FAC86-EEAB-42F4-9387-08CF343F2C40}"/>
              </a:ext>
            </a:extLst>
          </p:cNvPr>
          <p:cNvCxnSpPr>
            <a:cxnSpLocks/>
          </p:cNvCxnSpPr>
          <p:nvPr/>
        </p:nvCxnSpPr>
        <p:spPr>
          <a:xfrm flipH="1">
            <a:off x="6711518" y="5231637"/>
            <a:ext cx="693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66A38F17-5E46-414E-AC03-5C1C6695EE9C}"/>
              </a:ext>
            </a:extLst>
          </p:cNvPr>
          <p:cNvSpPr/>
          <p:nvPr/>
        </p:nvSpPr>
        <p:spPr>
          <a:xfrm>
            <a:off x="5548476" y="3585604"/>
            <a:ext cx="1262733" cy="205275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Filter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22" grpId="0"/>
      <p:bldP spid="23" grpId="0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237272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8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2372725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Filter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73EDD-D62D-434D-84A7-599C6E9D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Filter </a:t>
            </a:r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B8A6E-A0D9-40FE-A773-E054E05E7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9214230" cy="464999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定义类，实现 </a:t>
            </a:r>
            <a:r>
              <a:rPr lang="en-US" altLang="zh-CN"/>
              <a:t>Filter</a:t>
            </a:r>
            <a:r>
              <a:rPr lang="zh-CN" altLang="en-US"/>
              <a:t>接口，并重写其所有方法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B97CA-DF98-42D2-B011-9C83A3B6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47" y="2245197"/>
            <a:ext cx="4359018" cy="12193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92BFC8-3DA6-464A-8E23-C565B578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24" y="3642409"/>
            <a:ext cx="5024584" cy="2108259"/>
          </a:xfrm>
          <a:prstGeom prst="rect">
            <a:avLst/>
          </a:prstGeom>
        </p:spPr>
      </p:pic>
      <p:sp>
        <p:nvSpPr>
          <p:cNvPr id="70" name="文本占位符 3">
            <a:extLst>
              <a:ext uri="{FF2B5EF4-FFF2-40B4-BE49-F238E27FC236}">
                <a16:creationId xmlns:a16="http://schemas.microsoft.com/office/drawing/2014/main" id="{41A42519-E220-43F2-A632-D24D0B8C7B8A}"/>
              </a:ext>
            </a:extLst>
          </p:cNvPr>
          <p:cNvSpPr txBox="1">
            <a:spLocks/>
          </p:cNvSpPr>
          <p:nvPr/>
        </p:nvSpPr>
        <p:spPr>
          <a:xfrm>
            <a:off x="2195450" y="3497529"/>
            <a:ext cx="5829964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rPr lang="zh-CN" altLang="en-US"/>
              <a:t>配置</a:t>
            </a:r>
            <a:r>
              <a:rPr lang="en-US" altLang="zh-CN"/>
              <a:t>Filter</a:t>
            </a:r>
            <a:r>
              <a:rPr lang="zh-CN" altLang="en-US"/>
              <a:t>拦截资源的路径：在类上定义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@WebFilter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zh-CN" altLang="en-US">
                <a:latin typeface="Arial Unicode MS"/>
                <a:ea typeface="JetBrains Mono"/>
              </a:rPr>
              <a:t>注解</a:t>
            </a:r>
            <a:endParaRPr kumimoji="0" lang="zh-CN" altLang="zh-CN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1434CF-31FF-453B-8F3F-17364049C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547" y="3962528"/>
            <a:ext cx="4077053" cy="563929"/>
          </a:xfrm>
          <a:prstGeom prst="rect">
            <a:avLst/>
          </a:prstGeom>
        </p:spPr>
      </p:pic>
      <p:sp>
        <p:nvSpPr>
          <p:cNvPr id="71" name="文本占位符 3">
            <a:extLst>
              <a:ext uri="{FF2B5EF4-FFF2-40B4-BE49-F238E27FC236}">
                <a16:creationId xmlns:a16="http://schemas.microsoft.com/office/drawing/2014/main" id="{FE25AB39-3BE0-400E-B7C7-6AD66C39DD6C}"/>
              </a:ext>
            </a:extLst>
          </p:cNvPr>
          <p:cNvSpPr txBox="1">
            <a:spLocks/>
          </p:cNvSpPr>
          <p:nvPr/>
        </p:nvSpPr>
        <p:spPr>
          <a:xfrm>
            <a:off x="2195450" y="4649107"/>
            <a:ext cx="5829964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</a:t>
            </a:r>
            <a:r>
              <a:rPr lang="zh-CN" altLang="en-US"/>
              <a:t>在</a:t>
            </a:r>
            <a:r>
              <a:rPr lang="en-US" altLang="zh-CN"/>
              <a:t>doFilter</a:t>
            </a:r>
            <a:r>
              <a:rPr lang="zh-CN" altLang="en-US"/>
              <a:t>方法中输出一句话，并放行</a:t>
            </a:r>
            <a:endParaRPr kumimoji="0" lang="zh-CN" altLang="zh-CN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6B278A-0D6C-4D10-9B22-DB6231C35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47" y="5186130"/>
            <a:ext cx="4404742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237272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Filter </a:t>
            </a:r>
            <a:r>
              <a:rPr lang="zh-CN" altLang="en-US">
                <a:solidFill>
                  <a:srgbClr val="C00000"/>
                </a:solidFill>
              </a:rPr>
              <a:t>执行流程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4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F7F3-F3C5-4190-AF33-10346E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Filter </a:t>
            </a:r>
            <a:r>
              <a:rPr lang="zh-CN" altLang="en-US"/>
              <a:t>执行流程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042588-D223-44DA-ABF7-6ED6FAE54D2B}"/>
              </a:ext>
            </a:extLst>
          </p:cNvPr>
          <p:cNvSpPr/>
          <p:nvPr/>
        </p:nvSpPr>
        <p:spPr>
          <a:xfrm>
            <a:off x="4067277" y="1921990"/>
            <a:ext cx="3908938" cy="28551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8D9C2DF-BBAA-4716-93FC-8C59F2C4E7BA}"/>
              </a:ext>
            </a:extLst>
          </p:cNvPr>
          <p:cNvSpPr/>
          <p:nvPr/>
        </p:nvSpPr>
        <p:spPr>
          <a:xfrm>
            <a:off x="6463969" y="2265001"/>
            <a:ext cx="1262733" cy="205275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Web</a:t>
            </a:r>
          </a:p>
          <a:p>
            <a:pPr algn="ctr"/>
            <a:r>
              <a:rPr lang="zh-CN" altLang="en-US" sz="1200"/>
              <a:t>资源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AF0C853-0329-4115-96DA-0EE98733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6" y="2769695"/>
            <a:ext cx="1052978" cy="1068366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6DCA9A7-56D8-43C8-BD5D-0F4F305B8F81}"/>
              </a:ext>
            </a:extLst>
          </p:cNvPr>
          <p:cNvCxnSpPr>
            <a:cxnSpLocks/>
          </p:cNvCxnSpPr>
          <p:nvPr/>
        </p:nvCxnSpPr>
        <p:spPr>
          <a:xfrm>
            <a:off x="2065697" y="3083253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B23EAEF-4F03-47D1-B691-CE5F3366BC63}"/>
              </a:ext>
            </a:extLst>
          </p:cNvPr>
          <p:cNvCxnSpPr>
            <a:cxnSpLocks/>
          </p:cNvCxnSpPr>
          <p:nvPr/>
        </p:nvCxnSpPr>
        <p:spPr>
          <a:xfrm flipH="1">
            <a:off x="2056822" y="3585413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E1EED8F-453A-4C25-B26C-44C302F9CD10}"/>
              </a:ext>
            </a:extLst>
          </p:cNvPr>
          <p:cNvSpPr txBox="1">
            <a:spLocks/>
          </p:cNvSpPr>
          <p:nvPr/>
        </p:nvSpPr>
        <p:spPr>
          <a:xfrm>
            <a:off x="2715183" y="261136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92044903-E4F0-4585-9F48-27A80A7A7EEE}"/>
              </a:ext>
            </a:extLst>
          </p:cNvPr>
          <p:cNvSpPr txBox="1">
            <a:spLocks/>
          </p:cNvSpPr>
          <p:nvPr/>
        </p:nvSpPr>
        <p:spPr>
          <a:xfrm>
            <a:off x="2715182" y="361555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C6451366-ED6F-492D-A83E-9AC51218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19" y="3503919"/>
            <a:ext cx="411468" cy="56306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A57145C-79E8-47EE-BA6B-B12557D4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577" y="3038865"/>
            <a:ext cx="361839" cy="4125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C9C4462-3D42-42C8-86CF-07B84E8DF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766" y="3065104"/>
            <a:ext cx="310015" cy="412576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C841672-1EBC-4E5C-A92E-A919E0B6615A}"/>
              </a:ext>
            </a:extLst>
          </p:cNvPr>
          <p:cNvCxnSpPr/>
          <p:nvPr/>
        </p:nvCxnSpPr>
        <p:spPr>
          <a:xfrm>
            <a:off x="4156053" y="2745370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D572C86-EF66-4D56-B666-76B3D6EAFCEC}"/>
              </a:ext>
            </a:extLst>
          </p:cNvPr>
          <p:cNvCxnSpPr>
            <a:cxnSpLocks/>
          </p:cNvCxnSpPr>
          <p:nvPr/>
        </p:nvCxnSpPr>
        <p:spPr>
          <a:xfrm flipH="1">
            <a:off x="4156053" y="3848095"/>
            <a:ext cx="622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2562712-6F1D-4893-BE36-D8EFC698B826}"/>
              </a:ext>
            </a:extLst>
          </p:cNvPr>
          <p:cNvCxnSpPr/>
          <p:nvPr/>
        </p:nvCxnSpPr>
        <p:spPr>
          <a:xfrm>
            <a:off x="5945265" y="2745370"/>
            <a:ext cx="593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4671C80-5A47-4D11-BF73-E46CE2D50329}"/>
              </a:ext>
            </a:extLst>
          </p:cNvPr>
          <p:cNvCxnSpPr>
            <a:cxnSpLocks/>
          </p:cNvCxnSpPr>
          <p:nvPr/>
        </p:nvCxnSpPr>
        <p:spPr>
          <a:xfrm flipH="1">
            <a:off x="5845574" y="3864811"/>
            <a:ext cx="693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28381D3-CC2D-4880-A1F4-09256D77CFA3}"/>
              </a:ext>
            </a:extLst>
          </p:cNvPr>
          <p:cNvSpPr/>
          <p:nvPr/>
        </p:nvSpPr>
        <p:spPr>
          <a:xfrm>
            <a:off x="4682532" y="2218778"/>
            <a:ext cx="1262733" cy="205275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Filter</a:t>
            </a:r>
            <a:endParaRPr lang="zh-CN" altLang="en-US"/>
          </a:p>
        </p:txBody>
      </p:sp>
      <p:sp>
        <p:nvSpPr>
          <p:cNvPr id="58" name="文本占位符 16">
            <a:extLst>
              <a:ext uri="{FF2B5EF4-FFF2-40B4-BE49-F238E27FC236}">
                <a16:creationId xmlns:a16="http://schemas.microsoft.com/office/drawing/2014/main" id="{7059ACCD-3CA0-49F8-9F2E-04A4C641885E}"/>
              </a:ext>
            </a:extLst>
          </p:cNvPr>
          <p:cNvSpPr txBox="1">
            <a:spLocks/>
          </p:cNvSpPr>
          <p:nvPr/>
        </p:nvSpPr>
        <p:spPr>
          <a:xfrm>
            <a:off x="4794683" y="2848385"/>
            <a:ext cx="1293482" cy="4334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r>
              <a:rPr lang="zh-CN" altLang="en-US" sz="1400">
                <a:solidFill>
                  <a:srgbClr val="C00000"/>
                </a:solidFill>
              </a:rPr>
              <a:t>前</a:t>
            </a:r>
            <a:r>
              <a:rPr lang="zh-CN" altLang="en-US" sz="1400"/>
              <a:t>逻辑</a:t>
            </a:r>
            <a:r>
              <a:rPr lang="en-US" altLang="zh-CN" sz="1400"/>
              <a:t> </a:t>
            </a:r>
          </a:p>
        </p:txBody>
      </p:sp>
      <p:sp>
        <p:nvSpPr>
          <p:cNvPr id="59" name="文本占位符 16">
            <a:extLst>
              <a:ext uri="{FF2B5EF4-FFF2-40B4-BE49-F238E27FC236}">
                <a16:creationId xmlns:a16="http://schemas.microsoft.com/office/drawing/2014/main" id="{1FADF973-FC8B-4E29-92B4-8FE983EAD5D3}"/>
              </a:ext>
            </a:extLst>
          </p:cNvPr>
          <p:cNvSpPr txBox="1">
            <a:spLocks/>
          </p:cNvSpPr>
          <p:nvPr/>
        </p:nvSpPr>
        <p:spPr>
          <a:xfrm>
            <a:off x="5034024" y="3165012"/>
            <a:ext cx="636019" cy="4047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endParaRPr lang="en-US" altLang="zh-CN" sz="1400"/>
          </a:p>
        </p:txBody>
      </p:sp>
      <p:sp>
        <p:nvSpPr>
          <p:cNvPr id="60" name="文本占位符 16">
            <a:extLst>
              <a:ext uri="{FF2B5EF4-FFF2-40B4-BE49-F238E27FC236}">
                <a16:creationId xmlns:a16="http://schemas.microsoft.com/office/drawing/2014/main" id="{820EB827-0BA1-493D-843C-5B1A1A202F86}"/>
              </a:ext>
            </a:extLst>
          </p:cNvPr>
          <p:cNvSpPr txBox="1">
            <a:spLocks/>
          </p:cNvSpPr>
          <p:nvPr/>
        </p:nvSpPr>
        <p:spPr>
          <a:xfrm>
            <a:off x="4794196" y="3477680"/>
            <a:ext cx="1236843" cy="43752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放行</a:t>
            </a:r>
            <a:r>
              <a:rPr lang="zh-CN" altLang="en-US" sz="1400">
                <a:solidFill>
                  <a:srgbClr val="C00000"/>
                </a:solidFill>
              </a:rPr>
              <a:t>后</a:t>
            </a:r>
            <a:r>
              <a:rPr lang="zh-CN" altLang="en-US" sz="1400"/>
              <a:t>逻辑</a:t>
            </a:r>
            <a:endParaRPr lang="en-US" altLang="zh-CN" sz="1400"/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893446" y="4999324"/>
            <a:ext cx="8716902" cy="9819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/>
              <a:t>放行后访问对应资源，资源访问完成后，还会回到</a:t>
            </a:r>
            <a:r>
              <a:rPr lang="en-US" altLang="zh-CN"/>
              <a:t>Filter</a:t>
            </a:r>
            <a:r>
              <a:rPr lang="zh-CN" altLang="en-US"/>
              <a:t>中吗？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/>
              <a:t>如果回到</a:t>
            </a:r>
            <a:r>
              <a:rPr lang="en-US" altLang="zh-CN"/>
              <a:t>Filter</a:t>
            </a:r>
            <a:r>
              <a:rPr lang="zh-CN" altLang="en-US"/>
              <a:t>中，是重头执行还是执行放行后的逻辑呢？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62" name="文本占位符 16">
            <a:extLst>
              <a:ext uri="{FF2B5EF4-FFF2-40B4-BE49-F238E27FC236}">
                <a16:creationId xmlns:a16="http://schemas.microsoft.com/office/drawing/2014/main" id="{11BA643F-5D1E-49A9-95CC-7F6F6E0B583C}"/>
              </a:ext>
            </a:extLst>
          </p:cNvPr>
          <p:cNvSpPr txBox="1">
            <a:spLocks/>
          </p:cNvSpPr>
          <p:nvPr/>
        </p:nvSpPr>
        <p:spPr>
          <a:xfrm>
            <a:off x="1303443" y="5932717"/>
            <a:ext cx="1702901" cy="4334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执行放行前逻辑</a:t>
            </a:r>
            <a:r>
              <a:rPr lang="en-US" altLang="zh-CN"/>
              <a:t> </a:t>
            </a: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FFD05454-11C4-4143-96F6-91BC1CDCD1C7}"/>
              </a:ext>
            </a:extLst>
          </p:cNvPr>
          <p:cNvSpPr/>
          <p:nvPr/>
        </p:nvSpPr>
        <p:spPr>
          <a:xfrm>
            <a:off x="3219099" y="5947069"/>
            <a:ext cx="636019" cy="44162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6">
            <a:extLst>
              <a:ext uri="{FF2B5EF4-FFF2-40B4-BE49-F238E27FC236}">
                <a16:creationId xmlns:a16="http://schemas.microsoft.com/office/drawing/2014/main" id="{2106AF94-3AFB-4982-83D0-CEDD00494917}"/>
              </a:ext>
            </a:extLst>
          </p:cNvPr>
          <p:cNvSpPr txBox="1">
            <a:spLocks/>
          </p:cNvSpPr>
          <p:nvPr/>
        </p:nvSpPr>
        <p:spPr>
          <a:xfrm>
            <a:off x="4046513" y="5947069"/>
            <a:ext cx="636019" cy="4047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放行</a:t>
            </a:r>
            <a:endParaRPr lang="en-US" altLang="zh-CN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A46DDDF8-5108-46C3-9F5F-D1D23EDDDE9C}"/>
              </a:ext>
            </a:extLst>
          </p:cNvPr>
          <p:cNvSpPr/>
          <p:nvPr/>
        </p:nvSpPr>
        <p:spPr>
          <a:xfrm>
            <a:off x="4870959" y="5947069"/>
            <a:ext cx="636019" cy="44162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占位符 16">
            <a:extLst>
              <a:ext uri="{FF2B5EF4-FFF2-40B4-BE49-F238E27FC236}">
                <a16:creationId xmlns:a16="http://schemas.microsoft.com/office/drawing/2014/main" id="{558DECF7-BF64-4093-B5FB-F9A5439D0D7D}"/>
              </a:ext>
            </a:extLst>
          </p:cNvPr>
          <p:cNvSpPr txBox="1">
            <a:spLocks/>
          </p:cNvSpPr>
          <p:nvPr/>
        </p:nvSpPr>
        <p:spPr>
          <a:xfrm>
            <a:off x="5695405" y="5951160"/>
            <a:ext cx="1052127" cy="43752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访问资源</a:t>
            </a:r>
            <a:endParaRPr lang="en-US" altLang="zh-CN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102ADFE9-ECF0-4191-871D-0F9C5C32C308}"/>
              </a:ext>
            </a:extLst>
          </p:cNvPr>
          <p:cNvSpPr/>
          <p:nvPr/>
        </p:nvSpPr>
        <p:spPr>
          <a:xfrm>
            <a:off x="6834175" y="5948647"/>
            <a:ext cx="636019" cy="44162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6">
            <a:extLst>
              <a:ext uri="{FF2B5EF4-FFF2-40B4-BE49-F238E27FC236}">
                <a16:creationId xmlns:a16="http://schemas.microsoft.com/office/drawing/2014/main" id="{29469421-A79F-4418-9217-741BD800CE83}"/>
              </a:ext>
            </a:extLst>
          </p:cNvPr>
          <p:cNvSpPr txBox="1">
            <a:spLocks/>
          </p:cNvSpPr>
          <p:nvPr/>
        </p:nvSpPr>
        <p:spPr>
          <a:xfrm>
            <a:off x="7658621" y="5952738"/>
            <a:ext cx="1689039" cy="43752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执行放行后逻辑</a:t>
            </a:r>
            <a:endParaRPr lang="en-US" altLang="zh-CN"/>
          </a:p>
        </p:txBody>
      </p:sp>
      <p:sp>
        <p:nvSpPr>
          <p:cNvPr id="29" name="文本占位符 16">
            <a:extLst>
              <a:ext uri="{FF2B5EF4-FFF2-40B4-BE49-F238E27FC236}">
                <a16:creationId xmlns:a16="http://schemas.microsoft.com/office/drawing/2014/main" id="{FD8EB44A-A655-46FB-B717-915A0D004592}"/>
              </a:ext>
            </a:extLst>
          </p:cNvPr>
          <p:cNvSpPr txBox="1">
            <a:spLocks/>
          </p:cNvSpPr>
          <p:nvPr/>
        </p:nvSpPr>
        <p:spPr>
          <a:xfrm>
            <a:off x="6834175" y="4993550"/>
            <a:ext cx="457100" cy="4334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会</a:t>
            </a:r>
            <a:endParaRPr lang="en-US" altLang="zh-CN"/>
          </a:p>
        </p:txBody>
      </p:sp>
      <p:sp>
        <p:nvSpPr>
          <p:cNvPr id="30" name="文本占位符 16">
            <a:extLst>
              <a:ext uri="{FF2B5EF4-FFF2-40B4-BE49-F238E27FC236}">
                <a16:creationId xmlns:a16="http://schemas.microsoft.com/office/drawing/2014/main" id="{B3F5DB4D-0864-4CAB-8C44-52A91D931C0C}"/>
              </a:ext>
            </a:extLst>
          </p:cNvPr>
          <p:cNvSpPr txBox="1">
            <a:spLocks/>
          </p:cNvSpPr>
          <p:nvPr/>
        </p:nvSpPr>
        <p:spPr>
          <a:xfrm>
            <a:off x="6463938" y="5394562"/>
            <a:ext cx="1262764" cy="4334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放行后逻辑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237272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Filter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Filter </a:t>
            </a:r>
            <a:r>
              <a:rPr lang="zh-CN" altLang="en-US">
                <a:solidFill>
                  <a:srgbClr val="C00000"/>
                </a:solidFill>
              </a:rPr>
              <a:t>使用细节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150FE4-DEA8-41C9-8C96-1AD8CFA08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Filter</a:t>
            </a:r>
            <a:r>
              <a:rPr lang="zh-CN" altLang="en-US"/>
              <a:t>使用细节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C6B9470-B95E-45F4-A210-C638A86D5A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Filter </a:t>
            </a:r>
            <a:r>
              <a:rPr lang="zh-CN" altLang="en-US"/>
              <a:t>拦截路径配置</a:t>
            </a:r>
            <a:endParaRPr lang="en-US" altLang="zh-CN"/>
          </a:p>
          <a:p>
            <a:r>
              <a:rPr lang="zh-CN" altLang="en-US"/>
              <a:t>过滤器链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C9A473-F108-4EC1-B99D-04E490FF3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96689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46088</TotalTime>
  <Words>559</Words>
  <Application>Microsoft Office PowerPoint</Application>
  <PresentationFormat>宽屏</PresentationFormat>
  <Paragraphs>107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Filter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Filter 执行流程</vt:lpstr>
      <vt:lpstr>PowerPoint 演示文稿</vt:lpstr>
      <vt:lpstr>Filter使用细节 </vt:lpstr>
      <vt:lpstr>Filter使用细节 </vt:lpstr>
      <vt:lpstr>Filter 拦截路径配置</vt:lpstr>
      <vt:lpstr>Filter使用细节 </vt:lpstr>
      <vt:lpstr>过滤器链</vt:lpstr>
      <vt:lpstr>PowerPoint 演示文稿</vt:lpstr>
      <vt:lpstr>PowerPoint 演示文稿</vt:lpstr>
      <vt:lpstr>Listener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1259</cp:revision>
  <dcterms:created xsi:type="dcterms:W3CDTF">2020-03-31T02:23:27Z</dcterms:created>
  <dcterms:modified xsi:type="dcterms:W3CDTF">2021-08-19T13:44:07Z</dcterms:modified>
</cp:coreProperties>
</file>