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1299" r:id="rId9"/>
    <p:sldId id="1340" r:id="rId10"/>
    <p:sldId id="1338" r:id="rId11"/>
    <p:sldId id="1337" r:id="rId12"/>
    <p:sldId id="1301" r:id="rId13"/>
    <p:sldId id="1339" r:id="rId14"/>
    <p:sldId id="1288" r:id="rId15"/>
    <p:sldId id="1328" r:id="rId16"/>
    <p:sldId id="1281" r:id="rId17"/>
    <p:sldId id="1330" r:id="rId18"/>
    <p:sldId id="1303" r:id="rId19"/>
    <p:sldId id="1329" r:id="rId20"/>
    <p:sldId id="1323" r:id="rId21"/>
    <p:sldId id="1324" r:id="rId22"/>
    <p:sldId id="1325" r:id="rId23"/>
    <p:sldId id="1331" r:id="rId24"/>
    <p:sldId id="1332" r:id="rId25"/>
    <p:sldId id="1305" r:id="rId26"/>
    <p:sldId id="1333" r:id="rId27"/>
    <p:sldId id="1335" r:id="rId28"/>
    <p:sldId id="1334" r:id="rId29"/>
    <p:sldId id="1280" r:id="rId30"/>
    <p:sldId id="1306" r:id="rId31"/>
    <p:sldId id="1336" r:id="rId32"/>
    <p:sldId id="1341" r:id="rId33"/>
    <p:sldId id="1264" r:id="rId34"/>
    <p:sldId id="1342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79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AJAX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3EDD-D62D-434D-84A7-599C6E9D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AJAX </a:t>
            </a:r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B8A6E-A0D9-40FE-A773-E054E05E7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300336"/>
            <a:ext cx="6629361" cy="464999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创建 </a:t>
            </a:r>
            <a:r>
              <a:rPr lang="en-US" altLang="zh-CN"/>
              <a:t>XMLHttpRequest </a:t>
            </a:r>
            <a:r>
              <a:rPr lang="zh-CN" altLang="en-US"/>
              <a:t>对象：用于和服务器交换数据</a:t>
            </a:r>
          </a:p>
        </p:txBody>
      </p:sp>
      <p:sp>
        <p:nvSpPr>
          <p:cNvPr id="70" name="文本占位符 3">
            <a:extLst>
              <a:ext uri="{FF2B5EF4-FFF2-40B4-BE49-F238E27FC236}">
                <a16:creationId xmlns:a16="http://schemas.microsoft.com/office/drawing/2014/main" id="{41A42519-E220-43F2-A632-D24D0B8C7B8A}"/>
              </a:ext>
            </a:extLst>
          </p:cNvPr>
          <p:cNvSpPr txBox="1">
            <a:spLocks/>
          </p:cNvSpPr>
          <p:nvPr/>
        </p:nvSpPr>
        <p:spPr>
          <a:xfrm>
            <a:off x="2210246" y="4288391"/>
            <a:ext cx="5549518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向服务器发送请求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9CA385B-17C4-43B1-BA79-FE2DBFC0D4A8}"/>
              </a:ext>
            </a:extLst>
          </p:cNvPr>
          <p:cNvSpPr txBox="1"/>
          <p:nvPr/>
        </p:nvSpPr>
        <p:spPr>
          <a:xfrm>
            <a:off x="2458343" y="2860226"/>
            <a:ext cx="5301421" cy="14465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XMLHttpRequest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 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 code for IE7+, Firefox, Chrome, Opera, Safari</a:t>
            </a:r>
            <a:b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XMLHttpRequest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else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 code for IE6, IE5 </a:t>
            </a:r>
            <a:b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ActiveXObject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"Microsoft.XMLHTTP"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DFC76C5-1E0F-48B7-95E7-C3C1F67F3573}"/>
              </a:ext>
            </a:extLst>
          </p:cNvPr>
          <p:cNvSpPr txBox="1"/>
          <p:nvPr/>
        </p:nvSpPr>
        <p:spPr>
          <a:xfrm>
            <a:off x="2458343" y="4753390"/>
            <a:ext cx="5301421" cy="4308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>
                <a:solidFill>
                  <a:srgbClr val="7A7A43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"GET"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“</a:t>
            </a:r>
            <a:r>
              <a:rPr lang="en-US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>
                <a:solidFill>
                  <a:srgbClr val="7A7A43"/>
                </a:solidFill>
                <a:latin typeface="Arial Unicode MS"/>
                <a:ea typeface="JetBrains Mono"/>
              </a:rPr>
              <a:t>send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();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1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发送请求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BA6B723E-FFCF-4960-9926-1D2A8644634E}"/>
              </a:ext>
            </a:extLst>
          </p:cNvPr>
          <p:cNvSpPr txBox="1">
            <a:spLocks/>
          </p:cNvSpPr>
          <p:nvPr/>
        </p:nvSpPr>
        <p:spPr>
          <a:xfrm>
            <a:off x="2210246" y="5285669"/>
            <a:ext cx="5829964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4. </a:t>
            </a:r>
            <a:r>
              <a:rPr lang="zh-CN" altLang="en-US"/>
              <a:t>获取服务器响应数据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0445924-7780-4913-8691-BCDFDB3CE8A5}"/>
              </a:ext>
            </a:extLst>
          </p:cNvPr>
          <p:cNvSpPr txBox="1"/>
          <p:nvPr/>
        </p:nvSpPr>
        <p:spPr>
          <a:xfrm>
            <a:off x="2458343" y="5750668"/>
            <a:ext cx="5301421" cy="93871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onreadystatechange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 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readyState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100">
                <a:solidFill>
                  <a:srgbClr val="0000FF"/>
                </a:solidFill>
                <a:latin typeface="Arial Unicode MS"/>
                <a:ea typeface="JetBrains Mono"/>
              </a:rPr>
              <a:t>4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&amp;&amp;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status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100">
                <a:solidFill>
                  <a:srgbClr val="0000FF"/>
                </a:solidFill>
                <a:latin typeface="Arial Unicode MS"/>
                <a:ea typeface="JetBrains Mono"/>
              </a:rPr>
              <a:t>200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1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responseText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5BD0DD8-E5E7-4E90-8B8F-9D46754176BD}"/>
              </a:ext>
            </a:extLst>
          </p:cNvPr>
          <p:cNvSpPr/>
          <p:nvPr/>
        </p:nvSpPr>
        <p:spPr>
          <a:xfrm>
            <a:off x="10192607" y="4576476"/>
            <a:ext cx="1278276" cy="10683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6FD4624-07A7-4B8F-80A3-DBF7E443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14" y="4705119"/>
            <a:ext cx="799397" cy="811079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9D17C4B-851C-45EE-B6F4-4A55954C00FE}"/>
              </a:ext>
            </a:extLst>
          </p:cNvPr>
          <p:cNvCxnSpPr>
            <a:cxnSpLocks/>
          </p:cNvCxnSpPr>
          <p:nvPr/>
        </p:nvCxnSpPr>
        <p:spPr>
          <a:xfrm>
            <a:off x="9029331" y="4853639"/>
            <a:ext cx="100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40AE438-1317-41A9-815A-69B5D10CFAC0}"/>
              </a:ext>
            </a:extLst>
          </p:cNvPr>
          <p:cNvCxnSpPr>
            <a:cxnSpLocks/>
          </p:cNvCxnSpPr>
          <p:nvPr/>
        </p:nvCxnSpPr>
        <p:spPr>
          <a:xfrm flipH="1">
            <a:off x="9020456" y="5355799"/>
            <a:ext cx="1009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0DC9D7B1-116B-4136-ADB6-A18FB5030482}"/>
              </a:ext>
            </a:extLst>
          </p:cNvPr>
          <p:cNvSpPr txBox="1">
            <a:spLocks/>
          </p:cNvSpPr>
          <p:nvPr/>
        </p:nvSpPr>
        <p:spPr>
          <a:xfrm>
            <a:off x="9204145" y="434421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681F4173-8F08-41C1-96FB-38422AFA73CF}"/>
              </a:ext>
            </a:extLst>
          </p:cNvPr>
          <p:cNvSpPr txBox="1">
            <a:spLocks/>
          </p:cNvSpPr>
          <p:nvPr/>
        </p:nvSpPr>
        <p:spPr>
          <a:xfrm>
            <a:off x="9204146" y="539782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4208E8D-4C6D-4A20-8267-DC5FBD30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47" y="4823489"/>
            <a:ext cx="460196" cy="612442"/>
          </a:xfrm>
          <a:prstGeom prst="rect">
            <a:avLst/>
          </a:prstGeom>
        </p:spPr>
      </p:pic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4AD97709-C74A-41BF-86B2-2D7552AC8212}"/>
              </a:ext>
            </a:extLst>
          </p:cNvPr>
          <p:cNvSpPr txBox="1">
            <a:spLocks/>
          </p:cNvSpPr>
          <p:nvPr/>
        </p:nvSpPr>
        <p:spPr>
          <a:xfrm>
            <a:off x="2195450" y="1798177"/>
            <a:ext cx="7723867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编写</a:t>
            </a:r>
            <a:r>
              <a:rPr lang="en-US" altLang="zh-CN"/>
              <a:t>AjaxServlet</a:t>
            </a:r>
            <a:r>
              <a:rPr lang="zh-CN" altLang="en-US"/>
              <a:t>，并使用</a:t>
            </a:r>
            <a:r>
              <a:rPr lang="en-US" altLang="zh-CN"/>
              <a:t>response</a:t>
            </a:r>
            <a:r>
              <a:rPr lang="zh-CN" altLang="en-US"/>
              <a:t>输出字符串</a:t>
            </a:r>
          </a:p>
        </p:txBody>
      </p:sp>
    </p:spTree>
    <p:extLst>
      <p:ext uri="{BB962C8B-B14F-4D97-AF65-F5344CB8AC3E}">
        <p14:creationId xmlns:p14="http://schemas.microsoft.com/office/powerpoint/2010/main" val="137998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0902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DA942-F3EF-40CA-A07F-B00C3100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AJAX</a:t>
            </a:r>
            <a:r>
              <a:rPr lang="zh-CN" altLang="en-US"/>
              <a:t>验证用户名是否存在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B18275-2363-417E-8DBE-2554A679B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8665207" cy="594970"/>
          </a:xfrm>
        </p:spPr>
        <p:txBody>
          <a:bodyPr/>
          <a:lstStyle/>
          <a:p>
            <a:r>
              <a:rPr lang="zh-CN" altLang="en-US"/>
              <a:t>需求：在完成用户注册时，当用户名输入框失去焦点时，校验用户名是否在数据库已存在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779B6-9DA1-4CD9-87FF-2CE15B15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7" y="3303466"/>
            <a:ext cx="2053473" cy="242642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81FE8D-D5A4-49AC-BFA3-ADD8E0E8B0CE}"/>
              </a:ext>
            </a:extLst>
          </p:cNvPr>
          <p:cNvSpPr/>
          <p:nvPr/>
        </p:nvSpPr>
        <p:spPr>
          <a:xfrm>
            <a:off x="7023316" y="3659554"/>
            <a:ext cx="2053472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102EE0-E9FA-411D-80B7-528D38A3829B}"/>
              </a:ext>
            </a:extLst>
          </p:cNvPr>
          <p:cNvCxnSpPr>
            <a:cxnSpLocks/>
          </p:cNvCxnSpPr>
          <p:nvPr/>
        </p:nvCxnSpPr>
        <p:spPr>
          <a:xfrm flipH="1" flipV="1">
            <a:off x="5918617" y="5151929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89C5443A-2D68-4F5B-B786-E17FDA63BEC7}"/>
              </a:ext>
            </a:extLst>
          </p:cNvPr>
          <p:cNvSpPr txBox="1">
            <a:spLocks/>
          </p:cNvSpPr>
          <p:nvPr/>
        </p:nvSpPr>
        <p:spPr>
          <a:xfrm>
            <a:off x="6161899" y="383062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4E97C86-7819-458C-8267-F6DA446F8731}"/>
              </a:ext>
            </a:extLst>
          </p:cNvPr>
          <p:cNvSpPr txBox="1">
            <a:spLocks/>
          </p:cNvSpPr>
          <p:nvPr/>
        </p:nvSpPr>
        <p:spPr>
          <a:xfrm>
            <a:off x="6152956" y="513184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8B486-0661-4090-83F2-D77189A9B304}"/>
              </a:ext>
            </a:extLst>
          </p:cNvPr>
          <p:cNvCxnSpPr>
            <a:cxnSpLocks/>
          </p:cNvCxnSpPr>
          <p:nvPr/>
        </p:nvCxnSpPr>
        <p:spPr>
          <a:xfrm>
            <a:off x="5918617" y="4312979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F0D33C06-FFAA-4A08-B0E2-DE1A4DFF6FEF}"/>
              </a:ext>
            </a:extLst>
          </p:cNvPr>
          <p:cNvSpPr txBox="1">
            <a:spLocks/>
          </p:cNvSpPr>
          <p:nvPr/>
        </p:nvSpPr>
        <p:spPr>
          <a:xfrm>
            <a:off x="7202594" y="3254414"/>
            <a:ext cx="253620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SelectUserServlet</a:t>
            </a:r>
            <a:endParaRPr lang="zh-CN" altLang="en-US" sz="18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8126AF9-5140-4043-BC3E-24AC75F65964}"/>
              </a:ext>
            </a:extLst>
          </p:cNvPr>
          <p:cNvSpPr txBox="1">
            <a:spLocks/>
          </p:cNvSpPr>
          <p:nvPr/>
        </p:nvSpPr>
        <p:spPr>
          <a:xfrm>
            <a:off x="7131434" y="4100568"/>
            <a:ext cx="1837236" cy="106836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返回标记</a:t>
            </a:r>
            <a:endParaRPr lang="en-US" altLang="zh-CN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447846A-19C4-47E2-81FD-42AC301CA648}"/>
              </a:ext>
            </a:extLst>
          </p:cNvPr>
          <p:cNvSpPr/>
          <p:nvPr/>
        </p:nvSpPr>
        <p:spPr>
          <a:xfrm>
            <a:off x="3826983" y="3726363"/>
            <a:ext cx="2053473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BD96C156-03E0-464D-A6C1-8765EB75D9A0}"/>
              </a:ext>
            </a:extLst>
          </p:cNvPr>
          <p:cNvSpPr txBox="1">
            <a:spLocks/>
          </p:cNvSpPr>
          <p:nvPr/>
        </p:nvSpPr>
        <p:spPr>
          <a:xfrm>
            <a:off x="4115139" y="3303466"/>
            <a:ext cx="132098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register.html</a:t>
            </a:r>
            <a:endParaRPr lang="zh-CN" altLang="en-US" sz="18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BDFB1CAD-541B-4D38-ACDD-7A41A8EA77A6}"/>
              </a:ext>
            </a:extLst>
          </p:cNvPr>
          <p:cNvSpPr txBox="1">
            <a:spLocks/>
          </p:cNvSpPr>
          <p:nvPr/>
        </p:nvSpPr>
        <p:spPr>
          <a:xfrm>
            <a:off x="3846065" y="3796482"/>
            <a:ext cx="2072550" cy="17715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给用户名输入框绑定光标失去焦点事件 </a:t>
            </a:r>
            <a:r>
              <a:rPr lang="en-US" altLang="zh-CN" sz="1200"/>
              <a:t>onblur</a:t>
            </a:r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发送 </a:t>
            </a:r>
            <a:r>
              <a:rPr lang="en-US" altLang="zh-CN" sz="1200"/>
              <a:t>ajax</a:t>
            </a:r>
            <a:r>
              <a:rPr lang="zh-CN" altLang="en-US" sz="1200"/>
              <a:t>请求，携带</a:t>
            </a:r>
            <a:r>
              <a:rPr lang="en-US" altLang="zh-CN" sz="1200"/>
              <a:t>username</a:t>
            </a:r>
            <a:r>
              <a:rPr lang="zh-CN" altLang="en-US" sz="1200"/>
              <a:t>参数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处理响应：是否显示提示信息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933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4" grpId="0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Axios </a:t>
            </a:r>
            <a:r>
              <a:rPr lang="zh-CN" altLang="en-US">
                <a:solidFill>
                  <a:srgbClr val="C00000"/>
                </a:solidFill>
              </a:rPr>
              <a:t>异步框架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740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 </a:t>
            </a:r>
            <a:r>
              <a:rPr lang="zh-CN" altLang="en-US"/>
              <a:t>异步框架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710879" y="1678380"/>
            <a:ext cx="7252391" cy="961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Axios </a:t>
            </a:r>
            <a:r>
              <a:rPr lang="zh-CN" altLang="en-US"/>
              <a:t>对原生的</a:t>
            </a:r>
            <a:r>
              <a:rPr lang="en-US" altLang="zh-CN"/>
              <a:t>AJAX</a:t>
            </a:r>
            <a:r>
              <a:rPr lang="zh-CN" altLang="en-US"/>
              <a:t>进行封装，简化书写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en-US" altLang="zh-CN"/>
              <a:t>https://www.axios-http.cn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111E5C-EF4A-4032-8BF1-0677C8D8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13" y="3429000"/>
            <a:ext cx="6591871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0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B5366-89F5-43AE-BBA2-C95015370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Axios </a:t>
            </a:r>
            <a:r>
              <a:rPr lang="zh-CN" altLang="en-US"/>
              <a:t>快速入门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463E5D09-5DEF-46FE-92BC-969AE64F7FC7}"/>
              </a:ext>
            </a:extLst>
          </p:cNvPr>
          <p:cNvSpPr txBox="1">
            <a:spLocks/>
          </p:cNvSpPr>
          <p:nvPr/>
        </p:nvSpPr>
        <p:spPr>
          <a:xfrm>
            <a:off x="2217295" y="1771437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引入 </a:t>
            </a:r>
            <a:r>
              <a:rPr lang="en-US" altLang="zh-CN"/>
              <a:t>axios </a:t>
            </a:r>
            <a:r>
              <a:rPr lang="zh-CN" altLang="en-US"/>
              <a:t>的 </a:t>
            </a:r>
            <a:r>
              <a:rPr lang="en-US" altLang="zh-CN"/>
              <a:t>js </a:t>
            </a:r>
            <a:r>
              <a:rPr lang="zh-CN" altLang="en-US"/>
              <a:t>文件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14FA11A-F482-451E-A428-5FB7EDF36224}"/>
              </a:ext>
            </a:extLst>
          </p:cNvPr>
          <p:cNvSpPr txBox="1"/>
          <p:nvPr/>
        </p:nvSpPr>
        <p:spPr>
          <a:xfrm>
            <a:off x="2313562" y="2416997"/>
            <a:ext cx="852607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="js/axios-0.18.0.js"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B03B2E20-03EF-41B9-849F-22B4207A3510}"/>
              </a:ext>
            </a:extLst>
          </p:cNvPr>
          <p:cNvSpPr txBox="1">
            <a:spLocks/>
          </p:cNvSpPr>
          <p:nvPr/>
        </p:nvSpPr>
        <p:spPr>
          <a:xfrm>
            <a:off x="2217295" y="2837824"/>
            <a:ext cx="4017258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axios</a:t>
            </a:r>
            <a:r>
              <a:rPr lang="zh-CN" altLang="en-US"/>
              <a:t> 发送请求，并获取响应结果</a:t>
            </a:r>
            <a:endParaRPr lang="en-US" altLang="zh-CN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363F9E9E-3170-4625-BB91-C419D2621A77}"/>
              </a:ext>
            </a:extLst>
          </p:cNvPr>
          <p:cNvSpPr txBox="1"/>
          <p:nvPr/>
        </p:nvSpPr>
        <p:spPr>
          <a:xfrm>
            <a:off x="2313561" y="3384245"/>
            <a:ext cx="852607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method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"get"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"http://localhost:8080/ajax-demo1/aJAXDemo1?username=zhangsan"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A3D29DD-F66B-4F11-9410-768AF3A8C642}"/>
              </a:ext>
            </a:extLst>
          </p:cNvPr>
          <p:cNvSpPr txBox="1"/>
          <p:nvPr/>
        </p:nvSpPr>
        <p:spPr>
          <a:xfrm>
            <a:off x="2313561" y="4950449"/>
            <a:ext cx="852607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method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"post"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"http://localhost:8080/ajax-demo1/aJAXDemo1"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"username=zhangsan"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B5366-89F5-43AE-BBA2-C95015370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385554" cy="307777"/>
          </a:xfrm>
        </p:spPr>
        <p:txBody>
          <a:bodyPr/>
          <a:lstStyle/>
          <a:p>
            <a:r>
              <a:rPr lang="zh-CN" altLang="en-US" b="0" i="0">
                <a:solidFill>
                  <a:srgbClr val="373747"/>
                </a:solidFill>
                <a:effectLst/>
                <a:latin typeface="DM Sans"/>
              </a:rPr>
              <a:t>为了方便起见，</a:t>
            </a:r>
            <a:r>
              <a:rPr lang="en-US" altLang="zh-CN"/>
              <a:t> Axios </a:t>
            </a:r>
            <a:r>
              <a:rPr lang="zh-CN" altLang="en-US" b="0" i="0">
                <a:solidFill>
                  <a:srgbClr val="373747"/>
                </a:solidFill>
                <a:effectLst/>
                <a:latin typeface="DM Sans"/>
              </a:rPr>
              <a:t>已经为所有支持的请求方法提供了别名。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463954-97A9-4901-BF06-C653DEB5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 </a:t>
            </a:r>
            <a:r>
              <a:rPr lang="zh-CN" altLang="en-US" b="0" i="0">
                <a:effectLst/>
                <a:latin typeface="DM Sans"/>
              </a:rPr>
              <a:t>请求方式别名</a:t>
            </a:r>
            <a:endParaRPr lang="zh-CN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CAFC7A6-89B9-444D-BA44-A44C08412065}"/>
              </a:ext>
            </a:extLst>
          </p:cNvPr>
          <p:cNvSpPr txBox="1"/>
          <p:nvPr/>
        </p:nvSpPr>
        <p:spPr>
          <a:xfrm>
            <a:off x="1177220" y="5533771"/>
            <a:ext cx="3920991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"url"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BBE54C-C6C8-44AB-ACA8-89EA78D9EDE9}"/>
              </a:ext>
            </a:extLst>
          </p:cNvPr>
          <p:cNvSpPr txBox="1">
            <a:spLocks/>
          </p:cNvSpPr>
          <p:nvPr/>
        </p:nvSpPr>
        <p:spPr>
          <a:xfrm>
            <a:off x="710880" y="5100401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 </a:t>
            </a:r>
            <a:r>
              <a:rPr lang="en-US" altLang="zh-CN" sz="1400"/>
              <a:t>get</a:t>
            </a:r>
            <a:r>
              <a:rPr lang="zh-CN" altLang="en-US" sz="1400"/>
              <a:t>请求</a:t>
            </a:r>
            <a:endParaRPr lang="en-US" altLang="zh-CN" sz="140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59FCFDE-F219-4F70-8D9C-EA043CC7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10436"/>
              </p:ext>
            </p:extLst>
          </p:nvPr>
        </p:nvGraphicFramePr>
        <p:xfrm>
          <a:off x="3925019" y="2293653"/>
          <a:ext cx="6394990" cy="138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9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get(url)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post(url,</a:t>
                      </a:r>
                      <a:r>
                        <a:rPr lang="zh-CN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请求参数</a:t>
                      </a:r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24B451F-F96E-479E-9EC6-B9AED10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20" y="2055025"/>
            <a:ext cx="2347163" cy="2888230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353A601F-2DDA-4D0A-9275-716DA0329241}"/>
              </a:ext>
            </a:extLst>
          </p:cNvPr>
          <p:cNvSpPr txBox="1"/>
          <p:nvPr/>
        </p:nvSpPr>
        <p:spPr>
          <a:xfrm>
            <a:off x="6212339" y="5533771"/>
            <a:ext cx="3920991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.post(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"url"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ED30E30C-7056-402A-B7F8-C9905CAD3BDF}"/>
              </a:ext>
            </a:extLst>
          </p:cNvPr>
          <p:cNvSpPr txBox="1">
            <a:spLocks/>
          </p:cNvSpPr>
          <p:nvPr/>
        </p:nvSpPr>
        <p:spPr>
          <a:xfrm>
            <a:off x="5745999" y="5100401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 </a:t>
            </a:r>
            <a:r>
              <a:rPr lang="en-US" altLang="zh-CN" sz="1400"/>
              <a:t>post</a:t>
            </a:r>
            <a:r>
              <a:rPr lang="zh-CN" altLang="en-US" sz="1400"/>
              <a:t>请求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7268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/>
      <p:bldP spid="13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DA942-F3EF-40CA-A07F-B00C3100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Axios</a:t>
            </a:r>
            <a:r>
              <a:rPr lang="zh-CN" altLang="en-US"/>
              <a:t>验证用户名是否存在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B18275-2363-417E-8DBE-2554A679B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8665207" cy="594970"/>
          </a:xfrm>
        </p:spPr>
        <p:txBody>
          <a:bodyPr/>
          <a:lstStyle/>
          <a:p>
            <a:r>
              <a:rPr lang="zh-CN" altLang="en-US"/>
              <a:t>需求：在完成用户注册时，当用户名输入框失去焦点时，校验用户名是否在数据库已存在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779B6-9DA1-4CD9-87FF-2CE15B15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7" y="3303466"/>
            <a:ext cx="2053473" cy="242642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81FE8D-D5A4-49AC-BFA3-ADD8E0E8B0CE}"/>
              </a:ext>
            </a:extLst>
          </p:cNvPr>
          <p:cNvSpPr/>
          <p:nvPr/>
        </p:nvSpPr>
        <p:spPr>
          <a:xfrm>
            <a:off x="7023316" y="3659554"/>
            <a:ext cx="2053472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102EE0-E9FA-411D-80B7-528D38A3829B}"/>
              </a:ext>
            </a:extLst>
          </p:cNvPr>
          <p:cNvCxnSpPr>
            <a:cxnSpLocks/>
          </p:cNvCxnSpPr>
          <p:nvPr/>
        </p:nvCxnSpPr>
        <p:spPr>
          <a:xfrm flipH="1" flipV="1">
            <a:off x="5918617" y="5151929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89C5443A-2D68-4F5B-B786-E17FDA63BEC7}"/>
              </a:ext>
            </a:extLst>
          </p:cNvPr>
          <p:cNvSpPr txBox="1">
            <a:spLocks/>
          </p:cNvSpPr>
          <p:nvPr/>
        </p:nvSpPr>
        <p:spPr>
          <a:xfrm>
            <a:off x="6161899" y="383062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4E97C86-7819-458C-8267-F6DA446F8731}"/>
              </a:ext>
            </a:extLst>
          </p:cNvPr>
          <p:cNvSpPr txBox="1">
            <a:spLocks/>
          </p:cNvSpPr>
          <p:nvPr/>
        </p:nvSpPr>
        <p:spPr>
          <a:xfrm>
            <a:off x="6152956" y="513184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8B486-0661-4090-83F2-D77189A9B304}"/>
              </a:ext>
            </a:extLst>
          </p:cNvPr>
          <p:cNvCxnSpPr>
            <a:cxnSpLocks/>
          </p:cNvCxnSpPr>
          <p:nvPr/>
        </p:nvCxnSpPr>
        <p:spPr>
          <a:xfrm>
            <a:off x="5918617" y="4312979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F0D33C06-FFAA-4A08-B0E2-DE1A4DFF6FEF}"/>
              </a:ext>
            </a:extLst>
          </p:cNvPr>
          <p:cNvSpPr txBox="1">
            <a:spLocks/>
          </p:cNvSpPr>
          <p:nvPr/>
        </p:nvSpPr>
        <p:spPr>
          <a:xfrm>
            <a:off x="7096062" y="3254414"/>
            <a:ext cx="253620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SelectUserServlet</a:t>
            </a:r>
            <a:endParaRPr lang="zh-CN" altLang="en-US" sz="18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8126AF9-5140-4043-BC3E-24AC75F65964}"/>
              </a:ext>
            </a:extLst>
          </p:cNvPr>
          <p:cNvSpPr txBox="1">
            <a:spLocks/>
          </p:cNvSpPr>
          <p:nvPr/>
        </p:nvSpPr>
        <p:spPr>
          <a:xfrm>
            <a:off x="7131434" y="4100568"/>
            <a:ext cx="1837236" cy="106836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返回标记</a:t>
            </a:r>
            <a:endParaRPr lang="en-US" altLang="zh-CN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447846A-19C4-47E2-81FD-42AC301CA648}"/>
              </a:ext>
            </a:extLst>
          </p:cNvPr>
          <p:cNvSpPr/>
          <p:nvPr/>
        </p:nvSpPr>
        <p:spPr>
          <a:xfrm>
            <a:off x="3826983" y="3726363"/>
            <a:ext cx="2053473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BD96C156-03E0-464D-A6C1-8765EB75D9A0}"/>
              </a:ext>
            </a:extLst>
          </p:cNvPr>
          <p:cNvSpPr txBox="1">
            <a:spLocks/>
          </p:cNvSpPr>
          <p:nvPr/>
        </p:nvSpPr>
        <p:spPr>
          <a:xfrm>
            <a:off x="4360724" y="3303466"/>
            <a:ext cx="132098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register.html</a:t>
            </a:r>
            <a:endParaRPr lang="zh-CN" altLang="en-US" sz="18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BDFB1CAD-541B-4D38-ACDD-7A41A8EA77A6}"/>
              </a:ext>
            </a:extLst>
          </p:cNvPr>
          <p:cNvSpPr txBox="1">
            <a:spLocks/>
          </p:cNvSpPr>
          <p:nvPr/>
        </p:nvSpPr>
        <p:spPr>
          <a:xfrm>
            <a:off x="3846065" y="3796482"/>
            <a:ext cx="2072550" cy="17715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给用户名输入框绑定光标失去焦点事件 </a:t>
            </a:r>
            <a:r>
              <a:rPr lang="en-US" altLang="zh-CN" sz="1200"/>
              <a:t>onblur</a:t>
            </a:r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发送 </a:t>
            </a:r>
            <a:r>
              <a:rPr lang="en-US" altLang="zh-CN" sz="1200"/>
              <a:t>ajax</a:t>
            </a:r>
            <a:r>
              <a:rPr lang="zh-CN" altLang="en-US" sz="1200"/>
              <a:t>请求，携带</a:t>
            </a:r>
            <a:r>
              <a:rPr lang="en-US" altLang="zh-CN" sz="1200"/>
              <a:t>username</a:t>
            </a:r>
            <a:r>
              <a:rPr lang="zh-CN" altLang="en-US" sz="1200"/>
              <a:t>参数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处理响应：是否显示提示信息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712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6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0869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/>
              <a:t>JSON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6787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cript </a:t>
            </a:r>
            <a:r>
              <a:rPr lang="en-US" altLang="zh-CN">
                <a:solidFill>
                  <a:srgbClr val="C00000"/>
                </a:solidFill>
              </a:rPr>
              <a:t>O</a:t>
            </a:r>
            <a:r>
              <a:rPr lang="en-US" altLang="zh-CN"/>
              <a:t>bject </a:t>
            </a:r>
            <a:r>
              <a:rPr lang="en-US" altLang="zh-CN">
                <a:solidFill>
                  <a:srgbClr val="C00000"/>
                </a:solidFill>
              </a:rPr>
              <a:t>N</a:t>
            </a:r>
            <a:r>
              <a:rPr lang="en-US" altLang="zh-CN"/>
              <a:t>otation</a:t>
            </a:r>
            <a:r>
              <a:rPr lang="zh-CN" altLang="en-US"/>
              <a:t>。</a:t>
            </a:r>
            <a:r>
              <a:rPr lang="en-US" altLang="zh-CN"/>
              <a:t>JavaScript </a:t>
            </a:r>
            <a:r>
              <a:rPr lang="zh-CN" altLang="en-US"/>
              <a:t>对象表示法</a:t>
            </a:r>
          </a:p>
          <a:p>
            <a:r>
              <a:rPr lang="zh-CN" altLang="en-US"/>
              <a:t>由于其语法简单，层次结构鲜明，现多用于作为</a:t>
            </a:r>
            <a:r>
              <a:rPr lang="zh-CN" altLang="en-US">
                <a:solidFill>
                  <a:srgbClr val="C00000"/>
                </a:solidFill>
              </a:rPr>
              <a:t>数据载体</a:t>
            </a:r>
            <a:r>
              <a:rPr lang="zh-CN" altLang="en-US"/>
              <a:t>，在网络中进行数据传输</a:t>
            </a:r>
            <a:endParaRPr lang="en-US" altLang="zh-CN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BEDE04-06B2-45C6-878D-33336CD27285}"/>
              </a:ext>
            </a:extLst>
          </p:cNvPr>
          <p:cNvSpPr/>
          <p:nvPr/>
        </p:nvSpPr>
        <p:spPr>
          <a:xfrm>
            <a:off x="6987519" y="2932254"/>
            <a:ext cx="2129337" cy="19160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3AE5B4-F54C-436C-9419-387FD842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11" y="3362276"/>
            <a:ext cx="1052978" cy="106836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027AA7-2C7E-4CC0-9D26-3F5006137784}"/>
              </a:ext>
            </a:extLst>
          </p:cNvPr>
          <p:cNvCxnSpPr>
            <a:cxnSpLocks/>
          </p:cNvCxnSpPr>
          <p:nvPr/>
        </p:nvCxnSpPr>
        <p:spPr>
          <a:xfrm>
            <a:off x="4977062" y="36758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1D8C90-0BB2-4797-B160-BBE27D749F30}"/>
              </a:ext>
            </a:extLst>
          </p:cNvPr>
          <p:cNvCxnSpPr>
            <a:cxnSpLocks/>
          </p:cNvCxnSpPr>
          <p:nvPr/>
        </p:nvCxnSpPr>
        <p:spPr>
          <a:xfrm flipH="1">
            <a:off x="4968187" y="41779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E5AF8880-BDEF-4875-A13F-5DD908FB1749}"/>
              </a:ext>
            </a:extLst>
          </p:cNvPr>
          <p:cNvSpPr txBox="1">
            <a:spLocks/>
          </p:cNvSpPr>
          <p:nvPr/>
        </p:nvSpPr>
        <p:spPr>
          <a:xfrm>
            <a:off x="5626548" y="32039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55CD4564-9E48-47D5-841E-666C764A9F67}"/>
              </a:ext>
            </a:extLst>
          </p:cNvPr>
          <p:cNvSpPr txBox="1">
            <a:spLocks/>
          </p:cNvSpPr>
          <p:nvPr/>
        </p:nvSpPr>
        <p:spPr>
          <a:xfrm>
            <a:off x="5626547" y="420813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B1C0682D-FE9C-490B-B9E3-6005590061D5}"/>
              </a:ext>
            </a:extLst>
          </p:cNvPr>
          <p:cNvSpPr txBox="1">
            <a:spLocks/>
          </p:cNvSpPr>
          <p:nvPr/>
        </p:nvSpPr>
        <p:spPr>
          <a:xfrm>
            <a:off x="5532950" y="3677662"/>
            <a:ext cx="823211" cy="4611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JSON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CAAFFE-3B90-4748-9F3B-E5B558D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4836976"/>
            <a:ext cx="1516511" cy="10059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627D55-39C3-4A0A-8105-76FD8FD7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75" y="3054765"/>
            <a:ext cx="1508891" cy="9678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文本占位符 16">
            <a:extLst>
              <a:ext uri="{FF2B5EF4-FFF2-40B4-BE49-F238E27FC236}">
                <a16:creationId xmlns:a16="http://schemas.microsoft.com/office/drawing/2014/main" id="{6807FAD4-F9A9-4363-8ADF-F8536EECE159}"/>
              </a:ext>
            </a:extLst>
          </p:cNvPr>
          <p:cNvSpPr txBox="1">
            <a:spLocks/>
          </p:cNvSpPr>
          <p:nvPr/>
        </p:nvSpPr>
        <p:spPr>
          <a:xfrm>
            <a:off x="1061678" y="2626414"/>
            <a:ext cx="1745371" cy="446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JavaScript</a:t>
            </a:r>
            <a:r>
              <a:rPr lang="zh-CN" altLang="en-US" sz="1400"/>
              <a:t>对象</a:t>
            </a:r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1A7572FD-396C-4CE9-B792-2EA403D1F420}"/>
              </a:ext>
            </a:extLst>
          </p:cNvPr>
          <p:cNvSpPr txBox="1">
            <a:spLocks/>
          </p:cNvSpPr>
          <p:nvPr/>
        </p:nvSpPr>
        <p:spPr>
          <a:xfrm>
            <a:off x="1057868" y="4428948"/>
            <a:ext cx="1745371" cy="446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JSON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53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CA24DEC-5136-4BE2-A9F7-FEF9B735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652C7505-C926-43C8-B6D8-EE20812255F8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297BE9E-BADE-4E31-B84C-F035E01E4297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578D756-02DE-4A10-B6F7-7C6F703A3E21}"/>
              </a:ext>
            </a:extLst>
          </p:cNvPr>
          <p:cNvSpPr/>
          <p:nvPr/>
        </p:nvSpPr>
        <p:spPr>
          <a:xfrm>
            <a:off x="8446688" y="4391123"/>
            <a:ext cx="1628497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A0C8594F-AF82-47AE-9998-A8DF372F8B4C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F300F78F-7224-4F7E-8B34-DD5392DDBD31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F1B13035-07D8-4FEC-AF7A-621A404DCEDB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B8DCFED1-5BD9-4A79-978E-42A180805396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506F713-AF91-464F-945B-4B1EB57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C840410C-FEB2-46F6-AFC0-7D3EF287AD85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FA91C5-BBC7-4639-AB7E-CA32AF8CCF3A}"/>
              </a:ext>
            </a:extLst>
          </p:cNvPr>
          <p:cNvSpPr/>
          <p:nvPr/>
        </p:nvSpPr>
        <p:spPr>
          <a:xfrm>
            <a:off x="3559132" y="4391123"/>
            <a:ext cx="1823346" cy="15040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1C61D1-A265-475A-93D4-97DB3DB934E8}"/>
              </a:ext>
            </a:extLst>
          </p:cNvPr>
          <p:cNvCxnSpPr>
            <a:cxnSpLocks/>
          </p:cNvCxnSpPr>
          <p:nvPr/>
        </p:nvCxnSpPr>
        <p:spPr>
          <a:xfrm flipH="1">
            <a:off x="2482773" y="5628061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436D2D54-170C-4E7E-9E3F-634B1619297A}"/>
              </a:ext>
            </a:extLst>
          </p:cNvPr>
          <p:cNvSpPr txBox="1">
            <a:spLocks/>
          </p:cNvSpPr>
          <p:nvPr/>
        </p:nvSpPr>
        <p:spPr>
          <a:xfrm>
            <a:off x="2843310" y="439112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1034585F-7A5C-4D8C-B2DB-3398A1CAD591}"/>
              </a:ext>
            </a:extLst>
          </p:cNvPr>
          <p:cNvSpPr txBox="1">
            <a:spLocks/>
          </p:cNvSpPr>
          <p:nvPr/>
        </p:nvSpPr>
        <p:spPr>
          <a:xfrm>
            <a:off x="2811605" y="555348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B581885-3F4F-4BF9-8335-55AE0C2527A2}"/>
              </a:ext>
            </a:extLst>
          </p:cNvPr>
          <p:cNvSpPr/>
          <p:nvPr/>
        </p:nvSpPr>
        <p:spPr>
          <a:xfrm>
            <a:off x="3829916" y="4640162"/>
            <a:ext cx="1315330" cy="11153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EC0DF60-D26D-41D7-ABB7-9536F94D40E1}"/>
              </a:ext>
            </a:extLst>
          </p:cNvPr>
          <p:cNvCxnSpPr>
            <a:cxnSpLocks/>
          </p:cNvCxnSpPr>
          <p:nvPr/>
        </p:nvCxnSpPr>
        <p:spPr>
          <a:xfrm>
            <a:off x="2482773" y="4818511"/>
            <a:ext cx="1315330" cy="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8C8E49E5-0725-4A7A-902C-7CB1D909EF2C}"/>
              </a:ext>
            </a:extLst>
          </p:cNvPr>
          <p:cNvSpPr txBox="1">
            <a:spLocks/>
          </p:cNvSpPr>
          <p:nvPr/>
        </p:nvSpPr>
        <p:spPr>
          <a:xfrm>
            <a:off x="2794548" y="4931850"/>
            <a:ext cx="69106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AJAX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6" grpId="0" animBg="1"/>
      <p:bldP spid="37" grpId="0" animBg="1"/>
      <p:bldP spid="39" grpId="0"/>
      <p:bldP spid="40" grpId="0"/>
      <p:bldP spid="41" grpId="0" animBg="1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4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6787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定义：</a:t>
            </a:r>
            <a:endParaRPr lang="en-US" altLang="zh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D1993-3A57-4D55-B948-B15F50BBC94E}"/>
              </a:ext>
            </a:extLst>
          </p:cNvPr>
          <p:cNvSpPr txBox="1"/>
          <p:nvPr/>
        </p:nvSpPr>
        <p:spPr>
          <a:xfrm>
            <a:off x="1062287" y="2922557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'{"name":"zhangsan","age":23,"addr":["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"]}'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B77EB27-7A26-43A5-83C9-CE9AD1EAE9A6}"/>
              </a:ext>
            </a:extLst>
          </p:cNvPr>
          <p:cNvSpPr txBox="1"/>
          <p:nvPr/>
        </p:nvSpPr>
        <p:spPr>
          <a:xfrm>
            <a:off x="1064415" y="2024289"/>
            <a:ext cx="654161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‘’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"key1"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value1,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"key2"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value2,...};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680CD120-6A9E-4342-BD64-59CAF7728F02}"/>
              </a:ext>
            </a:extLst>
          </p:cNvPr>
          <p:cNvSpPr txBox="1">
            <a:spLocks/>
          </p:cNvSpPr>
          <p:nvPr/>
        </p:nvSpPr>
        <p:spPr>
          <a:xfrm>
            <a:off x="8085928" y="1518060"/>
            <a:ext cx="3485540" cy="19906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value </a:t>
            </a:r>
            <a:r>
              <a:rPr lang="zh-CN" altLang="en-US"/>
              <a:t>的数据类型为：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数字（整数或浮点数）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字符串（在双引号中）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逻辑值（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数组（在方括号中）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对象（在花括号中）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null</a:t>
            </a:r>
          </a:p>
          <a:p>
            <a:pPr lvl="1"/>
            <a:endParaRPr lang="en-US" altLang="zh-CN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6BE2E7F8-0425-4206-A0AE-152CD5B2673B}"/>
              </a:ext>
            </a:extLst>
          </p:cNvPr>
          <p:cNvSpPr txBox="1">
            <a:spLocks/>
          </p:cNvSpPr>
          <p:nvPr/>
        </p:nvSpPr>
        <p:spPr>
          <a:xfrm>
            <a:off x="1062286" y="2442846"/>
            <a:ext cx="1457227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示例：</a:t>
            </a:r>
            <a:endParaRPr lang="en-US" altLang="zh-CN"/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F57682BE-7BE6-45C0-8B45-F8D8B5C1FDF9}"/>
              </a:ext>
            </a:extLst>
          </p:cNvPr>
          <p:cNvSpPr txBox="1">
            <a:spLocks/>
          </p:cNvSpPr>
          <p:nvPr/>
        </p:nvSpPr>
        <p:spPr>
          <a:xfrm>
            <a:off x="642466" y="3343760"/>
            <a:ext cx="4630869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JS</a:t>
            </a:r>
            <a:r>
              <a:rPr lang="zh-CN" altLang="en-US"/>
              <a:t>对象：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86B91C0-6626-4A32-BEA1-56B0A3E3A1A4}"/>
              </a:ext>
            </a:extLst>
          </p:cNvPr>
          <p:cNvSpPr txBox="1"/>
          <p:nvPr/>
        </p:nvSpPr>
        <p:spPr>
          <a:xfrm>
            <a:off x="1062286" y="3936526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jsObject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E122A04E-BFBB-4E13-942B-1E7ED97D765D}"/>
              </a:ext>
            </a:extLst>
          </p:cNvPr>
          <p:cNvSpPr txBox="1">
            <a:spLocks/>
          </p:cNvSpPr>
          <p:nvPr/>
        </p:nvSpPr>
        <p:spPr>
          <a:xfrm>
            <a:off x="642466" y="4376480"/>
            <a:ext cx="4630869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JS</a:t>
            </a:r>
            <a:r>
              <a:rPr lang="zh-CN" altLang="en-US"/>
              <a:t>对象：</a:t>
            </a:r>
            <a:endParaRPr lang="en-US" altLang="zh-CN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F0B1DB3-8B5C-4047-BADE-46FA1350773F}"/>
              </a:ext>
            </a:extLst>
          </p:cNvPr>
          <p:cNvSpPr txBox="1"/>
          <p:nvPr/>
        </p:nvSpPr>
        <p:spPr>
          <a:xfrm>
            <a:off x="1062286" y="4935985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jsonStr2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JetBrains Mono"/>
              </a:rPr>
              <a:t>stringify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jsObject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16">
            <a:extLst>
              <a:ext uri="{FF2B5EF4-FFF2-40B4-BE49-F238E27FC236}">
                <a16:creationId xmlns:a16="http://schemas.microsoft.com/office/drawing/2014/main" id="{F438D65B-8B36-4E67-B4CB-73EE1DFA3FBE}"/>
              </a:ext>
            </a:extLst>
          </p:cNvPr>
          <p:cNvSpPr txBox="1">
            <a:spLocks/>
          </p:cNvSpPr>
          <p:nvPr/>
        </p:nvSpPr>
        <p:spPr>
          <a:xfrm>
            <a:off x="1062286" y="5705149"/>
            <a:ext cx="5835664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Axios</a:t>
            </a:r>
            <a:r>
              <a:rPr lang="zh-CN" altLang="en-US">
                <a:solidFill>
                  <a:srgbClr val="C00000"/>
                </a:solidFill>
              </a:rPr>
              <a:t>中，</a:t>
            </a:r>
            <a:r>
              <a:rPr lang="en-US" altLang="zh-CN">
                <a:solidFill>
                  <a:srgbClr val="C00000"/>
                </a:solidFill>
              </a:rPr>
              <a:t>JSON</a:t>
            </a:r>
            <a:r>
              <a:rPr lang="zh-CN" altLang="en-US">
                <a:solidFill>
                  <a:srgbClr val="C00000"/>
                </a:solidFill>
              </a:rPr>
              <a:t>字符串和</a:t>
            </a:r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>
                <a:solidFill>
                  <a:srgbClr val="C00000"/>
                </a:solidFill>
              </a:rPr>
              <a:t>对象自动进行转换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5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JSON </a:t>
            </a:r>
            <a:r>
              <a:rPr lang="zh-CN" altLang="en-US">
                <a:solidFill>
                  <a:srgbClr val="C00000"/>
                </a:solidFill>
              </a:rPr>
              <a:t>数据和</a:t>
            </a:r>
            <a:r>
              <a:rPr lang="en-US" altLang="zh-CN">
                <a:solidFill>
                  <a:srgbClr val="C00000"/>
                </a:solidFill>
              </a:rPr>
              <a:t>Java</a:t>
            </a:r>
            <a:r>
              <a:rPr lang="zh-CN" altLang="en-US">
                <a:solidFill>
                  <a:srgbClr val="C00000"/>
                </a:solidFill>
              </a:rPr>
              <a:t>对象转换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8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042588-D223-44DA-ABF7-6ED6FAE54D2B}"/>
              </a:ext>
            </a:extLst>
          </p:cNvPr>
          <p:cNvSpPr/>
          <p:nvPr/>
        </p:nvSpPr>
        <p:spPr>
          <a:xfrm>
            <a:off x="5896077" y="2388448"/>
            <a:ext cx="2868361" cy="265001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AF0C853-0329-4115-96DA-0EE98733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46" y="3236152"/>
            <a:ext cx="1052978" cy="1068366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DCA9A7-56D8-43C8-BD5D-0F4F305B8F81}"/>
              </a:ext>
            </a:extLst>
          </p:cNvPr>
          <p:cNvCxnSpPr>
            <a:cxnSpLocks/>
          </p:cNvCxnSpPr>
          <p:nvPr/>
        </p:nvCxnSpPr>
        <p:spPr>
          <a:xfrm>
            <a:off x="3894497" y="3549710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23EAEF-4F03-47D1-B691-CE5F3366BC63}"/>
              </a:ext>
            </a:extLst>
          </p:cNvPr>
          <p:cNvCxnSpPr>
            <a:cxnSpLocks/>
          </p:cNvCxnSpPr>
          <p:nvPr/>
        </p:nvCxnSpPr>
        <p:spPr>
          <a:xfrm flipH="1">
            <a:off x="3885622" y="4051870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E1EED8F-453A-4C25-B26C-44C302F9CD10}"/>
              </a:ext>
            </a:extLst>
          </p:cNvPr>
          <p:cNvSpPr txBox="1">
            <a:spLocks/>
          </p:cNvSpPr>
          <p:nvPr/>
        </p:nvSpPr>
        <p:spPr>
          <a:xfrm>
            <a:off x="4543983" y="307781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92044903-E4F0-4585-9F48-27A80A7A7EEE}"/>
              </a:ext>
            </a:extLst>
          </p:cNvPr>
          <p:cNvSpPr txBox="1">
            <a:spLocks/>
          </p:cNvSpPr>
          <p:nvPr/>
        </p:nvSpPr>
        <p:spPr>
          <a:xfrm>
            <a:off x="4543982" y="408201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4450385" y="3551538"/>
            <a:ext cx="823211" cy="4611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JSON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DB852B9-318C-469A-AB4B-3A0B29EB6891}"/>
              </a:ext>
            </a:extLst>
          </p:cNvPr>
          <p:cNvSpPr/>
          <p:nvPr/>
        </p:nvSpPr>
        <p:spPr>
          <a:xfrm>
            <a:off x="6739473" y="3413341"/>
            <a:ext cx="1190446" cy="6002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Java</a:t>
            </a:r>
            <a:r>
              <a:rPr lang="zh-CN" altLang="en-US" sz="1200"/>
              <a:t>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F2D87CF-D26B-4EEB-A84A-6461AD8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40DD2D54-4B33-47FC-B803-FAA92AEAA38C}"/>
              </a:ext>
            </a:extLst>
          </p:cNvPr>
          <p:cNvSpPr txBox="1">
            <a:spLocks/>
          </p:cNvSpPr>
          <p:nvPr/>
        </p:nvSpPr>
        <p:spPr>
          <a:xfrm>
            <a:off x="1092619" y="5041304"/>
            <a:ext cx="10167030" cy="9800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请求数据：</a:t>
            </a:r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Java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响应数据：</a:t>
            </a:r>
            <a:r>
              <a:rPr lang="en-US" altLang="zh-CN"/>
              <a:t>Java</a:t>
            </a:r>
            <a:r>
              <a:rPr lang="zh-CN" altLang="en-US"/>
              <a:t>对象转为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0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2855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Fastjson</a:t>
            </a:r>
            <a:r>
              <a:rPr lang="zh-CN" altLang="en-US"/>
              <a:t>是阿里巴巴提供的一</a:t>
            </a:r>
            <a:r>
              <a:rPr lang="zh-CN" altLang="en-US" dirty="0"/>
              <a:t>个</a:t>
            </a:r>
            <a:r>
              <a:rPr lang="en-US" altLang="zh-CN" dirty="0"/>
              <a:t>Java</a:t>
            </a:r>
            <a:r>
              <a:rPr lang="zh-CN" altLang="en-US" dirty="0"/>
              <a:t>语言编写的高性能功能完善的</a:t>
            </a:r>
            <a:r>
              <a:rPr lang="en-US" altLang="zh-CN"/>
              <a:t>JSON</a:t>
            </a:r>
            <a:r>
              <a:rPr lang="zh-CN" altLang="en-US"/>
              <a:t>库，</a:t>
            </a:r>
            <a:r>
              <a:rPr lang="zh-CN" altLang="en-US" dirty="0"/>
              <a:t>是目前</a:t>
            </a:r>
            <a:r>
              <a:rPr lang="en-US" altLang="zh-CN" dirty="0"/>
              <a:t>Java</a:t>
            </a:r>
            <a:r>
              <a:rPr lang="zh-CN" altLang="en-US" dirty="0"/>
              <a:t>语言中最快的</a:t>
            </a:r>
            <a:r>
              <a:rPr lang="en-US" altLang="zh-CN"/>
              <a:t>JSON</a:t>
            </a:r>
            <a:r>
              <a:rPr lang="zh-CN" altLang="en-US"/>
              <a:t>库，可以实现</a:t>
            </a:r>
            <a:r>
              <a:rPr lang="en-US" altLang="zh-CN"/>
              <a:t>Java</a:t>
            </a:r>
            <a:r>
              <a:rPr lang="zh-CN" altLang="en-US"/>
              <a:t>对象和</a:t>
            </a:r>
            <a:r>
              <a:rPr lang="en-US" altLang="zh-CN"/>
              <a:t>JSON</a:t>
            </a:r>
            <a:r>
              <a:rPr lang="zh-CN" altLang="en-US"/>
              <a:t>字符串的相互转换。</a:t>
            </a:r>
            <a:endParaRPr lang="en-US" altLang="zh-CN"/>
          </a:p>
          <a:p>
            <a:r>
              <a:rPr lang="zh-CN" altLang="en-US"/>
              <a:t>使用：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86B91C0-6626-4A32-BEA1-56B0A3E3A1A4}"/>
              </a:ext>
            </a:extLst>
          </p:cNvPr>
          <p:cNvSpPr txBox="1"/>
          <p:nvPr/>
        </p:nvSpPr>
        <p:spPr>
          <a:xfrm>
            <a:off x="1263485" y="3269318"/>
            <a:ext cx="6465781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&gt;com.alibaba&lt;/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&gt;fastjson&lt;/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&gt;1.2.62&lt;/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1" name="文本占位符 16">
            <a:extLst>
              <a:ext uri="{FF2B5EF4-FFF2-40B4-BE49-F238E27FC236}">
                <a16:creationId xmlns:a16="http://schemas.microsoft.com/office/drawing/2014/main" id="{05C832B3-24C8-4268-B5C5-212D6275AF4B}"/>
              </a:ext>
            </a:extLst>
          </p:cNvPr>
          <p:cNvSpPr txBox="1">
            <a:spLocks/>
          </p:cNvSpPr>
          <p:nvPr/>
        </p:nvSpPr>
        <p:spPr>
          <a:xfrm>
            <a:off x="1122072" y="2788344"/>
            <a:ext cx="1318871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1. </a:t>
            </a:r>
            <a:r>
              <a:rPr lang="zh-CN" altLang="en-US" sz="1400"/>
              <a:t>导入坐标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3" name="文本占位符 16">
            <a:extLst>
              <a:ext uri="{FF2B5EF4-FFF2-40B4-BE49-F238E27FC236}">
                <a16:creationId xmlns:a16="http://schemas.microsoft.com/office/drawing/2014/main" id="{F604A622-64A3-4A68-A396-174941A0BD5F}"/>
              </a:ext>
            </a:extLst>
          </p:cNvPr>
          <p:cNvSpPr txBox="1">
            <a:spLocks/>
          </p:cNvSpPr>
          <p:nvPr/>
        </p:nvSpPr>
        <p:spPr>
          <a:xfrm>
            <a:off x="1122072" y="4487238"/>
            <a:ext cx="4234932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2. Java</a:t>
            </a:r>
            <a:r>
              <a:rPr lang="zh-CN" altLang="en-US" sz="1400"/>
              <a:t>对象转</a:t>
            </a:r>
            <a:r>
              <a:rPr lang="en-US" altLang="zh-CN" sz="1400"/>
              <a:t>JSON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BA82ED6E-94C2-4154-B9FE-60E2F91B3890}"/>
              </a:ext>
            </a:extLst>
          </p:cNvPr>
          <p:cNvSpPr txBox="1"/>
          <p:nvPr/>
        </p:nvSpPr>
        <p:spPr>
          <a:xfrm>
            <a:off x="1263485" y="4930974"/>
            <a:ext cx="646578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String jsonStr = JSON.toJSONString(obj);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4982A74F-F830-458C-8AC3-DC00C5B53698}"/>
              </a:ext>
            </a:extLst>
          </p:cNvPr>
          <p:cNvSpPr txBox="1">
            <a:spLocks/>
          </p:cNvSpPr>
          <p:nvPr/>
        </p:nvSpPr>
        <p:spPr>
          <a:xfrm>
            <a:off x="1122072" y="5418070"/>
            <a:ext cx="4234932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3. JSON</a:t>
            </a:r>
            <a:r>
              <a:rPr lang="zh-CN" altLang="en-US" sz="1400"/>
              <a:t>字符串转</a:t>
            </a:r>
            <a:r>
              <a:rPr lang="en-US" altLang="zh-CN" sz="1400"/>
              <a:t>Java</a:t>
            </a:r>
            <a:r>
              <a:rPr lang="zh-CN" altLang="en-US" sz="1400"/>
              <a:t>对象</a:t>
            </a:r>
            <a:endParaRPr lang="en-US" altLang="zh-CN" sz="1400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15555614-1B76-4FB7-9717-BF0527AB0951}"/>
              </a:ext>
            </a:extLst>
          </p:cNvPr>
          <p:cNvSpPr txBox="1"/>
          <p:nvPr/>
        </p:nvSpPr>
        <p:spPr>
          <a:xfrm>
            <a:off x="1263486" y="5855881"/>
            <a:ext cx="646578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User user = JSON.parseObject(jsonStr, User.</a:t>
            </a:r>
            <a:r>
              <a:rPr lang="en-US" altLang="zh-CN" b="1"/>
              <a:t>class</a:t>
            </a:r>
            <a:r>
              <a:rPr lang="en-US" altLang="zh-CN"/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F53042-F30E-42C8-A5F6-E01DBC45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35" y="4438869"/>
            <a:ext cx="3879608" cy="18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品牌列表数据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69EEEC-6BAA-4DA0-B0B7-4DF695C7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06342"/>
            <a:ext cx="9214230" cy="3762373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Axios + JSON </a:t>
            </a:r>
            <a:r>
              <a:rPr lang="zh-CN" altLang="en-US"/>
              <a:t>完成品牌列表数据查询和添加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67CFF2-8EC5-4D8E-8551-B57988D9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423610"/>
            <a:ext cx="794834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查询所有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3335683" y="3722027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568460" y="429812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552815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518124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459528" y="373318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SelectAllServlet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78803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07378" y="3672413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69758" y="487225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753521" y="31117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122260" y="31116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50078" y="31181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87" y="4324280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29427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16DFD0-3F73-4D9E-9F20-BA0E990FA9A1}"/>
              </a:ext>
            </a:extLst>
          </p:cNvPr>
          <p:cNvSpPr/>
          <p:nvPr/>
        </p:nvSpPr>
        <p:spPr>
          <a:xfrm>
            <a:off x="8365756" y="4659763"/>
            <a:ext cx="1823347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List&lt;Brand&gt; selectAll()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932141" y="4149459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selectAll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6078990" y="370512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82524" y="375782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5E8F54E-0CA3-4ECB-B9D7-8D6F683C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654" y="4895931"/>
            <a:ext cx="1431018" cy="401220"/>
          </a:xfrm>
          <a:prstGeom prst="rect">
            <a:avLst/>
          </a:prstGeom>
        </p:spPr>
      </p:pic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将</a:t>
            </a:r>
            <a:r>
              <a:rPr lang="en-US" altLang="zh-CN" sz="1200"/>
              <a:t>List</a:t>
            </a:r>
            <a:r>
              <a:rPr lang="zh-CN" altLang="en-US" sz="1200"/>
              <a:t>集合转为</a:t>
            </a:r>
            <a:r>
              <a:rPr lang="en-US" altLang="zh-CN" sz="1200"/>
              <a:t>JSON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</a:t>
            </a:r>
            <a:r>
              <a:rPr lang="en-US" altLang="zh-CN" sz="1200"/>
              <a:t>JSON</a:t>
            </a:r>
            <a:r>
              <a:rPr lang="zh-CN" altLang="en-US" sz="1200"/>
              <a:t>数据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1226A05-2F67-4617-8F7D-669B0C69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214" y="1659041"/>
            <a:ext cx="7887383" cy="1524132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59957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915979" y="311169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589524" y="4530654"/>
            <a:ext cx="1947646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页面加载完成后发送异步请求，获取列表数据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遍历集合数据，展示表格</a:t>
            </a:r>
          </a:p>
        </p:txBody>
      </p:sp>
    </p:spTree>
    <p:extLst>
      <p:ext uri="{BB962C8B-B14F-4D97-AF65-F5344CB8AC3E}">
        <p14:creationId xmlns:p14="http://schemas.microsoft.com/office/powerpoint/2010/main" val="1370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28" grpId="0" animBg="1"/>
      <p:bldP spid="32" grpId="0" animBg="1"/>
      <p:bldP spid="38" grpId="0"/>
      <p:bldP spid="39" grpId="0"/>
      <p:bldP spid="34" grpId="0" animBg="1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新增品牌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3344068" y="3717989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552814" y="435329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552815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518124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703093" y="3736494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AddServlet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78803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07378" y="3672413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69758" y="487225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753521" y="31117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122260" y="31116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50078" y="31181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87" y="4324280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29427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932141" y="4149459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selectAll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6078990" y="370512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82524" y="375782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接收品牌数据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响应成功标识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59957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729469" y="3118100"/>
            <a:ext cx="182334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addBrand.html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589524" y="4530654"/>
            <a:ext cx="1918806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点击提交按钮，发送</a:t>
            </a:r>
            <a:r>
              <a:rPr lang="en-US" altLang="zh-CN" sz="1200"/>
              <a:t>ajax</a:t>
            </a:r>
            <a:r>
              <a:rPr lang="zh-CN" altLang="en-US" sz="1200"/>
              <a:t>请求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获取数据，判断添加是否成功，跳转</a:t>
            </a:r>
            <a:r>
              <a:rPr lang="en-US" altLang="zh-CN" sz="1200"/>
              <a:t>brand.html</a:t>
            </a:r>
            <a:endParaRPr lang="zh-CN" altLang="en-US" sz="12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4FEE7BD-04CA-4367-AB45-7F08E2AC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99" y="4899070"/>
            <a:ext cx="1478408" cy="419136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43F407A-9A56-4A4C-BD7B-45935E1E8A55}"/>
              </a:ext>
            </a:extLst>
          </p:cNvPr>
          <p:cNvSpPr/>
          <p:nvPr/>
        </p:nvSpPr>
        <p:spPr>
          <a:xfrm>
            <a:off x="8492613" y="4867807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add(brand)</a:t>
            </a:r>
            <a:endParaRPr lang="zh-CN" altLang="en-US" sz="140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988A926-4446-4C45-BAD6-6C13CEFDD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13" y="1979364"/>
            <a:ext cx="805389" cy="597546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181CEC3E-CD8F-477D-9C97-E0552D140F68}"/>
              </a:ext>
            </a:extLst>
          </p:cNvPr>
          <p:cNvSpPr/>
          <p:nvPr/>
        </p:nvSpPr>
        <p:spPr>
          <a:xfrm>
            <a:off x="2234611" y="2057328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979D392-D05D-4940-A990-0E3ABD16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476" y="1685978"/>
            <a:ext cx="1615922" cy="14738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338D95D3-5112-4F1E-B424-D1C67715D56F}"/>
              </a:ext>
            </a:extLst>
          </p:cNvPr>
          <p:cNvSpPr/>
          <p:nvPr/>
        </p:nvSpPr>
        <p:spPr>
          <a:xfrm>
            <a:off x="5176095" y="2089966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950D54C-9628-4520-9031-D97502884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163" y="1656059"/>
            <a:ext cx="5891357" cy="11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32" grpId="0" animBg="1"/>
      <p:bldP spid="38" grpId="0"/>
      <p:bldP spid="39" grpId="0"/>
      <p:bldP spid="34" grpId="0" animBg="1"/>
      <p:bldP spid="40" grpId="0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3B2DA9-B79B-41E5-A0CF-F0E8F9434AEE}"/>
              </a:ext>
            </a:extLst>
          </p:cNvPr>
          <p:cNvSpPr/>
          <p:nvPr/>
        </p:nvSpPr>
        <p:spPr>
          <a:xfrm>
            <a:off x="3528090" y="4391122"/>
            <a:ext cx="1823346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4D7870-CD46-4FAF-B310-E4228459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D24E03-60B0-4630-AF1E-4E9E0A4E0AB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51731" y="5550366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551BA93E-84D4-4C44-988A-DC06E85A287B}"/>
              </a:ext>
            </a:extLst>
          </p:cNvPr>
          <p:cNvSpPr txBox="1">
            <a:spLocks/>
          </p:cNvSpPr>
          <p:nvPr/>
        </p:nvSpPr>
        <p:spPr>
          <a:xfrm>
            <a:off x="2812268" y="431342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D62A49F-2CC8-470D-BAE6-B429E3BBBCAD}"/>
              </a:ext>
            </a:extLst>
          </p:cNvPr>
          <p:cNvSpPr txBox="1">
            <a:spLocks/>
          </p:cNvSpPr>
          <p:nvPr/>
        </p:nvSpPr>
        <p:spPr>
          <a:xfrm>
            <a:off x="2783895" y="543353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E1F293-5702-4733-971E-38E376C15207}"/>
              </a:ext>
            </a:extLst>
          </p:cNvPr>
          <p:cNvSpPr/>
          <p:nvPr/>
        </p:nvSpPr>
        <p:spPr>
          <a:xfrm>
            <a:off x="3767061" y="4592317"/>
            <a:ext cx="1315330" cy="33436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2CC3A5-5781-4680-8C08-C66D2CE88EDB}"/>
              </a:ext>
            </a:extLst>
          </p:cNvPr>
          <p:cNvSpPr/>
          <p:nvPr/>
        </p:nvSpPr>
        <p:spPr>
          <a:xfrm>
            <a:off x="3767061" y="5383186"/>
            <a:ext cx="1315330" cy="33436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F38A52FA-9D06-4B4C-B5D0-B12EA451BE11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E1810E6-9752-4E7E-ABA9-3313F06DA10A}"/>
              </a:ext>
            </a:extLst>
          </p:cNvPr>
          <p:cNvSpPr/>
          <p:nvPr/>
        </p:nvSpPr>
        <p:spPr>
          <a:xfrm>
            <a:off x="4249865" y="5022838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BF128D-C961-408A-8470-4405110ECB9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51731" y="4740816"/>
            <a:ext cx="1315330" cy="18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08786B-BFC7-4CAE-963D-006FCD0168E4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D5B117-219D-4F70-A43C-C2A5FA666436}"/>
              </a:ext>
            </a:extLst>
          </p:cNvPr>
          <p:cNvSpPr/>
          <p:nvPr/>
        </p:nvSpPr>
        <p:spPr>
          <a:xfrm>
            <a:off x="8446688" y="4391123"/>
            <a:ext cx="1628497" cy="1426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CA90D7A0-822D-4D15-8104-45F8F397AFCF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A1A6C41F-627E-4F3B-B516-661E3D75A9E3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F952764-8461-4B87-9361-3308BA993BBA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6A95E1A0-DFDD-4413-8F21-E1B2606928F5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62D4332-B5F3-43D9-88D7-9B98A2CE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D4F2F83D-09FB-4D68-A9EC-5816341F812B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9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5291687-466B-4B5A-A8A6-0622E4D3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86FE1D65-2A1E-4A91-9063-5B04EE6B8D32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96EA288-470C-4DEC-85E4-9E8A4452B411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822F423-57D4-4427-8FA3-7112BB719EC6}"/>
              </a:ext>
            </a:extLst>
          </p:cNvPr>
          <p:cNvSpPr/>
          <p:nvPr/>
        </p:nvSpPr>
        <p:spPr>
          <a:xfrm>
            <a:off x="8446688" y="4391123"/>
            <a:ext cx="1628497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AB36083B-97DA-4578-A90B-31995993850A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6">
            <a:extLst>
              <a:ext uri="{FF2B5EF4-FFF2-40B4-BE49-F238E27FC236}">
                <a16:creationId xmlns:a16="http://schemas.microsoft.com/office/drawing/2014/main" id="{56E31E40-B3CF-4CD6-9406-0C416F300E87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92599E01-D64D-4A87-819E-A372EB976702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ACDBACB4-F76D-4AF4-B639-340B09F7E5B3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8956334-B31B-420A-BC47-EDB60095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92540C14-13EC-4058-A644-9A9D75E25F42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3913EE0-F8BE-45C9-A540-1D3F5A7F5371}"/>
              </a:ext>
            </a:extLst>
          </p:cNvPr>
          <p:cNvSpPr/>
          <p:nvPr/>
        </p:nvSpPr>
        <p:spPr>
          <a:xfrm>
            <a:off x="3559132" y="4391123"/>
            <a:ext cx="1823346" cy="15040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777A37-71D0-4B54-8B23-A9867B0059AC}"/>
              </a:ext>
            </a:extLst>
          </p:cNvPr>
          <p:cNvCxnSpPr>
            <a:cxnSpLocks/>
          </p:cNvCxnSpPr>
          <p:nvPr/>
        </p:nvCxnSpPr>
        <p:spPr>
          <a:xfrm flipH="1">
            <a:off x="2482773" y="5628061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文本占位符 6">
            <a:extLst>
              <a:ext uri="{FF2B5EF4-FFF2-40B4-BE49-F238E27FC236}">
                <a16:creationId xmlns:a16="http://schemas.microsoft.com/office/drawing/2014/main" id="{22B00555-D99B-4EBC-9ACD-30DD8AAC8BFC}"/>
              </a:ext>
            </a:extLst>
          </p:cNvPr>
          <p:cNvSpPr txBox="1">
            <a:spLocks/>
          </p:cNvSpPr>
          <p:nvPr/>
        </p:nvSpPr>
        <p:spPr>
          <a:xfrm>
            <a:off x="2843310" y="439112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CB0E04D1-7488-482C-AE56-00E405CB0D65}"/>
              </a:ext>
            </a:extLst>
          </p:cNvPr>
          <p:cNvSpPr txBox="1">
            <a:spLocks/>
          </p:cNvSpPr>
          <p:nvPr/>
        </p:nvSpPr>
        <p:spPr>
          <a:xfrm>
            <a:off x="2814937" y="551123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07F1D79-319F-4E9F-B471-E20D741992F5}"/>
              </a:ext>
            </a:extLst>
          </p:cNvPr>
          <p:cNvSpPr/>
          <p:nvPr/>
        </p:nvSpPr>
        <p:spPr>
          <a:xfrm>
            <a:off x="3829916" y="4640162"/>
            <a:ext cx="1315330" cy="11153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E6CD98-1378-4BA0-A290-E88A346A9D01}"/>
              </a:ext>
            </a:extLst>
          </p:cNvPr>
          <p:cNvCxnSpPr>
            <a:cxnSpLocks/>
          </p:cNvCxnSpPr>
          <p:nvPr/>
        </p:nvCxnSpPr>
        <p:spPr>
          <a:xfrm>
            <a:off x="2482773" y="4818511"/>
            <a:ext cx="1315330" cy="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A2E07D9-A7BE-4E01-93AB-99612BE05B2E}"/>
              </a:ext>
            </a:extLst>
          </p:cNvPr>
          <p:cNvSpPr/>
          <p:nvPr/>
        </p:nvSpPr>
        <p:spPr>
          <a:xfrm>
            <a:off x="515941" y="4916639"/>
            <a:ext cx="910924" cy="45683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63" name="文本占位符 6">
            <a:extLst>
              <a:ext uri="{FF2B5EF4-FFF2-40B4-BE49-F238E27FC236}">
                <a16:creationId xmlns:a16="http://schemas.microsoft.com/office/drawing/2014/main" id="{6FA9F4FD-BEB0-4D72-9160-0983718B2A6E}"/>
              </a:ext>
            </a:extLst>
          </p:cNvPr>
          <p:cNvSpPr txBox="1">
            <a:spLocks/>
          </p:cNvSpPr>
          <p:nvPr/>
        </p:nvSpPr>
        <p:spPr>
          <a:xfrm>
            <a:off x="2794548" y="4931850"/>
            <a:ext cx="69106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AJAX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6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异步交互：可以在</a:t>
            </a:r>
            <a:r>
              <a:rPr lang="zh-CN" altLang="en-US">
                <a:solidFill>
                  <a:srgbClr val="C00000"/>
                </a:solidFill>
              </a:rPr>
              <a:t>不重新加载整个页面</a:t>
            </a:r>
            <a:r>
              <a:rPr lang="zh-CN" altLang="en-US"/>
              <a:t>的情况下，与服务器交换数据并</a:t>
            </a:r>
            <a:r>
              <a:rPr lang="zh-CN" altLang="en-US">
                <a:solidFill>
                  <a:srgbClr val="C00000"/>
                </a:solidFill>
              </a:rPr>
              <a:t>更新部分</a:t>
            </a:r>
            <a:r>
              <a:rPr lang="zh-CN" altLang="en-US"/>
              <a:t>网页的技术，如：搜索联想、用户名是否可用校验，等等</a:t>
            </a:r>
            <a:r>
              <a:rPr lang="en-US" altLang="zh-CN"/>
              <a:t>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0CB9F5-CAFB-4B75-8180-6017D2C7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1" y="4406715"/>
            <a:ext cx="4442845" cy="1943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3FA531-96C1-4618-AC46-E109E77C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02003"/>
            <a:ext cx="3706796" cy="18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DFE08D-5F14-4E86-A284-300E8A8B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同步和异步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3752A1-31BF-4048-BA35-D9F0FE58B40C}"/>
              </a:ext>
            </a:extLst>
          </p:cNvPr>
          <p:cNvSpPr/>
          <p:nvPr/>
        </p:nvSpPr>
        <p:spPr>
          <a:xfrm>
            <a:off x="2990588" y="2368215"/>
            <a:ext cx="5040312" cy="4175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1D21C1-AA07-43BC-B111-1618F37D047D}"/>
              </a:ext>
            </a:extLst>
          </p:cNvPr>
          <p:cNvCxnSpPr>
            <a:cxnSpLocks/>
          </p:cNvCxnSpPr>
          <p:nvPr/>
        </p:nvCxnSpPr>
        <p:spPr>
          <a:xfrm>
            <a:off x="2808025" y="3665203"/>
            <a:ext cx="5832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B0CBA90-B786-4FF7-8CBD-E353645736CF}"/>
              </a:ext>
            </a:extLst>
          </p:cNvPr>
          <p:cNvSpPr/>
          <p:nvPr/>
        </p:nvSpPr>
        <p:spPr>
          <a:xfrm>
            <a:off x="2990588" y="3017503"/>
            <a:ext cx="5040312" cy="415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85BFEF-6874-4E5E-98E4-9C4A7F610354}"/>
              </a:ext>
            </a:extLst>
          </p:cNvPr>
          <p:cNvSpPr txBox="1"/>
          <p:nvPr/>
        </p:nvSpPr>
        <p:spPr>
          <a:xfrm>
            <a:off x="8027725" y="2450765"/>
            <a:ext cx="588963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FD8BD-91AA-4601-9191-5EBFBA4CDC77}"/>
              </a:ext>
            </a:extLst>
          </p:cNvPr>
          <p:cNvSpPr txBox="1"/>
          <p:nvPr/>
        </p:nvSpPr>
        <p:spPr>
          <a:xfrm>
            <a:off x="8027725" y="3098465"/>
            <a:ext cx="72390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F8C434-F875-4C2D-B3F2-C87D1833C2FB}"/>
              </a:ext>
            </a:extLst>
          </p:cNvPr>
          <p:cNvCxnSpPr>
            <a:cxnSpLocks/>
          </p:cNvCxnSpPr>
          <p:nvPr/>
        </p:nvCxnSpPr>
        <p:spPr>
          <a:xfrm>
            <a:off x="3095363" y="2704765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38FF658-5121-4FBB-A884-AB6AE2E5B2C6}"/>
              </a:ext>
            </a:extLst>
          </p:cNvPr>
          <p:cNvSpPr txBox="1"/>
          <p:nvPr/>
        </p:nvSpPr>
        <p:spPr>
          <a:xfrm>
            <a:off x="3089013" y="2450765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46BAC-1703-4A41-BDC2-408D48ACF65A}"/>
              </a:ext>
            </a:extLst>
          </p:cNvPr>
          <p:cNvSpPr txBox="1"/>
          <p:nvPr/>
        </p:nvSpPr>
        <p:spPr>
          <a:xfrm>
            <a:off x="8623038" y="3527090"/>
            <a:ext cx="5873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时间轴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68AB93-06DB-4B8B-B0F9-4FCB8FD9EF48}"/>
              </a:ext>
            </a:extLst>
          </p:cNvPr>
          <p:cNvCxnSpPr>
            <a:cxnSpLocks/>
          </p:cNvCxnSpPr>
          <p:nvPr/>
        </p:nvCxnSpPr>
        <p:spPr>
          <a:xfrm>
            <a:off x="4031988" y="2704765"/>
            <a:ext cx="287337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E8DCEA-0F8D-4E83-AC47-BBC80EEBF0B2}"/>
              </a:ext>
            </a:extLst>
          </p:cNvPr>
          <p:cNvCxnSpPr>
            <a:cxnSpLocks/>
          </p:cNvCxnSpPr>
          <p:nvPr/>
        </p:nvCxnSpPr>
        <p:spPr>
          <a:xfrm>
            <a:off x="4390763" y="3352465"/>
            <a:ext cx="151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162A2-C4EC-4FC0-AA44-45B3457FE271}"/>
              </a:ext>
            </a:extLst>
          </p:cNvPr>
          <p:cNvSpPr txBox="1"/>
          <p:nvPr/>
        </p:nvSpPr>
        <p:spPr>
          <a:xfrm>
            <a:off x="4106600" y="2782553"/>
            <a:ext cx="10763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请求服务器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ED6076-1021-4525-BED5-274CE9C80FF1}"/>
              </a:ext>
            </a:extLst>
          </p:cNvPr>
          <p:cNvSpPr txBox="1"/>
          <p:nvPr/>
        </p:nvSpPr>
        <p:spPr>
          <a:xfrm>
            <a:off x="4433625" y="3125453"/>
            <a:ext cx="15208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服务器处理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…(3s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5FE38A-2D80-4950-B10F-4194B202F031}"/>
              </a:ext>
            </a:extLst>
          </p:cNvPr>
          <p:cNvCxnSpPr>
            <a:cxnSpLocks/>
          </p:cNvCxnSpPr>
          <p:nvPr/>
        </p:nvCxnSpPr>
        <p:spPr>
          <a:xfrm flipV="1">
            <a:off x="5954450" y="2657140"/>
            <a:ext cx="741363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307C8E-8F00-4A58-B19D-8A9B175917F9}"/>
              </a:ext>
            </a:extLst>
          </p:cNvPr>
          <p:cNvSpPr txBox="1"/>
          <p:nvPr/>
        </p:nvSpPr>
        <p:spPr>
          <a:xfrm>
            <a:off x="6365613" y="2801603"/>
            <a:ext cx="10779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响应客户端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6E9FCF-6956-4738-943F-E661A59EB74A}"/>
              </a:ext>
            </a:extLst>
          </p:cNvPr>
          <p:cNvCxnSpPr>
            <a:cxnSpLocks/>
          </p:cNvCxnSpPr>
          <p:nvPr/>
        </p:nvCxnSpPr>
        <p:spPr>
          <a:xfrm>
            <a:off x="6787888" y="2704765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CF69D8-6873-4E0E-A816-3D51D06D27A0}"/>
              </a:ext>
            </a:extLst>
          </p:cNvPr>
          <p:cNvSpPr txBox="1"/>
          <p:nvPr/>
        </p:nvSpPr>
        <p:spPr>
          <a:xfrm>
            <a:off x="6781538" y="2450765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B524A9-41E3-43C9-B78B-54C938F43851}"/>
              </a:ext>
            </a:extLst>
          </p:cNvPr>
          <p:cNvSpPr/>
          <p:nvPr/>
        </p:nvSpPr>
        <p:spPr>
          <a:xfrm>
            <a:off x="2990588" y="4087478"/>
            <a:ext cx="5040312" cy="4175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8F4313-6862-4555-8720-163C6E2B8C30}"/>
              </a:ext>
            </a:extLst>
          </p:cNvPr>
          <p:cNvSpPr/>
          <p:nvPr/>
        </p:nvSpPr>
        <p:spPr>
          <a:xfrm>
            <a:off x="2990588" y="4736765"/>
            <a:ext cx="5040312" cy="415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F557F3-11F3-47E8-82D2-66F633D078F2}"/>
              </a:ext>
            </a:extLst>
          </p:cNvPr>
          <p:cNvSpPr txBox="1"/>
          <p:nvPr/>
        </p:nvSpPr>
        <p:spPr>
          <a:xfrm>
            <a:off x="8027725" y="4168440"/>
            <a:ext cx="588963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784C14-93B5-49B0-8ECE-3500EE56FDC2}"/>
              </a:ext>
            </a:extLst>
          </p:cNvPr>
          <p:cNvSpPr txBox="1"/>
          <p:nvPr/>
        </p:nvSpPr>
        <p:spPr>
          <a:xfrm>
            <a:off x="8027725" y="4817728"/>
            <a:ext cx="72390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F897F7-ACEC-44FB-ACE4-4CAC479908EF}"/>
              </a:ext>
            </a:extLst>
          </p:cNvPr>
          <p:cNvSpPr txBox="1"/>
          <p:nvPr/>
        </p:nvSpPr>
        <p:spPr>
          <a:xfrm>
            <a:off x="3089013" y="4168440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C2C093-1F00-4E26-AF1D-9C761814A9C8}"/>
              </a:ext>
            </a:extLst>
          </p:cNvPr>
          <p:cNvCxnSpPr>
            <a:cxnSpLocks/>
          </p:cNvCxnSpPr>
          <p:nvPr/>
        </p:nvCxnSpPr>
        <p:spPr>
          <a:xfrm>
            <a:off x="4031988" y="4422440"/>
            <a:ext cx="287337" cy="64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DB73148-7760-412C-9DE8-01E88D772885}"/>
              </a:ext>
            </a:extLst>
          </p:cNvPr>
          <p:cNvSpPr txBox="1"/>
          <p:nvPr/>
        </p:nvSpPr>
        <p:spPr>
          <a:xfrm>
            <a:off x="4106600" y="4501815"/>
            <a:ext cx="1076325" cy="252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请求服务器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BCBD62-E5FA-42A4-A78F-E5D0E3D570D1}"/>
              </a:ext>
            </a:extLst>
          </p:cNvPr>
          <p:cNvSpPr txBox="1"/>
          <p:nvPr/>
        </p:nvSpPr>
        <p:spPr>
          <a:xfrm>
            <a:off x="4433625" y="4844715"/>
            <a:ext cx="15208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服务器处理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…(3s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4C2C5E-0AF5-4729-B0F7-949ECC4052C1}"/>
              </a:ext>
            </a:extLst>
          </p:cNvPr>
          <p:cNvCxnSpPr>
            <a:cxnSpLocks/>
          </p:cNvCxnSpPr>
          <p:nvPr/>
        </p:nvCxnSpPr>
        <p:spPr>
          <a:xfrm flipV="1">
            <a:off x="5954450" y="4376403"/>
            <a:ext cx="741363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97673A4-222E-42A2-A94A-599036087BD7}"/>
              </a:ext>
            </a:extLst>
          </p:cNvPr>
          <p:cNvSpPr txBox="1"/>
          <p:nvPr/>
        </p:nvSpPr>
        <p:spPr>
          <a:xfrm>
            <a:off x="6365613" y="4519278"/>
            <a:ext cx="10779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响应客户端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F87BDB-DDB5-4A7D-B7D3-25F59D6BD88C}"/>
              </a:ext>
            </a:extLst>
          </p:cNvPr>
          <p:cNvSpPr txBox="1"/>
          <p:nvPr/>
        </p:nvSpPr>
        <p:spPr>
          <a:xfrm>
            <a:off x="6781538" y="4168440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4CD20C-7BA6-4986-BC07-FE6C62BFE056}"/>
              </a:ext>
            </a:extLst>
          </p:cNvPr>
          <p:cNvCxnSpPr>
            <a:cxnSpLocks/>
          </p:cNvCxnSpPr>
          <p:nvPr/>
        </p:nvCxnSpPr>
        <p:spPr>
          <a:xfrm>
            <a:off x="3095363" y="4404978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AB60A6A-D073-4249-9F0F-01AD5227E870}"/>
              </a:ext>
            </a:extLst>
          </p:cNvPr>
          <p:cNvCxnSpPr>
            <a:cxnSpLocks/>
          </p:cNvCxnSpPr>
          <p:nvPr/>
        </p:nvCxnSpPr>
        <p:spPr>
          <a:xfrm>
            <a:off x="4390763" y="5071728"/>
            <a:ext cx="151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88B5A8-D3E6-41F8-9EC4-69A0CAB69E65}"/>
              </a:ext>
            </a:extLst>
          </p:cNvPr>
          <p:cNvCxnSpPr>
            <a:cxnSpLocks/>
          </p:cNvCxnSpPr>
          <p:nvPr/>
        </p:nvCxnSpPr>
        <p:spPr>
          <a:xfrm>
            <a:off x="6781538" y="4404978"/>
            <a:ext cx="93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CD9C05-456A-4CFE-B07A-76787AC512F3}"/>
              </a:ext>
            </a:extLst>
          </p:cNvPr>
          <p:cNvCxnSpPr>
            <a:cxnSpLocks/>
          </p:cNvCxnSpPr>
          <p:nvPr/>
        </p:nvCxnSpPr>
        <p:spPr>
          <a:xfrm>
            <a:off x="4174863" y="4422440"/>
            <a:ext cx="230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5B4B295-42B1-4D97-8B35-ECCA0E979E87}"/>
              </a:ext>
            </a:extLst>
          </p:cNvPr>
          <p:cNvSpPr txBox="1"/>
          <p:nvPr/>
        </p:nvSpPr>
        <p:spPr>
          <a:xfrm>
            <a:off x="4124063" y="4174790"/>
            <a:ext cx="18954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客户端可以执行其他的操作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732E56CC-37DE-4F22-B584-9625430C414D}"/>
              </a:ext>
            </a:extLst>
          </p:cNvPr>
          <p:cNvSpPr txBox="1">
            <a:spLocks/>
          </p:cNvSpPr>
          <p:nvPr/>
        </p:nvSpPr>
        <p:spPr>
          <a:xfrm>
            <a:off x="1585777" y="2670008"/>
            <a:ext cx="95680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同步</a:t>
            </a:r>
          </a:p>
        </p:txBody>
      </p:sp>
      <p:sp>
        <p:nvSpPr>
          <p:cNvPr id="41" name="标题 4">
            <a:extLst>
              <a:ext uri="{FF2B5EF4-FFF2-40B4-BE49-F238E27FC236}">
                <a16:creationId xmlns:a16="http://schemas.microsoft.com/office/drawing/2014/main" id="{12ED8BA2-D1B5-415D-8EDD-B073E9D71E27}"/>
              </a:ext>
            </a:extLst>
          </p:cNvPr>
          <p:cNvSpPr txBox="1">
            <a:spLocks/>
          </p:cNvSpPr>
          <p:nvPr/>
        </p:nvSpPr>
        <p:spPr>
          <a:xfrm>
            <a:off x="1585776" y="4295440"/>
            <a:ext cx="95680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29190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15" grpId="0"/>
      <p:bldP spid="18" grpId="0"/>
      <p:bldP spid="19" grpId="0"/>
      <p:bldP spid="21" grpId="0"/>
      <p:bldP spid="23" grpId="0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3" grpId="0"/>
      <p:bldP spid="34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异步交互：可以在</a:t>
            </a:r>
            <a:r>
              <a:rPr lang="zh-CN" altLang="en-US">
                <a:solidFill>
                  <a:srgbClr val="C00000"/>
                </a:solidFill>
              </a:rPr>
              <a:t>不重新加载整个页面</a:t>
            </a:r>
            <a:r>
              <a:rPr lang="zh-CN" altLang="en-US"/>
              <a:t>的情况下，与服务器交换数据并</a:t>
            </a:r>
            <a:r>
              <a:rPr lang="zh-CN" altLang="en-US">
                <a:solidFill>
                  <a:srgbClr val="C00000"/>
                </a:solidFill>
              </a:rPr>
              <a:t>更新部分</a:t>
            </a:r>
            <a:r>
              <a:rPr lang="zh-CN" altLang="en-US"/>
              <a:t>网页的技术，如：搜索联想、用户名是否可用校验，等等</a:t>
            </a:r>
            <a:r>
              <a:rPr lang="en-US" altLang="zh-C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785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27368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AJAX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234835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47075</TotalTime>
  <Words>1594</Words>
  <Application>Microsoft Office PowerPoint</Application>
  <PresentationFormat>宽屏</PresentationFormat>
  <Paragraphs>241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Alibaba PuHuiTi B</vt:lpstr>
      <vt:lpstr>Alibaba PuHuiTi M</vt:lpstr>
      <vt:lpstr>Alibaba PuHuiTi Medium</vt:lpstr>
      <vt:lpstr>Alibaba PuHuiTi R</vt:lpstr>
      <vt:lpstr>Arial Unicode MS</vt:lpstr>
      <vt:lpstr>DM Sans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AJAX</vt:lpstr>
      <vt:lpstr>PowerPoint 演示文稿</vt:lpstr>
      <vt:lpstr>PowerPoint 演示文稿</vt:lpstr>
      <vt:lpstr>PowerPoint 演示文稿</vt:lpstr>
      <vt:lpstr>PowerPoint 演示文稿</vt:lpstr>
      <vt:lpstr>同步和异步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Axios 异步框架</vt:lpstr>
      <vt:lpstr>PowerPoint 演示文稿</vt:lpstr>
      <vt:lpstr>Axios 请求方式别名</vt:lpstr>
      <vt:lpstr>PowerPoint 演示文稿</vt:lpstr>
      <vt:lpstr>PowerPoint 演示文稿</vt:lpstr>
      <vt:lpstr>JSON</vt:lpstr>
      <vt:lpstr>JSON</vt:lpstr>
      <vt:lpstr>JSON 基础语法</vt:lpstr>
      <vt:lpstr>JSON</vt:lpstr>
      <vt:lpstr>JSON 数据和Java对象转换</vt:lpstr>
      <vt:lpstr>JSON 数据和Java对象转换</vt:lpstr>
      <vt:lpstr>JSON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1461</cp:revision>
  <dcterms:created xsi:type="dcterms:W3CDTF">2020-03-31T02:23:27Z</dcterms:created>
  <dcterms:modified xsi:type="dcterms:W3CDTF">2021-08-31T03:17:57Z</dcterms:modified>
</cp:coreProperties>
</file>