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462" r:id="rId8"/>
    <p:sldId id="1283" r:id="rId9"/>
    <p:sldId id="1297" r:id="rId10"/>
    <p:sldId id="1343" r:id="rId11"/>
    <p:sldId id="1309" r:id="rId12"/>
    <p:sldId id="1310" r:id="rId13"/>
    <p:sldId id="1311" r:id="rId14"/>
    <p:sldId id="1319" r:id="rId15"/>
    <p:sldId id="1318" r:id="rId16"/>
    <p:sldId id="1320" r:id="rId17"/>
    <p:sldId id="1321" r:id="rId18"/>
    <p:sldId id="1312" r:id="rId19"/>
    <p:sldId id="1313" r:id="rId20"/>
    <p:sldId id="1284" r:id="rId21"/>
    <p:sldId id="1342" r:id="rId22"/>
    <p:sldId id="1314" r:id="rId23"/>
    <p:sldId id="1341" r:id="rId24"/>
    <p:sldId id="1264" r:id="rId25"/>
    <p:sldId id="1344" r:id="rId26"/>
    <p:sldId id="1298" r:id="rId27"/>
    <p:sldId id="972" r:id="rId28"/>
    <p:sldId id="1315" r:id="rId29"/>
    <p:sldId id="1345" r:id="rId30"/>
    <p:sldId id="1316" r:id="rId31"/>
    <p:sldId id="1317" r:id="rId32"/>
    <p:sldId id="1347" r:id="rId33"/>
    <p:sldId id="1348" r:id="rId34"/>
    <p:sldId id="1349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5090" autoAdjust="0"/>
  </p:normalViewPr>
  <p:slideViewPr>
    <p:cSldViewPr snapToGrid="0">
      <p:cViewPr varScale="1">
        <p:scale>
          <a:sx n="73" d="100"/>
          <a:sy n="73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3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882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1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  <p:sldLayoutId id="214748371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Vue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9654B-F4D2-4F2F-B68E-DDA55E3E0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478" y="3716880"/>
            <a:ext cx="1621283" cy="476564"/>
          </a:xfrm>
        </p:spPr>
        <p:txBody>
          <a:bodyPr/>
          <a:lstStyle/>
          <a:p>
            <a:r>
              <a:rPr lang="en-US" altLang="zh-CN"/>
              <a:t>v-if: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900880-5BF5-482E-80D2-4DB600FE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常用指令</a:t>
            </a:r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6F1FE40-B663-4539-9BBE-71C607190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87059"/>
              </p:ext>
            </p:extLst>
          </p:nvPr>
        </p:nvGraphicFramePr>
        <p:xfrm>
          <a:off x="1030477" y="1791376"/>
          <a:ext cx="7837727" cy="174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v-if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条件性的渲染某元素，判定为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时渲染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否则不渲染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v-else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5014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v-else-if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849981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v-show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根据条件展示某元素，区别在于切换的是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display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属性的值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704606955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D80791A9-99FD-49B4-B46C-8437D6384ECC}"/>
              </a:ext>
            </a:extLst>
          </p:cNvPr>
          <p:cNvSpPr txBox="1"/>
          <p:nvPr/>
        </p:nvSpPr>
        <p:spPr>
          <a:xfrm>
            <a:off x="1030477" y="4240662"/>
            <a:ext cx="7837726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v-if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7A7A43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 == 3"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&gt;div1&lt;/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v-else-if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7A7A43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 == 2"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&gt;div2&lt;/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v-else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&gt;div3&lt;/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E61975D-01C8-456E-A01F-8D55C6C0DB8C}"/>
              </a:ext>
            </a:extLst>
          </p:cNvPr>
          <p:cNvSpPr txBox="1"/>
          <p:nvPr/>
        </p:nvSpPr>
        <p:spPr>
          <a:xfrm>
            <a:off x="1030477" y="5701992"/>
            <a:ext cx="783772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v-show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7A7A43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 == 3"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&gt;div4&lt;/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E12DD218-CDDA-4A01-884E-22D339D09259}"/>
              </a:ext>
            </a:extLst>
          </p:cNvPr>
          <p:cNvSpPr txBox="1">
            <a:spLocks/>
          </p:cNvSpPr>
          <p:nvPr/>
        </p:nvSpPr>
        <p:spPr>
          <a:xfrm>
            <a:off x="1030477" y="5102377"/>
            <a:ext cx="1621283" cy="4765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v-show: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68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9654B-F4D2-4F2F-B68E-DDA55E3E0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477" y="2741520"/>
            <a:ext cx="1621283" cy="476564"/>
          </a:xfrm>
        </p:spPr>
        <p:txBody>
          <a:bodyPr/>
          <a:lstStyle/>
          <a:p>
            <a:r>
              <a:rPr lang="en-US" altLang="zh-CN"/>
              <a:t>v-for: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900880-5BF5-482E-80D2-4DB600FE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常用指令</a:t>
            </a:r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6F1FE40-B663-4539-9BBE-71C607190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43778"/>
              </p:ext>
            </p:extLst>
          </p:nvPr>
        </p:nvGraphicFramePr>
        <p:xfrm>
          <a:off x="1030477" y="1791376"/>
          <a:ext cx="7837727" cy="66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v-for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列表渲染，遍历容器的元素或者对象的属性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D80791A9-99FD-49B4-B46C-8437D6384ECC}"/>
              </a:ext>
            </a:extLst>
          </p:cNvPr>
          <p:cNvSpPr txBox="1"/>
          <p:nvPr/>
        </p:nvSpPr>
        <p:spPr>
          <a:xfrm>
            <a:off x="1030477" y="3270585"/>
            <a:ext cx="7837726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v-for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458383"/>
                </a:solidFill>
                <a:latin typeface="Arial Unicode MS"/>
                <a:ea typeface="JetBrains Mono"/>
              </a:rPr>
              <a:t>addr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 in addrs"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{{</a:t>
            </a:r>
            <a:r>
              <a:rPr lang="zh-CN" altLang="zh-CN" sz="1400">
                <a:solidFill>
                  <a:srgbClr val="458383"/>
                </a:solidFill>
                <a:latin typeface="Arial Unicode MS"/>
                <a:ea typeface="JetBrains Mono"/>
              </a:rPr>
              <a:t>addr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}}&lt;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br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E12DD218-CDDA-4A01-884E-22D339D09259}"/>
              </a:ext>
            </a:extLst>
          </p:cNvPr>
          <p:cNvSpPr txBox="1">
            <a:spLocks/>
          </p:cNvSpPr>
          <p:nvPr/>
        </p:nvSpPr>
        <p:spPr>
          <a:xfrm>
            <a:off x="1030476" y="4163378"/>
            <a:ext cx="1621283" cy="4765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加索引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EB524A2-BEF2-4548-A2B5-A4DDC477DC7C}"/>
              </a:ext>
            </a:extLst>
          </p:cNvPr>
          <p:cNvSpPr txBox="1"/>
          <p:nvPr/>
        </p:nvSpPr>
        <p:spPr>
          <a:xfrm>
            <a:off x="1030476" y="4779806"/>
            <a:ext cx="7837725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v-for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="(</a:t>
            </a:r>
            <a:r>
              <a:rPr lang="zh-CN" altLang="zh-CN" sz="1400" b="1">
                <a:solidFill>
                  <a:srgbClr val="458383"/>
                </a:solidFill>
                <a:latin typeface="Arial Unicode MS"/>
                <a:ea typeface="JetBrains Mono"/>
              </a:rPr>
              <a:t>addr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 b="1">
                <a:solidFill>
                  <a:srgbClr val="458383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) in addrs"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  <a:t>&lt;!--i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表示索引，从</a:t>
            </a:r>
            <a: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  <a:t>--&gt;</a:t>
            </a:r>
            <a:b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{{</a:t>
            </a:r>
            <a:r>
              <a:rPr lang="zh-CN" altLang="zh-CN" sz="1400">
                <a:solidFill>
                  <a:srgbClr val="458383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+ 1}} : {{</a:t>
            </a:r>
            <a:r>
              <a:rPr lang="zh-CN" altLang="zh-CN" sz="1400">
                <a:solidFill>
                  <a:srgbClr val="458383"/>
                </a:solidFill>
                <a:latin typeface="Arial Unicode MS"/>
                <a:ea typeface="JetBrains Mono"/>
              </a:rPr>
              <a:t>addr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}}&lt;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br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5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常用指令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生命周期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97E9F-8742-47B3-9686-FFDC70078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生命周期的八个阶段：每触发一个生命周期事件，会自动执行一个生命周期方法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钩子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B899D7-4F32-44D3-B4F2-E670E517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 </a:t>
            </a:r>
            <a:r>
              <a:rPr lang="zh-CN" altLang="en-US"/>
              <a:t>生命周期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59C33A-562D-42DC-B7CC-3C7DE4D3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71786"/>
              </p:ext>
            </p:extLst>
          </p:nvPr>
        </p:nvGraphicFramePr>
        <p:xfrm>
          <a:off x="1149805" y="2146094"/>
          <a:ext cx="3808275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26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阶段周期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beforeCreate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created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beforeMount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载入前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mounted</a:t>
                      </a:r>
                      <a:endParaRPr lang="zh-CN" altLang="en-US" sz="11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挂载完成</a:t>
                      </a:r>
                      <a:endParaRPr lang="zh-CN" altLang="en-US" sz="11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beforeUpdate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updated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beforeDestroy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销毁前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destroyed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销毁后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9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F7F3-F3C5-4190-AF33-10346E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 </a:t>
            </a:r>
            <a:r>
              <a:rPr lang="zh-CN" altLang="en-US"/>
              <a:t>生命周期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CC64ACA-5AE4-4B01-9FA4-71B96350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86" y="1658488"/>
            <a:ext cx="3617043" cy="461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C26ECFC-9D96-4E63-940D-984D4F531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18" y="1970088"/>
            <a:ext cx="3555472" cy="430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曲线连接符 17">
            <a:extLst>
              <a:ext uri="{FF2B5EF4-FFF2-40B4-BE49-F238E27FC236}">
                <a16:creationId xmlns:a16="http://schemas.microsoft.com/office/drawing/2014/main" id="{E73D604B-CABB-42A3-B187-A0A4BB841B2E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 flipH="1" flipV="1">
            <a:off x="3621823" y="2120373"/>
            <a:ext cx="4301316" cy="4000746"/>
          </a:xfrm>
          <a:prstGeom prst="curvedConnector5">
            <a:avLst>
              <a:gd name="adj1" fmla="val -5315"/>
              <a:gd name="adj2" fmla="val 50385"/>
              <a:gd name="adj3" fmla="val 10531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4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97E9F-8742-47B3-9686-FFDC70078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生命周期的八个阶段：每触发一个生命周期事件，会自动执行一个生命周期方法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钩子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B899D7-4F32-44D3-B4F2-E670E517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 </a:t>
            </a:r>
            <a:r>
              <a:rPr lang="zh-CN" altLang="en-US"/>
              <a:t>生命周期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59C33A-562D-42DC-B7CC-3C7DE4D3867C}"/>
              </a:ext>
            </a:extLst>
          </p:cNvPr>
          <p:cNvGraphicFramePr>
            <a:graphicFrameLocks noGrp="1"/>
          </p:cNvGraphicFramePr>
          <p:nvPr/>
        </p:nvGraphicFramePr>
        <p:xfrm>
          <a:off x="1149805" y="2146094"/>
          <a:ext cx="3808275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26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阶段周期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beforeCreate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created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beforeMount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载入前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mounted</a:t>
                      </a:r>
                      <a:endParaRPr lang="zh-CN" altLang="en-US" sz="11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挂载完成</a:t>
                      </a:r>
                      <a:endParaRPr lang="zh-CN" altLang="en-US" sz="11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beforeUpdate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updated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beforeDestroy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销毁前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88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destroyed</a:t>
                      </a:r>
                      <a:endParaRPr lang="zh-CN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6034" marR="86034" marT="43015" marB="43015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销毁后</a:t>
                      </a:r>
                    </a:p>
                  </a:txBody>
                  <a:tcPr marL="86034" marR="86034" marT="43015" marB="4301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E543F6E-E5E3-4FDB-A496-629A1C81C4E6}"/>
              </a:ext>
            </a:extLst>
          </p:cNvPr>
          <p:cNvSpPr txBox="1">
            <a:spLocks/>
          </p:cNvSpPr>
          <p:nvPr/>
        </p:nvSpPr>
        <p:spPr>
          <a:xfrm>
            <a:off x="710880" y="5702026"/>
            <a:ext cx="10749598" cy="95756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mounted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：挂载完成，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初始化成功，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页面渲染成功。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发送异步请求，加载数据</a:t>
            </a:r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1A7A52BB-4635-447A-8EB5-E50D6F301C7A}"/>
              </a:ext>
            </a:extLst>
          </p:cNvPr>
          <p:cNvSpPr txBox="1">
            <a:spLocks/>
          </p:cNvSpPr>
          <p:nvPr/>
        </p:nvSpPr>
        <p:spPr>
          <a:xfrm>
            <a:off x="5617140" y="2178085"/>
            <a:ext cx="6116640" cy="44319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示例：</a:t>
            </a:r>
            <a:endParaRPr lang="zh-CN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76BDFC1-376D-4DF0-824C-6AE6E4147E4B}"/>
              </a:ext>
            </a:extLst>
          </p:cNvPr>
          <p:cNvSpPr txBox="1"/>
          <p:nvPr/>
        </p:nvSpPr>
        <p:spPr>
          <a:xfrm>
            <a:off x="5698420" y="2851726"/>
            <a:ext cx="397390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Vue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el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"#app"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mounted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"vue 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挂载完毕，发送异步请求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常用指令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品牌列表数据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69EEEC-6BAA-4DA0-B0B7-4DF695C7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806342"/>
            <a:ext cx="9214230" cy="3762373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 Vue </a:t>
            </a:r>
            <a:r>
              <a:rPr lang="zh-CN" altLang="en-US"/>
              <a:t>简化品牌列表数据查询和添加功能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67CFF2-8EC5-4D8E-8551-B57988D9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423610"/>
            <a:ext cx="7948349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查询所有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6247048" y="3847909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>
            <a:off x="5323482" y="5771485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5479825" y="44240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5464180" y="5771485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5334285" y="4932535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6370893" y="3859069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SelectAllServlet</a:t>
            </a:r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6664886" y="323758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6304868" y="4622938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将</a:t>
            </a:r>
            <a:r>
              <a:rPr lang="en-US" altLang="zh-CN" sz="1200"/>
              <a:t>List</a:t>
            </a:r>
            <a:r>
              <a:rPr lang="zh-CN" altLang="en-US" sz="1200"/>
              <a:t>集合转为</a:t>
            </a:r>
            <a:r>
              <a:rPr lang="en-US" altLang="zh-CN" sz="1200"/>
              <a:t>JSON</a:t>
            </a:r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响应</a:t>
            </a:r>
            <a:r>
              <a:rPr lang="en-US" altLang="zh-CN" sz="1200"/>
              <a:t>JSON</a:t>
            </a:r>
            <a:r>
              <a:rPr lang="zh-CN" altLang="en-US" sz="1200"/>
              <a:t>数据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1226A05-2F67-4617-8F7D-669B0C69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14" y="1659041"/>
            <a:ext cx="7887383" cy="1524132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96B692-F422-4172-A20D-468765F404E4}"/>
              </a:ext>
            </a:extLst>
          </p:cNvPr>
          <p:cNvSpPr/>
          <p:nvPr/>
        </p:nvSpPr>
        <p:spPr>
          <a:xfrm>
            <a:off x="2711670" y="3800710"/>
            <a:ext cx="2622616" cy="2702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7EED815F-0A6C-4FEE-9D50-4FAF0EADAA71}"/>
              </a:ext>
            </a:extLst>
          </p:cNvPr>
          <p:cNvSpPr txBox="1">
            <a:spLocks/>
          </p:cNvSpPr>
          <p:nvPr/>
        </p:nvSpPr>
        <p:spPr>
          <a:xfrm>
            <a:off x="3355167" y="3361965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brand.html</a:t>
            </a:r>
            <a:endParaRPr lang="zh-CN" altLang="en-US"/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22B9B7C-C4E8-482D-9848-9987D2CBF0C2}"/>
              </a:ext>
            </a:extLst>
          </p:cNvPr>
          <p:cNvSpPr txBox="1">
            <a:spLocks/>
          </p:cNvSpPr>
          <p:nvPr/>
        </p:nvSpPr>
        <p:spPr>
          <a:xfrm>
            <a:off x="2806262" y="4498967"/>
            <a:ext cx="2459399" cy="13055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页面加载完成后发送异步请求，获取列表数据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遍历集合数据，展示表格</a:t>
            </a:r>
          </a:p>
        </p:txBody>
      </p: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286719D5-7332-49AF-BC59-A0464DDAE46D}"/>
              </a:ext>
            </a:extLst>
          </p:cNvPr>
          <p:cNvSpPr txBox="1">
            <a:spLocks/>
          </p:cNvSpPr>
          <p:nvPr/>
        </p:nvSpPr>
        <p:spPr>
          <a:xfrm>
            <a:off x="3825105" y="4746691"/>
            <a:ext cx="1041582" cy="3630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：</a:t>
            </a:r>
            <a:r>
              <a:rPr lang="en-US" altLang="zh-CN" sz="1200">
                <a:solidFill>
                  <a:srgbClr val="C00000"/>
                </a:solidFill>
              </a:rPr>
              <a:t>mounted</a:t>
            </a:r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4F3D1C8D-8893-407D-B9D8-B43894B6BD44}"/>
              </a:ext>
            </a:extLst>
          </p:cNvPr>
          <p:cNvSpPr txBox="1">
            <a:spLocks/>
          </p:cNvSpPr>
          <p:nvPr/>
        </p:nvSpPr>
        <p:spPr>
          <a:xfrm>
            <a:off x="4674479" y="5049743"/>
            <a:ext cx="1041582" cy="3630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：</a:t>
            </a:r>
            <a:r>
              <a:rPr lang="en-US" altLang="zh-CN" sz="1200">
                <a:solidFill>
                  <a:srgbClr val="C00000"/>
                </a:solidFill>
              </a:rPr>
              <a:t>v-for</a:t>
            </a:r>
          </a:p>
        </p:txBody>
      </p:sp>
    </p:spTree>
    <p:extLst>
      <p:ext uri="{BB962C8B-B14F-4D97-AF65-F5344CB8AC3E}">
        <p14:creationId xmlns:p14="http://schemas.microsoft.com/office/powerpoint/2010/main" val="13707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新增品牌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6696868" y="3842860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>
            <a:off x="5764917" y="5770474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5905614" y="447817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5905615" y="577047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5775720" y="4931524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7055893" y="3861365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AddServlet</a:t>
            </a:r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7106321" y="3236571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6746303" y="4621927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接收品牌数据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添加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响应成功标识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96B692-F422-4172-A20D-468765F404E4}"/>
              </a:ext>
            </a:extLst>
          </p:cNvPr>
          <p:cNvSpPr/>
          <p:nvPr/>
        </p:nvSpPr>
        <p:spPr>
          <a:xfrm>
            <a:off x="2911366" y="3799699"/>
            <a:ext cx="2864354" cy="2702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7EED815F-0A6C-4FEE-9D50-4FAF0EADAA71}"/>
              </a:ext>
            </a:extLst>
          </p:cNvPr>
          <p:cNvSpPr txBox="1">
            <a:spLocks/>
          </p:cNvSpPr>
          <p:nvPr/>
        </p:nvSpPr>
        <p:spPr>
          <a:xfrm>
            <a:off x="3517280" y="3358805"/>
            <a:ext cx="182334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addBrand.html</a:t>
            </a:r>
            <a:endParaRPr lang="zh-CN" altLang="en-US"/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22B9B7C-C4E8-482D-9848-9987D2CBF0C2}"/>
              </a:ext>
            </a:extLst>
          </p:cNvPr>
          <p:cNvSpPr txBox="1">
            <a:spLocks/>
          </p:cNvSpPr>
          <p:nvPr/>
        </p:nvSpPr>
        <p:spPr>
          <a:xfrm>
            <a:off x="2996776" y="4655525"/>
            <a:ext cx="2864354" cy="13055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点击提交按钮，发送</a:t>
            </a:r>
            <a:r>
              <a:rPr lang="en-US" altLang="zh-CN" sz="1200"/>
              <a:t>ajax</a:t>
            </a:r>
            <a:r>
              <a:rPr lang="zh-CN" altLang="en-US" sz="1200"/>
              <a:t>请求，携带表单</a:t>
            </a:r>
            <a:r>
              <a:rPr lang="en-US" altLang="zh-CN" sz="1200"/>
              <a:t>JSON</a:t>
            </a:r>
            <a:r>
              <a:rPr lang="zh-CN" altLang="en-US" sz="1200"/>
              <a:t>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获取数据，判断添加是否成功，跳转</a:t>
            </a:r>
            <a:r>
              <a:rPr lang="en-US" altLang="zh-CN" sz="1200"/>
              <a:t>brand.html</a:t>
            </a:r>
            <a:endParaRPr lang="zh-CN" altLang="en-US" sz="120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979D392-D05D-4940-A990-0E3ABD1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476" y="1685978"/>
            <a:ext cx="1615922" cy="14738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箭头: 右 42">
            <a:extLst>
              <a:ext uri="{FF2B5EF4-FFF2-40B4-BE49-F238E27FC236}">
                <a16:creationId xmlns:a16="http://schemas.microsoft.com/office/drawing/2014/main" id="{338D95D3-5112-4F1E-B424-D1C67715D56F}"/>
              </a:ext>
            </a:extLst>
          </p:cNvPr>
          <p:cNvSpPr/>
          <p:nvPr/>
        </p:nvSpPr>
        <p:spPr>
          <a:xfrm>
            <a:off x="5176095" y="2089966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950D54C-9628-4520-9031-D9750288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63" y="1656059"/>
            <a:ext cx="5891357" cy="1138427"/>
          </a:xfrm>
          <a:prstGeom prst="rect">
            <a:avLst/>
          </a:prstGeom>
        </p:spPr>
      </p:pic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F636D4D8-34D2-4FBC-AFEB-41A8612600CF}"/>
              </a:ext>
            </a:extLst>
          </p:cNvPr>
          <p:cNvSpPr txBox="1">
            <a:spLocks/>
          </p:cNvSpPr>
          <p:nvPr/>
        </p:nvSpPr>
        <p:spPr>
          <a:xfrm>
            <a:off x="4082269" y="4916594"/>
            <a:ext cx="1041582" cy="3630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：</a:t>
            </a:r>
            <a:r>
              <a:rPr lang="en-US" altLang="zh-CN" sz="1200">
                <a:solidFill>
                  <a:srgbClr val="C00000"/>
                </a:solidFill>
              </a:rPr>
              <a:t>v-model</a:t>
            </a:r>
          </a:p>
        </p:txBody>
      </p:sp>
    </p:spTree>
    <p:extLst>
      <p:ext uri="{BB962C8B-B14F-4D97-AF65-F5344CB8AC3E}">
        <p14:creationId xmlns:p14="http://schemas.microsoft.com/office/powerpoint/2010/main" val="31422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F7F3-F3C5-4190-AF33-10346E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endParaRPr lang="zh-CN" altLang="en-US"/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710879" y="1591889"/>
            <a:ext cx="10983277" cy="129355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en-US" altLang="zh-CN"/>
              <a:t> </a:t>
            </a:r>
            <a:r>
              <a:rPr lang="zh-CN" altLang="en-US"/>
              <a:t>是一套</a:t>
            </a:r>
            <a:r>
              <a:rPr lang="zh-CN" altLang="en-US">
                <a:solidFill>
                  <a:srgbClr val="C00000"/>
                </a:solidFill>
              </a:rPr>
              <a:t>前端框架，</a:t>
            </a:r>
            <a:r>
              <a:rPr lang="zh-CN" altLang="en-US"/>
              <a:t>免除原生</a:t>
            </a:r>
            <a:r>
              <a:rPr lang="en-US" altLang="zh-CN"/>
              <a:t>JavaScript</a:t>
            </a:r>
            <a:r>
              <a:rPr lang="zh-CN" altLang="en-US"/>
              <a:t>中的</a:t>
            </a:r>
            <a:r>
              <a:rPr lang="en-US" altLang="zh-CN"/>
              <a:t>DOM</a:t>
            </a:r>
            <a:r>
              <a:rPr lang="zh-CN" altLang="en-US"/>
              <a:t>操作，简化书写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>
                <a:solidFill>
                  <a:srgbClr val="C00000"/>
                </a:solidFill>
              </a:rPr>
              <a:t>MVVM</a:t>
            </a:r>
            <a:r>
              <a:rPr lang="en-US" altLang="zh-CN"/>
              <a:t>(Model-View-ViewModel)</a:t>
            </a:r>
            <a:r>
              <a:rPr lang="zh-CN" altLang="en-US"/>
              <a:t>思想，实现数据的</a:t>
            </a:r>
            <a:r>
              <a:rPr lang="zh-CN" altLang="en-US">
                <a:solidFill>
                  <a:srgbClr val="C00000"/>
                </a:solidFill>
              </a:rPr>
              <a:t>双向绑定</a:t>
            </a:r>
            <a:r>
              <a:rPr lang="zh-CN" altLang="en-US"/>
              <a:t>，将编程的关注点放在数据上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en-US" altLang="zh-CN"/>
              <a:t> https://cn.vuejs.org 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C12679E-9E12-423E-90A7-4FE8DAB70A66}"/>
              </a:ext>
            </a:extLst>
          </p:cNvPr>
          <p:cNvSpPr/>
          <p:nvPr/>
        </p:nvSpPr>
        <p:spPr>
          <a:xfrm>
            <a:off x="1272431" y="3700733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Controller </a:t>
            </a:r>
          </a:p>
          <a:p>
            <a:pPr algn="ctr"/>
            <a:r>
              <a:rPr lang="zh-CN" altLang="en-US" sz="1400"/>
              <a:t>控制器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FD625BB-9813-4E0A-9FC8-1B7219DCAA08}"/>
              </a:ext>
            </a:extLst>
          </p:cNvPr>
          <p:cNvSpPr/>
          <p:nvPr/>
        </p:nvSpPr>
        <p:spPr>
          <a:xfrm>
            <a:off x="3443081" y="3700733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Model </a:t>
            </a:r>
          </a:p>
          <a:p>
            <a:pPr algn="ctr"/>
            <a:r>
              <a:rPr lang="zh-CN" altLang="en-US" sz="1400"/>
              <a:t>模型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1CE6193-F263-410F-A2D0-B38A48EB59FB}"/>
              </a:ext>
            </a:extLst>
          </p:cNvPr>
          <p:cNvSpPr/>
          <p:nvPr/>
        </p:nvSpPr>
        <p:spPr>
          <a:xfrm>
            <a:off x="1272431" y="4979917"/>
            <a:ext cx="1315330" cy="6440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View </a:t>
            </a:r>
          </a:p>
          <a:p>
            <a:pPr algn="ctr"/>
            <a:r>
              <a:rPr lang="zh-CN" altLang="en-US" sz="1400"/>
              <a:t>视图</a:t>
            </a: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250ED728-96D3-4802-B0D2-7E0D81CFEE1F}"/>
              </a:ext>
            </a:extLst>
          </p:cNvPr>
          <p:cNvSpPr/>
          <p:nvPr/>
        </p:nvSpPr>
        <p:spPr>
          <a:xfrm>
            <a:off x="2725861" y="3862727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615C7B87-F907-452D-9970-7A711D4D6E42}"/>
              </a:ext>
            </a:extLst>
          </p:cNvPr>
          <p:cNvSpPr/>
          <p:nvPr/>
        </p:nvSpPr>
        <p:spPr>
          <a:xfrm>
            <a:off x="1735786" y="4575570"/>
            <a:ext cx="388620" cy="2895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6">
            <a:extLst>
              <a:ext uri="{FF2B5EF4-FFF2-40B4-BE49-F238E27FC236}">
                <a16:creationId xmlns:a16="http://schemas.microsoft.com/office/drawing/2014/main" id="{770EC5B4-46BA-4E16-A928-5C971D99E008}"/>
              </a:ext>
            </a:extLst>
          </p:cNvPr>
          <p:cNvSpPr txBox="1">
            <a:spLocks/>
          </p:cNvSpPr>
          <p:nvPr/>
        </p:nvSpPr>
        <p:spPr>
          <a:xfrm>
            <a:off x="1272430" y="5841104"/>
            <a:ext cx="4050067" cy="4964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MVC</a:t>
            </a:r>
            <a:r>
              <a:rPr lang="zh-CN" altLang="en-US">
                <a:solidFill>
                  <a:srgbClr val="C00000"/>
                </a:solidFill>
              </a:rPr>
              <a:t>：只能实现模型到视图的单向展示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FDFFD9B-6A62-4AD3-BD2C-53335E39BF35}"/>
              </a:ext>
            </a:extLst>
          </p:cNvPr>
          <p:cNvCxnSpPr/>
          <p:nvPr/>
        </p:nvCxnSpPr>
        <p:spPr>
          <a:xfrm>
            <a:off x="5736565" y="3429000"/>
            <a:ext cx="0" cy="3109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4ECC770-9143-43D2-BA14-848F2A99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37" y="3429000"/>
            <a:ext cx="3995593" cy="1980721"/>
          </a:xfrm>
          <a:prstGeom prst="rect">
            <a:avLst/>
          </a:prstGeom>
        </p:spPr>
      </p:pic>
      <p:sp>
        <p:nvSpPr>
          <p:cNvPr id="45" name="文本占位符 16">
            <a:extLst>
              <a:ext uri="{FF2B5EF4-FFF2-40B4-BE49-F238E27FC236}">
                <a16:creationId xmlns:a16="http://schemas.microsoft.com/office/drawing/2014/main" id="{E707C8E4-A623-43F2-8BC4-7F3EE74FEBB3}"/>
              </a:ext>
            </a:extLst>
          </p:cNvPr>
          <p:cNvSpPr txBox="1">
            <a:spLocks/>
          </p:cNvSpPr>
          <p:nvPr/>
        </p:nvSpPr>
        <p:spPr>
          <a:xfrm>
            <a:off x="6308786" y="5841104"/>
            <a:ext cx="4050067" cy="4964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MVVM</a:t>
            </a:r>
            <a:r>
              <a:rPr lang="zh-CN" altLang="en-US">
                <a:solidFill>
                  <a:srgbClr val="C00000"/>
                </a:solidFill>
              </a:rPr>
              <a:t>：可以实现数据的双向绑定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4" grpId="0" animBg="1"/>
      <p:bldP spid="43" grpId="0" animBg="1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Element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0878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Element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8"/>
            <a:ext cx="10748056" cy="464888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Element</a:t>
            </a:r>
            <a:r>
              <a:rPr lang="zh-CN" altLang="en-US"/>
              <a:t>：是饿了么公司前端开发团队提供的一套基于 </a:t>
            </a:r>
            <a:r>
              <a:rPr lang="en-US" altLang="zh-CN"/>
              <a:t>Vue </a:t>
            </a:r>
            <a:r>
              <a:rPr lang="zh-CN" altLang="en-US"/>
              <a:t>的网站组件库，用于快速构建网页</a:t>
            </a:r>
            <a:endParaRPr lang="en-US" altLang="zh-CN"/>
          </a:p>
          <a:p>
            <a:r>
              <a:rPr lang="zh-CN" altLang="en-US"/>
              <a:t>组件：组成网页的部件，例如 超链接、按钮、图片、表格等等</a:t>
            </a:r>
            <a:r>
              <a:rPr lang="en-US" altLang="zh-CN"/>
              <a:t>~</a:t>
            </a:r>
          </a:p>
          <a:p>
            <a:r>
              <a:rPr lang="zh-CN" altLang="en-US"/>
              <a:t>自己完成的按钮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Element </a:t>
            </a:r>
            <a:r>
              <a:rPr lang="zh-CN" altLang="en-US"/>
              <a:t>提供的按钮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en-US" altLang="zh-CN"/>
              <a:t>Element </a:t>
            </a:r>
            <a:r>
              <a:rPr lang="zh-CN" altLang="en-US"/>
              <a:t>官网：</a:t>
            </a:r>
            <a:r>
              <a:rPr lang="en-US" altLang="zh-CN"/>
              <a:t>https://element.eleme.cn/#/zh-CNListener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74FA7-B553-4535-A9EC-4479D671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859088"/>
            <a:ext cx="1105833" cy="41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E9F331-B1EF-418D-83CC-24833F02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3685456"/>
            <a:ext cx="4392612" cy="1458913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71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1799" y="2076578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1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1799" y="2076578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rgbClr val="C00000"/>
                </a:solidFill>
              </a:rPr>
              <a:t>Element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8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E185A-99DF-435A-9075-3D3CBFB78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Element </a:t>
            </a:r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032AF-E205-40BD-8829-7142BE9F7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9214230" cy="435311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引入</a:t>
            </a:r>
            <a:r>
              <a:rPr lang="en-US" altLang="zh-CN"/>
              <a:t>Element </a:t>
            </a:r>
            <a:r>
              <a:rPr lang="zh-CN" altLang="en-US"/>
              <a:t>的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文件 和 </a:t>
            </a:r>
            <a:r>
              <a:rPr lang="en-US" altLang="zh-CN"/>
              <a:t>Vue.js</a:t>
            </a:r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06F2F7A-3C4E-47A8-A11E-46067077C60E}"/>
              </a:ext>
            </a:extLst>
          </p:cNvPr>
          <p:cNvSpPr txBox="1"/>
          <p:nvPr/>
        </p:nvSpPr>
        <p:spPr>
          <a:xfrm>
            <a:off x="2453930" y="2305133"/>
            <a:ext cx="7794251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="vue.js"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="element-ui/lib/index.js"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link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rel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="stylesheet"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href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="element-ui/lib/theme-chalk/index.css"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07E0192-7529-4943-8EEB-033BF8E9FA57}"/>
              </a:ext>
            </a:extLst>
          </p:cNvPr>
          <p:cNvSpPr txBox="1">
            <a:spLocks/>
          </p:cNvSpPr>
          <p:nvPr/>
        </p:nvSpPr>
        <p:spPr>
          <a:xfrm>
            <a:off x="2195450" y="5286428"/>
            <a:ext cx="9214230" cy="4353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</a:t>
            </a:r>
            <a:r>
              <a:rPr lang="zh-CN" altLang="en-US"/>
              <a:t>官网复制</a:t>
            </a:r>
            <a:r>
              <a:rPr lang="en-US" altLang="zh-CN"/>
              <a:t>Element</a:t>
            </a:r>
            <a:r>
              <a:rPr lang="zh-CN" altLang="en-US"/>
              <a:t>组件代码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4D5B3795-0E0D-407E-9CA1-75C2ED7EFAA8}"/>
              </a:ext>
            </a:extLst>
          </p:cNvPr>
          <p:cNvSpPr txBox="1">
            <a:spLocks/>
          </p:cNvSpPr>
          <p:nvPr/>
        </p:nvSpPr>
        <p:spPr>
          <a:xfrm>
            <a:off x="2195450" y="3211344"/>
            <a:ext cx="9214230" cy="4353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rPr lang="zh-CN" altLang="en-US"/>
              <a:t>创建</a:t>
            </a:r>
            <a:r>
              <a:rPr lang="en-US" altLang="zh-CN"/>
              <a:t>Vue</a:t>
            </a:r>
            <a:r>
              <a:rPr lang="zh-CN" altLang="en-US"/>
              <a:t>核心对象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65FDAF7-3917-43A7-85A1-EF9E6D62A58E}"/>
              </a:ext>
            </a:extLst>
          </p:cNvPr>
          <p:cNvSpPr txBox="1"/>
          <p:nvPr/>
        </p:nvSpPr>
        <p:spPr>
          <a:xfrm>
            <a:off x="2453930" y="3881766"/>
            <a:ext cx="7794251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Vue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el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"#app"</a:t>
            </a:r>
            <a:b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</a:b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4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1799" y="2076578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Element </a:t>
            </a:r>
            <a:r>
              <a:rPr lang="zh-CN" altLang="en-US">
                <a:solidFill>
                  <a:srgbClr val="C00000"/>
                </a:solidFill>
              </a:rPr>
              <a:t>布局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组件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0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97E9F-8742-47B3-9686-FFDC70078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2678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zh-CN" sz="1600"/>
              <a:t>Element </a:t>
            </a:r>
            <a:r>
              <a:rPr kumimoji="1" lang="zh-CN" altLang="en-US" sz="1600"/>
              <a:t>中有两种布局方式：</a:t>
            </a:r>
            <a:endParaRPr kumimoji="1" lang="en-US" altLang="zh-CN" sz="1600"/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kumimoji="1" lang="en-US" altLang="zh-CN"/>
              <a:t>Layout </a:t>
            </a:r>
            <a:r>
              <a:rPr kumimoji="1" lang="zh-CN" altLang="en-US"/>
              <a:t>布局：通过基础的 </a:t>
            </a:r>
            <a:r>
              <a:rPr kumimoji="1" lang="en-US" altLang="zh-CN"/>
              <a:t>24 </a:t>
            </a:r>
            <a:r>
              <a:rPr kumimoji="1" lang="zh-CN" altLang="en-US"/>
              <a:t>分栏，迅速简便地创建布局</a:t>
            </a:r>
            <a:endParaRPr kumimoji="1" lang="en-US" altLang="zh-CN"/>
          </a:p>
          <a:p>
            <a:pPr marL="644888" lvl="1" indent="-285750">
              <a:buFont typeface="Wingdings" panose="05000000000000000000" pitchFamily="2" charset="2"/>
              <a:buChar char="Ø"/>
            </a:pPr>
            <a:endParaRPr kumimoji="1" lang="en-US" altLang="zh-CN"/>
          </a:p>
          <a:p>
            <a:pPr marL="644888" lvl="1" indent="-285750">
              <a:buFont typeface="Wingdings" panose="05000000000000000000" pitchFamily="2" charset="2"/>
              <a:buChar char="Ø"/>
            </a:pPr>
            <a:endParaRPr kumimoji="1" lang="en-US" altLang="zh-CN"/>
          </a:p>
          <a:p>
            <a:pPr marL="644888" lvl="1" indent="-285750">
              <a:buFont typeface="Wingdings" panose="05000000000000000000" pitchFamily="2" charset="2"/>
              <a:buChar char="Ø"/>
            </a:pPr>
            <a:endParaRPr kumimoji="1" lang="en-US" altLang="zh-CN"/>
          </a:p>
          <a:p>
            <a:pPr marL="644888" lvl="1" indent="-285750">
              <a:buFont typeface="Wingdings" panose="05000000000000000000" pitchFamily="2" charset="2"/>
              <a:buChar char="Ø"/>
            </a:pPr>
            <a:endParaRPr kumimoji="1" lang="en-US" altLang="zh-CN"/>
          </a:p>
          <a:p>
            <a:pPr marL="359138" lvl="1" indent="0">
              <a:buNone/>
            </a:pPr>
            <a:endParaRPr kumimoji="1" lang="en-US" altLang="zh-CN"/>
          </a:p>
          <a:p>
            <a:pPr marL="359138" lvl="1" indent="0">
              <a:buNone/>
            </a:pPr>
            <a:endParaRPr kumimoji="1" lang="zh-CN" altLang="en-US"/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en-US" altLang="zh-CN" b="0" i="0">
                <a:solidFill>
                  <a:srgbClr val="1F2F3D"/>
                </a:solidFill>
                <a:effectLst/>
                <a:latin typeface="Helvetica Neue"/>
              </a:rPr>
              <a:t>Container </a:t>
            </a:r>
            <a:r>
              <a:rPr lang="zh-CN" altLang="en-US" b="0" i="0">
                <a:solidFill>
                  <a:srgbClr val="1F2F3D"/>
                </a:solidFill>
                <a:effectLst/>
                <a:latin typeface="Helvetica Neue"/>
              </a:rPr>
              <a:t>布局容器：用于布局的容器组件，方便快速搭建页面的基本结构</a:t>
            </a:r>
          </a:p>
          <a:p>
            <a:pPr marL="359138" lvl="1" indent="0">
              <a:buNone/>
            </a:pPr>
            <a:endParaRPr kumimoji="1"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kumimoji="1" lang="zh-CN" altLang="en-US" sz="16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B899D7-4F32-44D3-B4F2-E670E517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Element </a:t>
            </a:r>
            <a:r>
              <a:rPr lang="zh-CN" altLang="en-US">
                <a:solidFill>
                  <a:srgbClr val="C00000"/>
                </a:solidFill>
              </a:rPr>
              <a:t>布局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D9394E-A84F-4CD0-BD93-BE5C72EA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81" y="2462326"/>
            <a:ext cx="5126501" cy="17367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1D1C34-B5EB-430A-BB76-C6C15A69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81" y="4963789"/>
            <a:ext cx="5126501" cy="16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1799" y="2076578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Element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布局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Element </a:t>
            </a:r>
            <a:r>
              <a:rPr lang="zh-CN" altLang="en-US">
                <a:solidFill>
                  <a:srgbClr val="C00000"/>
                </a:solidFill>
              </a:rPr>
              <a:t>组件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935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B899D7-4F32-44D3-B4F2-E670E517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Element </a:t>
            </a:r>
            <a:r>
              <a:rPr lang="zh-CN" altLang="en-US">
                <a:solidFill>
                  <a:srgbClr val="C00000"/>
                </a:solidFill>
              </a:rPr>
              <a:t>组件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A76FF3-0CD6-4BD0-9E2C-18ADBA37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1902844"/>
            <a:ext cx="8376745" cy="3052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87265E-83FB-4250-988A-DD6D3DD5445D}"/>
              </a:ext>
            </a:extLst>
          </p:cNvPr>
          <p:cNvSpPr/>
          <p:nvPr/>
        </p:nvSpPr>
        <p:spPr>
          <a:xfrm>
            <a:off x="710880" y="2585546"/>
            <a:ext cx="8607972" cy="212309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AF0B80-7BDA-4368-AE77-8FDC1856CBB6}"/>
              </a:ext>
            </a:extLst>
          </p:cNvPr>
          <p:cNvSpPr/>
          <p:nvPr/>
        </p:nvSpPr>
        <p:spPr>
          <a:xfrm>
            <a:off x="819807" y="1818290"/>
            <a:ext cx="5833241" cy="42590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8FB47A7-89CC-4E32-8D4C-9B2F6382B989}"/>
              </a:ext>
            </a:extLst>
          </p:cNvPr>
          <p:cNvSpPr/>
          <p:nvPr/>
        </p:nvSpPr>
        <p:spPr>
          <a:xfrm>
            <a:off x="8250621" y="2795752"/>
            <a:ext cx="945931" cy="167114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58523B2-5CA6-4D84-9B0B-8FD910725902}"/>
              </a:ext>
            </a:extLst>
          </p:cNvPr>
          <p:cNvSpPr/>
          <p:nvPr/>
        </p:nvSpPr>
        <p:spPr>
          <a:xfrm>
            <a:off x="710881" y="4708636"/>
            <a:ext cx="4407658" cy="331073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C00221-FB3E-4D19-A77C-C67530228D9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318852" y="3647090"/>
            <a:ext cx="5293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9ABF3A6E-1CC1-4B3B-A91A-8F720CC16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48193" y="3429434"/>
            <a:ext cx="673874" cy="435311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表格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88E9EC2-F893-486A-A642-88378C24981B}"/>
              </a:ext>
            </a:extLst>
          </p:cNvPr>
          <p:cNvSpPr txBox="1">
            <a:spLocks/>
          </p:cNvSpPr>
          <p:nvPr/>
        </p:nvSpPr>
        <p:spPr>
          <a:xfrm>
            <a:off x="9838289" y="2775599"/>
            <a:ext cx="673874" cy="4353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按钮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A58FFE8-F26C-45AC-8DF0-0D0516C12D0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186648" y="2993255"/>
            <a:ext cx="651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8C081D8B-6791-47A7-B3B0-D29B9B3859A2}"/>
              </a:ext>
            </a:extLst>
          </p:cNvPr>
          <p:cNvSpPr txBox="1">
            <a:spLocks/>
          </p:cNvSpPr>
          <p:nvPr/>
        </p:nvSpPr>
        <p:spPr>
          <a:xfrm>
            <a:off x="7304689" y="1810074"/>
            <a:ext cx="673874" cy="4353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表单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3413C99-79E2-4BEE-84F0-E492971769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653048" y="2027730"/>
            <a:ext cx="651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01E50E59-0AD7-47C8-8311-3692ABFA3DA6}"/>
              </a:ext>
            </a:extLst>
          </p:cNvPr>
          <p:cNvSpPr txBox="1">
            <a:spLocks/>
          </p:cNvSpPr>
          <p:nvPr/>
        </p:nvSpPr>
        <p:spPr>
          <a:xfrm>
            <a:off x="5770179" y="4643103"/>
            <a:ext cx="1303283" cy="4353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分页工具条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7C5DC7-97D9-4033-9EDE-9C213CBA750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118539" y="4860759"/>
            <a:ext cx="651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109F4CE4-95AB-42B8-82A8-0C6166E7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80" y="2759413"/>
            <a:ext cx="1685836" cy="18417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69D1815E-0073-41BA-9806-16CD67951269}"/>
              </a:ext>
            </a:extLst>
          </p:cNvPr>
          <p:cNvSpPr txBox="1">
            <a:spLocks/>
          </p:cNvSpPr>
          <p:nvPr/>
        </p:nvSpPr>
        <p:spPr>
          <a:xfrm>
            <a:off x="6287277" y="3453533"/>
            <a:ext cx="1841044" cy="43531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对话框</a:t>
            </a:r>
            <a:r>
              <a:rPr lang="en-US" altLang="zh-CN"/>
              <a:t>+</a:t>
            </a:r>
            <a:r>
              <a:rPr lang="zh-CN" altLang="en-US"/>
              <a:t>表单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CB6C857-3E09-4012-8793-88EC912D697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635637" y="3671189"/>
            <a:ext cx="651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build="p"/>
      <p:bldP spid="17" grpId="0"/>
      <p:bldP spid="20" grpId="0"/>
      <p:bldP spid="22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常用指令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常用指令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9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BA09B-5045-40B9-BFCA-289099E74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Vue </a:t>
            </a:r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1245A-A894-4168-A55F-06BD6E691A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9214230" cy="517191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新建</a:t>
            </a:r>
            <a:r>
              <a:rPr lang="en-US" altLang="zh-CN"/>
              <a:t> HTML </a:t>
            </a:r>
            <a:r>
              <a:rPr lang="zh-CN" altLang="en-US"/>
              <a:t>页面，引入 </a:t>
            </a:r>
            <a:r>
              <a:rPr lang="en-US" altLang="zh-CN"/>
              <a:t>Vue.js</a:t>
            </a:r>
            <a:r>
              <a:rPr lang="zh-CN" altLang="en-US"/>
              <a:t>文件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A54DD97-6C82-4B07-9AEE-2D52B88DE884}"/>
              </a:ext>
            </a:extLst>
          </p:cNvPr>
          <p:cNvSpPr txBox="1"/>
          <p:nvPr/>
        </p:nvSpPr>
        <p:spPr>
          <a:xfrm>
            <a:off x="2514314" y="2387013"/>
            <a:ext cx="5461286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="js/vue.js"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EFF62CB-5E6E-45CF-A4C6-B005AD12B371}"/>
              </a:ext>
            </a:extLst>
          </p:cNvPr>
          <p:cNvSpPr txBox="1">
            <a:spLocks/>
          </p:cNvSpPr>
          <p:nvPr/>
        </p:nvSpPr>
        <p:spPr>
          <a:xfrm>
            <a:off x="2195450" y="5161656"/>
            <a:ext cx="6784646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</a:t>
            </a:r>
            <a:r>
              <a:rPr lang="zh-CN" altLang="en-US"/>
              <a:t>编写视图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BA34579-0E01-4A25-AE03-8AA1BE23A8A4}"/>
              </a:ext>
            </a:extLst>
          </p:cNvPr>
          <p:cNvSpPr txBox="1"/>
          <p:nvPr/>
        </p:nvSpPr>
        <p:spPr>
          <a:xfrm>
            <a:off x="2514314" y="5688747"/>
            <a:ext cx="5461286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="app"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input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="username"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v-model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="username"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{{username}}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94140ADF-7795-487A-84C3-00C8FF65FC55}"/>
              </a:ext>
            </a:extLst>
          </p:cNvPr>
          <p:cNvSpPr txBox="1">
            <a:spLocks/>
          </p:cNvSpPr>
          <p:nvPr/>
        </p:nvSpPr>
        <p:spPr>
          <a:xfrm>
            <a:off x="2195450" y="2789832"/>
            <a:ext cx="6780619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JS</a:t>
            </a:r>
            <a:r>
              <a:rPr lang="zh-CN" altLang="en-US"/>
              <a:t>代码区域，创建</a:t>
            </a:r>
            <a:r>
              <a:rPr lang="en-US" altLang="zh-CN"/>
              <a:t>Vue</a:t>
            </a:r>
            <a:r>
              <a:rPr lang="zh-CN" altLang="en-US"/>
              <a:t>核心对象，进行数据绑定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B332EF3-AC33-4EC8-9D0D-720B74F02DDA}"/>
              </a:ext>
            </a:extLst>
          </p:cNvPr>
          <p:cNvSpPr txBox="1"/>
          <p:nvPr/>
        </p:nvSpPr>
        <p:spPr>
          <a:xfrm>
            <a:off x="2514314" y="3313008"/>
            <a:ext cx="5461286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Vue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el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"#app"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() 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username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""</a:t>
            </a:r>
            <a:b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</a:b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64765"/>
          </a:xfrm>
        </p:spPr>
        <p:txBody>
          <a:bodyPr numCol="1" anchor="t"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常用指令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Vue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生命周期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9654B-F4D2-4F2F-B68E-DDA55E3E0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1265241"/>
          </a:xfrm>
        </p:spPr>
        <p:txBody>
          <a:bodyPr/>
          <a:lstStyle/>
          <a:p>
            <a:r>
              <a:rPr lang="zh-CN" altLang="en-US"/>
              <a:t>指令：</a:t>
            </a:r>
            <a:r>
              <a:rPr lang="en-US" altLang="zh-CN"/>
              <a:t>HTML </a:t>
            </a:r>
            <a:r>
              <a:rPr lang="zh-CN" altLang="en-US"/>
              <a:t>标签上带有 </a:t>
            </a:r>
            <a:r>
              <a:rPr lang="en-US" altLang="zh-CN"/>
              <a:t>v- </a:t>
            </a:r>
            <a:r>
              <a:rPr lang="zh-CN" altLang="en-US"/>
              <a:t>前缀的特殊属性，不同指令具有不同含义。例如：</a:t>
            </a:r>
            <a:r>
              <a:rPr lang="en-US" altLang="zh-CN"/>
              <a:t>v-if</a:t>
            </a:r>
            <a:r>
              <a:rPr lang="zh-CN" altLang="en-US"/>
              <a:t>，</a:t>
            </a:r>
            <a:r>
              <a:rPr lang="en-US" altLang="zh-CN"/>
              <a:t>v-for…</a:t>
            </a:r>
            <a:endParaRPr lang="zh-CN" altLang="en-US"/>
          </a:p>
          <a:p>
            <a:r>
              <a:rPr lang="zh-CN" altLang="en-US"/>
              <a:t>常用指令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900880-5BF5-482E-80D2-4DB600FE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常用指令</a:t>
            </a:r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6F1FE40-B663-4539-9BBE-71C607190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76325"/>
              </p:ext>
            </p:extLst>
          </p:nvPr>
        </p:nvGraphicFramePr>
        <p:xfrm>
          <a:off x="1533625" y="2855343"/>
          <a:ext cx="7837727" cy="324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6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v-bind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标签绑定属性值，如设置 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href , css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样式等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v-model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在表单元素上创建双向数据绑定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502247632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v-on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标签绑定事件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445771539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v-if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条件性的渲染某元素，判定为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时渲染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否则不渲染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v-else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v-else-if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v-show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根据条件展示某元素，区别在于切换的是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display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属性的值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v-for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列表渲染，遍历容器的元素或者对象的属性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8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9654B-F4D2-4F2F-B68E-DDA55E3E0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477" y="3130237"/>
            <a:ext cx="1621283" cy="476564"/>
          </a:xfrm>
        </p:spPr>
        <p:txBody>
          <a:bodyPr/>
          <a:lstStyle/>
          <a:p>
            <a:r>
              <a:rPr lang="en-US" altLang="zh-CN"/>
              <a:t>v-bind: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900880-5BF5-482E-80D2-4DB600FE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常用指令</a:t>
            </a:r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80791A9-99FD-49B4-B46C-8437D6384ECC}"/>
              </a:ext>
            </a:extLst>
          </p:cNvPr>
          <p:cNvSpPr txBox="1"/>
          <p:nvPr/>
        </p:nvSpPr>
        <p:spPr>
          <a:xfrm>
            <a:off x="1030476" y="3727764"/>
            <a:ext cx="783772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v-bind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:href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百度一下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E61975D-01C8-456E-A01F-8D55C6C0DB8C}"/>
              </a:ext>
            </a:extLst>
          </p:cNvPr>
          <p:cNvSpPr txBox="1"/>
          <p:nvPr/>
        </p:nvSpPr>
        <p:spPr>
          <a:xfrm>
            <a:off x="1030476" y="4286564"/>
            <a:ext cx="7837727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  <a:t>&lt;!--</a:t>
            </a:r>
            <a:b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  <a:t>    v-bind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可以省略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Arial Unicode MS"/>
                <a:ea typeface="JetBrains Mono"/>
              </a:rPr>
              <a:t>--&gt;</a:t>
            </a:r>
            <a:endParaRPr lang="en-US" altLang="zh-CN" sz="140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:href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百度一下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E12DD218-CDDA-4A01-884E-22D339D09259}"/>
              </a:ext>
            </a:extLst>
          </p:cNvPr>
          <p:cNvSpPr txBox="1">
            <a:spLocks/>
          </p:cNvSpPr>
          <p:nvPr/>
        </p:nvSpPr>
        <p:spPr>
          <a:xfrm>
            <a:off x="1030477" y="5339294"/>
            <a:ext cx="1621283" cy="4765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v-</a:t>
            </a:r>
            <a:r>
              <a:rPr lang="en-US" altLang="zh-CN"/>
              <a:t>model</a:t>
            </a:r>
            <a:r>
              <a:rPr lang="en-US"/>
              <a:t>: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EB524A2-BEF2-4548-A2B5-A4DDC477DC7C}"/>
              </a:ext>
            </a:extLst>
          </p:cNvPr>
          <p:cNvSpPr txBox="1"/>
          <p:nvPr/>
        </p:nvSpPr>
        <p:spPr>
          <a:xfrm>
            <a:off x="1030476" y="5936821"/>
            <a:ext cx="783772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input </a:t>
            </a:r>
            <a:r>
              <a:rPr lang="en-US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="username"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v-model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username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DCF98FA-9BE6-4790-AF73-BE9E4E5F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88654"/>
              </p:ext>
            </p:extLst>
          </p:nvPr>
        </p:nvGraphicFramePr>
        <p:xfrm>
          <a:off x="1030477" y="1791376"/>
          <a:ext cx="7837727" cy="102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v-bind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标签绑定属性值，如设置 </a:t>
                      </a: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href , css</a:t>
                      </a:r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样式等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v-model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在表单元素上创建双向数据绑定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50224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2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9654B-F4D2-4F2F-B68E-DDA55E3E0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477" y="2741520"/>
            <a:ext cx="1621283" cy="476564"/>
          </a:xfrm>
        </p:spPr>
        <p:txBody>
          <a:bodyPr/>
          <a:lstStyle/>
          <a:p>
            <a:r>
              <a:rPr lang="en-US" altLang="zh-CN"/>
              <a:t>html: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900880-5BF5-482E-80D2-4DB600FE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Vue </a:t>
            </a:r>
            <a:r>
              <a:rPr lang="zh-CN" altLang="en-US">
                <a:solidFill>
                  <a:srgbClr val="C00000"/>
                </a:solidFill>
              </a:rPr>
              <a:t>常用指令</a:t>
            </a:r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6F1FE40-B663-4539-9BBE-71C607190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0738"/>
              </p:ext>
            </p:extLst>
          </p:nvPr>
        </p:nvGraphicFramePr>
        <p:xfrm>
          <a:off x="1030477" y="1791376"/>
          <a:ext cx="7837727" cy="66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6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v-on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标签绑定事件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D80791A9-99FD-49B4-B46C-8437D6384ECC}"/>
              </a:ext>
            </a:extLst>
          </p:cNvPr>
          <p:cNvSpPr txBox="1"/>
          <p:nvPr/>
        </p:nvSpPr>
        <p:spPr>
          <a:xfrm>
            <a:off x="1030476" y="3339047"/>
            <a:ext cx="783772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input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="button"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value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一个按钮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v-on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:click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7A7A43"/>
                </a:solidFill>
                <a:latin typeface="Arial Unicode MS"/>
                <a:ea typeface="JetBrains Mono"/>
              </a:rPr>
              <a:t>show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()"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E61975D-01C8-456E-A01F-8D55C6C0DB8C}"/>
              </a:ext>
            </a:extLst>
          </p:cNvPr>
          <p:cNvSpPr txBox="1"/>
          <p:nvPr/>
        </p:nvSpPr>
        <p:spPr>
          <a:xfrm>
            <a:off x="1030476" y="3860946"/>
            <a:ext cx="783772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input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="button"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value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一个按钮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@click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b="1">
                <a:solidFill>
                  <a:srgbClr val="7A7A43"/>
                </a:solidFill>
                <a:latin typeface="Arial Unicode MS"/>
                <a:ea typeface="JetBrains Mono"/>
              </a:rPr>
              <a:t>show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()"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E12DD218-CDDA-4A01-884E-22D339D09259}"/>
              </a:ext>
            </a:extLst>
          </p:cNvPr>
          <p:cNvSpPr txBox="1">
            <a:spLocks/>
          </p:cNvSpPr>
          <p:nvPr/>
        </p:nvSpPr>
        <p:spPr>
          <a:xfrm>
            <a:off x="1030476" y="4291248"/>
            <a:ext cx="1621283" cy="4765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vue: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EB524A2-BEF2-4548-A2B5-A4DDC477DC7C}"/>
              </a:ext>
            </a:extLst>
          </p:cNvPr>
          <p:cNvSpPr txBox="1"/>
          <p:nvPr/>
        </p:nvSpPr>
        <p:spPr>
          <a:xfrm>
            <a:off x="1030476" y="4813147"/>
            <a:ext cx="7837727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Vue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el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"#app"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methods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show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我被点了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}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3835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47272</TotalTime>
  <Words>1240</Words>
  <Application>Microsoft Office PowerPoint</Application>
  <PresentationFormat>宽屏</PresentationFormat>
  <Paragraphs>225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4" baseType="lpstr">
      <vt:lpstr>Alibaba PuHuiTi B</vt:lpstr>
      <vt:lpstr>Alibaba PuHuiTi M</vt:lpstr>
      <vt:lpstr>Alibaba PuHuiTi Medium</vt:lpstr>
      <vt:lpstr>Alibaba PuHuiTi R</vt:lpstr>
      <vt:lpstr>Arial Unicode MS</vt:lpstr>
      <vt:lpstr>Helvetica Neue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Vue</vt:lpstr>
      <vt:lpstr>Vue</vt:lpstr>
      <vt:lpstr>PowerPoint 演示文稿</vt:lpstr>
      <vt:lpstr>PowerPoint 演示文稿</vt:lpstr>
      <vt:lpstr>PowerPoint 演示文稿</vt:lpstr>
      <vt:lpstr>PowerPoint 演示文稿</vt:lpstr>
      <vt:lpstr>Vue 常用指令</vt:lpstr>
      <vt:lpstr>Vue 常用指令</vt:lpstr>
      <vt:lpstr>Vue 常用指令</vt:lpstr>
      <vt:lpstr>Vue 常用指令</vt:lpstr>
      <vt:lpstr>Vue 常用指令</vt:lpstr>
      <vt:lpstr>PowerPoint 演示文稿</vt:lpstr>
      <vt:lpstr>Vue 生命周期</vt:lpstr>
      <vt:lpstr>Vue 生命周期</vt:lpstr>
      <vt:lpstr>Vue 生命周期</vt:lpstr>
      <vt:lpstr>PowerPoint 演示文稿</vt:lpstr>
      <vt:lpstr>PowerPoint 演示文稿</vt:lpstr>
      <vt:lpstr>PowerPoint 演示文稿</vt:lpstr>
      <vt:lpstr>PowerPoint 演示文稿</vt:lpstr>
      <vt:lpstr>Element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Element 布局</vt:lpstr>
      <vt:lpstr>PowerPoint 演示文稿</vt:lpstr>
      <vt:lpstr>Element 组件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1402</cp:revision>
  <dcterms:created xsi:type="dcterms:W3CDTF">2020-03-31T02:23:27Z</dcterms:created>
  <dcterms:modified xsi:type="dcterms:W3CDTF">2021-08-23T09:31:17Z</dcterms:modified>
</cp:coreProperties>
</file>