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5" r:id="rId5"/>
    <p:sldMasterId id="2147483657" r:id="rId6"/>
    <p:sldMasterId id="2147483659" r:id="rId7"/>
    <p:sldMasterId id="2147483678" r:id="rId8"/>
  </p:sldMasterIdLst>
  <p:notesMasterIdLst>
    <p:notesMasterId r:id="rId18"/>
  </p:notesMasterIdLst>
  <p:handoutMasterIdLst>
    <p:handoutMasterId r:id="rId19"/>
  </p:handoutMasterIdLst>
  <p:sldIdLst>
    <p:sldId id="462" r:id="rId9"/>
    <p:sldId id="972" r:id="rId10"/>
    <p:sldId id="1121" r:id="rId11"/>
    <p:sldId id="1147" r:id="rId12"/>
    <p:sldId id="1064" r:id="rId13"/>
    <p:sldId id="1144" r:id="rId14"/>
    <p:sldId id="1145" r:id="rId15"/>
    <p:sldId id="1146" r:id="rId16"/>
    <p:sldId id="264" r:id="rId17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A26"/>
    <a:srgbClr val="4C5252"/>
    <a:srgbClr val="F9F9F9"/>
    <a:srgbClr val="8A8A8A"/>
    <a:srgbClr val="48504F"/>
    <a:srgbClr val="B60206"/>
    <a:srgbClr val="AD2B26"/>
    <a:srgbClr val="49504F"/>
    <a:srgbClr val="B70006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59" autoAdjust="0"/>
    <p:restoredTop sz="95090" autoAdjust="0"/>
  </p:normalViewPr>
  <p:slideViewPr>
    <p:cSldViewPr snapToGrid="0">
      <p:cViewPr varScale="1">
        <p:scale>
          <a:sx n="86" d="100"/>
          <a:sy n="86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0" Type="http://schemas.openxmlformats.org/officeDocument/2006/relationships/theme" Target="../theme/theme6.xml"/><Relationship Id="rId2" Type="http://schemas.openxmlformats.org/officeDocument/2006/relationships/slideLayout" Target="../slideLayouts/slideLayout8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729917"/>
            <a:ext cx="10541000" cy="1158875"/>
          </a:xfrm>
        </p:spPr>
        <p:txBody>
          <a:bodyPr/>
          <a:lstStyle/>
          <a:p>
            <a:r>
              <a:rPr kumimoji="1" lang="en-US" altLang="zh-CN"/>
              <a:t>CSS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 </a:t>
            </a:r>
            <a:r>
              <a:rPr lang="en-US" altLang="zh-CN"/>
              <a:t>CSS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4866960" cy="2395515"/>
          </a:xfrm>
        </p:spPr>
        <p:txBody>
          <a:bodyPr/>
          <a:lstStyle/>
          <a:p>
            <a:r>
              <a:rPr lang="en-US" altLang="zh-CN"/>
              <a:t>CSS </a:t>
            </a:r>
            <a:r>
              <a:rPr lang="zh-CN" altLang="en-US"/>
              <a:t>是一门语言，用于控制网页表现</a:t>
            </a:r>
            <a:r>
              <a:rPr lang="en-US" altLang="zh-CN"/>
              <a:t>CSS(</a:t>
            </a:r>
            <a:r>
              <a:rPr lang="en-US" altLang="zh-CN">
                <a:solidFill>
                  <a:srgbClr val="C00000"/>
                </a:solidFill>
              </a:rPr>
              <a:t>C</a:t>
            </a:r>
            <a:r>
              <a:rPr lang="en-US" altLang="zh-CN"/>
              <a:t>ascading </a:t>
            </a:r>
            <a:r>
              <a:rPr lang="en-US" altLang="zh-CN">
                <a:solidFill>
                  <a:srgbClr val="C00000"/>
                </a:solidFill>
              </a:rPr>
              <a:t>S</a:t>
            </a:r>
            <a:r>
              <a:rPr lang="en-US" altLang="zh-CN"/>
              <a:t>tyle </a:t>
            </a:r>
            <a:r>
              <a:rPr lang="en-US" altLang="zh-CN">
                <a:solidFill>
                  <a:srgbClr val="C00000"/>
                </a:solidFill>
              </a:rPr>
              <a:t>S</a:t>
            </a:r>
            <a:r>
              <a:rPr lang="en-US" altLang="zh-CN"/>
              <a:t>heet)</a:t>
            </a:r>
            <a:r>
              <a:rPr lang="zh-CN" altLang="en-US"/>
              <a:t>：层叠样式表</a:t>
            </a:r>
            <a:endParaRPr lang="en-US" altLang="zh-CN"/>
          </a:p>
          <a:p>
            <a:r>
              <a:rPr lang="en-US" altLang="zh-CN"/>
              <a:t>W3C </a:t>
            </a:r>
            <a:r>
              <a:rPr lang="zh-CN" altLang="en-US"/>
              <a:t>标准：网页主要由三部分组成</a:t>
            </a:r>
            <a:endParaRPr lang="zh-CN" altLang="en-US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结构：</a:t>
            </a:r>
            <a:r>
              <a:rPr lang="en-US" altLang="zh-CN">
                <a:solidFill>
                  <a:srgbClr val="AD2B26"/>
                </a:solidFill>
              </a:rPr>
              <a:t>HTML</a:t>
            </a:r>
            <a:endParaRPr lang="en-US" altLang="zh-CN">
              <a:solidFill>
                <a:srgbClr val="AD2B26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表现：</a:t>
            </a:r>
            <a:r>
              <a:rPr lang="en-US" altLang="zh-CN">
                <a:solidFill>
                  <a:srgbClr val="AD2B26"/>
                </a:solidFill>
              </a:rPr>
              <a:t>CSS</a:t>
            </a:r>
            <a:endParaRPr lang="en-US" altLang="zh-CN">
              <a:solidFill>
                <a:srgbClr val="AD2B26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行为：</a:t>
            </a:r>
            <a:r>
              <a:rPr lang="en-US" altLang="zh-CN">
                <a:solidFill>
                  <a:srgbClr val="AD2B26"/>
                </a:solidFill>
              </a:rPr>
              <a:t>JavaScript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占位符 16"/>
          <p:cNvSpPr txBox="1"/>
          <p:nvPr/>
        </p:nvSpPr>
        <p:spPr>
          <a:xfrm>
            <a:off x="960934" y="2801710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TextBox 3"/>
          <p:cNvSpPr txBox="1"/>
          <p:nvPr/>
        </p:nvSpPr>
        <p:spPr>
          <a:xfrm>
            <a:off x="5985862" y="1772907"/>
            <a:ext cx="4001517" cy="378565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&lt;!DOCTYPE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html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lang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="en"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head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meta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charset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="UTF-8"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title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&gt;Title&lt;/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title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style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       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red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    }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style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head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body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&gt;Hello CSS~&lt;/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body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2052" y="4179888"/>
            <a:ext cx="2796782" cy="187468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5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92936" y="1837676"/>
            <a:ext cx="5973761" cy="2148397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CSS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导入方式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CSS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选择器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CSS </a:t>
            </a:r>
            <a:r>
              <a:rPr lang="zh-CN" altLang="en-US"/>
              <a:t>属性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92936" y="1837676"/>
            <a:ext cx="5973761" cy="2148397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CSS </a:t>
            </a:r>
            <a:r>
              <a:rPr lang="zh-CN" altLang="en-US">
                <a:solidFill>
                  <a:srgbClr val="C00000"/>
                </a:solidFill>
              </a:rPr>
              <a:t>导入方式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CSS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选择器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CSS </a:t>
            </a:r>
            <a:r>
              <a:rPr lang="zh-CN" altLang="en-US"/>
              <a:t>属性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CSS </a:t>
            </a:r>
            <a:r>
              <a:rPr lang="zh-CN" altLang="en-US" b="1"/>
              <a:t>导入方式</a:t>
            </a:r>
            <a:endParaRPr lang="zh-CN" altLang="en-US" b="1"/>
          </a:p>
        </p:txBody>
      </p:sp>
      <p:sp>
        <p:nvSpPr>
          <p:cNvPr id="5" name="文本占位符 16"/>
          <p:cNvSpPr>
            <a:spLocks noGrp="1"/>
          </p:cNvSpPr>
          <p:nvPr>
            <p:ph type="body" sz="quarter" idx="11"/>
          </p:nvPr>
        </p:nvSpPr>
        <p:spPr>
          <a:xfrm>
            <a:off x="710881" y="1618707"/>
            <a:ext cx="6448314" cy="50395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CSS </a:t>
            </a:r>
            <a:r>
              <a:rPr lang="zh-CN" altLang="en-US"/>
              <a:t>导入</a:t>
            </a:r>
            <a:r>
              <a:rPr lang="en-US" altLang="zh-CN"/>
              <a:t> HTML</a:t>
            </a:r>
            <a:r>
              <a:rPr lang="zh-CN" altLang="en-US"/>
              <a:t>有三种方式：</a:t>
            </a:r>
            <a:endParaRPr lang="en-US" altLang="zh-CN"/>
          </a:p>
          <a:p>
            <a:pPr marL="13335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内联样式：在标签内部使用</a:t>
            </a:r>
            <a:r>
              <a:rPr lang="en-US" altLang="zh-CN"/>
              <a:t>style</a:t>
            </a:r>
            <a:r>
              <a:rPr lang="zh-CN" altLang="en-US"/>
              <a:t>属性，属性值是</a:t>
            </a:r>
            <a:r>
              <a:rPr lang="en-US" altLang="zh-CN"/>
              <a:t>css</a:t>
            </a:r>
            <a:r>
              <a:rPr lang="zh-CN" altLang="en-US"/>
              <a:t>属性键值对</a:t>
            </a:r>
            <a:endParaRPr lang="en-US" altLang="zh-CN"/>
          </a:p>
          <a:p>
            <a:pPr marL="13335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/>
          </a:p>
          <a:p>
            <a:pPr marL="13335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/>
          </a:p>
          <a:p>
            <a:pPr marL="13335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内部样式：定义</a:t>
            </a:r>
            <a:r>
              <a:rPr lang="en-US" altLang="zh-CN"/>
              <a:t>&lt;style&gt;</a:t>
            </a:r>
            <a:r>
              <a:rPr lang="zh-CN" altLang="en-US"/>
              <a:t>标签，在标签内部定义</a:t>
            </a:r>
            <a:r>
              <a:rPr lang="en-US" altLang="zh-CN"/>
              <a:t>css</a:t>
            </a:r>
            <a:r>
              <a:rPr lang="zh-CN" altLang="en-US"/>
              <a:t>样式</a:t>
            </a:r>
            <a:endParaRPr lang="en-US" altLang="zh-CN"/>
          </a:p>
          <a:p>
            <a:pPr marL="13335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/>
          </a:p>
          <a:p>
            <a:pPr marL="13335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/>
          </a:p>
          <a:p>
            <a:pPr marL="13335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/>
          </a:p>
          <a:p>
            <a:pPr marL="13335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/>
          </a:p>
          <a:p>
            <a:pPr marL="13335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/>
          </a:p>
          <a:p>
            <a:pPr marL="13335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外部样式：定义</a:t>
            </a:r>
            <a:r>
              <a:rPr lang="en-US" altLang="zh-CN"/>
              <a:t>link</a:t>
            </a:r>
            <a:r>
              <a:rPr lang="zh-CN" altLang="en-US"/>
              <a:t>标签，引入外部的</a:t>
            </a:r>
            <a:r>
              <a:rPr lang="en-US" altLang="zh-CN"/>
              <a:t>css</a:t>
            </a:r>
            <a:r>
              <a:rPr lang="zh-CN" altLang="en-US"/>
              <a:t>文件</a:t>
            </a:r>
            <a:endParaRPr lang="en-US" altLang="zh-CN"/>
          </a:p>
        </p:txBody>
      </p:sp>
      <p:sp>
        <p:nvSpPr>
          <p:cNvPr id="6" name="TextBox 3"/>
          <p:cNvSpPr txBox="1"/>
          <p:nvPr/>
        </p:nvSpPr>
        <p:spPr>
          <a:xfrm>
            <a:off x="2115198" y="2592266"/>
            <a:ext cx="4402971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div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style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red"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&gt;Hello CSS~&lt;/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2115198" y="3909521"/>
            <a:ext cx="4402971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style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type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="text/css"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red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}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style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2115198" y="5993239"/>
            <a:ext cx="4402971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link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rel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="stylesheet" 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href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="demo.css"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159194" y="5827255"/>
            <a:ext cx="4402971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red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15" name="文本占位符 16"/>
          <p:cNvSpPr txBox="1"/>
          <p:nvPr/>
        </p:nvSpPr>
        <p:spPr>
          <a:xfrm>
            <a:off x="7059895" y="5233245"/>
            <a:ext cx="1728998" cy="517191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demo.css</a:t>
            </a:r>
            <a:r>
              <a:rPr lang="zh-CN" altLang="en-US"/>
              <a:t>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bldLvl="0" animBg="1"/>
      <p:bldP spid="9" grpId="0" bldLvl="0" animBg="1"/>
      <p:bldP spid="12" grpId="0" animBg="1"/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92936" y="1837676"/>
            <a:ext cx="5973761" cy="2148397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CSS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导入方式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CSS </a:t>
            </a:r>
            <a:r>
              <a:rPr lang="zh-CN" altLang="en-US">
                <a:solidFill>
                  <a:srgbClr val="C00000"/>
                </a:solidFill>
              </a:rPr>
              <a:t>选择器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CSS </a:t>
            </a:r>
            <a:r>
              <a:rPr lang="zh-CN" altLang="en-US"/>
              <a:t>属性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CSS </a:t>
            </a:r>
            <a:r>
              <a:rPr lang="zh-CN" altLang="en-US" b="1"/>
              <a:t>选择器</a:t>
            </a:r>
            <a:endParaRPr lang="zh-CN" altLang="en-US" b="1"/>
          </a:p>
        </p:txBody>
      </p:sp>
      <p:sp>
        <p:nvSpPr>
          <p:cNvPr id="5" name="文本占位符 16"/>
          <p:cNvSpPr>
            <a:spLocks noGrp="1"/>
          </p:cNvSpPr>
          <p:nvPr>
            <p:ph type="body" sz="quarter" idx="11"/>
          </p:nvPr>
        </p:nvSpPr>
        <p:spPr>
          <a:xfrm>
            <a:off x="710881" y="1618707"/>
            <a:ext cx="10748056" cy="5039545"/>
          </a:xfrm>
        </p:spPr>
        <p:txBody>
          <a:bodyPr/>
          <a:lstStyle/>
          <a:p>
            <a:pPr marL="285750" indent="-285750"/>
            <a:r>
              <a:rPr lang="zh-CN" altLang="en-US"/>
              <a:t>概念：选择器是选取需设置样式的元素（标签）</a:t>
            </a:r>
            <a:endParaRPr lang="en-US" altLang="zh-CN"/>
          </a:p>
          <a:p>
            <a:pPr marL="285750" indent="-285750"/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285750" indent="-285750"/>
            <a:r>
              <a:rPr lang="zh-CN" altLang="en-US"/>
              <a:t>分类：</a:t>
            </a:r>
            <a:endParaRPr lang="en-US" altLang="zh-CN"/>
          </a:p>
          <a:p>
            <a:pPr marL="702310" lvl="1" indent="-342900">
              <a:buFont typeface="+mj-lt"/>
              <a:buAutoNum type="arabicPeriod"/>
            </a:pPr>
            <a:r>
              <a:rPr lang="zh-CN" altLang="en-US"/>
              <a:t>元素选择器</a:t>
            </a:r>
            <a:endParaRPr lang="en-US" altLang="zh-CN"/>
          </a:p>
          <a:p>
            <a:pPr marL="702310" lvl="1" indent="-342900">
              <a:buFont typeface="+mj-lt"/>
              <a:buAutoNum type="arabicPeriod"/>
            </a:pPr>
            <a:endParaRPr lang="en-US" altLang="zh-CN"/>
          </a:p>
          <a:p>
            <a:pPr marL="702310" lvl="1" indent="-342900">
              <a:buFont typeface="+mj-lt"/>
              <a:buAutoNum type="arabicPeriod"/>
            </a:pPr>
            <a:endParaRPr lang="en-US" altLang="zh-CN"/>
          </a:p>
          <a:p>
            <a:pPr marL="702310" lvl="1" indent="-342900">
              <a:buFont typeface="+mj-lt"/>
              <a:buAutoNum type="arabicPeriod"/>
            </a:pPr>
            <a:endParaRPr lang="en-US" altLang="zh-CN"/>
          </a:p>
          <a:p>
            <a:pPr marL="702310" lvl="1" indent="-342900">
              <a:buFont typeface="+mj-lt"/>
              <a:buAutoNum type="arabicPeriod"/>
            </a:pPr>
            <a:r>
              <a:rPr lang="en-US" altLang="zh-CN"/>
              <a:t>id</a:t>
            </a:r>
            <a:r>
              <a:rPr lang="zh-CN" altLang="en-US"/>
              <a:t>选择器</a:t>
            </a:r>
            <a:endParaRPr lang="en-US" altLang="zh-CN"/>
          </a:p>
          <a:p>
            <a:pPr marL="702310" lvl="1" indent="-342900">
              <a:buFont typeface="+mj-lt"/>
              <a:buAutoNum type="arabicPeriod"/>
            </a:pPr>
            <a:endParaRPr lang="en-US" altLang="zh-CN"/>
          </a:p>
          <a:p>
            <a:pPr marL="702310" lvl="1" indent="-342900">
              <a:buFont typeface="+mj-lt"/>
              <a:buAutoNum type="arabicPeriod"/>
            </a:pPr>
            <a:endParaRPr lang="en-US" altLang="zh-CN"/>
          </a:p>
          <a:p>
            <a:pPr marL="702310" lvl="1" indent="-342900">
              <a:buFont typeface="+mj-lt"/>
              <a:buAutoNum type="arabicPeriod"/>
            </a:pPr>
            <a:endParaRPr lang="en-US" altLang="zh-CN"/>
          </a:p>
          <a:p>
            <a:pPr marL="702310" lvl="1" indent="-342900">
              <a:buFont typeface="+mj-lt"/>
              <a:buAutoNum type="arabicPeriod"/>
            </a:pPr>
            <a:r>
              <a:rPr lang="zh-CN" altLang="en-US"/>
              <a:t>类选择器</a:t>
            </a:r>
            <a:endParaRPr lang="en-US" altLang="zh-CN"/>
          </a:p>
        </p:txBody>
      </p:sp>
      <p:sp>
        <p:nvSpPr>
          <p:cNvPr id="7" name="TextBox 3"/>
          <p:cNvSpPr txBox="1"/>
          <p:nvPr/>
        </p:nvSpPr>
        <p:spPr>
          <a:xfrm>
            <a:off x="1058755" y="2255270"/>
            <a:ext cx="3468857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C00000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red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1511517" y="4138479"/>
            <a:ext cx="3468857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rgbClr val="C00000"/>
                </a:solidFill>
                <a:latin typeface="Arial Unicode MS"/>
                <a:ea typeface="JetBrains Mono"/>
              </a:rPr>
              <a:t>元素名称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red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;}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1511517" y="5199222"/>
            <a:ext cx="3468857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C00000"/>
                </a:solidFill>
                <a:latin typeface="Arial Unicode MS"/>
                <a:ea typeface="JetBrains Mono"/>
              </a:rPr>
              <a:t>#id</a:t>
            </a:r>
            <a:r>
              <a:rPr lang="zh-CN" altLang="en-US" sz="1400">
                <a:solidFill>
                  <a:srgbClr val="C00000"/>
                </a:solidFill>
                <a:latin typeface="Arial Unicode MS"/>
                <a:ea typeface="JetBrains Mono"/>
              </a:rPr>
              <a:t>属性值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red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;}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1511517" y="6177245"/>
            <a:ext cx="3468857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C00000"/>
                </a:solidFill>
                <a:latin typeface="Arial Unicode MS"/>
                <a:ea typeface="JetBrains Mono"/>
              </a:rPr>
              <a:t>.class</a:t>
            </a:r>
            <a:r>
              <a:rPr lang="zh-CN" altLang="en-US" sz="1400">
                <a:solidFill>
                  <a:srgbClr val="C00000"/>
                </a:solidFill>
                <a:latin typeface="Arial Unicode MS"/>
                <a:ea typeface="JetBrains Mono"/>
              </a:rPr>
              <a:t>属性值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red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;}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5477196" y="4123090"/>
            <a:ext cx="3468857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C00000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red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;}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477195" y="4920781"/>
            <a:ext cx="3468857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C00000"/>
                </a:solidFill>
                <a:latin typeface="Arial Unicode MS"/>
                <a:ea typeface="JetBrains Mono"/>
              </a:rPr>
              <a:t>#name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red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;}</a:t>
            </a:r>
            <a:endParaRPr lang="en-US" altLang="zh-CN" sz="140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div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id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="name"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&gt;hello css2&lt;/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5477195" y="5961801"/>
            <a:ext cx="3468857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C00000"/>
                </a:solidFill>
                <a:latin typeface="Arial Unicode MS"/>
                <a:ea typeface="JetBrains Mono"/>
              </a:rPr>
              <a:t>.cls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red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en-US" altLang="zh-CN" sz="140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div </a:t>
            </a:r>
            <a:r>
              <a:rPr lang="en-US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class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en-US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cls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&gt;hello css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10" grpId="0" animBg="1"/>
      <p:bldP spid="13" grpId="0" animBg="1"/>
      <p:bldP spid="14" grpId="0" animBg="1"/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92936" y="1837676"/>
            <a:ext cx="5973761" cy="2148397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CSS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导入方式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CSS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选择器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CSS 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endParaRPr lang="en-US" altLang="zh-CN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575dfdf-c5d9-4329-92be-93c4f0872550"/>
  <p:tag name="COMMONDATA" val="eyJoZGlkIjoiNjA2NWJkYzVmYzAzMTg3NGYzNDU4NzZjZjBiNTcyZjg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WPS 演示</Application>
  <PresentationFormat>宽屏</PresentationFormat>
  <Paragraphs>88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Alibaba PuHuiTi M</vt:lpstr>
      <vt:lpstr>华文楷体</vt:lpstr>
      <vt:lpstr>Alibaba PuHuiTi</vt:lpstr>
      <vt:lpstr>Alibaba PuHuiTi Medium</vt:lpstr>
      <vt:lpstr>Segoe UI Light</vt:lpstr>
      <vt:lpstr>微软雅黑 Light</vt:lpstr>
      <vt:lpstr>Arial Unicode MS</vt:lpstr>
      <vt:lpstr>JetBrains Mono</vt:lpstr>
      <vt:lpstr>Arial Unicode MS</vt:lpstr>
      <vt:lpstr>等线</vt:lpstr>
      <vt:lpstr>Segoe Print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CSS</vt:lpstr>
      <vt:lpstr>PowerPoint 演示文稿</vt:lpstr>
      <vt:lpstr>PowerPoint 演示文稿</vt:lpstr>
      <vt:lpstr>PowerPoint 演示文稿</vt:lpstr>
      <vt:lpstr>CSS 导入方式</vt:lpstr>
      <vt:lpstr>PowerPoint 演示文稿</vt:lpstr>
      <vt:lpstr>CSS 选择器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卜品帆</cp:lastModifiedBy>
  <cp:revision>437</cp:revision>
  <dcterms:created xsi:type="dcterms:W3CDTF">2020-03-31T02:23:00Z</dcterms:created>
  <dcterms:modified xsi:type="dcterms:W3CDTF">2023-03-07T23:38:58Z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57AB8DC2D5B64DB39CC7FEEA35B0E3DF</vt:lpwstr>
  </property>
  <property fmtid="{D5CDD505-2E9C-101B-9397-08002B2CF9AE}" pid="3" name="KSOProductBuildVer">
    <vt:lpwstr>2052-11.1.0.13703</vt:lpwstr>
  </property>
</Properties>
</file>