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3"/>
  </p:notesMasterIdLst>
  <p:handoutMasterIdLst>
    <p:handoutMasterId r:id="rId34"/>
  </p:handoutMasterIdLst>
  <p:sldIdLst>
    <p:sldId id="462" r:id="rId8"/>
    <p:sldId id="972" r:id="rId9"/>
    <p:sldId id="1121" r:id="rId10"/>
    <p:sldId id="1122" r:id="rId11"/>
    <p:sldId id="1009" r:id="rId12"/>
    <p:sldId id="1143" r:id="rId13"/>
    <p:sldId id="1142" r:id="rId14"/>
    <p:sldId id="1123" r:id="rId15"/>
    <p:sldId id="1064" r:id="rId16"/>
    <p:sldId id="1126" r:id="rId17"/>
    <p:sldId id="1127" r:id="rId18"/>
    <p:sldId id="1128" r:id="rId19"/>
    <p:sldId id="1144" r:id="rId20"/>
    <p:sldId id="1129" r:id="rId21"/>
    <p:sldId id="1130" r:id="rId22"/>
    <p:sldId id="1131" r:id="rId23"/>
    <p:sldId id="1132" r:id="rId24"/>
    <p:sldId id="1133" r:id="rId25"/>
    <p:sldId id="1134" r:id="rId26"/>
    <p:sldId id="1135" r:id="rId27"/>
    <p:sldId id="1136" r:id="rId28"/>
    <p:sldId id="1137" r:id="rId29"/>
    <p:sldId id="1139" r:id="rId30"/>
    <p:sldId id="1141" r:id="rId31"/>
    <p:sldId id="26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090" autoAdjust="0"/>
  </p:normalViewPr>
  <p:slideViewPr>
    <p:cSldViewPr snapToGrid="0">
      <p:cViewPr varScale="1">
        <p:scale>
          <a:sx n="108" d="100"/>
          <a:sy n="10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2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5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3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0377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4" r:id="rId18"/>
    <p:sldLayoutId id="2147483715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B75DD-95B5-403C-BBE1-310EF913F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根据需求完成对应</a:t>
            </a:r>
            <a:r>
              <a:rPr lang="en-US" altLang="zh-CN"/>
              <a:t>html</a:t>
            </a:r>
            <a:r>
              <a:rPr lang="zh-CN" altLang="en-US"/>
              <a:t>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F9B14-4798-46E4-9947-F5746118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4" y="1798291"/>
            <a:ext cx="10416711" cy="237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D559B26-E2C1-46B4-B3C8-8F62BEEE9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5110" y="4157448"/>
            <a:ext cx="2223504" cy="4797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转义字符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B55745-DBA0-4040-A407-34FE97CB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4" y="4637192"/>
            <a:ext cx="4883637" cy="206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14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图片、音频、视频标签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超链接标签</a:t>
            </a:r>
            <a:endParaRPr lang="en-US" altLang="zh-CN"/>
          </a:p>
          <a:p>
            <a:r>
              <a:rPr lang="zh-CN" altLang="en-US"/>
              <a:t>列表标签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图片、音频、视频标签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8E621-6642-49A7-8613-C9680165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631312"/>
            <a:ext cx="7377399" cy="15701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9F8F6A6-3092-476F-ACD5-E0F6FCE2E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19" y="3429000"/>
            <a:ext cx="7377399" cy="33977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img</a:t>
            </a:r>
            <a:r>
              <a:rPr lang="zh-CN" altLang="en-US"/>
              <a:t>：定义图片</a:t>
            </a:r>
            <a:endParaRPr lang="en-US" altLang="zh-CN"/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src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：规定显示图像的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URL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（统一资源定位符）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height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：定义图像的高度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width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：定义图像的宽度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audio</a:t>
            </a:r>
            <a:r>
              <a:rPr lang="zh-CN" altLang="en-US"/>
              <a:t>：定义音频。支持的音频格式：</a:t>
            </a:r>
            <a:r>
              <a:rPr lang="en-US" altLang="zh-CN"/>
              <a:t>MP3</a:t>
            </a:r>
            <a:r>
              <a:rPr lang="zh-CN" altLang="en-US"/>
              <a:t>、</a:t>
            </a:r>
            <a:r>
              <a:rPr lang="en-US" altLang="zh-CN"/>
              <a:t>WAV</a:t>
            </a:r>
            <a:r>
              <a:rPr lang="zh-CN" altLang="en-US"/>
              <a:t>、</a:t>
            </a:r>
            <a:r>
              <a:rPr lang="en-US" altLang="zh-CN"/>
              <a:t>OGG 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src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：规定音频的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URL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controls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：显示播放控件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video</a:t>
            </a:r>
            <a:r>
              <a:rPr lang="zh-CN" altLang="en-US"/>
              <a:t>：定义视频。支持的音频格式：</a:t>
            </a:r>
            <a:r>
              <a:rPr lang="en-US" altLang="zh-CN"/>
              <a:t>MP4, WebM</a:t>
            </a:r>
            <a:r>
              <a:rPr lang="zh-CN" altLang="en-US"/>
              <a:t>、</a:t>
            </a:r>
            <a:r>
              <a:rPr lang="en-US" altLang="zh-CN"/>
              <a:t>OGG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src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：规定视频的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URL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controls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：显示播放控件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AutoNum type="arabicPeriod"/>
            </a:pP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AutoNum type="arabicPeriod"/>
            </a:pP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AutoNum type="arabicPeriod"/>
            </a:pP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AutoNum type="arabicPeriod"/>
            </a:pP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AutoNum type="arabicPeriod"/>
            </a:pP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2978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9132" y="603682"/>
            <a:ext cx="5784072" cy="5672831"/>
          </a:xfrm>
        </p:spPr>
        <p:txBody>
          <a:bodyPr/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图片、音频、视频标签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尺寸单位：</a:t>
            </a:r>
            <a:r>
              <a:rPr lang="en-US" altLang="zh-CN"/>
              <a:t>px </a:t>
            </a:r>
            <a:r>
              <a:rPr lang="zh-CN" altLang="en-US"/>
              <a:t>和 </a:t>
            </a:r>
            <a:r>
              <a:rPr lang="en-US" altLang="zh-CN"/>
              <a:t>%</a:t>
            </a:r>
          </a:p>
          <a:p>
            <a:r>
              <a:rPr lang="zh-CN" altLang="en-US"/>
              <a:t>路径：绝对路径 和 相对路径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6F40C8-2DAA-43F3-B1C8-503521CA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57" y="2618597"/>
            <a:ext cx="6071242" cy="12921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9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51200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图片、音频、视频标签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超链接标签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列表标签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96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超链接标签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9F8F6A6-3092-476F-ACD5-E0F6FCE2E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2950982"/>
            <a:ext cx="5861103" cy="18608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href</a:t>
            </a:r>
            <a:r>
              <a:rPr lang="zh-CN" altLang="en-US"/>
              <a:t>：指定访问资源的</a:t>
            </a:r>
            <a:r>
              <a:rPr lang="en-US" altLang="zh-CN"/>
              <a:t>URL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target</a:t>
            </a:r>
            <a:r>
              <a:rPr lang="zh-CN" altLang="en-US"/>
              <a:t>：指定打开资源的方式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_self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：默认值，在当前页面打开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_blank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：在空白页面打开</a:t>
            </a:r>
            <a:endParaRPr lang="en-US" altLang="zh-CN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5F03D-9AFB-4EA9-B702-DBC7DC93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746394"/>
            <a:ext cx="5861103" cy="89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34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图片、音频、视频标签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超链接标签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列表标签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02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2DCF27-F044-42DD-BDE5-11B83B9E5B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5"/>
            <a:ext cx="2734010" cy="5171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有序列表（</a:t>
            </a:r>
            <a:r>
              <a:rPr lang="en-US" altLang="zh-CN"/>
              <a:t>order list</a:t>
            </a:r>
            <a:r>
              <a:rPr lang="zh-CN" altLang="en-US"/>
              <a:t>）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44DA7EE-231F-4F98-B5E8-BE23E950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列表标签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1AA0D-16A2-47E9-B0E7-4E6C8665AC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0460" y="4994908"/>
            <a:ext cx="3433762" cy="6540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type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：设置项目符号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03DEEE1C-EF84-43DC-9E0B-BEA17F945751}"/>
              </a:ext>
            </a:extLst>
          </p:cNvPr>
          <p:cNvSpPr txBox="1">
            <a:spLocks/>
          </p:cNvSpPr>
          <p:nvPr/>
        </p:nvSpPr>
        <p:spPr>
          <a:xfrm>
            <a:off x="710879" y="3139227"/>
            <a:ext cx="3434991" cy="517190"/>
          </a:xfrm>
          <a:prstGeom prst="rect">
            <a:avLst/>
          </a:prstGeom>
        </p:spPr>
        <p:txBody>
          <a:bodyPr/>
          <a:lstStyle>
            <a:lvl1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Arial" panose="020B0604020202020204" pitchFamily="34" charset="0"/>
              <a:buChar char="•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/>
              <a:t>无序列表（</a:t>
            </a:r>
            <a:r>
              <a:rPr lang="en-US" altLang="zh-CN"/>
              <a:t>unorder list</a:t>
            </a:r>
            <a:r>
              <a:rPr lang="zh-CN" altLang="en-US"/>
              <a:t>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D9D1118-44E4-46AF-BA01-4C8DEA60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9" y="2104008"/>
            <a:ext cx="2053625" cy="9876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2E36C1-6120-422F-AA91-3306E6CC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0" y="3839098"/>
            <a:ext cx="2053625" cy="9868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959DE922-EDC0-454D-B965-34EDAF5CD217}"/>
              </a:ext>
            </a:extLst>
          </p:cNvPr>
          <p:cNvSpPr txBox="1"/>
          <p:nvPr/>
        </p:nvSpPr>
        <p:spPr>
          <a:xfrm>
            <a:off x="3444889" y="2090023"/>
            <a:ext cx="3453415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ol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咖啡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茶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牛奶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ol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6F1BDBD7-926D-4F29-A18A-0DCEC6BABE7A}"/>
              </a:ext>
            </a:extLst>
          </p:cNvPr>
          <p:cNvSpPr txBox="1"/>
          <p:nvPr/>
        </p:nvSpPr>
        <p:spPr>
          <a:xfrm>
            <a:off x="3444889" y="3840075"/>
            <a:ext cx="3453415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ul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咖啡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茶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牛奶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li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ul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C4B35BC-FDB7-4C2E-A649-2971D6DC3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40" y="4994908"/>
            <a:ext cx="5814564" cy="144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8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图片、音频、视频标签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超链接标签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列表标签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表格标签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27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表格标签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175499A-9BE4-41D9-B731-B615A2F20DBC}"/>
              </a:ext>
            </a:extLst>
          </p:cNvPr>
          <p:cNvSpPr txBox="1"/>
          <p:nvPr/>
        </p:nvSpPr>
        <p:spPr>
          <a:xfrm>
            <a:off x="5975150" y="1517939"/>
            <a:ext cx="5384672" cy="489364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table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width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="50%"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border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="1"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cellspacing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="0"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height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="50"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品牌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logo&lt;/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品牌名称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企业名称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th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align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="center" 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&gt;010&lt;/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img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2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三只松鼠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.png"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width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="60"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height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="50"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三只松鼠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三只松鼠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align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="center"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&gt;009&lt;/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img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2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优衣库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.png" 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width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="60"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height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="50"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优衣库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优衣库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align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="center"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&gt;008&lt;/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img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2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小米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.png"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width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="60" </a:t>
            </a:r>
            <a:r>
              <a:rPr lang="zh-CN" altLang="zh-CN" sz="1200">
                <a:solidFill>
                  <a:srgbClr val="174AD4"/>
                </a:solidFill>
                <a:latin typeface="Arial Unicode MS"/>
                <a:ea typeface="JetBrains Mono"/>
              </a:rPr>
              <a:t>height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="50"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小米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小米科技有限公司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tr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table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7B4A6CD-72FA-43CA-A09F-D44FDC07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1595626"/>
            <a:ext cx="4461004" cy="11415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169737-A26B-43C9-B08B-012315EF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2910856"/>
            <a:ext cx="4461004" cy="12183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77856A76-1331-462F-929E-5559FC5C8977}"/>
              </a:ext>
            </a:extLst>
          </p:cNvPr>
          <p:cNvSpPr txBox="1">
            <a:spLocks/>
          </p:cNvSpPr>
          <p:nvPr/>
        </p:nvSpPr>
        <p:spPr>
          <a:xfrm>
            <a:off x="710880" y="4129218"/>
            <a:ext cx="5155321" cy="26533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table</a:t>
            </a:r>
            <a:r>
              <a:rPr lang="zh-CN" altLang="en-US" sz="1400"/>
              <a:t>：定义表格</a:t>
            </a:r>
            <a:endParaRPr lang="en-US" altLang="zh-CN" sz="1400"/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border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：规定表格边框的宽度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width 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：规定表格的宽度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cellspacing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：规定单元格之间的空白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tr</a:t>
            </a:r>
            <a:r>
              <a:rPr lang="zh-CN" altLang="en-US" sz="1400"/>
              <a:t>：定义行</a:t>
            </a:r>
            <a:endParaRPr lang="en-US" altLang="zh-CN" sz="1400"/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align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：定义表格行的内容对齐方式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td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</a:t>
            </a:r>
            <a:r>
              <a:rPr lang="zh-CN" altLang="en-US" sz="1400">
                <a:ea typeface="阿里巴巴普惠体" panose="00020600040101010101"/>
              </a:rPr>
              <a:t>定义单元格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rowspan: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规定单元格可横跨的行数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colspan: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规定单元格可横跨的列数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862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HTML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是一门语言，所有的网页都是用</a:t>
            </a:r>
            <a:r>
              <a:rPr lang="en-US" altLang="zh-CN"/>
              <a:t>HTML </a:t>
            </a:r>
            <a:r>
              <a:rPr lang="zh-CN" altLang="en-US"/>
              <a:t>这门语言编写出来的</a:t>
            </a:r>
            <a:endParaRPr lang="en-US" altLang="zh-CN"/>
          </a:p>
          <a:p>
            <a:r>
              <a:rPr lang="en-US" altLang="zh-CN"/>
              <a:t>HTML(</a:t>
            </a:r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en-US" altLang="zh-CN"/>
              <a:t>yper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/>
              <a:t>ext </a:t>
            </a:r>
            <a:r>
              <a:rPr lang="en-US" altLang="zh-CN">
                <a:solidFill>
                  <a:srgbClr val="C00000"/>
                </a:solidFill>
              </a:rPr>
              <a:t>M</a:t>
            </a:r>
            <a:r>
              <a:rPr lang="en-US" altLang="zh-CN"/>
              <a:t>arkup </a:t>
            </a:r>
            <a:r>
              <a:rPr lang="en-US" altLang="zh-CN">
                <a:solidFill>
                  <a:srgbClr val="C00000"/>
                </a:solidFill>
              </a:rPr>
              <a:t>L</a:t>
            </a:r>
            <a:r>
              <a:rPr lang="en-US" altLang="zh-CN"/>
              <a:t>anguage)</a:t>
            </a:r>
            <a:r>
              <a:rPr lang="zh-CN" altLang="en-US"/>
              <a:t>：超文本标记语言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超文本：超越了文本的限制，比普通文本更强大。除了文字信息，还可以定义图片、音频、视频等内容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标记语言：由标签构成的语言</a:t>
            </a:r>
          </a:p>
          <a:p>
            <a:r>
              <a:rPr lang="en-US" altLang="zh-CN"/>
              <a:t>HTML </a:t>
            </a:r>
            <a:r>
              <a:rPr lang="zh-CN" altLang="en-US"/>
              <a:t>运行在浏览器上，</a:t>
            </a:r>
            <a:r>
              <a:rPr lang="en-US" altLang="zh-CN"/>
              <a:t>HTML </a:t>
            </a:r>
            <a:r>
              <a:rPr lang="zh-CN" altLang="en-US"/>
              <a:t>标签由浏览器来解析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标签都是预定义好的。例如：使用 </a:t>
            </a:r>
            <a:r>
              <a:rPr lang="en-US" altLang="zh-CN"/>
              <a:t>&lt;img&gt;</a:t>
            </a:r>
            <a:r>
              <a:rPr lang="zh-CN" altLang="en-US"/>
              <a:t>展示图片</a:t>
            </a:r>
            <a:endParaRPr lang="en-US" altLang="zh-CN"/>
          </a:p>
          <a:p>
            <a:r>
              <a:rPr lang="en-US" altLang="zh-CN"/>
              <a:t>W3C </a:t>
            </a:r>
            <a:r>
              <a:rPr lang="zh-CN" altLang="en-US"/>
              <a:t>标准：网页主要由三部分组成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结构：</a:t>
            </a:r>
            <a:r>
              <a:rPr lang="en-US" altLang="zh-CN">
                <a:solidFill>
                  <a:srgbClr val="AD2B26"/>
                </a:solidFill>
              </a:rPr>
              <a:t>HTML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表现：</a:t>
            </a:r>
            <a:r>
              <a:rPr lang="en-US" altLang="zh-CN">
                <a:solidFill>
                  <a:srgbClr val="AD2B26"/>
                </a:solidFill>
              </a:rPr>
              <a:t>CSS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行为：</a:t>
            </a:r>
            <a:r>
              <a:rPr lang="en-US" altLang="zh-CN">
                <a:solidFill>
                  <a:srgbClr val="AD2B26"/>
                </a:solidFill>
              </a:rPr>
              <a:t>JavaScript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504699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图片、音频、视频标签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超链接标签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列表标签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表格标签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布局标签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布局标签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3E13A4-078C-420A-B6A8-9EEEAB4A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67469"/>
            <a:ext cx="5707675" cy="895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4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504699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图片、音频、视频标签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超链接标签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列表标签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表格标签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布局标签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表单标签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4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6C84296-A644-4A5E-B837-23CF1D793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0101"/>
            <a:ext cx="6826262" cy="904524"/>
          </a:xfrm>
        </p:spPr>
        <p:txBody>
          <a:bodyPr/>
          <a:lstStyle/>
          <a:p>
            <a:r>
              <a:rPr lang="zh-CN" altLang="en-US"/>
              <a:t>表单：在网页中主要负责数据采集功能，使用</a:t>
            </a:r>
            <a:r>
              <a:rPr lang="en-US" altLang="zh-CN"/>
              <a:t>&lt;form&gt;</a:t>
            </a:r>
            <a:r>
              <a:rPr lang="zh-CN" altLang="en-US"/>
              <a:t>标签定义表单</a:t>
            </a:r>
            <a:endParaRPr lang="en-US" altLang="zh-CN"/>
          </a:p>
          <a:p>
            <a:r>
              <a:rPr lang="zh-CN" altLang="en-US"/>
              <a:t>表单项</a:t>
            </a:r>
            <a:r>
              <a:rPr lang="en-US" altLang="zh-CN"/>
              <a:t>(</a:t>
            </a:r>
            <a:r>
              <a:rPr lang="zh-CN" altLang="en-US"/>
              <a:t>元素</a:t>
            </a:r>
            <a:r>
              <a:rPr lang="en-US" altLang="zh-CN"/>
              <a:t>)</a:t>
            </a:r>
            <a:r>
              <a:rPr lang="zh-CN" altLang="en-US"/>
              <a:t>：不同类型的 </a:t>
            </a:r>
            <a:r>
              <a:rPr lang="en-US" altLang="zh-CN"/>
              <a:t>input </a:t>
            </a:r>
            <a:r>
              <a:rPr lang="zh-CN" altLang="en-US"/>
              <a:t>元素、下拉列表、文本域等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表单标签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167D3C-C18B-4F1E-A3EC-D1AF47AD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154" y="787389"/>
            <a:ext cx="3316865" cy="564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4079D9-8103-4205-9FDE-3F9DA2AE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51" y="2563466"/>
            <a:ext cx="4955549" cy="2125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0EE4836-0208-4A03-9F0A-BCAE863673DA}"/>
              </a:ext>
            </a:extLst>
          </p:cNvPr>
          <p:cNvSpPr txBox="1">
            <a:spLocks/>
          </p:cNvSpPr>
          <p:nvPr/>
        </p:nvSpPr>
        <p:spPr>
          <a:xfrm>
            <a:off x="1079909" y="4697492"/>
            <a:ext cx="6075494" cy="20584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form</a:t>
            </a:r>
            <a:r>
              <a:rPr lang="zh-CN" altLang="en-US" sz="1400"/>
              <a:t>：定义表单</a:t>
            </a:r>
            <a:endParaRPr lang="en-US" altLang="zh-CN" sz="1400"/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：规定当提交表单时向何处发送表单数据，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URL</a:t>
            </a: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：规定用于发送表单数据的方式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866862" lvl="2" indent="-342900"/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：浏览器会将数据直接附在表单的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URL 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之后。大小有限制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866862" lvl="2" indent="-342900"/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：浏览器会将数据放到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请求消息体中。大小无限制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8197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9700E3-C61A-46CE-9B87-961A1E48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0" y="2765469"/>
            <a:ext cx="7226057" cy="32551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表单标签 </a:t>
            </a:r>
            <a:r>
              <a:rPr lang="en-US" altLang="zh-CN" b="1"/>
              <a:t>– </a:t>
            </a:r>
            <a:r>
              <a:rPr lang="zh-CN" altLang="en-US" b="1"/>
              <a:t>表单项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1D2DD9A-3AE7-4E9E-9DAE-E0E81B69FF8B}"/>
              </a:ext>
            </a:extLst>
          </p:cNvPr>
          <p:cNvSpPr txBox="1">
            <a:spLocks/>
          </p:cNvSpPr>
          <p:nvPr/>
        </p:nvSpPr>
        <p:spPr>
          <a:xfrm>
            <a:off x="710880" y="1543762"/>
            <a:ext cx="6088205" cy="11644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&lt;input&gt;</a:t>
            </a:r>
            <a:r>
              <a:rPr lang="zh-CN" altLang="en-US" sz="1400"/>
              <a:t>：表单项，通过</a:t>
            </a:r>
            <a:r>
              <a:rPr lang="en-US" altLang="zh-CN" sz="1400"/>
              <a:t>type</a:t>
            </a:r>
            <a:r>
              <a:rPr lang="zh-CN" altLang="en-US" sz="1400"/>
              <a:t>属性控制输入形式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&lt;select&gt;</a:t>
            </a:r>
            <a:r>
              <a:rPr lang="zh-CN" altLang="en-US" sz="1400"/>
              <a:t>：定义下拉列表，</a:t>
            </a:r>
            <a:r>
              <a:rPr lang="en-US" altLang="zh-CN" sz="1400"/>
              <a:t>&lt;option&gt; </a:t>
            </a:r>
            <a:r>
              <a:rPr lang="zh-CN" altLang="en-US" sz="1400"/>
              <a:t>定义列表项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400"/>
              <a:t>&lt;textarea&gt;</a:t>
            </a:r>
            <a:r>
              <a:rPr lang="zh-CN" altLang="en-US" sz="1400"/>
              <a:t>：文本域</a:t>
            </a:r>
            <a:endParaRPr lang="en-US" altLang="zh-CN" sz="1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C3A74EC-ECF8-4012-AA42-472FAE8D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518" y="3121225"/>
            <a:ext cx="1615580" cy="2514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99E3857-FC7B-49D5-8690-A172EA21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570" y="3484654"/>
            <a:ext cx="1592719" cy="2275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544E0AF-41A7-47D3-A359-AC954158E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475" y="3824132"/>
            <a:ext cx="777307" cy="2286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1B0C9D4-9908-4875-86A7-139729B3B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571" y="4122894"/>
            <a:ext cx="1592718" cy="1905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F4813D-464C-4C04-940A-4E990D401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570" y="4444343"/>
            <a:ext cx="1554615" cy="2362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225AF5-1401-4B70-BD50-25DB53F57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346" y="5052576"/>
            <a:ext cx="403895" cy="2514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EB83169-EB2B-43C8-BFE9-B780AD9ABC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684" y="5771039"/>
            <a:ext cx="403895" cy="23624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9ED4FAB-15BA-4EAD-8336-BDA10CCB71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2725" y="5422077"/>
            <a:ext cx="411516" cy="2362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B40C981-147F-4B03-B0D1-41EE21357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129" y="1600973"/>
            <a:ext cx="739204" cy="88399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3C180DE-40E2-4826-9D66-F4882F061C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6115" y="2298264"/>
            <a:ext cx="1486029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710215"/>
            <a:ext cx="5973761" cy="600130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/>
              <a:t>图片、音频、视频标签</a:t>
            </a:r>
            <a:endParaRPr lang="en-US" altLang="zh-CN"/>
          </a:p>
          <a:p>
            <a:r>
              <a:rPr lang="zh-CN" altLang="en-US"/>
              <a:t>超链接标签</a:t>
            </a:r>
            <a:endParaRPr lang="en-US" altLang="zh-CN"/>
          </a:p>
          <a:p>
            <a:r>
              <a:rPr lang="zh-CN" altLang="en-US"/>
              <a:t>列表标签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710215"/>
            <a:ext cx="5973761" cy="6001304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HTML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/>
              <a:t>图片、音频、视频标签</a:t>
            </a:r>
            <a:endParaRPr lang="en-US" altLang="zh-CN"/>
          </a:p>
          <a:p>
            <a:r>
              <a:rPr lang="zh-CN" altLang="en-US"/>
              <a:t>超链接标签</a:t>
            </a:r>
            <a:endParaRPr lang="en-US" altLang="zh-CN"/>
          </a:p>
          <a:p>
            <a:r>
              <a:rPr lang="zh-CN" altLang="en-US"/>
              <a:t>列表标签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0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43BD8-72E6-4DE1-B21A-9A0CC5385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3824881"/>
            <a:ext cx="4294127" cy="218915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新建文本文件，后缀名改为 </a:t>
            </a:r>
            <a:r>
              <a:rPr lang="en-US" altLang="zh-CN"/>
              <a:t>.html</a:t>
            </a:r>
          </a:p>
          <a:p>
            <a:pPr marL="342900" indent="-342900"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HTML </a:t>
            </a:r>
            <a:r>
              <a:rPr lang="zh-CN" altLang="en-US"/>
              <a:t>结构标签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在</a:t>
            </a:r>
            <a:r>
              <a:rPr lang="en-US" altLang="zh-CN"/>
              <a:t>&lt;body&gt;</a:t>
            </a:r>
            <a:r>
              <a:rPr lang="zh-CN" altLang="en-US"/>
              <a:t>中定义文字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FB624F2-5A16-489B-B333-B48FF3451FD4}"/>
              </a:ext>
            </a:extLst>
          </p:cNvPr>
          <p:cNvSpPr txBox="1"/>
          <p:nvPr/>
        </p:nvSpPr>
        <p:spPr>
          <a:xfrm>
            <a:off x="6598421" y="3888406"/>
            <a:ext cx="4402971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EACCC21-95FF-4874-9A4A-D7F4027C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07" y="1833669"/>
            <a:ext cx="5014395" cy="17146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快速入门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FB624F2-5A16-489B-B333-B48FF3451FD4}"/>
              </a:ext>
            </a:extLst>
          </p:cNvPr>
          <p:cNvSpPr txBox="1"/>
          <p:nvPr/>
        </p:nvSpPr>
        <p:spPr>
          <a:xfrm>
            <a:off x="2337366" y="3710199"/>
            <a:ext cx="5403962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html 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快速入门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en-US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font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zh-CN" sz="1600">
                <a:solidFill>
                  <a:srgbClr val="067D17"/>
                </a:solidFill>
                <a:latin typeface="+mj-lt"/>
                <a:ea typeface="Yu Gothic UI Semibold" panose="020B0700000000000000" pitchFamily="34" charset="-128"/>
              </a:rPr>
              <a:t>red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乾坤未定，你我皆是黑马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~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en-US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font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C861BC1-2D6A-4E57-818F-016F4E60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66" y="1684101"/>
            <a:ext cx="4933446" cy="186848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9132" y="1384917"/>
            <a:ext cx="5784072" cy="4891596"/>
          </a:xfrm>
        </p:spPr>
        <p:txBody>
          <a:bodyPr/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文件以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.htm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.html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为扩展名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结构标签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标签不区分大小写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标签属性值 单双引皆可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语法松散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372802-CBD1-42F0-94E1-04A5EFE1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19" y="2716195"/>
            <a:ext cx="5143946" cy="17984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5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710215"/>
            <a:ext cx="5973761" cy="600130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基础标签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图片、音频、视频标签</a:t>
            </a:r>
            <a:endParaRPr lang="en-US" altLang="zh-CN"/>
          </a:p>
          <a:p>
            <a:r>
              <a:rPr lang="zh-CN" altLang="en-US"/>
              <a:t>超链接标签</a:t>
            </a:r>
            <a:endParaRPr lang="en-US" altLang="zh-CN"/>
          </a:p>
          <a:p>
            <a:r>
              <a:rPr lang="zh-CN" altLang="en-US"/>
              <a:t>列表标签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布局标签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821520"/>
            <a:ext cx="9845675" cy="517190"/>
          </a:xfrm>
        </p:spPr>
        <p:txBody>
          <a:bodyPr/>
          <a:lstStyle/>
          <a:p>
            <a:r>
              <a:rPr lang="zh-CN" altLang="en-US" b="1"/>
              <a:t>基础标签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11FD24-5AE0-405A-8A72-23685905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73026"/>
            <a:ext cx="4965855" cy="2639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96846B-5942-4201-96B4-45083189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05" y="1180374"/>
            <a:ext cx="3557325" cy="4793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3D768774-7906-4D29-8A70-4FCF430B8E10}"/>
              </a:ext>
            </a:extLst>
          </p:cNvPr>
          <p:cNvSpPr txBox="1"/>
          <p:nvPr/>
        </p:nvSpPr>
        <p:spPr>
          <a:xfrm>
            <a:off x="9384400" y="1180374"/>
            <a:ext cx="2715864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h1&lt;/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h2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h2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h3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h3&lt;/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h3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h4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h4&lt;/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h4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h5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h5&lt;/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h5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h6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我是标题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h6&lt;/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h6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77D9438-93AA-488A-B547-5901C2B5B582}"/>
              </a:ext>
            </a:extLst>
          </p:cNvPr>
          <p:cNvSpPr txBox="1"/>
          <p:nvPr/>
        </p:nvSpPr>
        <p:spPr>
          <a:xfrm>
            <a:off x="9384400" y="2908888"/>
            <a:ext cx="2732724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464B9AB7-C266-4B5C-AAF0-E584E94CAA09}"/>
              </a:ext>
            </a:extLst>
          </p:cNvPr>
          <p:cNvSpPr txBox="1"/>
          <p:nvPr/>
        </p:nvSpPr>
        <p:spPr>
          <a:xfrm>
            <a:off x="7037356" y="3338026"/>
            <a:ext cx="5062908" cy="2616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Arial Unicode MS"/>
                <a:ea typeface="JetBrains Mono"/>
              </a:rPr>
              <a:t>font </a:t>
            </a:r>
            <a:r>
              <a:rPr lang="zh-CN" altLang="zh-CN" sz="1100">
                <a:solidFill>
                  <a:srgbClr val="174AD4"/>
                </a:solidFill>
                <a:latin typeface="Arial Unicode MS"/>
                <a:ea typeface="JetBrains Mono"/>
              </a:rPr>
              <a:t>face</a:t>
            </a:r>
            <a:r>
              <a:rPr lang="zh-CN" altLang="zh-CN" sz="11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1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楷体</a:t>
            </a:r>
            <a:r>
              <a:rPr lang="zh-CN" altLang="zh-CN" sz="1100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100">
                <a:solidFill>
                  <a:srgbClr val="174AD4"/>
                </a:solidFill>
                <a:latin typeface="Arial Unicode MS"/>
                <a:ea typeface="JetBrains Mono"/>
              </a:rPr>
              <a:t>size</a:t>
            </a:r>
            <a:r>
              <a:rPr lang="zh-CN" altLang="zh-CN" sz="1100">
                <a:solidFill>
                  <a:srgbClr val="067D17"/>
                </a:solidFill>
                <a:latin typeface="Arial Unicode MS"/>
                <a:ea typeface="JetBrains Mono"/>
              </a:rPr>
              <a:t>="5" </a:t>
            </a:r>
            <a:r>
              <a:rPr lang="zh-CN" altLang="zh-CN" sz="11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100">
                <a:solidFill>
                  <a:srgbClr val="067D17"/>
                </a:solidFill>
                <a:latin typeface="Arial Unicode MS"/>
                <a:ea typeface="JetBrains Mono"/>
              </a:rPr>
              <a:t>="#ffc0cb"</a:t>
            </a:r>
            <a:r>
              <a:rPr lang="zh-CN" altLang="zh-CN" sz="11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1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传智教育</a:t>
            </a:r>
            <a:r>
              <a:rPr lang="zh-CN" altLang="zh-CN" sz="11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Arial Unicode MS"/>
                <a:ea typeface="JetBrains Mono"/>
              </a:rPr>
              <a:t>font</a:t>
            </a:r>
            <a:r>
              <a:rPr lang="zh-CN" altLang="zh-CN" sz="11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903F599E-2A24-42C1-A8FD-5E1DC29C879C}"/>
              </a:ext>
            </a:extLst>
          </p:cNvPr>
          <p:cNvSpPr txBox="1"/>
          <p:nvPr/>
        </p:nvSpPr>
        <p:spPr>
          <a:xfrm>
            <a:off x="9384400" y="3720495"/>
            <a:ext cx="2732724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APP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成为违法违规使用个人</a:t>
            </a:r>
            <a:r>
              <a:rPr lang="en-US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记者日前在黑猫投诉平台</a:t>
            </a:r>
            <a:r>
              <a:rPr lang="en-US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B76379E0-4DD7-4337-9CD1-DF3AAA165D89}"/>
              </a:ext>
            </a:extLst>
          </p:cNvPr>
          <p:cNvSpPr txBox="1"/>
          <p:nvPr/>
        </p:nvSpPr>
        <p:spPr>
          <a:xfrm>
            <a:off x="9384400" y="4981539"/>
            <a:ext cx="2715864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“&lt;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b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个人信息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b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&gt;”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“&lt;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i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个人信息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i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&gt;”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“&lt;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u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个人信息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u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&gt;”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宋体" panose="02010600030101010101" pitchFamily="2" charset="-122"/>
                <a:ea typeface="JetBrains Mono"/>
              </a:rPr>
              <a:t>br</a:t>
            </a:r>
            <a:r>
              <a:rPr lang="zh-CN" altLang="zh-CN" sz="1200">
                <a:solidFill>
                  <a:srgbClr val="080808"/>
                </a:solidFill>
                <a:latin typeface="宋体" panose="02010600030101010101" pitchFamily="2" charset="-122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B63A689A-42AA-4B0A-9CAD-4F78488B8859}"/>
              </a:ext>
            </a:extLst>
          </p:cNvPr>
          <p:cNvSpPr txBox="1"/>
          <p:nvPr/>
        </p:nvSpPr>
        <p:spPr>
          <a:xfrm>
            <a:off x="9384400" y="5697926"/>
            <a:ext cx="273272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center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个人信息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center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17201</TotalTime>
  <Words>1387</Words>
  <Application>Microsoft Office PowerPoint</Application>
  <PresentationFormat>宽屏</PresentationFormat>
  <Paragraphs>168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HTML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基础标签</vt:lpstr>
      <vt:lpstr>PowerPoint 演示文稿</vt:lpstr>
      <vt:lpstr>PowerPoint 演示文稿</vt:lpstr>
      <vt:lpstr>图片、音频、视频标签</vt:lpstr>
      <vt:lpstr>PowerPoint 演示文稿</vt:lpstr>
      <vt:lpstr>PowerPoint 演示文稿</vt:lpstr>
      <vt:lpstr>超链接标签</vt:lpstr>
      <vt:lpstr>PowerPoint 演示文稿</vt:lpstr>
      <vt:lpstr>列表标签</vt:lpstr>
      <vt:lpstr>PowerPoint 演示文稿</vt:lpstr>
      <vt:lpstr>表格标签</vt:lpstr>
      <vt:lpstr>PowerPoint 演示文稿</vt:lpstr>
      <vt:lpstr>布局标签</vt:lpstr>
      <vt:lpstr>PowerPoint 演示文稿</vt:lpstr>
      <vt:lpstr>表单标签</vt:lpstr>
      <vt:lpstr>表单标签 – 表单项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418</cp:revision>
  <dcterms:created xsi:type="dcterms:W3CDTF">2020-03-31T02:23:27Z</dcterms:created>
  <dcterms:modified xsi:type="dcterms:W3CDTF">2021-06-11T09:24:53Z</dcterms:modified>
</cp:coreProperties>
</file>