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315" r:id="rId4"/>
    <p:sldId id="316" r:id="rId5"/>
    <p:sldId id="317" r:id="rId6"/>
    <p:sldId id="318" r:id="rId7"/>
    <p:sldId id="319" r:id="rId8"/>
    <p:sldId id="320" r:id="rId9"/>
    <p:sldId id="321" r:id="rId10"/>
    <p:sldId id="322" r:id="rId11"/>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1A6AF"/>
    <a:srgbClr val="8BE5E2"/>
    <a:srgbClr val="FFA293"/>
    <a:srgbClr val="F6D4F2"/>
    <a:srgbClr val="D7D7FF"/>
    <a:srgbClr val="D4AFE3"/>
    <a:srgbClr val="FDFFAD"/>
    <a:srgbClr val="C591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xml"/><Relationship Id="rId4" Type="http://schemas.openxmlformats.org/officeDocument/2006/relationships/image" Target="../media/image5.wmf"/><Relationship Id="rId3" Type="http://schemas.openxmlformats.org/officeDocument/2006/relationships/oleObject" Target="../embeddings/oleObject1.bin"/><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7" name="组合 166"/>
          <p:cNvGrpSpPr/>
          <p:nvPr/>
        </p:nvGrpSpPr>
        <p:grpSpPr>
          <a:xfrm>
            <a:off x="561340" y="4766945"/>
            <a:ext cx="1946275" cy="604520"/>
            <a:chOff x="2538" y="5031"/>
            <a:chExt cx="3065" cy="952"/>
          </a:xfrm>
        </p:grpSpPr>
        <p:sp>
          <p:nvSpPr>
            <p:cNvPr id="168" name="立方体 167"/>
            <p:cNvSpPr/>
            <p:nvPr/>
          </p:nvSpPr>
          <p:spPr>
            <a:xfrm>
              <a:off x="2927" y="503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9" name="立方体 168"/>
            <p:cNvSpPr/>
            <p:nvPr/>
          </p:nvSpPr>
          <p:spPr>
            <a:xfrm>
              <a:off x="2802" y="5156"/>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0" name="立方体 169"/>
            <p:cNvSpPr/>
            <p:nvPr/>
          </p:nvSpPr>
          <p:spPr>
            <a:xfrm>
              <a:off x="2677" y="5284"/>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1" name="立方体 170"/>
            <p:cNvSpPr/>
            <p:nvPr/>
          </p:nvSpPr>
          <p:spPr>
            <a:xfrm>
              <a:off x="2538" y="542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172" name="组合 171"/>
            <p:cNvGrpSpPr/>
            <p:nvPr/>
          </p:nvGrpSpPr>
          <p:grpSpPr>
            <a:xfrm>
              <a:off x="2927" y="5034"/>
              <a:ext cx="961" cy="946"/>
              <a:chOff x="2738" y="5231"/>
              <a:chExt cx="961" cy="946"/>
            </a:xfrm>
          </p:grpSpPr>
          <p:sp>
            <p:nvSpPr>
              <p:cNvPr id="173" name="立方体 172"/>
              <p:cNvSpPr/>
              <p:nvPr/>
            </p:nvSpPr>
            <p:spPr>
              <a:xfrm>
                <a:off x="3127" y="523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4" name="立方体 173"/>
              <p:cNvSpPr/>
              <p:nvPr/>
            </p:nvSpPr>
            <p:spPr>
              <a:xfrm>
                <a:off x="3002" y="5356"/>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5" name="立方体 174"/>
              <p:cNvSpPr/>
              <p:nvPr/>
            </p:nvSpPr>
            <p:spPr>
              <a:xfrm>
                <a:off x="2877" y="5484"/>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6" name="立方体 175"/>
              <p:cNvSpPr/>
              <p:nvPr/>
            </p:nvSpPr>
            <p:spPr>
              <a:xfrm>
                <a:off x="2738" y="562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77" name="组合 176"/>
            <p:cNvGrpSpPr/>
            <p:nvPr/>
          </p:nvGrpSpPr>
          <p:grpSpPr>
            <a:xfrm>
              <a:off x="3367" y="5034"/>
              <a:ext cx="961" cy="946"/>
              <a:chOff x="2738" y="5231"/>
              <a:chExt cx="961" cy="946"/>
            </a:xfrm>
          </p:grpSpPr>
          <p:sp>
            <p:nvSpPr>
              <p:cNvPr id="178" name="立方体 177"/>
              <p:cNvSpPr/>
              <p:nvPr/>
            </p:nvSpPr>
            <p:spPr>
              <a:xfrm>
                <a:off x="3127" y="523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9" name="立方体 178"/>
              <p:cNvSpPr/>
              <p:nvPr/>
            </p:nvSpPr>
            <p:spPr>
              <a:xfrm>
                <a:off x="3002" y="5356"/>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0" name="立方体 179"/>
              <p:cNvSpPr/>
              <p:nvPr/>
            </p:nvSpPr>
            <p:spPr>
              <a:xfrm>
                <a:off x="2877" y="5484"/>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1" name="立方体 180"/>
              <p:cNvSpPr/>
              <p:nvPr/>
            </p:nvSpPr>
            <p:spPr>
              <a:xfrm>
                <a:off x="2738" y="562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82" name="组合 181"/>
            <p:cNvGrpSpPr/>
            <p:nvPr/>
          </p:nvGrpSpPr>
          <p:grpSpPr>
            <a:xfrm>
              <a:off x="3789" y="5036"/>
              <a:ext cx="961" cy="946"/>
              <a:chOff x="2738" y="5231"/>
              <a:chExt cx="961" cy="946"/>
            </a:xfrm>
          </p:grpSpPr>
          <p:sp>
            <p:nvSpPr>
              <p:cNvPr id="183" name="立方体 182"/>
              <p:cNvSpPr/>
              <p:nvPr/>
            </p:nvSpPr>
            <p:spPr>
              <a:xfrm>
                <a:off x="3127" y="523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4" name="立方体 183"/>
              <p:cNvSpPr/>
              <p:nvPr/>
            </p:nvSpPr>
            <p:spPr>
              <a:xfrm>
                <a:off x="3002" y="5356"/>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5" name="立方体 184"/>
              <p:cNvSpPr/>
              <p:nvPr/>
            </p:nvSpPr>
            <p:spPr>
              <a:xfrm>
                <a:off x="2877" y="5484"/>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6" name="立方体 185"/>
              <p:cNvSpPr/>
              <p:nvPr/>
            </p:nvSpPr>
            <p:spPr>
              <a:xfrm>
                <a:off x="2738" y="562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87" name="组合 186"/>
            <p:cNvGrpSpPr/>
            <p:nvPr/>
          </p:nvGrpSpPr>
          <p:grpSpPr>
            <a:xfrm>
              <a:off x="4211" y="5037"/>
              <a:ext cx="961" cy="946"/>
              <a:chOff x="2738" y="5231"/>
              <a:chExt cx="961" cy="946"/>
            </a:xfrm>
          </p:grpSpPr>
          <p:sp>
            <p:nvSpPr>
              <p:cNvPr id="188" name="立方体 187"/>
              <p:cNvSpPr/>
              <p:nvPr/>
            </p:nvSpPr>
            <p:spPr>
              <a:xfrm>
                <a:off x="3127" y="523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9" name="立方体 188"/>
              <p:cNvSpPr/>
              <p:nvPr/>
            </p:nvSpPr>
            <p:spPr>
              <a:xfrm>
                <a:off x="3002" y="5356"/>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0" name="立方体 189"/>
              <p:cNvSpPr/>
              <p:nvPr/>
            </p:nvSpPr>
            <p:spPr>
              <a:xfrm>
                <a:off x="2877" y="5484"/>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1" name="立方体 190"/>
              <p:cNvSpPr/>
              <p:nvPr/>
            </p:nvSpPr>
            <p:spPr>
              <a:xfrm>
                <a:off x="2738" y="562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92" name="组合 191"/>
            <p:cNvGrpSpPr/>
            <p:nvPr/>
          </p:nvGrpSpPr>
          <p:grpSpPr>
            <a:xfrm>
              <a:off x="4643" y="5037"/>
              <a:ext cx="961" cy="946"/>
              <a:chOff x="2738" y="5231"/>
              <a:chExt cx="961" cy="946"/>
            </a:xfrm>
          </p:grpSpPr>
          <p:sp>
            <p:nvSpPr>
              <p:cNvPr id="193" name="立方体 192"/>
              <p:cNvSpPr/>
              <p:nvPr/>
            </p:nvSpPr>
            <p:spPr>
              <a:xfrm>
                <a:off x="3127" y="523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4" name="立方体 193"/>
              <p:cNvSpPr/>
              <p:nvPr/>
            </p:nvSpPr>
            <p:spPr>
              <a:xfrm>
                <a:off x="3002" y="5356"/>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5" name="立方体 194"/>
              <p:cNvSpPr/>
              <p:nvPr/>
            </p:nvSpPr>
            <p:spPr>
              <a:xfrm>
                <a:off x="2877" y="5484"/>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6" name="立方体 195"/>
              <p:cNvSpPr/>
              <p:nvPr/>
            </p:nvSpPr>
            <p:spPr>
              <a:xfrm>
                <a:off x="2738" y="562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grpSp>
        <p:nvGrpSpPr>
          <p:cNvPr id="137" name="组合 136"/>
          <p:cNvGrpSpPr/>
          <p:nvPr/>
        </p:nvGrpSpPr>
        <p:grpSpPr>
          <a:xfrm>
            <a:off x="562610" y="4505325"/>
            <a:ext cx="1946275" cy="604520"/>
            <a:chOff x="2538" y="5031"/>
            <a:chExt cx="3065" cy="952"/>
          </a:xfrm>
        </p:grpSpPr>
        <p:sp>
          <p:nvSpPr>
            <p:cNvPr id="138" name="立方体 137"/>
            <p:cNvSpPr/>
            <p:nvPr/>
          </p:nvSpPr>
          <p:spPr>
            <a:xfrm>
              <a:off x="2927" y="503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9" name="立方体 138"/>
            <p:cNvSpPr/>
            <p:nvPr/>
          </p:nvSpPr>
          <p:spPr>
            <a:xfrm>
              <a:off x="2802" y="5156"/>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0" name="立方体 139"/>
            <p:cNvSpPr/>
            <p:nvPr/>
          </p:nvSpPr>
          <p:spPr>
            <a:xfrm>
              <a:off x="2677" y="5284"/>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1" name="立方体 140"/>
            <p:cNvSpPr/>
            <p:nvPr/>
          </p:nvSpPr>
          <p:spPr>
            <a:xfrm>
              <a:off x="2538" y="542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142" name="组合 141"/>
            <p:cNvGrpSpPr/>
            <p:nvPr/>
          </p:nvGrpSpPr>
          <p:grpSpPr>
            <a:xfrm>
              <a:off x="2927" y="5034"/>
              <a:ext cx="961" cy="946"/>
              <a:chOff x="2738" y="5231"/>
              <a:chExt cx="961" cy="946"/>
            </a:xfrm>
          </p:grpSpPr>
          <p:sp>
            <p:nvSpPr>
              <p:cNvPr id="143" name="立方体 142"/>
              <p:cNvSpPr/>
              <p:nvPr/>
            </p:nvSpPr>
            <p:spPr>
              <a:xfrm>
                <a:off x="3127" y="523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4" name="立方体 143"/>
              <p:cNvSpPr/>
              <p:nvPr/>
            </p:nvSpPr>
            <p:spPr>
              <a:xfrm>
                <a:off x="3002" y="5356"/>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5" name="立方体 144"/>
              <p:cNvSpPr/>
              <p:nvPr/>
            </p:nvSpPr>
            <p:spPr>
              <a:xfrm>
                <a:off x="2877" y="5484"/>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6" name="立方体 145"/>
              <p:cNvSpPr/>
              <p:nvPr/>
            </p:nvSpPr>
            <p:spPr>
              <a:xfrm>
                <a:off x="2738" y="562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47" name="组合 146"/>
            <p:cNvGrpSpPr/>
            <p:nvPr/>
          </p:nvGrpSpPr>
          <p:grpSpPr>
            <a:xfrm>
              <a:off x="3367" y="5034"/>
              <a:ext cx="961" cy="946"/>
              <a:chOff x="2738" y="5231"/>
              <a:chExt cx="961" cy="946"/>
            </a:xfrm>
          </p:grpSpPr>
          <p:sp>
            <p:nvSpPr>
              <p:cNvPr id="148" name="立方体 147"/>
              <p:cNvSpPr/>
              <p:nvPr/>
            </p:nvSpPr>
            <p:spPr>
              <a:xfrm>
                <a:off x="3127" y="523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9" name="立方体 148"/>
              <p:cNvSpPr/>
              <p:nvPr/>
            </p:nvSpPr>
            <p:spPr>
              <a:xfrm>
                <a:off x="3002" y="5356"/>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0" name="立方体 149"/>
              <p:cNvSpPr/>
              <p:nvPr/>
            </p:nvSpPr>
            <p:spPr>
              <a:xfrm>
                <a:off x="2877" y="5484"/>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1" name="立方体 150"/>
              <p:cNvSpPr/>
              <p:nvPr/>
            </p:nvSpPr>
            <p:spPr>
              <a:xfrm>
                <a:off x="2738" y="562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52" name="组合 151"/>
            <p:cNvGrpSpPr/>
            <p:nvPr/>
          </p:nvGrpSpPr>
          <p:grpSpPr>
            <a:xfrm>
              <a:off x="3789" y="5036"/>
              <a:ext cx="961" cy="946"/>
              <a:chOff x="2738" y="5231"/>
              <a:chExt cx="961" cy="946"/>
            </a:xfrm>
          </p:grpSpPr>
          <p:sp>
            <p:nvSpPr>
              <p:cNvPr id="153" name="立方体 152"/>
              <p:cNvSpPr/>
              <p:nvPr/>
            </p:nvSpPr>
            <p:spPr>
              <a:xfrm>
                <a:off x="3127" y="523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4" name="立方体 153"/>
              <p:cNvSpPr/>
              <p:nvPr/>
            </p:nvSpPr>
            <p:spPr>
              <a:xfrm>
                <a:off x="3002" y="5356"/>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5" name="立方体 154"/>
              <p:cNvSpPr/>
              <p:nvPr/>
            </p:nvSpPr>
            <p:spPr>
              <a:xfrm>
                <a:off x="2877" y="5484"/>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6" name="立方体 155"/>
              <p:cNvSpPr/>
              <p:nvPr/>
            </p:nvSpPr>
            <p:spPr>
              <a:xfrm>
                <a:off x="2738" y="562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57" name="组合 156"/>
            <p:cNvGrpSpPr/>
            <p:nvPr/>
          </p:nvGrpSpPr>
          <p:grpSpPr>
            <a:xfrm>
              <a:off x="4211" y="5037"/>
              <a:ext cx="961" cy="946"/>
              <a:chOff x="2738" y="5231"/>
              <a:chExt cx="961" cy="946"/>
            </a:xfrm>
          </p:grpSpPr>
          <p:sp>
            <p:nvSpPr>
              <p:cNvPr id="158" name="立方体 157"/>
              <p:cNvSpPr/>
              <p:nvPr/>
            </p:nvSpPr>
            <p:spPr>
              <a:xfrm>
                <a:off x="3127" y="523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9" name="立方体 158"/>
              <p:cNvSpPr/>
              <p:nvPr/>
            </p:nvSpPr>
            <p:spPr>
              <a:xfrm>
                <a:off x="3002" y="5356"/>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0" name="立方体 159"/>
              <p:cNvSpPr/>
              <p:nvPr/>
            </p:nvSpPr>
            <p:spPr>
              <a:xfrm>
                <a:off x="2877" y="5484"/>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1" name="立方体 160"/>
              <p:cNvSpPr/>
              <p:nvPr/>
            </p:nvSpPr>
            <p:spPr>
              <a:xfrm>
                <a:off x="2738" y="562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62" name="组合 161"/>
            <p:cNvGrpSpPr/>
            <p:nvPr/>
          </p:nvGrpSpPr>
          <p:grpSpPr>
            <a:xfrm>
              <a:off x="4643" y="5037"/>
              <a:ext cx="961" cy="946"/>
              <a:chOff x="2738" y="5231"/>
              <a:chExt cx="961" cy="946"/>
            </a:xfrm>
          </p:grpSpPr>
          <p:sp>
            <p:nvSpPr>
              <p:cNvPr id="163" name="立方体 162"/>
              <p:cNvSpPr/>
              <p:nvPr/>
            </p:nvSpPr>
            <p:spPr>
              <a:xfrm>
                <a:off x="3127" y="523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4" name="立方体 163"/>
              <p:cNvSpPr/>
              <p:nvPr/>
            </p:nvSpPr>
            <p:spPr>
              <a:xfrm>
                <a:off x="3002" y="5356"/>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5" name="立方体 164"/>
              <p:cNvSpPr/>
              <p:nvPr/>
            </p:nvSpPr>
            <p:spPr>
              <a:xfrm>
                <a:off x="2877" y="5484"/>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6" name="立方体 165"/>
              <p:cNvSpPr/>
              <p:nvPr/>
            </p:nvSpPr>
            <p:spPr>
              <a:xfrm>
                <a:off x="2738" y="562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sp>
        <p:nvSpPr>
          <p:cNvPr id="5" name="文本框 4"/>
          <p:cNvSpPr txBox="1"/>
          <p:nvPr/>
        </p:nvSpPr>
        <p:spPr>
          <a:xfrm>
            <a:off x="298450" y="361315"/>
            <a:ext cx="4064000"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通道注意力机制</a:t>
            </a:r>
            <a:endParaRPr lang="zh-CN" altLang="en-US">
              <a:latin typeface="宋体" panose="02010600030101010101" pitchFamily="2" charset="-122"/>
              <a:ea typeface="宋体" panose="02010600030101010101" pitchFamily="2" charset="-122"/>
            </a:endParaRPr>
          </a:p>
        </p:txBody>
      </p:sp>
      <p:sp>
        <p:nvSpPr>
          <p:cNvPr id="8" name="文本框 7"/>
          <p:cNvSpPr txBox="1"/>
          <p:nvPr/>
        </p:nvSpPr>
        <p:spPr>
          <a:xfrm>
            <a:off x="356235" y="886460"/>
            <a:ext cx="10807700" cy="829945"/>
          </a:xfrm>
          <a:prstGeom prst="rect">
            <a:avLst/>
          </a:prstGeom>
          <a:noFill/>
        </p:spPr>
        <p:txBody>
          <a:bodyPr wrap="square" rtlCol="0">
            <a:spAutoFit/>
          </a:bodyPr>
          <a:p>
            <a:pPr indent="457200"/>
            <a:r>
              <a:rPr lang="zh-CN" altLang="en-US" sz="1600">
                <a:latin typeface="宋体" panose="02010600030101010101" pitchFamily="2" charset="-122"/>
                <a:ea typeface="宋体" panose="02010600030101010101" pitchFamily="2" charset="-122"/>
              </a:rPr>
              <a:t>为了让输入的图像更有意义，大概理解就是，通过网络计算出输入图像各个通道的重要性（权重），也就是哪些通道包含关键信息就多加关注，少关注没什么重要信息的通道，从而达到提高特征表示能力的目的。</a:t>
            </a:r>
            <a:endParaRPr lang="zh-CN" altLang="en-US" sz="1600">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p:txBody>
      </p:sp>
      <p:sp>
        <p:nvSpPr>
          <p:cNvPr id="9" name="文本框 8"/>
          <p:cNvSpPr txBox="1"/>
          <p:nvPr/>
        </p:nvSpPr>
        <p:spPr>
          <a:xfrm>
            <a:off x="423545" y="1521460"/>
            <a:ext cx="11000105" cy="645160"/>
          </a:xfrm>
          <a:prstGeom prst="rect">
            <a:avLst/>
          </a:prstGeom>
          <a:noFill/>
        </p:spPr>
        <p:txBody>
          <a:bodyPr wrap="square" rtlCol="0">
            <a:spAutoFit/>
          </a:bodyPr>
          <a:p>
            <a:r>
              <a:rPr lang="zh-CN" altLang="en-US">
                <a:latin typeface="Times New Roman" panose="02020603050405020304" pitchFamily="18" charset="0"/>
                <a:ea typeface="宋体" panose="02010600030101010101" pitchFamily="2" charset="-122"/>
                <a:cs typeface="Times New Roman" panose="02020603050405020304" pitchFamily="18" charset="0"/>
              </a:rPr>
              <a:t>《Attentional Feature Fusion》这篇论文则是提出了一种全局通道注意力机制和局部通道注意力机制混合的特征融合方法</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12"/>
          <p:cNvSpPr txBox="1"/>
          <p:nvPr/>
        </p:nvSpPr>
        <p:spPr>
          <a:xfrm>
            <a:off x="531495" y="2166620"/>
            <a:ext cx="10232390" cy="1076325"/>
          </a:xfrm>
          <a:prstGeom prst="rect">
            <a:avLst/>
          </a:prstGeom>
          <a:noFill/>
        </p:spPr>
        <p:txBody>
          <a:bodyPr wrap="square" rtlCol="0">
            <a:spAutoFit/>
          </a:bodyPr>
          <a:p>
            <a:pPr indent="457200"/>
            <a:r>
              <a:rPr lang="zh-CN" altLang="en-US" sz="1600">
                <a:latin typeface="Times New Roman" panose="02020603050405020304" pitchFamily="18" charset="0"/>
                <a:ea typeface="宋体" panose="02010600030101010101" pitchFamily="2" charset="-122"/>
                <a:cs typeface="Times New Roman" panose="02020603050405020304" pitchFamily="18" charset="0"/>
              </a:rPr>
              <a:t>我们先回顾一下经典工作</a:t>
            </a:r>
            <a:r>
              <a:rPr lang="en-US" altLang="zh-CN" sz="1600">
                <a:latin typeface="Times New Roman" panose="02020603050405020304" pitchFamily="18" charset="0"/>
                <a:ea typeface="宋体" panose="02010600030101010101" pitchFamily="2" charset="-122"/>
                <a:cs typeface="Times New Roman" panose="02020603050405020304" pitchFamily="18" charset="0"/>
              </a:rPr>
              <a:t>SeNet</a:t>
            </a:r>
            <a:r>
              <a:rPr lang="zh-CN" altLang="en-US" sz="1600">
                <a:latin typeface="Times New Roman" panose="02020603050405020304" pitchFamily="18" charset="0"/>
                <a:ea typeface="宋体" panose="02010600030101010101" pitchFamily="2" charset="-122"/>
                <a:cs typeface="Times New Roman" panose="02020603050405020304" pitchFamily="18" charset="0"/>
              </a:rPr>
              <a:t>，其提出一种通道注意力机制</a:t>
            </a:r>
            <a:r>
              <a:rPr lang="en-US" altLang="zh-CN" sz="1600">
                <a:latin typeface="Times New Roman" panose="02020603050405020304" pitchFamily="18" charset="0"/>
                <a:ea typeface="宋体" panose="02010600030101010101" pitchFamily="2" charset="-122"/>
                <a:cs typeface="Times New Roman" panose="02020603050405020304" pitchFamily="18" charset="0"/>
              </a:rPr>
              <a:t>(Global Channel Attention)</a:t>
            </a:r>
            <a:r>
              <a:rPr lang="zh-CN" altLang="en-US" sz="1600">
                <a:latin typeface="Times New Roman" panose="02020603050405020304" pitchFamily="18" charset="0"/>
                <a:ea typeface="宋体" panose="02010600030101010101" pitchFamily="2" charset="-122"/>
                <a:cs typeface="Times New Roman" panose="02020603050405020304" pitchFamily="18" charset="0"/>
              </a:rPr>
              <a:t>，计算出每一个通道的重要性权重，最终将特征图每一个通道按照注意力权重进行元素</a:t>
            </a:r>
            <a:r>
              <a:rPr lang="zh-CN" altLang="en-US" sz="1600">
                <a:latin typeface="Times New Roman" panose="02020603050405020304" pitchFamily="18" charset="0"/>
                <a:ea typeface="宋体" panose="02010600030101010101" pitchFamily="2" charset="-122"/>
                <a:cs typeface="Times New Roman" panose="02020603050405020304" pitchFamily="18" charset="0"/>
              </a:rPr>
              <a:t>乘法。</a:t>
            </a: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a:p>
            <a:pPr indent="457200"/>
            <a:r>
              <a:rPr lang="zh-CN" altLang="en-US" sz="1600">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1600">
                <a:latin typeface="Times New Roman" panose="02020603050405020304" pitchFamily="18" charset="0"/>
                <a:ea typeface="宋体" panose="02010600030101010101" pitchFamily="2" charset="-122"/>
                <a:cs typeface="Times New Roman" panose="02020603050405020304" pitchFamily="18" charset="0"/>
              </a:rPr>
              <a:t>GAP</a:t>
            </a:r>
            <a:r>
              <a:rPr lang="zh-CN" altLang="en-US" sz="1600">
                <a:latin typeface="Times New Roman" panose="02020603050405020304" pitchFamily="18" charset="0"/>
                <a:ea typeface="宋体" panose="02010600030101010101" pitchFamily="2" charset="-122"/>
                <a:cs typeface="Times New Roman" panose="02020603050405020304" pitchFamily="18" charset="0"/>
              </a:rPr>
              <a:t>操作会简单粗暴地将每一个通道的特征图进行平均得到一个标量，这样的操作可能会让模型忽略较小的物体，只关注到全局特征，因此只用</a:t>
            </a:r>
            <a:r>
              <a:rPr lang="en-US" altLang="zh-CN" sz="1600">
                <a:latin typeface="Times New Roman" panose="02020603050405020304" pitchFamily="18" charset="0"/>
                <a:ea typeface="宋体" panose="02010600030101010101" pitchFamily="2" charset="-122"/>
                <a:cs typeface="Times New Roman" panose="02020603050405020304" pitchFamily="18" charset="0"/>
              </a:rPr>
              <a:t>Global Channel Attention</a:t>
            </a:r>
            <a:r>
              <a:rPr lang="zh-CN" altLang="en-US" sz="1600">
                <a:latin typeface="Times New Roman" panose="02020603050405020304" pitchFamily="18" charset="0"/>
                <a:ea typeface="宋体" panose="02010600030101010101" pitchFamily="2" charset="-122"/>
                <a:cs typeface="Times New Roman" panose="02020603050405020304" pitchFamily="18" charset="0"/>
              </a:rPr>
              <a:t>有其</a:t>
            </a:r>
            <a:r>
              <a:rPr lang="zh-CN" altLang="en-US" sz="1600">
                <a:latin typeface="Times New Roman" panose="02020603050405020304" pitchFamily="18" charset="0"/>
                <a:ea typeface="宋体" panose="02010600030101010101" pitchFamily="2" charset="-122"/>
                <a:cs typeface="Times New Roman" panose="02020603050405020304" pitchFamily="18" charset="0"/>
              </a:rPr>
              <a:t>局限性。</a:t>
            </a: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07" name="组合 106"/>
          <p:cNvGrpSpPr/>
          <p:nvPr/>
        </p:nvGrpSpPr>
        <p:grpSpPr>
          <a:xfrm>
            <a:off x="562610" y="4241165"/>
            <a:ext cx="1946275" cy="604520"/>
            <a:chOff x="2538" y="5031"/>
            <a:chExt cx="3065" cy="952"/>
          </a:xfrm>
        </p:grpSpPr>
        <p:sp>
          <p:nvSpPr>
            <p:cNvPr id="108" name="立方体 107"/>
            <p:cNvSpPr/>
            <p:nvPr/>
          </p:nvSpPr>
          <p:spPr>
            <a:xfrm>
              <a:off x="2927" y="503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9" name="立方体 108"/>
            <p:cNvSpPr/>
            <p:nvPr/>
          </p:nvSpPr>
          <p:spPr>
            <a:xfrm>
              <a:off x="2802" y="5156"/>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0" name="立方体 109"/>
            <p:cNvSpPr/>
            <p:nvPr/>
          </p:nvSpPr>
          <p:spPr>
            <a:xfrm>
              <a:off x="2677" y="5284"/>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1" name="立方体 110"/>
            <p:cNvSpPr/>
            <p:nvPr/>
          </p:nvSpPr>
          <p:spPr>
            <a:xfrm>
              <a:off x="2538" y="542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112" name="组合 111"/>
            <p:cNvGrpSpPr/>
            <p:nvPr/>
          </p:nvGrpSpPr>
          <p:grpSpPr>
            <a:xfrm>
              <a:off x="2927" y="5034"/>
              <a:ext cx="961" cy="946"/>
              <a:chOff x="2738" y="5231"/>
              <a:chExt cx="961" cy="946"/>
            </a:xfrm>
          </p:grpSpPr>
          <p:sp>
            <p:nvSpPr>
              <p:cNvPr id="113" name="立方体 112"/>
              <p:cNvSpPr/>
              <p:nvPr/>
            </p:nvSpPr>
            <p:spPr>
              <a:xfrm>
                <a:off x="3127" y="523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4" name="立方体 113"/>
              <p:cNvSpPr/>
              <p:nvPr/>
            </p:nvSpPr>
            <p:spPr>
              <a:xfrm>
                <a:off x="3002" y="5356"/>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5" name="立方体 114"/>
              <p:cNvSpPr/>
              <p:nvPr/>
            </p:nvSpPr>
            <p:spPr>
              <a:xfrm>
                <a:off x="2877" y="5484"/>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6" name="立方体 115"/>
              <p:cNvSpPr/>
              <p:nvPr/>
            </p:nvSpPr>
            <p:spPr>
              <a:xfrm>
                <a:off x="2738" y="562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17" name="组合 116"/>
            <p:cNvGrpSpPr/>
            <p:nvPr/>
          </p:nvGrpSpPr>
          <p:grpSpPr>
            <a:xfrm>
              <a:off x="3367" y="5034"/>
              <a:ext cx="961" cy="946"/>
              <a:chOff x="2738" y="5231"/>
              <a:chExt cx="961" cy="946"/>
            </a:xfrm>
          </p:grpSpPr>
          <p:sp>
            <p:nvSpPr>
              <p:cNvPr id="118" name="立方体 117"/>
              <p:cNvSpPr/>
              <p:nvPr/>
            </p:nvSpPr>
            <p:spPr>
              <a:xfrm>
                <a:off x="3127" y="523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9" name="立方体 118"/>
              <p:cNvSpPr/>
              <p:nvPr/>
            </p:nvSpPr>
            <p:spPr>
              <a:xfrm>
                <a:off x="3002" y="5356"/>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0" name="立方体 119"/>
              <p:cNvSpPr/>
              <p:nvPr/>
            </p:nvSpPr>
            <p:spPr>
              <a:xfrm>
                <a:off x="2877" y="5484"/>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1" name="立方体 120"/>
              <p:cNvSpPr/>
              <p:nvPr/>
            </p:nvSpPr>
            <p:spPr>
              <a:xfrm>
                <a:off x="2738" y="562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22" name="组合 121"/>
            <p:cNvGrpSpPr/>
            <p:nvPr/>
          </p:nvGrpSpPr>
          <p:grpSpPr>
            <a:xfrm>
              <a:off x="3789" y="5036"/>
              <a:ext cx="961" cy="946"/>
              <a:chOff x="2738" y="5231"/>
              <a:chExt cx="961" cy="946"/>
            </a:xfrm>
          </p:grpSpPr>
          <p:sp>
            <p:nvSpPr>
              <p:cNvPr id="123" name="立方体 122"/>
              <p:cNvSpPr/>
              <p:nvPr/>
            </p:nvSpPr>
            <p:spPr>
              <a:xfrm>
                <a:off x="3127" y="523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4" name="立方体 123"/>
              <p:cNvSpPr/>
              <p:nvPr/>
            </p:nvSpPr>
            <p:spPr>
              <a:xfrm>
                <a:off x="3002" y="5356"/>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5" name="立方体 124"/>
              <p:cNvSpPr/>
              <p:nvPr/>
            </p:nvSpPr>
            <p:spPr>
              <a:xfrm>
                <a:off x="2877" y="5484"/>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6" name="立方体 125"/>
              <p:cNvSpPr/>
              <p:nvPr/>
            </p:nvSpPr>
            <p:spPr>
              <a:xfrm>
                <a:off x="2738" y="562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27" name="组合 126"/>
            <p:cNvGrpSpPr/>
            <p:nvPr/>
          </p:nvGrpSpPr>
          <p:grpSpPr>
            <a:xfrm>
              <a:off x="4211" y="5037"/>
              <a:ext cx="961" cy="946"/>
              <a:chOff x="2738" y="5231"/>
              <a:chExt cx="961" cy="946"/>
            </a:xfrm>
          </p:grpSpPr>
          <p:sp>
            <p:nvSpPr>
              <p:cNvPr id="128" name="立方体 127"/>
              <p:cNvSpPr/>
              <p:nvPr/>
            </p:nvSpPr>
            <p:spPr>
              <a:xfrm>
                <a:off x="3127" y="523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9" name="立方体 128"/>
              <p:cNvSpPr/>
              <p:nvPr/>
            </p:nvSpPr>
            <p:spPr>
              <a:xfrm>
                <a:off x="3002" y="5356"/>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0" name="立方体 129"/>
              <p:cNvSpPr/>
              <p:nvPr/>
            </p:nvSpPr>
            <p:spPr>
              <a:xfrm>
                <a:off x="2877" y="5484"/>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1" name="立方体 130"/>
              <p:cNvSpPr/>
              <p:nvPr/>
            </p:nvSpPr>
            <p:spPr>
              <a:xfrm>
                <a:off x="2738" y="562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32" name="组合 131"/>
            <p:cNvGrpSpPr/>
            <p:nvPr/>
          </p:nvGrpSpPr>
          <p:grpSpPr>
            <a:xfrm>
              <a:off x="4643" y="5037"/>
              <a:ext cx="961" cy="946"/>
              <a:chOff x="2738" y="5231"/>
              <a:chExt cx="961" cy="946"/>
            </a:xfrm>
          </p:grpSpPr>
          <p:sp>
            <p:nvSpPr>
              <p:cNvPr id="133" name="立方体 132"/>
              <p:cNvSpPr/>
              <p:nvPr/>
            </p:nvSpPr>
            <p:spPr>
              <a:xfrm>
                <a:off x="3127" y="523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4" name="立方体 133"/>
              <p:cNvSpPr/>
              <p:nvPr/>
            </p:nvSpPr>
            <p:spPr>
              <a:xfrm>
                <a:off x="3002" y="5356"/>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5" name="立方体 134"/>
              <p:cNvSpPr/>
              <p:nvPr/>
            </p:nvSpPr>
            <p:spPr>
              <a:xfrm>
                <a:off x="2877" y="5484"/>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6" name="立方体 135"/>
              <p:cNvSpPr/>
              <p:nvPr/>
            </p:nvSpPr>
            <p:spPr>
              <a:xfrm>
                <a:off x="2738" y="562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grpSp>
        <p:nvGrpSpPr>
          <p:cNvPr id="77" name="组合 76"/>
          <p:cNvGrpSpPr/>
          <p:nvPr/>
        </p:nvGrpSpPr>
        <p:grpSpPr>
          <a:xfrm>
            <a:off x="562610" y="3975735"/>
            <a:ext cx="1946275" cy="604520"/>
            <a:chOff x="2538" y="5031"/>
            <a:chExt cx="3065" cy="952"/>
          </a:xfrm>
        </p:grpSpPr>
        <p:sp>
          <p:nvSpPr>
            <p:cNvPr id="78" name="立方体 77"/>
            <p:cNvSpPr/>
            <p:nvPr/>
          </p:nvSpPr>
          <p:spPr>
            <a:xfrm>
              <a:off x="2927" y="503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9" name="立方体 78"/>
            <p:cNvSpPr/>
            <p:nvPr/>
          </p:nvSpPr>
          <p:spPr>
            <a:xfrm>
              <a:off x="2802" y="5156"/>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0" name="立方体 79"/>
            <p:cNvSpPr/>
            <p:nvPr/>
          </p:nvSpPr>
          <p:spPr>
            <a:xfrm>
              <a:off x="2677" y="5284"/>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1" name="立方体 80"/>
            <p:cNvSpPr/>
            <p:nvPr/>
          </p:nvSpPr>
          <p:spPr>
            <a:xfrm>
              <a:off x="2538" y="542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82" name="组合 81"/>
            <p:cNvGrpSpPr/>
            <p:nvPr/>
          </p:nvGrpSpPr>
          <p:grpSpPr>
            <a:xfrm>
              <a:off x="2927" y="5034"/>
              <a:ext cx="961" cy="946"/>
              <a:chOff x="2738" y="5231"/>
              <a:chExt cx="961" cy="946"/>
            </a:xfrm>
          </p:grpSpPr>
          <p:sp>
            <p:nvSpPr>
              <p:cNvPr id="83" name="立方体 82"/>
              <p:cNvSpPr/>
              <p:nvPr/>
            </p:nvSpPr>
            <p:spPr>
              <a:xfrm>
                <a:off x="3127" y="523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4" name="立方体 83"/>
              <p:cNvSpPr/>
              <p:nvPr/>
            </p:nvSpPr>
            <p:spPr>
              <a:xfrm>
                <a:off x="3002" y="5356"/>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5" name="立方体 84"/>
              <p:cNvSpPr/>
              <p:nvPr/>
            </p:nvSpPr>
            <p:spPr>
              <a:xfrm>
                <a:off x="2877" y="5484"/>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6" name="立方体 85"/>
              <p:cNvSpPr/>
              <p:nvPr/>
            </p:nvSpPr>
            <p:spPr>
              <a:xfrm>
                <a:off x="2738" y="562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87" name="组合 86"/>
            <p:cNvGrpSpPr/>
            <p:nvPr/>
          </p:nvGrpSpPr>
          <p:grpSpPr>
            <a:xfrm>
              <a:off x="3367" y="5034"/>
              <a:ext cx="961" cy="946"/>
              <a:chOff x="2738" y="5231"/>
              <a:chExt cx="961" cy="946"/>
            </a:xfrm>
          </p:grpSpPr>
          <p:sp>
            <p:nvSpPr>
              <p:cNvPr id="88" name="立方体 87"/>
              <p:cNvSpPr/>
              <p:nvPr/>
            </p:nvSpPr>
            <p:spPr>
              <a:xfrm>
                <a:off x="3127" y="523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9" name="立方体 88"/>
              <p:cNvSpPr/>
              <p:nvPr/>
            </p:nvSpPr>
            <p:spPr>
              <a:xfrm>
                <a:off x="3002" y="5356"/>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0" name="立方体 89"/>
              <p:cNvSpPr/>
              <p:nvPr/>
            </p:nvSpPr>
            <p:spPr>
              <a:xfrm>
                <a:off x="2877" y="5484"/>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1" name="立方体 90"/>
              <p:cNvSpPr/>
              <p:nvPr/>
            </p:nvSpPr>
            <p:spPr>
              <a:xfrm>
                <a:off x="2738" y="562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92" name="组合 91"/>
            <p:cNvGrpSpPr/>
            <p:nvPr/>
          </p:nvGrpSpPr>
          <p:grpSpPr>
            <a:xfrm>
              <a:off x="3789" y="5036"/>
              <a:ext cx="961" cy="946"/>
              <a:chOff x="2738" y="5231"/>
              <a:chExt cx="961" cy="946"/>
            </a:xfrm>
          </p:grpSpPr>
          <p:sp>
            <p:nvSpPr>
              <p:cNvPr id="93" name="立方体 92"/>
              <p:cNvSpPr/>
              <p:nvPr/>
            </p:nvSpPr>
            <p:spPr>
              <a:xfrm>
                <a:off x="3127" y="523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4" name="立方体 93"/>
              <p:cNvSpPr/>
              <p:nvPr/>
            </p:nvSpPr>
            <p:spPr>
              <a:xfrm>
                <a:off x="3002" y="5356"/>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5" name="立方体 94"/>
              <p:cNvSpPr/>
              <p:nvPr/>
            </p:nvSpPr>
            <p:spPr>
              <a:xfrm>
                <a:off x="2877" y="5484"/>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6" name="立方体 95"/>
              <p:cNvSpPr/>
              <p:nvPr/>
            </p:nvSpPr>
            <p:spPr>
              <a:xfrm>
                <a:off x="2738" y="562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97" name="组合 96"/>
            <p:cNvGrpSpPr/>
            <p:nvPr/>
          </p:nvGrpSpPr>
          <p:grpSpPr>
            <a:xfrm>
              <a:off x="4211" y="5037"/>
              <a:ext cx="961" cy="946"/>
              <a:chOff x="2738" y="5231"/>
              <a:chExt cx="961" cy="946"/>
            </a:xfrm>
          </p:grpSpPr>
          <p:sp>
            <p:nvSpPr>
              <p:cNvPr id="98" name="立方体 97"/>
              <p:cNvSpPr/>
              <p:nvPr/>
            </p:nvSpPr>
            <p:spPr>
              <a:xfrm>
                <a:off x="3127" y="523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9" name="立方体 98"/>
              <p:cNvSpPr/>
              <p:nvPr/>
            </p:nvSpPr>
            <p:spPr>
              <a:xfrm>
                <a:off x="3002" y="5356"/>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0" name="立方体 99"/>
              <p:cNvSpPr/>
              <p:nvPr/>
            </p:nvSpPr>
            <p:spPr>
              <a:xfrm>
                <a:off x="2877" y="5484"/>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1" name="立方体 100"/>
              <p:cNvSpPr/>
              <p:nvPr/>
            </p:nvSpPr>
            <p:spPr>
              <a:xfrm>
                <a:off x="2738" y="562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02" name="组合 101"/>
            <p:cNvGrpSpPr/>
            <p:nvPr/>
          </p:nvGrpSpPr>
          <p:grpSpPr>
            <a:xfrm>
              <a:off x="4643" y="5037"/>
              <a:ext cx="961" cy="946"/>
              <a:chOff x="2738" y="5231"/>
              <a:chExt cx="961" cy="946"/>
            </a:xfrm>
          </p:grpSpPr>
          <p:sp>
            <p:nvSpPr>
              <p:cNvPr id="103" name="立方体 102"/>
              <p:cNvSpPr/>
              <p:nvPr/>
            </p:nvSpPr>
            <p:spPr>
              <a:xfrm>
                <a:off x="3127" y="523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4" name="立方体 103"/>
              <p:cNvSpPr/>
              <p:nvPr/>
            </p:nvSpPr>
            <p:spPr>
              <a:xfrm>
                <a:off x="3002" y="5356"/>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5" name="立方体 104"/>
              <p:cNvSpPr/>
              <p:nvPr/>
            </p:nvSpPr>
            <p:spPr>
              <a:xfrm>
                <a:off x="2877" y="5484"/>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6" name="立方体 105"/>
              <p:cNvSpPr/>
              <p:nvPr/>
            </p:nvSpPr>
            <p:spPr>
              <a:xfrm>
                <a:off x="2738" y="562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grpSp>
        <p:nvGrpSpPr>
          <p:cNvPr id="46" name="组合 45"/>
          <p:cNvGrpSpPr/>
          <p:nvPr/>
        </p:nvGrpSpPr>
        <p:grpSpPr>
          <a:xfrm>
            <a:off x="560705" y="3712845"/>
            <a:ext cx="1946275" cy="604520"/>
            <a:chOff x="2538" y="5031"/>
            <a:chExt cx="3065" cy="952"/>
          </a:xfrm>
        </p:grpSpPr>
        <p:sp>
          <p:nvSpPr>
            <p:cNvPr id="20" name="立方体 19"/>
            <p:cNvSpPr/>
            <p:nvPr/>
          </p:nvSpPr>
          <p:spPr>
            <a:xfrm>
              <a:off x="2927" y="503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立方体 14"/>
            <p:cNvSpPr/>
            <p:nvPr/>
          </p:nvSpPr>
          <p:spPr>
            <a:xfrm>
              <a:off x="2802" y="5156"/>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立方体 15"/>
            <p:cNvSpPr/>
            <p:nvPr/>
          </p:nvSpPr>
          <p:spPr>
            <a:xfrm>
              <a:off x="2677" y="5284"/>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立方体 16"/>
            <p:cNvSpPr/>
            <p:nvPr/>
          </p:nvSpPr>
          <p:spPr>
            <a:xfrm>
              <a:off x="2538" y="542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25" name="组合 24"/>
            <p:cNvGrpSpPr/>
            <p:nvPr/>
          </p:nvGrpSpPr>
          <p:grpSpPr>
            <a:xfrm>
              <a:off x="2927" y="5034"/>
              <a:ext cx="961" cy="946"/>
              <a:chOff x="2738" y="5231"/>
              <a:chExt cx="961" cy="946"/>
            </a:xfrm>
          </p:grpSpPr>
          <p:sp>
            <p:nvSpPr>
              <p:cNvPr id="21" name="立方体 20"/>
              <p:cNvSpPr/>
              <p:nvPr/>
            </p:nvSpPr>
            <p:spPr>
              <a:xfrm>
                <a:off x="3127" y="523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立方体 21"/>
              <p:cNvSpPr/>
              <p:nvPr/>
            </p:nvSpPr>
            <p:spPr>
              <a:xfrm>
                <a:off x="3002" y="5356"/>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立方体 22"/>
              <p:cNvSpPr/>
              <p:nvPr/>
            </p:nvSpPr>
            <p:spPr>
              <a:xfrm>
                <a:off x="2877" y="5484"/>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立方体 23"/>
              <p:cNvSpPr/>
              <p:nvPr/>
            </p:nvSpPr>
            <p:spPr>
              <a:xfrm>
                <a:off x="2738" y="562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6" name="组合 25"/>
            <p:cNvGrpSpPr/>
            <p:nvPr/>
          </p:nvGrpSpPr>
          <p:grpSpPr>
            <a:xfrm>
              <a:off x="3367" y="5034"/>
              <a:ext cx="961" cy="946"/>
              <a:chOff x="2738" y="5231"/>
              <a:chExt cx="961" cy="946"/>
            </a:xfrm>
          </p:grpSpPr>
          <p:sp>
            <p:nvSpPr>
              <p:cNvPr id="27" name="立方体 26"/>
              <p:cNvSpPr/>
              <p:nvPr/>
            </p:nvSpPr>
            <p:spPr>
              <a:xfrm>
                <a:off x="3127" y="523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 name="立方体 27"/>
              <p:cNvSpPr/>
              <p:nvPr/>
            </p:nvSpPr>
            <p:spPr>
              <a:xfrm>
                <a:off x="3002" y="5356"/>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 name="立方体 28"/>
              <p:cNvSpPr/>
              <p:nvPr/>
            </p:nvSpPr>
            <p:spPr>
              <a:xfrm>
                <a:off x="2877" y="5484"/>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 name="立方体 29"/>
              <p:cNvSpPr/>
              <p:nvPr/>
            </p:nvSpPr>
            <p:spPr>
              <a:xfrm>
                <a:off x="2738" y="562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1" name="组合 30"/>
            <p:cNvGrpSpPr/>
            <p:nvPr/>
          </p:nvGrpSpPr>
          <p:grpSpPr>
            <a:xfrm>
              <a:off x="3789" y="5036"/>
              <a:ext cx="961" cy="946"/>
              <a:chOff x="2738" y="5231"/>
              <a:chExt cx="961" cy="946"/>
            </a:xfrm>
          </p:grpSpPr>
          <p:sp>
            <p:nvSpPr>
              <p:cNvPr id="32" name="立方体 31"/>
              <p:cNvSpPr/>
              <p:nvPr/>
            </p:nvSpPr>
            <p:spPr>
              <a:xfrm>
                <a:off x="3127" y="523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立方体 32"/>
              <p:cNvSpPr/>
              <p:nvPr/>
            </p:nvSpPr>
            <p:spPr>
              <a:xfrm>
                <a:off x="3002" y="5356"/>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 name="立方体 33"/>
              <p:cNvSpPr/>
              <p:nvPr/>
            </p:nvSpPr>
            <p:spPr>
              <a:xfrm>
                <a:off x="2877" y="5484"/>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 name="立方体 34"/>
              <p:cNvSpPr/>
              <p:nvPr/>
            </p:nvSpPr>
            <p:spPr>
              <a:xfrm>
                <a:off x="2738" y="562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6" name="组合 35"/>
            <p:cNvGrpSpPr/>
            <p:nvPr/>
          </p:nvGrpSpPr>
          <p:grpSpPr>
            <a:xfrm>
              <a:off x="4211" y="5037"/>
              <a:ext cx="961" cy="946"/>
              <a:chOff x="2738" y="5231"/>
              <a:chExt cx="961" cy="946"/>
            </a:xfrm>
          </p:grpSpPr>
          <p:sp>
            <p:nvSpPr>
              <p:cNvPr id="37" name="立方体 36"/>
              <p:cNvSpPr/>
              <p:nvPr/>
            </p:nvSpPr>
            <p:spPr>
              <a:xfrm>
                <a:off x="3127" y="523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 name="立方体 37"/>
              <p:cNvSpPr/>
              <p:nvPr/>
            </p:nvSpPr>
            <p:spPr>
              <a:xfrm>
                <a:off x="3002" y="5356"/>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 name="立方体 38"/>
              <p:cNvSpPr/>
              <p:nvPr/>
            </p:nvSpPr>
            <p:spPr>
              <a:xfrm>
                <a:off x="2877" y="5484"/>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 name="立方体 39"/>
              <p:cNvSpPr/>
              <p:nvPr/>
            </p:nvSpPr>
            <p:spPr>
              <a:xfrm>
                <a:off x="2738" y="562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1" name="组合 40"/>
            <p:cNvGrpSpPr/>
            <p:nvPr/>
          </p:nvGrpSpPr>
          <p:grpSpPr>
            <a:xfrm>
              <a:off x="4643" y="5037"/>
              <a:ext cx="961" cy="946"/>
              <a:chOff x="2738" y="5231"/>
              <a:chExt cx="961" cy="946"/>
            </a:xfrm>
          </p:grpSpPr>
          <p:sp>
            <p:nvSpPr>
              <p:cNvPr id="42" name="立方体 41"/>
              <p:cNvSpPr/>
              <p:nvPr/>
            </p:nvSpPr>
            <p:spPr>
              <a:xfrm>
                <a:off x="3127" y="523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 name="立方体 42"/>
              <p:cNvSpPr/>
              <p:nvPr/>
            </p:nvSpPr>
            <p:spPr>
              <a:xfrm>
                <a:off x="3002" y="5356"/>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 name="立方体 43"/>
              <p:cNvSpPr/>
              <p:nvPr/>
            </p:nvSpPr>
            <p:spPr>
              <a:xfrm>
                <a:off x="2877" y="5484"/>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 name="立方体 44"/>
              <p:cNvSpPr/>
              <p:nvPr/>
            </p:nvSpPr>
            <p:spPr>
              <a:xfrm>
                <a:off x="2738" y="562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grpSp>
        <p:nvGrpSpPr>
          <p:cNvPr id="47" name="组合 46"/>
          <p:cNvGrpSpPr/>
          <p:nvPr/>
        </p:nvGrpSpPr>
        <p:grpSpPr>
          <a:xfrm>
            <a:off x="560705" y="3463290"/>
            <a:ext cx="1946275" cy="604520"/>
            <a:chOff x="2538" y="5031"/>
            <a:chExt cx="3065" cy="952"/>
          </a:xfrm>
        </p:grpSpPr>
        <p:sp>
          <p:nvSpPr>
            <p:cNvPr id="48" name="立方体 47"/>
            <p:cNvSpPr/>
            <p:nvPr/>
          </p:nvSpPr>
          <p:spPr>
            <a:xfrm>
              <a:off x="2927" y="503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 name="立方体 48"/>
            <p:cNvSpPr/>
            <p:nvPr/>
          </p:nvSpPr>
          <p:spPr>
            <a:xfrm>
              <a:off x="2802" y="5156"/>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 name="立方体 49"/>
            <p:cNvSpPr/>
            <p:nvPr/>
          </p:nvSpPr>
          <p:spPr>
            <a:xfrm>
              <a:off x="2677" y="5284"/>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 name="立方体 50"/>
            <p:cNvSpPr/>
            <p:nvPr/>
          </p:nvSpPr>
          <p:spPr>
            <a:xfrm>
              <a:off x="2538" y="542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52" name="组合 51"/>
            <p:cNvGrpSpPr/>
            <p:nvPr/>
          </p:nvGrpSpPr>
          <p:grpSpPr>
            <a:xfrm>
              <a:off x="2927" y="5034"/>
              <a:ext cx="961" cy="946"/>
              <a:chOff x="2738" y="5231"/>
              <a:chExt cx="961" cy="946"/>
            </a:xfrm>
          </p:grpSpPr>
          <p:sp>
            <p:nvSpPr>
              <p:cNvPr id="53" name="立方体 52"/>
              <p:cNvSpPr/>
              <p:nvPr/>
            </p:nvSpPr>
            <p:spPr>
              <a:xfrm>
                <a:off x="3127" y="523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 name="立方体 53"/>
              <p:cNvSpPr/>
              <p:nvPr/>
            </p:nvSpPr>
            <p:spPr>
              <a:xfrm>
                <a:off x="3002" y="5356"/>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5" name="立方体 54"/>
              <p:cNvSpPr/>
              <p:nvPr/>
            </p:nvSpPr>
            <p:spPr>
              <a:xfrm>
                <a:off x="2877" y="5484"/>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6" name="立方体 55"/>
              <p:cNvSpPr/>
              <p:nvPr/>
            </p:nvSpPr>
            <p:spPr>
              <a:xfrm>
                <a:off x="2738" y="562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7" name="组合 56"/>
            <p:cNvGrpSpPr/>
            <p:nvPr/>
          </p:nvGrpSpPr>
          <p:grpSpPr>
            <a:xfrm>
              <a:off x="3367" y="5034"/>
              <a:ext cx="961" cy="946"/>
              <a:chOff x="2738" y="5231"/>
              <a:chExt cx="961" cy="946"/>
            </a:xfrm>
          </p:grpSpPr>
          <p:sp>
            <p:nvSpPr>
              <p:cNvPr id="58" name="立方体 57"/>
              <p:cNvSpPr/>
              <p:nvPr/>
            </p:nvSpPr>
            <p:spPr>
              <a:xfrm>
                <a:off x="3127" y="523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9" name="立方体 58"/>
              <p:cNvSpPr/>
              <p:nvPr/>
            </p:nvSpPr>
            <p:spPr>
              <a:xfrm>
                <a:off x="3002" y="5356"/>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0" name="立方体 59"/>
              <p:cNvSpPr/>
              <p:nvPr/>
            </p:nvSpPr>
            <p:spPr>
              <a:xfrm>
                <a:off x="2877" y="5484"/>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1" name="立方体 60"/>
              <p:cNvSpPr/>
              <p:nvPr/>
            </p:nvSpPr>
            <p:spPr>
              <a:xfrm>
                <a:off x="2738" y="562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62" name="组合 61"/>
            <p:cNvGrpSpPr/>
            <p:nvPr/>
          </p:nvGrpSpPr>
          <p:grpSpPr>
            <a:xfrm>
              <a:off x="3789" y="5036"/>
              <a:ext cx="961" cy="946"/>
              <a:chOff x="2738" y="5231"/>
              <a:chExt cx="961" cy="946"/>
            </a:xfrm>
          </p:grpSpPr>
          <p:sp>
            <p:nvSpPr>
              <p:cNvPr id="63" name="立方体 62"/>
              <p:cNvSpPr/>
              <p:nvPr/>
            </p:nvSpPr>
            <p:spPr>
              <a:xfrm>
                <a:off x="3127" y="523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4" name="立方体 63"/>
              <p:cNvSpPr/>
              <p:nvPr/>
            </p:nvSpPr>
            <p:spPr>
              <a:xfrm>
                <a:off x="3002" y="5356"/>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5" name="立方体 64"/>
              <p:cNvSpPr/>
              <p:nvPr/>
            </p:nvSpPr>
            <p:spPr>
              <a:xfrm>
                <a:off x="2877" y="5484"/>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6" name="立方体 65"/>
              <p:cNvSpPr/>
              <p:nvPr/>
            </p:nvSpPr>
            <p:spPr>
              <a:xfrm>
                <a:off x="2738" y="562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67" name="组合 66"/>
            <p:cNvGrpSpPr/>
            <p:nvPr/>
          </p:nvGrpSpPr>
          <p:grpSpPr>
            <a:xfrm>
              <a:off x="4211" y="5037"/>
              <a:ext cx="961" cy="946"/>
              <a:chOff x="2738" y="5231"/>
              <a:chExt cx="961" cy="946"/>
            </a:xfrm>
          </p:grpSpPr>
          <p:sp>
            <p:nvSpPr>
              <p:cNvPr id="68" name="立方体 67"/>
              <p:cNvSpPr/>
              <p:nvPr/>
            </p:nvSpPr>
            <p:spPr>
              <a:xfrm>
                <a:off x="3127" y="523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9" name="立方体 68"/>
              <p:cNvSpPr/>
              <p:nvPr/>
            </p:nvSpPr>
            <p:spPr>
              <a:xfrm>
                <a:off x="3002" y="5356"/>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0" name="立方体 69"/>
              <p:cNvSpPr/>
              <p:nvPr/>
            </p:nvSpPr>
            <p:spPr>
              <a:xfrm>
                <a:off x="2877" y="5484"/>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1" name="立方体 70"/>
              <p:cNvSpPr/>
              <p:nvPr/>
            </p:nvSpPr>
            <p:spPr>
              <a:xfrm>
                <a:off x="2738" y="562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72" name="组合 71"/>
            <p:cNvGrpSpPr/>
            <p:nvPr/>
          </p:nvGrpSpPr>
          <p:grpSpPr>
            <a:xfrm>
              <a:off x="4643" y="5037"/>
              <a:ext cx="961" cy="946"/>
              <a:chOff x="2738" y="5231"/>
              <a:chExt cx="961" cy="946"/>
            </a:xfrm>
          </p:grpSpPr>
          <p:sp>
            <p:nvSpPr>
              <p:cNvPr id="73" name="立方体 72"/>
              <p:cNvSpPr/>
              <p:nvPr/>
            </p:nvSpPr>
            <p:spPr>
              <a:xfrm>
                <a:off x="3127" y="523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4" name="立方体 73"/>
              <p:cNvSpPr/>
              <p:nvPr/>
            </p:nvSpPr>
            <p:spPr>
              <a:xfrm>
                <a:off x="3002" y="5356"/>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5" name="立方体 74"/>
              <p:cNvSpPr/>
              <p:nvPr/>
            </p:nvSpPr>
            <p:spPr>
              <a:xfrm>
                <a:off x="2877" y="5484"/>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6" name="立方体 75"/>
              <p:cNvSpPr/>
              <p:nvPr/>
            </p:nvSpPr>
            <p:spPr>
              <a:xfrm>
                <a:off x="2738" y="5621"/>
                <a:ext cx="573" cy="557"/>
              </a:xfrm>
              <a:prstGeom prst="cub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sp>
        <p:nvSpPr>
          <p:cNvPr id="197" name="文本框 196"/>
          <p:cNvSpPr txBox="1"/>
          <p:nvPr/>
        </p:nvSpPr>
        <p:spPr>
          <a:xfrm>
            <a:off x="1094105" y="5542280"/>
            <a:ext cx="657860"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W</a:t>
            </a:r>
            <a:endParaRPr lang="en-US" altLang="zh-CN">
              <a:latin typeface="Times New Roman" panose="02020603050405020304" pitchFamily="18" charset="0"/>
              <a:cs typeface="Times New Roman" panose="02020603050405020304" pitchFamily="18" charset="0"/>
            </a:endParaRPr>
          </a:p>
        </p:txBody>
      </p:sp>
      <p:sp>
        <p:nvSpPr>
          <p:cNvPr id="198" name="文本框 197"/>
          <p:cNvSpPr txBox="1"/>
          <p:nvPr/>
        </p:nvSpPr>
        <p:spPr>
          <a:xfrm>
            <a:off x="423545" y="3259455"/>
            <a:ext cx="67119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C</a:t>
            </a:r>
            <a:endParaRPr lang="en-US" altLang="zh-CN">
              <a:latin typeface="Times New Roman" panose="02020603050405020304" pitchFamily="18" charset="0"/>
              <a:cs typeface="Times New Roman" panose="02020603050405020304" pitchFamily="18" charset="0"/>
            </a:endParaRPr>
          </a:p>
        </p:txBody>
      </p:sp>
      <p:sp>
        <p:nvSpPr>
          <p:cNvPr id="199" name="文本框 198"/>
          <p:cNvSpPr txBox="1"/>
          <p:nvPr/>
        </p:nvSpPr>
        <p:spPr>
          <a:xfrm>
            <a:off x="137795" y="4244975"/>
            <a:ext cx="75501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H</a:t>
            </a:r>
            <a:endParaRPr lang="en-US" altLang="zh-CN">
              <a:latin typeface="Times New Roman" panose="02020603050405020304" pitchFamily="18" charset="0"/>
              <a:cs typeface="Times New Roman" panose="02020603050405020304" pitchFamily="18" charset="0"/>
            </a:endParaRPr>
          </a:p>
        </p:txBody>
      </p:sp>
      <p:grpSp>
        <p:nvGrpSpPr>
          <p:cNvPr id="231" name="组合 230"/>
          <p:cNvGrpSpPr/>
          <p:nvPr/>
        </p:nvGrpSpPr>
        <p:grpSpPr>
          <a:xfrm>
            <a:off x="3910330" y="4356735"/>
            <a:ext cx="610235" cy="600710"/>
            <a:chOff x="5432" y="6705"/>
            <a:chExt cx="961" cy="946"/>
          </a:xfrm>
          <a:solidFill>
            <a:schemeClr val="accent2">
              <a:lumMod val="40000"/>
              <a:lumOff val="60000"/>
            </a:schemeClr>
          </a:solidFill>
        </p:grpSpPr>
        <p:sp>
          <p:nvSpPr>
            <p:cNvPr id="202" name="立方体 201"/>
            <p:cNvSpPr/>
            <p:nvPr/>
          </p:nvSpPr>
          <p:spPr>
            <a:xfrm>
              <a:off x="5821" y="6705"/>
              <a:ext cx="573" cy="557"/>
            </a:xfrm>
            <a:prstGeom prst="cube">
              <a:avLst/>
            </a:prstGeom>
            <a:grpFill/>
            <a:ln>
              <a:solidFill>
                <a:schemeClr val="accent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3" name="立方体 202"/>
            <p:cNvSpPr/>
            <p:nvPr/>
          </p:nvSpPr>
          <p:spPr>
            <a:xfrm>
              <a:off x="5696" y="6830"/>
              <a:ext cx="573" cy="557"/>
            </a:xfrm>
            <a:prstGeom prst="cube">
              <a:avLst/>
            </a:prstGeom>
            <a:grpFill/>
            <a:ln>
              <a:solidFill>
                <a:schemeClr val="accent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4" name="立方体 203"/>
            <p:cNvSpPr/>
            <p:nvPr/>
          </p:nvSpPr>
          <p:spPr>
            <a:xfrm>
              <a:off x="5571" y="6958"/>
              <a:ext cx="573" cy="557"/>
            </a:xfrm>
            <a:prstGeom prst="cube">
              <a:avLst/>
            </a:prstGeom>
            <a:grpFill/>
            <a:ln>
              <a:solidFill>
                <a:schemeClr val="accent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5" name="立方体 204"/>
            <p:cNvSpPr/>
            <p:nvPr/>
          </p:nvSpPr>
          <p:spPr>
            <a:xfrm>
              <a:off x="5432" y="7095"/>
              <a:ext cx="573" cy="557"/>
            </a:xfrm>
            <a:prstGeom prst="cube">
              <a:avLst/>
            </a:prstGeom>
            <a:grpFill/>
            <a:ln>
              <a:solidFill>
                <a:schemeClr val="accent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cxnSp>
        <p:nvCxnSpPr>
          <p:cNvPr id="234" name="直接箭头连接符 233"/>
          <p:cNvCxnSpPr/>
          <p:nvPr/>
        </p:nvCxnSpPr>
        <p:spPr>
          <a:xfrm>
            <a:off x="2712720" y="4692650"/>
            <a:ext cx="1038860" cy="0"/>
          </a:xfrm>
          <a:prstGeom prst="straightConnector1">
            <a:avLst/>
          </a:prstGeom>
          <a:ln w="25400">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235" name="文本框 234"/>
          <p:cNvSpPr txBox="1"/>
          <p:nvPr/>
        </p:nvSpPr>
        <p:spPr>
          <a:xfrm>
            <a:off x="2616835" y="5065395"/>
            <a:ext cx="2405380" cy="306705"/>
          </a:xfrm>
          <a:prstGeom prst="rect">
            <a:avLst/>
          </a:prstGeom>
          <a:noFill/>
        </p:spPr>
        <p:txBody>
          <a:bodyPr wrap="square" rtlCol="0">
            <a:spAutoFit/>
          </a:bodyPr>
          <a:p>
            <a:r>
              <a:rPr lang="en-US" altLang="zh-CN" sz="1400">
                <a:latin typeface="Times New Roman" panose="02020603050405020304" pitchFamily="18" charset="0"/>
                <a:cs typeface="Times New Roman" panose="02020603050405020304" pitchFamily="18" charset="0"/>
              </a:rPr>
              <a:t>Global Average Pooling(GAP)</a:t>
            </a:r>
            <a:endParaRPr lang="en-US" altLang="zh-CN" sz="1400">
              <a:latin typeface="Times New Roman" panose="02020603050405020304" pitchFamily="18" charset="0"/>
              <a:cs typeface="Times New Roman" panose="02020603050405020304" pitchFamily="18" charset="0"/>
            </a:endParaRPr>
          </a:p>
        </p:txBody>
      </p:sp>
      <p:sp>
        <p:nvSpPr>
          <p:cNvPr id="236" name="文本框 235"/>
          <p:cNvSpPr txBox="1"/>
          <p:nvPr/>
        </p:nvSpPr>
        <p:spPr>
          <a:xfrm>
            <a:off x="3910330" y="3988435"/>
            <a:ext cx="99504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[C,1,1]</a:t>
            </a:r>
            <a:endParaRPr lang="en-US" altLang="zh-CN">
              <a:latin typeface="Times New Roman" panose="02020603050405020304" pitchFamily="18" charset="0"/>
              <a:cs typeface="Times New Roman" panose="02020603050405020304" pitchFamily="18" charset="0"/>
            </a:endParaRPr>
          </a:p>
        </p:txBody>
      </p:sp>
      <p:cxnSp>
        <p:nvCxnSpPr>
          <p:cNvPr id="239" name="直接箭头连接符 238"/>
          <p:cNvCxnSpPr/>
          <p:nvPr/>
        </p:nvCxnSpPr>
        <p:spPr>
          <a:xfrm flipV="1">
            <a:off x="4595495" y="4707255"/>
            <a:ext cx="539115" cy="3175"/>
          </a:xfrm>
          <a:prstGeom prst="straightConnector1">
            <a:avLst/>
          </a:prstGeom>
          <a:ln w="25400">
            <a:solidFill>
              <a:schemeClr val="tx1"/>
            </a:solidFill>
            <a:tailEnd type="arrow"/>
          </a:ln>
        </p:spPr>
        <p:style>
          <a:lnRef idx="2">
            <a:schemeClr val="accent1"/>
          </a:lnRef>
          <a:fillRef idx="0">
            <a:srgbClr val="FFFFFF"/>
          </a:fillRef>
          <a:effectRef idx="0">
            <a:srgbClr val="FFFFFF"/>
          </a:effectRef>
          <a:fontRef idx="minor">
            <a:schemeClr val="tx1"/>
          </a:fontRef>
        </p:style>
      </p:cxnSp>
      <p:pic>
        <p:nvPicPr>
          <p:cNvPr id="242" name="图片 241"/>
          <p:cNvPicPr>
            <a:picLocks noChangeAspect="1"/>
          </p:cNvPicPr>
          <p:nvPr/>
        </p:nvPicPr>
        <p:blipFill>
          <a:blip r:embed="rId1"/>
          <a:stretch>
            <a:fillRect/>
          </a:stretch>
        </p:blipFill>
        <p:spPr>
          <a:xfrm>
            <a:off x="5462270" y="4023360"/>
            <a:ext cx="922020" cy="485775"/>
          </a:xfrm>
          <a:prstGeom prst="rect">
            <a:avLst/>
          </a:prstGeom>
        </p:spPr>
      </p:pic>
      <p:sp>
        <p:nvSpPr>
          <p:cNvPr id="244" name="文本框 243"/>
          <p:cNvSpPr txBox="1"/>
          <p:nvPr/>
        </p:nvSpPr>
        <p:spPr>
          <a:xfrm>
            <a:off x="5022215" y="3570605"/>
            <a:ext cx="2239010" cy="306705"/>
          </a:xfrm>
          <a:prstGeom prst="rect">
            <a:avLst/>
          </a:prstGeom>
          <a:noFill/>
        </p:spPr>
        <p:txBody>
          <a:bodyPr wrap="square" rtlCol="0">
            <a:spAutoFit/>
          </a:bodyPr>
          <a:p>
            <a:r>
              <a:rPr lang="en-US" altLang="zh-CN" sz="1400">
                <a:latin typeface="Times New Roman" panose="02020603050405020304" pitchFamily="18" charset="0"/>
                <a:cs typeface="Times New Roman" panose="02020603050405020304" pitchFamily="18" charset="0"/>
              </a:rPr>
              <a:t>dimension reduction linear</a:t>
            </a:r>
            <a:endParaRPr lang="en-US" altLang="zh-CN" sz="1400">
              <a:latin typeface="Times New Roman" panose="02020603050405020304" pitchFamily="18" charset="0"/>
              <a:cs typeface="Times New Roman" panose="02020603050405020304" pitchFamily="18" charset="0"/>
            </a:endParaRPr>
          </a:p>
        </p:txBody>
      </p:sp>
      <p:sp>
        <p:nvSpPr>
          <p:cNvPr id="245" name="圆角矩形 244"/>
          <p:cNvSpPr/>
          <p:nvPr/>
        </p:nvSpPr>
        <p:spPr>
          <a:xfrm>
            <a:off x="5558790" y="4710430"/>
            <a:ext cx="728345" cy="279400"/>
          </a:xfrm>
          <a:prstGeom prst="roundRect">
            <a:avLst/>
          </a:prstGeom>
          <a:solidFill>
            <a:schemeClr val="tx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BN</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247" name="文本框 246"/>
          <p:cNvSpPr txBox="1"/>
          <p:nvPr/>
        </p:nvSpPr>
        <p:spPr>
          <a:xfrm>
            <a:off x="5558790" y="5120640"/>
            <a:ext cx="772160"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ReLU</a:t>
            </a:r>
            <a:endParaRPr lang="en-US" altLang="zh-CN">
              <a:latin typeface="Times New Roman" panose="02020603050405020304" pitchFamily="18" charset="0"/>
              <a:cs typeface="Times New Roman" panose="02020603050405020304" pitchFamily="18" charset="0"/>
            </a:endParaRPr>
          </a:p>
        </p:txBody>
      </p:sp>
      <p:pic>
        <p:nvPicPr>
          <p:cNvPr id="248" name="图片 247"/>
          <p:cNvPicPr>
            <a:picLocks noChangeAspect="1"/>
          </p:cNvPicPr>
          <p:nvPr/>
        </p:nvPicPr>
        <p:blipFill>
          <a:blip r:embed="rId1"/>
          <a:stretch>
            <a:fillRect/>
          </a:stretch>
        </p:blipFill>
        <p:spPr>
          <a:xfrm rot="5400000">
            <a:off x="8202295" y="4008755"/>
            <a:ext cx="727075" cy="501650"/>
          </a:xfrm>
          <a:prstGeom prst="rect">
            <a:avLst/>
          </a:prstGeom>
        </p:spPr>
      </p:pic>
      <p:sp>
        <p:nvSpPr>
          <p:cNvPr id="249" name="圆角矩形 248"/>
          <p:cNvSpPr/>
          <p:nvPr/>
        </p:nvSpPr>
        <p:spPr>
          <a:xfrm>
            <a:off x="8180070" y="4714240"/>
            <a:ext cx="728345" cy="279400"/>
          </a:xfrm>
          <a:prstGeom prst="roundRect">
            <a:avLst/>
          </a:prstGeom>
          <a:solidFill>
            <a:schemeClr val="tx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BN</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250" name="文本框 249"/>
          <p:cNvSpPr txBox="1"/>
          <p:nvPr/>
        </p:nvSpPr>
        <p:spPr>
          <a:xfrm>
            <a:off x="8180070" y="5124450"/>
            <a:ext cx="772160"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ReLU</a:t>
            </a:r>
            <a:endParaRPr lang="en-US" altLang="zh-CN">
              <a:latin typeface="Times New Roman" panose="02020603050405020304" pitchFamily="18" charset="0"/>
              <a:cs typeface="Times New Roman" panose="02020603050405020304" pitchFamily="18" charset="0"/>
            </a:endParaRPr>
          </a:p>
        </p:txBody>
      </p:sp>
      <p:sp>
        <p:nvSpPr>
          <p:cNvPr id="251" name="文本框 250"/>
          <p:cNvSpPr txBox="1"/>
          <p:nvPr/>
        </p:nvSpPr>
        <p:spPr>
          <a:xfrm>
            <a:off x="7327900" y="3570605"/>
            <a:ext cx="2291715" cy="306705"/>
          </a:xfrm>
          <a:prstGeom prst="rect">
            <a:avLst/>
          </a:prstGeom>
          <a:noFill/>
        </p:spPr>
        <p:txBody>
          <a:bodyPr wrap="square" rtlCol="0">
            <a:spAutoFit/>
          </a:bodyPr>
          <a:p>
            <a:r>
              <a:rPr lang="en-US" altLang="zh-CN" sz="1400">
                <a:latin typeface="Times New Roman" panose="02020603050405020304" pitchFamily="18" charset="0"/>
                <a:cs typeface="Times New Roman" panose="02020603050405020304" pitchFamily="18" charset="0"/>
              </a:rPr>
              <a:t>dimension increasing linear</a:t>
            </a:r>
            <a:endParaRPr lang="en-US" altLang="zh-CN" sz="1400">
              <a:latin typeface="Times New Roman" panose="02020603050405020304" pitchFamily="18" charset="0"/>
              <a:cs typeface="Times New Roman" panose="02020603050405020304" pitchFamily="18" charset="0"/>
            </a:endParaRPr>
          </a:p>
        </p:txBody>
      </p:sp>
      <p:sp>
        <p:nvSpPr>
          <p:cNvPr id="253" name="立方体 252"/>
          <p:cNvSpPr/>
          <p:nvPr/>
        </p:nvSpPr>
        <p:spPr>
          <a:xfrm>
            <a:off x="10240010" y="4353560"/>
            <a:ext cx="363855" cy="353695"/>
          </a:xfrm>
          <a:prstGeom prst="cube">
            <a:avLst/>
          </a:prstGeom>
          <a:solidFill>
            <a:schemeClr val="accent6">
              <a:lumMod val="40000"/>
              <a:lumOff val="60000"/>
            </a:schemeClr>
          </a:solidFill>
          <a:ln>
            <a:solidFill>
              <a:schemeClr val="accent4">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4" name="立方体 253"/>
          <p:cNvSpPr/>
          <p:nvPr/>
        </p:nvSpPr>
        <p:spPr>
          <a:xfrm>
            <a:off x="10160635" y="4432935"/>
            <a:ext cx="363855" cy="353695"/>
          </a:xfrm>
          <a:prstGeom prst="cube">
            <a:avLst/>
          </a:prstGeom>
          <a:solidFill>
            <a:schemeClr val="accent1">
              <a:lumMod val="60000"/>
              <a:lumOff val="40000"/>
            </a:schemeClr>
          </a:solidFill>
          <a:ln>
            <a:solidFill>
              <a:schemeClr val="accent4">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5" name="立方体 254"/>
          <p:cNvSpPr/>
          <p:nvPr/>
        </p:nvSpPr>
        <p:spPr>
          <a:xfrm>
            <a:off x="10081260" y="4514215"/>
            <a:ext cx="363855" cy="353695"/>
          </a:xfrm>
          <a:prstGeom prst="cube">
            <a:avLst/>
          </a:prstGeom>
          <a:solidFill>
            <a:schemeClr val="accent2">
              <a:lumMod val="60000"/>
              <a:lumOff val="40000"/>
            </a:schemeClr>
          </a:solidFill>
          <a:ln>
            <a:solidFill>
              <a:schemeClr val="accent4">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6" name="立方体 255"/>
          <p:cNvSpPr/>
          <p:nvPr/>
        </p:nvSpPr>
        <p:spPr>
          <a:xfrm>
            <a:off x="9992995" y="4601210"/>
            <a:ext cx="363855" cy="353695"/>
          </a:xfrm>
          <a:prstGeom prst="cube">
            <a:avLst/>
          </a:prstGeom>
          <a:solidFill>
            <a:schemeClr val="accent4">
              <a:lumMod val="60000"/>
              <a:lumOff val="40000"/>
            </a:schemeClr>
          </a:solidFill>
          <a:ln>
            <a:solidFill>
              <a:schemeClr val="accent4">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7" name="文本框 256"/>
          <p:cNvSpPr txBox="1"/>
          <p:nvPr/>
        </p:nvSpPr>
        <p:spPr>
          <a:xfrm>
            <a:off x="9992995" y="3979545"/>
            <a:ext cx="99504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[C,1,1]</a:t>
            </a:r>
            <a:endParaRPr lang="en-US" altLang="zh-CN">
              <a:latin typeface="Times New Roman" panose="02020603050405020304" pitchFamily="18" charset="0"/>
              <a:cs typeface="Times New Roman" panose="02020603050405020304" pitchFamily="18" charset="0"/>
            </a:endParaRPr>
          </a:p>
        </p:txBody>
      </p:sp>
      <p:sp>
        <p:nvSpPr>
          <p:cNvPr id="258" name="文本框 257"/>
          <p:cNvSpPr txBox="1"/>
          <p:nvPr/>
        </p:nvSpPr>
        <p:spPr>
          <a:xfrm>
            <a:off x="9339580" y="5155565"/>
            <a:ext cx="2472690" cy="337185"/>
          </a:xfrm>
          <a:prstGeom prst="rect">
            <a:avLst/>
          </a:prstGeom>
          <a:noFill/>
        </p:spPr>
        <p:txBody>
          <a:bodyPr wrap="square" rtlCol="0">
            <a:spAutoFit/>
          </a:bodyPr>
          <a:p>
            <a:r>
              <a:rPr lang="en-US" altLang="zh-CN" sz="1600">
                <a:latin typeface="Times New Roman" panose="02020603050405020304" pitchFamily="18" charset="0"/>
                <a:cs typeface="Times New Roman" panose="02020603050405020304" pitchFamily="18" charset="0"/>
              </a:rPr>
              <a:t>Channel Attention Weights</a:t>
            </a:r>
            <a:endParaRPr lang="en-US" altLang="zh-CN" sz="1600">
              <a:latin typeface="Times New Roman" panose="02020603050405020304" pitchFamily="18" charset="0"/>
              <a:cs typeface="Times New Roman" panose="02020603050405020304" pitchFamily="18" charset="0"/>
            </a:endParaRPr>
          </a:p>
        </p:txBody>
      </p:sp>
      <p:cxnSp>
        <p:nvCxnSpPr>
          <p:cNvPr id="259" name="直接箭头连接符 258"/>
          <p:cNvCxnSpPr/>
          <p:nvPr/>
        </p:nvCxnSpPr>
        <p:spPr>
          <a:xfrm flipV="1">
            <a:off x="9356090" y="4714240"/>
            <a:ext cx="539115" cy="3175"/>
          </a:xfrm>
          <a:prstGeom prst="straightConnector1">
            <a:avLst/>
          </a:prstGeom>
          <a:ln w="25400">
            <a:solidFill>
              <a:schemeClr val="tx1"/>
            </a:solidFill>
            <a:tailEnd type="arrow"/>
          </a:ln>
        </p:spPr>
        <p:style>
          <a:lnRef idx="2">
            <a:schemeClr val="accent1"/>
          </a:lnRef>
          <a:fillRef idx="0">
            <a:srgbClr val="FFFFFF"/>
          </a:fillRef>
          <a:effectRef idx="0">
            <a:srgbClr val="FFFFFF"/>
          </a:effectRef>
          <a:fontRef idx="minor">
            <a:schemeClr val="tx1"/>
          </a:fontRef>
        </p:style>
      </p:cxnSp>
      <p:grpSp>
        <p:nvGrpSpPr>
          <p:cNvPr id="271" name="组合 270"/>
          <p:cNvGrpSpPr/>
          <p:nvPr/>
        </p:nvGrpSpPr>
        <p:grpSpPr>
          <a:xfrm>
            <a:off x="6964680" y="4507230"/>
            <a:ext cx="530860" cy="521335"/>
            <a:chOff x="10609" y="7098"/>
            <a:chExt cx="836" cy="821"/>
          </a:xfrm>
        </p:grpSpPr>
        <p:sp>
          <p:nvSpPr>
            <p:cNvPr id="262" name="立方体 261"/>
            <p:cNvSpPr/>
            <p:nvPr/>
          </p:nvSpPr>
          <p:spPr>
            <a:xfrm>
              <a:off x="10873" y="7098"/>
              <a:ext cx="573" cy="557"/>
            </a:xfrm>
            <a:prstGeom prst="cube">
              <a:avLst/>
            </a:prstGeom>
            <a:solidFill>
              <a:schemeClr val="accent4">
                <a:lumMod val="20000"/>
                <a:lumOff val="80000"/>
              </a:schemeClr>
            </a:solidFill>
            <a:ln>
              <a:solidFill>
                <a:schemeClr val="accent4">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3" name="立方体 262"/>
            <p:cNvSpPr/>
            <p:nvPr/>
          </p:nvSpPr>
          <p:spPr>
            <a:xfrm>
              <a:off x="10748" y="7226"/>
              <a:ext cx="573" cy="557"/>
            </a:xfrm>
            <a:prstGeom prst="cube">
              <a:avLst/>
            </a:prstGeom>
            <a:solidFill>
              <a:schemeClr val="accent4">
                <a:lumMod val="20000"/>
                <a:lumOff val="80000"/>
              </a:schemeClr>
            </a:solidFill>
            <a:ln>
              <a:solidFill>
                <a:schemeClr val="accent4">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4" name="立方体 263"/>
            <p:cNvSpPr/>
            <p:nvPr/>
          </p:nvSpPr>
          <p:spPr>
            <a:xfrm>
              <a:off x="10609" y="7363"/>
              <a:ext cx="573" cy="557"/>
            </a:xfrm>
            <a:prstGeom prst="cube">
              <a:avLst/>
            </a:prstGeom>
            <a:solidFill>
              <a:schemeClr val="accent4">
                <a:lumMod val="20000"/>
                <a:lumOff val="80000"/>
              </a:schemeClr>
            </a:solidFill>
            <a:ln>
              <a:solidFill>
                <a:schemeClr val="accent4">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cxnSp>
        <p:nvCxnSpPr>
          <p:cNvPr id="272" name="直接箭头连接符 271"/>
          <p:cNvCxnSpPr/>
          <p:nvPr/>
        </p:nvCxnSpPr>
        <p:spPr>
          <a:xfrm flipV="1">
            <a:off x="6384290" y="4714240"/>
            <a:ext cx="539115" cy="3175"/>
          </a:xfrm>
          <a:prstGeom prst="straightConnector1">
            <a:avLst/>
          </a:prstGeom>
          <a:ln w="25400">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73" name="直接箭头连接符 272"/>
          <p:cNvCxnSpPr/>
          <p:nvPr/>
        </p:nvCxnSpPr>
        <p:spPr>
          <a:xfrm flipV="1">
            <a:off x="7553960" y="4714240"/>
            <a:ext cx="539115" cy="3175"/>
          </a:xfrm>
          <a:prstGeom prst="straightConnector1">
            <a:avLst/>
          </a:prstGeom>
          <a:ln w="25400">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274" name="文本框 273"/>
          <p:cNvSpPr txBox="1"/>
          <p:nvPr/>
        </p:nvSpPr>
        <p:spPr>
          <a:xfrm>
            <a:off x="6923405" y="4115435"/>
            <a:ext cx="99504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[C/r,1,1]</a:t>
            </a:r>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98450" y="361315"/>
            <a:ext cx="10845800" cy="368300"/>
          </a:xfrm>
          <a:prstGeom prst="rect">
            <a:avLst/>
          </a:prstGeom>
          <a:noFill/>
        </p:spPr>
        <p:txBody>
          <a:bodyPr wrap="square" rtlCol="0">
            <a:spAutoFit/>
          </a:bodyPr>
          <a:p>
            <a:r>
              <a:rPr lang="zh-CN" altLang="en-US">
                <a:latin typeface="Times New Roman" panose="02020603050405020304" pitchFamily="18" charset="0"/>
                <a:ea typeface="宋体" panose="02010600030101010101" pitchFamily="2" charset="-122"/>
                <a:cs typeface="Times New Roman" panose="02020603050405020304" pitchFamily="18" charset="0"/>
              </a:rPr>
              <a:t>本文提出了多尺度通道注意力机制</a:t>
            </a:r>
            <a:r>
              <a:rPr lang="en-US" altLang="zh-CN">
                <a:latin typeface="Times New Roman" panose="02020603050405020304" pitchFamily="18" charset="0"/>
                <a:ea typeface="宋体" panose="02010600030101010101" pitchFamily="2" charset="-122"/>
                <a:cs typeface="Times New Roman" panose="02020603050405020304" pitchFamily="18" charset="0"/>
              </a:rPr>
              <a:t>(MS-CAM),</a:t>
            </a:r>
            <a:r>
              <a:rPr lang="zh-CN" altLang="en-US">
                <a:latin typeface="Times New Roman" panose="02020603050405020304" pitchFamily="18" charset="0"/>
                <a:ea typeface="宋体" panose="02010600030101010101" pitchFamily="2" charset="-122"/>
                <a:cs typeface="Times New Roman" panose="02020603050405020304" pitchFamily="18" charset="0"/>
              </a:rPr>
              <a:t>具体结构如下：</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127635" y="937895"/>
            <a:ext cx="5289550" cy="5469255"/>
          </a:xfrm>
          <a:prstGeom prst="rect">
            <a:avLst/>
          </a:prstGeom>
        </p:spPr>
      </p:pic>
      <p:sp>
        <p:nvSpPr>
          <p:cNvPr id="7" name="文本框 6"/>
          <p:cNvSpPr txBox="1"/>
          <p:nvPr/>
        </p:nvSpPr>
        <p:spPr>
          <a:xfrm>
            <a:off x="6096000" y="2067560"/>
            <a:ext cx="4875530" cy="2030095"/>
          </a:xfrm>
          <a:prstGeom prst="rect">
            <a:avLst/>
          </a:prstGeom>
          <a:noFill/>
        </p:spPr>
        <p:txBody>
          <a:bodyPr wrap="square" rtlCol="0">
            <a:spAutoFit/>
          </a:bodyPr>
          <a:p>
            <a:pPr indent="457200"/>
            <a:r>
              <a:rPr lang="zh-CN" altLang="en-US">
                <a:latin typeface="Times New Roman" panose="02020603050405020304" pitchFamily="18" charset="0"/>
                <a:ea typeface="宋体" panose="02010600030101010101" pitchFamily="2" charset="-122"/>
                <a:cs typeface="Times New Roman" panose="02020603050405020304" pitchFamily="18" charset="0"/>
              </a:rPr>
              <a:t>其左侧分支就是</a:t>
            </a:r>
            <a:r>
              <a:rPr lang="en-US" altLang="zh-CN">
                <a:latin typeface="Times New Roman" panose="02020603050405020304" pitchFamily="18" charset="0"/>
                <a:ea typeface="宋体" panose="02010600030101010101" pitchFamily="2" charset="-122"/>
                <a:cs typeface="Times New Roman" panose="02020603050405020304" pitchFamily="18" charset="0"/>
              </a:rPr>
              <a:t>Global Channel Attention</a:t>
            </a:r>
            <a:r>
              <a:rPr lang="zh-CN" altLang="en-US">
                <a:latin typeface="Times New Roman" panose="02020603050405020304" pitchFamily="18" charset="0"/>
                <a:ea typeface="宋体" panose="02010600030101010101" pitchFamily="2" charset="-122"/>
                <a:cs typeface="Times New Roman" panose="02020603050405020304" pitchFamily="18" charset="0"/>
              </a:rPr>
              <a:t>，和</a:t>
            </a:r>
            <a:r>
              <a:rPr lang="en-US" altLang="zh-CN">
                <a:latin typeface="Times New Roman" panose="02020603050405020304" pitchFamily="18" charset="0"/>
                <a:ea typeface="宋体" panose="02010600030101010101" pitchFamily="2" charset="-122"/>
                <a:cs typeface="Times New Roman" panose="02020603050405020304" pitchFamily="18" charset="0"/>
              </a:rPr>
              <a:t>SeNet</a:t>
            </a:r>
            <a:r>
              <a:rPr lang="zh-CN" altLang="en-US">
                <a:latin typeface="Times New Roman" panose="02020603050405020304" pitchFamily="18" charset="0"/>
                <a:ea typeface="宋体" panose="02010600030101010101" pitchFamily="2" charset="-122"/>
                <a:cs typeface="Times New Roman" panose="02020603050405020304" pitchFamily="18" charset="0"/>
              </a:rPr>
              <a:t>不同之处在于作者将两个</a:t>
            </a:r>
            <a:r>
              <a:rPr lang="en-US" altLang="zh-CN">
                <a:latin typeface="Times New Roman" panose="02020603050405020304" pitchFamily="18" charset="0"/>
                <a:ea typeface="宋体" panose="02010600030101010101" pitchFamily="2" charset="-122"/>
                <a:cs typeface="Times New Roman" panose="02020603050405020304" pitchFamily="18" charset="0"/>
              </a:rPr>
              <a:t>Linear</a:t>
            </a:r>
            <a:r>
              <a:rPr lang="zh-CN" altLang="en-US">
                <a:latin typeface="Times New Roman" panose="02020603050405020304" pitchFamily="18" charset="0"/>
                <a:ea typeface="宋体" panose="02010600030101010101" pitchFamily="2" charset="-122"/>
                <a:cs typeface="Times New Roman" panose="02020603050405020304" pitchFamily="18" charset="0"/>
              </a:rPr>
              <a:t>层换成了卷积层，减少了参数</a:t>
            </a:r>
            <a:r>
              <a:rPr lang="zh-CN" altLang="en-US">
                <a:latin typeface="Times New Roman" panose="02020603050405020304" pitchFamily="18" charset="0"/>
                <a:ea typeface="宋体" panose="02010600030101010101" pitchFamily="2" charset="-122"/>
                <a:cs typeface="Times New Roman" panose="02020603050405020304" pitchFamily="18" charset="0"/>
              </a:rPr>
              <a:t>量。</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indent="457200"/>
            <a:r>
              <a:rPr lang="zh-CN" altLang="en-US">
                <a:latin typeface="Times New Roman" panose="02020603050405020304" pitchFamily="18" charset="0"/>
                <a:ea typeface="宋体" panose="02010600030101010101" pitchFamily="2" charset="-122"/>
                <a:cs typeface="Times New Roman" panose="02020603050405020304" pitchFamily="18" charset="0"/>
              </a:rPr>
              <a:t>右侧分支则不需要经过</a:t>
            </a:r>
            <a:r>
              <a:rPr lang="en-US" altLang="zh-CN">
                <a:latin typeface="Times New Roman" panose="02020603050405020304" pitchFamily="18" charset="0"/>
                <a:ea typeface="宋体" panose="02010600030101010101" pitchFamily="2" charset="-122"/>
                <a:cs typeface="Times New Roman" panose="02020603050405020304" pitchFamily="18" charset="0"/>
              </a:rPr>
              <a:t>GAP</a:t>
            </a:r>
            <a:r>
              <a:rPr lang="zh-CN" altLang="en-US">
                <a:latin typeface="Times New Roman" panose="02020603050405020304" pitchFamily="18" charset="0"/>
                <a:ea typeface="宋体" panose="02010600030101010101" pitchFamily="2" charset="-122"/>
                <a:cs typeface="Times New Roman" panose="02020603050405020304" pitchFamily="18" charset="0"/>
              </a:rPr>
              <a:t>直接由卷积核学习其特征（卷积核大小都是</a:t>
            </a:r>
            <a:r>
              <a:rPr lang="en-US" altLang="zh-CN">
                <a:latin typeface="Times New Roman" panose="02020603050405020304" pitchFamily="18" charset="0"/>
                <a:ea typeface="宋体" panose="02010600030101010101" pitchFamily="2" charset="-122"/>
                <a:cs typeface="Times New Roman" panose="02020603050405020304" pitchFamily="18" charset="0"/>
              </a:rPr>
              <a:t>1</a:t>
            </a:r>
            <a:r>
              <a:rPr lang="zh-CN" altLang="en-US">
                <a:latin typeface="Times New Roman" panose="02020603050405020304" pitchFamily="18" charset="0"/>
                <a:ea typeface="宋体" panose="02010600030101010101" pitchFamily="2" charset="-122"/>
                <a:cs typeface="Times New Roman" panose="02020603050405020304" pitchFamily="18" charset="0"/>
              </a:rPr>
              <a:t>）</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indent="457200"/>
            <a:r>
              <a:rPr lang="zh-CN" altLang="en-US">
                <a:latin typeface="Times New Roman" panose="02020603050405020304" pitchFamily="18" charset="0"/>
                <a:ea typeface="宋体" panose="02010600030101010101" pitchFamily="2" charset="-122"/>
                <a:cs typeface="Times New Roman" panose="02020603050405020304" pitchFamily="18" charset="0"/>
              </a:rPr>
              <a:t>最终两个分支的结果相加再由</a:t>
            </a:r>
            <a:r>
              <a:rPr lang="en-US" altLang="zh-CN">
                <a:latin typeface="Times New Roman" panose="02020603050405020304" pitchFamily="18" charset="0"/>
                <a:ea typeface="宋体" panose="02010600030101010101" pitchFamily="2" charset="-122"/>
                <a:cs typeface="Times New Roman" panose="02020603050405020304" pitchFamily="18" charset="0"/>
              </a:rPr>
              <a:t>Sigmoid</a:t>
            </a:r>
            <a:r>
              <a:rPr lang="zh-CN" altLang="en-US">
                <a:latin typeface="Times New Roman" panose="02020603050405020304" pitchFamily="18" charset="0"/>
                <a:ea typeface="宋体" panose="02010600030101010101" pitchFamily="2" charset="-122"/>
                <a:cs typeface="Times New Roman" panose="02020603050405020304" pitchFamily="18" charset="0"/>
              </a:rPr>
              <a:t>函数进行缩放便得到了</a:t>
            </a:r>
            <a:r>
              <a:rPr lang="zh-CN" altLang="en-US"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多尺度通道注意力权重。</a:t>
            </a:r>
            <a:endParaRPr lang="zh-CN" altLang="en-US" b="1">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38430" y="188595"/>
            <a:ext cx="7295515" cy="3924935"/>
          </a:xfrm>
          <a:prstGeom prst="rect">
            <a:avLst/>
          </a:prstGeom>
        </p:spPr>
      </p:pic>
      <p:sp>
        <p:nvSpPr>
          <p:cNvPr id="5" name="文本框 4"/>
          <p:cNvSpPr txBox="1"/>
          <p:nvPr/>
        </p:nvSpPr>
        <p:spPr>
          <a:xfrm>
            <a:off x="7576820" y="1091565"/>
            <a:ext cx="4371340" cy="922020"/>
          </a:xfrm>
          <a:prstGeom prst="rect">
            <a:avLst/>
          </a:prstGeom>
          <a:noFill/>
        </p:spPr>
        <p:txBody>
          <a:bodyPr wrap="square" rtlCol="0">
            <a:spAutoFit/>
          </a:bodyPr>
          <a:p>
            <a:pPr indent="457200"/>
            <a:r>
              <a:rPr lang="zh-CN" altLang="en-US">
                <a:latin typeface="Times New Roman" panose="02020603050405020304" pitchFamily="18" charset="0"/>
                <a:ea typeface="宋体" panose="02010600030101010101" pitchFamily="2" charset="-122"/>
                <a:cs typeface="Times New Roman" panose="02020603050405020304" pitchFamily="18" charset="0"/>
              </a:rPr>
              <a:t>作者总结了深度学习中不同的特征融合场景的特点，并基于</a:t>
            </a:r>
            <a:r>
              <a:rPr lang="en-US" altLang="zh-CN">
                <a:latin typeface="Times New Roman" panose="02020603050405020304" pitchFamily="18" charset="0"/>
                <a:ea typeface="宋体" panose="02010600030101010101" pitchFamily="2" charset="-122"/>
                <a:cs typeface="Times New Roman" panose="02020603050405020304" pitchFamily="18" charset="0"/>
              </a:rPr>
              <a:t>MS-CAM</a:t>
            </a:r>
            <a:r>
              <a:rPr lang="zh-CN" altLang="en-US">
                <a:latin typeface="Times New Roman" panose="02020603050405020304" pitchFamily="18" charset="0"/>
                <a:ea typeface="宋体" panose="02010600030101010101" pitchFamily="2" charset="-122"/>
                <a:cs typeface="Times New Roman" panose="02020603050405020304" pitchFamily="18" charset="0"/>
              </a:rPr>
              <a:t>提出了一种通用的特征融合方法</a:t>
            </a:r>
            <a:r>
              <a:rPr lang="en-US" altLang="zh-CN">
                <a:latin typeface="Times New Roman" panose="02020603050405020304" pitchFamily="18" charset="0"/>
                <a:ea typeface="宋体" panose="02010600030101010101" pitchFamily="2" charset="-122"/>
                <a:cs typeface="Times New Roman" panose="02020603050405020304" pitchFamily="18" charset="0"/>
              </a:rPr>
              <a:t>(AFF/iAFF)</a:t>
            </a:r>
            <a:r>
              <a:rPr lang="zh-CN" altLang="en-US">
                <a:latin typeface="Times New Roman" panose="02020603050405020304" pitchFamily="18" charset="0"/>
                <a:ea typeface="宋体" panose="02010600030101010101" pitchFamily="2" charset="-122"/>
                <a:cs typeface="Times New Roman" panose="02020603050405020304" pitchFamily="18" charset="0"/>
              </a:rPr>
              <a:t>。</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567690" y="4469765"/>
            <a:ext cx="5670550" cy="539115"/>
          </a:xfrm>
          <a:prstGeom prst="rect">
            <a:avLst/>
          </a:prstGeom>
        </p:spPr>
      </p:pic>
      <p:sp>
        <p:nvSpPr>
          <p:cNvPr id="7" name="文本框 6"/>
          <p:cNvSpPr txBox="1"/>
          <p:nvPr/>
        </p:nvSpPr>
        <p:spPr>
          <a:xfrm>
            <a:off x="567690" y="4174490"/>
            <a:ext cx="809053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作者提出特征融合方法可以用如下公式抽象地</a:t>
            </a:r>
            <a:r>
              <a:rPr lang="zh-CN" altLang="en-US">
                <a:latin typeface="宋体" panose="02010600030101010101" pitchFamily="2" charset="-122"/>
                <a:ea typeface="宋体" panose="02010600030101010101" pitchFamily="2" charset="-122"/>
              </a:rPr>
              <a:t>表示：</a:t>
            </a:r>
            <a:endParaRPr lang="zh-CN" altLang="en-US">
              <a:latin typeface="宋体" panose="02010600030101010101" pitchFamily="2" charset="-122"/>
              <a:ea typeface="宋体" panose="02010600030101010101" pitchFamily="2" charset="-122"/>
            </a:endParaRPr>
          </a:p>
        </p:txBody>
      </p:sp>
      <p:sp>
        <p:nvSpPr>
          <p:cNvPr id="9" name="文本框 8"/>
          <p:cNvSpPr txBox="1"/>
          <p:nvPr/>
        </p:nvSpPr>
        <p:spPr>
          <a:xfrm>
            <a:off x="647065" y="5337810"/>
            <a:ext cx="4064000" cy="64516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同时作者给出了三个具体的可以使用该方法的场景</a:t>
            </a:r>
            <a:endParaRPr lang="zh-CN" altLang="en-US">
              <a:latin typeface="宋体" panose="02010600030101010101" pitchFamily="2" charset="-122"/>
              <a:ea typeface="宋体" panose="02010600030101010101" pitchFamily="2" charset="-122"/>
            </a:endParaRPr>
          </a:p>
        </p:txBody>
      </p:sp>
      <p:sp>
        <p:nvSpPr>
          <p:cNvPr id="12" name="文本框 11"/>
          <p:cNvSpPr txBox="1"/>
          <p:nvPr/>
        </p:nvSpPr>
        <p:spPr>
          <a:xfrm>
            <a:off x="6908165" y="4603750"/>
            <a:ext cx="4930140" cy="2193290"/>
          </a:xfrm>
          <a:prstGeom prst="rect">
            <a:avLst/>
          </a:prstGeom>
          <a:noFill/>
        </p:spPr>
        <p:txBody>
          <a:bodyPr wrap="square" rtlCol="0">
            <a:noAutofit/>
          </a:bodyPr>
          <a:p>
            <a:r>
              <a:rPr lang="zh-CN" altLang="en-US">
                <a:latin typeface="Times New Roman" panose="02020603050405020304" pitchFamily="18" charset="0"/>
                <a:ea typeface="宋体" panose="02010600030101010101" pitchFamily="2" charset="-122"/>
                <a:cs typeface="Times New Roman" panose="02020603050405020304" pitchFamily="18" charset="0"/>
              </a:rPr>
              <a:t>1. 同层场景：X是3×3卷积核的输出，Y是</a:t>
            </a:r>
            <a:r>
              <a:rPr lang="en-US" altLang="zh-CN">
                <a:latin typeface="Times New Roman" panose="02020603050405020304" pitchFamily="18" charset="0"/>
                <a:ea typeface="宋体" panose="02010600030101010101" pitchFamily="2" charset="-122"/>
                <a:cs typeface="Times New Roman" panose="02020603050405020304" pitchFamily="18" charset="0"/>
              </a:rPr>
              <a:t>Inception Network</a:t>
            </a:r>
            <a:r>
              <a:rPr lang="zh-CN" altLang="en-US">
                <a:latin typeface="Times New Roman" panose="02020603050405020304" pitchFamily="18" charset="0"/>
                <a:ea typeface="宋体" panose="02010600030101010101" pitchFamily="2" charset="-122"/>
                <a:cs typeface="Times New Roman" panose="02020603050405020304" pitchFamily="18" charset="0"/>
              </a:rPr>
              <a:t>中5×5卷积核的输出；</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r>
              <a:rPr lang="zh-CN" altLang="en-US">
                <a:latin typeface="Times New Roman" panose="02020603050405020304" pitchFamily="18" charset="0"/>
                <a:ea typeface="宋体" panose="02010600030101010101" pitchFamily="2" charset="-122"/>
                <a:cs typeface="Times New Roman" panose="02020603050405020304" pitchFamily="18" charset="0"/>
              </a:rPr>
              <a:t>2</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ea typeface="宋体" panose="02010600030101010101" pitchFamily="2" charset="-122"/>
                <a:cs typeface="Times New Roman" panose="02020603050405020304" pitchFamily="18" charset="0"/>
              </a:rPr>
              <a:t>短跳连接场景：X是恒等，Y是ResNet块中的学习残差；</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r>
              <a:rPr lang="zh-CN" altLang="en-US">
                <a:latin typeface="Times New Roman" panose="02020603050405020304" pitchFamily="18" charset="0"/>
                <a:ea typeface="宋体" panose="02010600030101010101" pitchFamily="2" charset="-122"/>
                <a:cs typeface="Times New Roman" panose="02020603050405020304" pitchFamily="18" charset="0"/>
              </a:rPr>
              <a:t>3</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ea typeface="宋体" panose="02010600030101010101" pitchFamily="2" charset="-122"/>
                <a:cs typeface="Times New Roman" panose="02020603050405020304" pitchFamily="18" charset="0"/>
              </a:rPr>
              <a:t>长跳连接场景：X是低级特征映射，Y是特征金字塔中的高级语义特征映射。</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3" name="对象 12">
            <a:hlinkClick r:id="" action="ppaction://ole?verb="/>
          </p:cNvPr>
          <p:cNvGraphicFramePr>
            <a:graphicFrameLocks noChangeAspect="1"/>
          </p:cNvGraphicFramePr>
          <p:nvPr/>
        </p:nvGraphicFramePr>
        <p:xfrm>
          <a:off x="2166620" y="5622925"/>
          <a:ext cx="1421130" cy="360680"/>
        </p:xfrm>
        <a:graphic>
          <a:graphicData uri="http://schemas.openxmlformats.org/presentationml/2006/ole">
            <mc:AlternateContent xmlns:mc="http://schemas.openxmlformats.org/markup-compatibility/2006">
              <mc:Choice xmlns:v="urn:schemas-microsoft-com:vml" Requires="v">
                <p:oleObj spid="_x0000_s1025" name="" r:id="rId3" imgW="901700" imgH="228600" progId="Equation.KSEE3">
                  <p:embed/>
                </p:oleObj>
              </mc:Choice>
              <mc:Fallback>
                <p:oleObj name="" r:id="rId3" imgW="901700" imgH="228600" progId="Equation.KSEE3">
                  <p:embed/>
                  <p:pic>
                    <p:nvPicPr>
                      <p:cNvPr id="0" name="图片 1024"/>
                      <p:cNvPicPr/>
                      <p:nvPr/>
                    </p:nvPicPr>
                    <p:blipFill>
                      <a:blip r:embed="rId4"/>
                      <a:stretch>
                        <a:fillRect/>
                      </a:stretch>
                    </p:blipFill>
                    <p:spPr>
                      <a:xfrm>
                        <a:off x="2166620" y="5622925"/>
                        <a:ext cx="1421130" cy="360680"/>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30505" y="198755"/>
            <a:ext cx="4064000" cy="368300"/>
          </a:xfrm>
          <a:prstGeom prst="rect">
            <a:avLst/>
          </a:prstGeom>
          <a:noFill/>
        </p:spPr>
        <p:txBody>
          <a:bodyPr wrap="square" rtlCol="0">
            <a:spAutoFit/>
          </a:bodyPr>
          <a:p>
            <a:r>
              <a:rPr lang="zh-CN" altLang="en-US">
                <a:latin typeface="Times New Roman" panose="02020603050405020304" pitchFamily="18" charset="0"/>
                <a:ea typeface="宋体" panose="02010600030101010101" pitchFamily="2" charset="-122"/>
                <a:cs typeface="Times New Roman" panose="02020603050405020304" pitchFamily="18" charset="0"/>
              </a:rPr>
              <a:t>以</a:t>
            </a:r>
            <a:r>
              <a:rPr lang="en-US" altLang="zh-CN">
                <a:latin typeface="Times New Roman" panose="02020603050405020304" pitchFamily="18" charset="0"/>
                <a:ea typeface="宋体" panose="02010600030101010101" pitchFamily="2" charset="-122"/>
                <a:cs typeface="Times New Roman" panose="02020603050405020304" pitchFamily="18" charset="0"/>
              </a:rPr>
              <a:t>AFF</a:t>
            </a:r>
            <a:r>
              <a:rPr lang="zh-CN" altLang="en-US">
                <a:latin typeface="Times New Roman" panose="02020603050405020304" pitchFamily="18" charset="0"/>
                <a:ea typeface="宋体" panose="02010600030101010101" pitchFamily="2" charset="-122"/>
                <a:cs typeface="Times New Roman" panose="02020603050405020304" pitchFamily="18" charset="0"/>
              </a:rPr>
              <a:t>为例进行特征融合展示</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文本框 3"/>
          <p:cNvSpPr txBox="1"/>
          <p:nvPr/>
        </p:nvSpPr>
        <p:spPr>
          <a:xfrm>
            <a:off x="293370" y="703580"/>
            <a:ext cx="3935730" cy="368300"/>
          </a:xfrm>
          <a:prstGeom prst="rect">
            <a:avLst/>
          </a:prstGeom>
          <a:noFill/>
        </p:spPr>
        <p:txBody>
          <a:bodyPr wrap="square" rtlCol="0">
            <a:spAutoFit/>
          </a:bodyPr>
          <a:p>
            <a:r>
              <a:rPr lang="zh-CN" altLang="en-US">
                <a:latin typeface="Times New Roman" panose="02020603050405020304" pitchFamily="18" charset="0"/>
                <a:ea typeface="宋体" panose="02010600030101010101" pitchFamily="2" charset="-122"/>
                <a:cs typeface="Times New Roman" panose="02020603050405020304" pitchFamily="18" charset="0"/>
              </a:rPr>
              <a:t>假设输入的数据是</a:t>
            </a:r>
            <a:r>
              <a:rPr lang="en-US" altLang="zh-CN">
                <a:latin typeface="Times New Roman" panose="02020603050405020304" pitchFamily="18" charset="0"/>
                <a:ea typeface="宋体" panose="02010600030101010101" pitchFamily="2" charset="-122"/>
                <a:cs typeface="Times New Roman" panose="02020603050405020304" pitchFamily="18" charset="0"/>
              </a:rPr>
              <a:t> X,Y</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9" name="组合 18"/>
          <p:cNvGrpSpPr/>
          <p:nvPr/>
        </p:nvGrpSpPr>
        <p:grpSpPr>
          <a:xfrm>
            <a:off x="4582160" y="1552575"/>
            <a:ext cx="2538730" cy="619760"/>
            <a:chOff x="1197" y="6051"/>
            <a:chExt cx="3998" cy="976"/>
          </a:xfrm>
        </p:grpSpPr>
        <p:sp>
          <p:nvSpPr>
            <p:cNvPr id="168" name="立方体 167"/>
            <p:cNvSpPr/>
            <p:nvPr/>
          </p:nvSpPr>
          <p:spPr>
            <a:xfrm>
              <a:off x="1199" y="6471"/>
              <a:ext cx="573" cy="557"/>
            </a:xfrm>
            <a:prstGeom prst="cube">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9" name="立方体 168"/>
            <p:cNvSpPr/>
            <p:nvPr/>
          </p:nvSpPr>
          <p:spPr>
            <a:xfrm>
              <a:off x="1635" y="6471"/>
              <a:ext cx="573" cy="557"/>
            </a:xfrm>
            <a:prstGeom prst="cube">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0" name="立方体 169"/>
            <p:cNvSpPr/>
            <p:nvPr/>
          </p:nvSpPr>
          <p:spPr>
            <a:xfrm>
              <a:off x="2053" y="6471"/>
              <a:ext cx="573" cy="557"/>
            </a:xfrm>
            <a:prstGeom prst="cube">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1" name="立方体 170"/>
            <p:cNvSpPr/>
            <p:nvPr/>
          </p:nvSpPr>
          <p:spPr>
            <a:xfrm>
              <a:off x="2486" y="6471"/>
              <a:ext cx="573" cy="557"/>
            </a:xfrm>
            <a:prstGeom prst="cube">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立方体 4"/>
            <p:cNvSpPr/>
            <p:nvPr/>
          </p:nvSpPr>
          <p:spPr>
            <a:xfrm>
              <a:off x="2907" y="6471"/>
              <a:ext cx="573" cy="557"/>
            </a:xfrm>
            <a:prstGeom prst="cube">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立方体 5"/>
            <p:cNvSpPr/>
            <p:nvPr/>
          </p:nvSpPr>
          <p:spPr>
            <a:xfrm>
              <a:off x="3337" y="6471"/>
              <a:ext cx="573" cy="557"/>
            </a:xfrm>
            <a:prstGeom prst="cube">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立方体 6"/>
            <p:cNvSpPr/>
            <p:nvPr/>
          </p:nvSpPr>
          <p:spPr>
            <a:xfrm>
              <a:off x="3767" y="6471"/>
              <a:ext cx="573" cy="557"/>
            </a:xfrm>
            <a:prstGeom prst="cube">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立方体 7"/>
            <p:cNvSpPr/>
            <p:nvPr/>
          </p:nvSpPr>
          <p:spPr>
            <a:xfrm>
              <a:off x="4188" y="6471"/>
              <a:ext cx="573" cy="557"/>
            </a:xfrm>
            <a:prstGeom prst="cube">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立方体 8"/>
            <p:cNvSpPr/>
            <p:nvPr/>
          </p:nvSpPr>
          <p:spPr>
            <a:xfrm>
              <a:off x="4623" y="6471"/>
              <a:ext cx="573" cy="557"/>
            </a:xfrm>
            <a:prstGeom prst="cube">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立方体 9"/>
            <p:cNvSpPr/>
            <p:nvPr/>
          </p:nvSpPr>
          <p:spPr>
            <a:xfrm>
              <a:off x="1197" y="6051"/>
              <a:ext cx="573" cy="557"/>
            </a:xfrm>
            <a:prstGeom prst="cube">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立方体 10"/>
            <p:cNvSpPr/>
            <p:nvPr/>
          </p:nvSpPr>
          <p:spPr>
            <a:xfrm>
              <a:off x="1633" y="6051"/>
              <a:ext cx="573" cy="557"/>
            </a:xfrm>
            <a:prstGeom prst="cube">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 name="立方体 11"/>
            <p:cNvSpPr/>
            <p:nvPr/>
          </p:nvSpPr>
          <p:spPr>
            <a:xfrm>
              <a:off x="2051" y="6051"/>
              <a:ext cx="573" cy="557"/>
            </a:xfrm>
            <a:prstGeom prst="cube">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立方体 12"/>
            <p:cNvSpPr/>
            <p:nvPr/>
          </p:nvSpPr>
          <p:spPr>
            <a:xfrm>
              <a:off x="2484" y="6051"/>
              <a:ext cx="573" cy="557"/>
            </a:xfrm>
            <a:prstGeom prst="cube">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立方体 13"/>
            <p:cNvSpPr/>
            <p:nvPr/>
          </p:nvSpPr>
          <p:spPr>
            <a:xfrm>
              <a:off x="2905" y="6051"/>
              <a:ext cx="573" cy="557"/>
            </a:xfrm>
            <a:prstGeom prst="cube">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立方体 14"/>
            <p:cNvSpPr/>
            <p:nvPr/>
          </p:nvSpPr>
          <p:spPr>
            <a:xfrm>
              <a:off x="3335" y="6051"/>
              <a:ext cx="573" cy="557"/>
            </a:xfrm>
            <a:prstGeom prst="cube">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立方体 15"/>
            <p:cNvSpPr/>
            <p:nvPr/>
          </p:nvSpPr>
          <p:spPr>
            <a:xfrm>
              <a:off x="3765" y="6051"/>
              <a:ext cx="573" cy="557"/>
            </a:xfrm>
            <a:prstGeom prst="cube">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立方体 16"/>
            <p:cNvSpPr/>
            <p:nvPr/>
          </p:nvSpPr>
          <p:spPr>
            <a:xfrm>
              <a:off x="4186" y="6051"/>
              <a:ext cx="573" cy="557"/>
            </a:xfrm>
            <a:prstGeom prst="cube">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立方体 17"/>
            <p:cNvSpPr/>
            <p:nvPr/>
          </p:nvSpPr>
          <p:spPr>
            <a:xfrm>
              <a:off x="4621" y="6051"/>
              <a:ext cx="573" cy="557"/>
            </a:xfrm>
            <a:prstGeom prst="cube">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34" name="组合 133"/>
          <p:cNvGrpSpPr/>
          <p:nvPr/>
        </p:nvGrpSpPr>
        <p:grpSpPr>
          <a:xfrm>
            <a:off x="7952105" y="1102995"/>
            <a:ext cx="2978785" cy="1067435"/>
            <a:chOff x="8677" y="2645"/>
            <a:chExt cx="4691" cy="1681"/>
          </a:xfrm>
        </p:grpSpPr>
        <p:grpSp>
          <p:nvGrpSpPr>
            <p:cNvPr id="20" name="组合 19"/>
            <p:cNvGrpSpPr/>
            <p:nvPr/>
          </p:nvGrpSpPr>
          <p:grpSpPr>
            <a:xfrm>
              <a:off x="9370" y="2645"/>
              <a:ext cx="3998" cy="976"/>
              <a:chOff x="1197" y="6051"/>
              <a:chExt cx="3998" cy="976"/>
            </a:xfrm>
            <a:solidFill>
              <a:schemeClr val="accent3">
                <a:lumMod val="60000"/>
                <a:lumOff val="40000"/>
              </a:schemeClr>
            </a:solidFill>
          </p:grpSpPr>
          <p:sp>
            <p:nvSpPr>
              <p:cNvPr id="21" name="立方体 20"/>
              <p:cNvSpPr/>
              <p:nvPr/>
            </p:nvSpPr>
            <p:spPr>
              <a:xfrm>
                <a:off x="1199"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立方体 21"/>
              <p:cNvSpPr/>
              <p:nvPr/>
            </p:nvSpPr>
            <p:spPr>
              <a:xfrm>
                <a:off x="1635"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立方体 22"/>
              <p:cNvSpPr/>
              <p:nvPr/>
            </p:nvSpPr>
            <p:spPr>
              <a:xfrm>
                <a:off x="2053"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立方体 23"/>
              <p:cNvSpPr/>
              <p:nvPr/>
            </p:nvSpPr>
            <p:spPr>
              <a:xfrm>
                <a:off x="2486"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立方体 24"/>
              <p:cNvSpPr/>
              <p:nvPr/>
            </p:nvSpPr>
            <p:spPr>
              <a:xfrm>
                <a:off x="2907"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 name="立方体 25"/>
              <p:cNvSpPr/>
              <p:nvPr/>
            </p:nvSpPr>
            <p:spPr>
              <a:xfrm>
                <a:off x="3337"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 name="立方体 26"/>
              <p:cNvSpPr/>
              <p:nvPr/>
            </p:nvSpPr>
            <p:spPr>
              <a:xfrm>
                <a:off x="3767"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 name="立方体 27"/>
              <p:cNvSpPr/>
              <p:nvPr/>
            </p:nvSpPr>
            <p:spPr>
              <a:xfrm>
                <a:off x="4188"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 name="立方体 28"/>
              <p:cNvSpPr/>
              <p:nvPr/>
            </p:nvSpPr>
            <p:spPr>
              <a:xfrm>
                <a:off x="4623"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 name="立方体 29"/>
              <p:cNvSpPr/>
              <p:nvPr/>
            </p:nvSpPr>
            <p:spPr>
              <a:xfrm>
                <a:off x="1197"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立方体 30"/>
              <p:cNvSpPr/>
              <p:nvPr/>
            </p:nvSpPr>
            <p:spPr>
              <a:xfrm>
                <a:off x="1633"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 name="立方体 31"/>
              <p:cNvSpPr/>
              <p:nvPr/>
            </p:nvSpPr>
            <p:spPr>
              <a:xfrm>
                <a:off x="2051"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立方体 32"/>
              <p:cNvSpPr/>
              <p:nvPr/>
            </p:nvSpPr>
            <p:spPr>
              <a:xfrm>
                <a:off x="2484"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 name="立方体 33"/>
              <p:cNvSpPr/>
              <p:nvPr/>
            </p:nvSpPr>
            <p:spPr>
              <a:xfrm>
                <a:off x="2905"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 name="立方体 34"/>
              <p:cNvSpPr/>
              <p:nvPr/>
            </p:nvSpPr>
            <p:spPr>
              <a:xfrm>
                <a:off x="3335"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 name="立方体 35"/>
              <p:cNvSpPr/>
              <p:nvPr/>
            </p:nvSpPr>
            <p:spPr>
              <a:xfrm>
                <a:off x="3765"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 name="立方体 36"/>
              <p:cNvSpPr/>
              <p:nvPr/>
            </p:nvSpPr>
            <p:spPr>
              <a:xfrm>
                <a:off x="4186"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 name="立方体 37"/>
              <p:cNvSpPr/>
              <p:nvPr/>
            </p:nvSpPr>
            <p:spPr>
              <a:xfrm>
                <a:off x="4621"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9" name="组合 38"/>
            <p:cNvGrpSpPr/>
            <p:nvPr/>
          </p:nvGrpSpPr>
          <p:grpSpPr>
            <a:xfrm>
              <a:off x="9227" y="2790"/>
              <a:ext cx="3998" cy="976"/>
              <a:chOff x="1197" y="6051"/>
              <a:chExt cx="3998" cy="976"/>
            </a:xfrm>
            <a:solidFill>
              <a:schemeClr val="accent3">
                <a:lumMod val="60000"/>
                <a:lumOff val="40000"/>
              </a:schemeClr>
            </a:solidFill>
          </p:grpSpPr>
          <p:sp>
            <p:nvSpPr>
              <p:cNvPr id="40" name="立方体 39"/>
              <p:cNvSpPr/>
              <p:nvPr/>
            </p:nvSpPr>
            <p:spPr>
              <a:xfrm>
                <a:off x="1199"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 name="立方体 40"/>
              <p:cNvSpPr/>
              <p:nvPr/>
            </p:nvSpPr>
            <p:spPr>
              <a:xfrm>
                <a:off x="1635"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 name="立方体 41"/>
              <p:cNvSpPr/>
              <p:nvPr/>
            </p:nvSpPr>
            <p:spPr>
              <a:xfrm>
                <a:off x="2053"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 name="立方体 42"/>
              <p:cNvSpPr/>
              <p:nvPr/>
            </p:nvSpPr>
            <p:spPr>
              <a:xfrm>
                <a:off x="2486"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 name="立方体 43"/>
              <p:cNvSpPr/>
              <p:nvPr/>
            </p:nvSpPr>
            <p:spPr>
              <a:xfrm>
                <a:off x="2907"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 name="立方体 44"/>
              <p:cNvSpPr/>
              <p:nvPr/>
            </p:nvSpPr>
            <p:spPr>
              <a:xfrm>
                <a:off x="3337"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 name="立方体 45"/>
              <p:cNvSpPr/>
              <p:nvPr/>
            </p:nvSpPr>
            <p:spPr>
              <a:xfrm>
                <a:off x="3767"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 name="立方体 46"/>
              <p:cNvSpPr/>
              <p:nvPr/>
            </p:nvSpPr>
            <p:spPr>
              <a:xfrm>
                <a:off x="4188"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8" name="立方体 47"/>
              <p:cNvSpPr/>
              <p:nvPr/>
            </p:nvSpPr>
            <p:spPr>
              <a:xfrm>
                <a:off x="4623"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 name="立方体 48"/>
              <p:cNvSpPr/>
              <p:nvPr/>
            </p:nvSpPr>
            <p:spPr>
              <a:xfrm>
                <a:off x="1197"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 name="立方体 49"/>
              <p:cNvSpPr/>
              <p:nvPr/>
            </p:nvSpPr>
            <p:spPr>
              <a:xfrm>
                <a:off x="1633"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 name="立方体 50"/>
              <p:cNvSpPr/>
              <p:nvPr/>
            </p:nvSpPr>
            <p:spPr>
              <a:xfrm>
                <a:off x="2051"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 name="立方体 51"/>
              <p:cNvSpPr/>
              <p:nvPr/>
            </p:nvSpPr>
            <p:spPr>
              <a:xfrm>
                <a:off x="2484"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 name="立方体 52"/>
              <p:cNvSpPr/>
              <p:nvPr/>
            </p:nvSpPr>
            <p:spPr>
              <a:xfrm>
                <a:off x="2905"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 name="立方体 53"/>
              <p:cNvSpPr/>
              <p:nvPr/>
            </p:nvSpPr>
            <p:spPr>
              <a:xfrm>
                <a:off x="3335"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5" name="立方体 54"/>
              <p:cNvSpPr/>
              <p:nvPr/>
            </p:nvSpPr>
            <p:spPr>
              <a:xfrm>
                <a:off x="3765"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6" name="立方体 55"/>
              <p:cNvSpPr/>
              <p:nvPr/>
            </p:nvSpPr>
            <p:spPr>
              <a:xfrm>
                <a:off x="4186"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7" name="立方体 56"/>
              <p:cNvSpPr/>
              <p:nvPr/>
            </p:nvSpPr>
            <p:spPr>
              <a:xfrm>
                <a:off x="4621"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8" name="组合 57"/>
            <p:cNvGrpSpPr/>
            <p:nvPr/>
          </p:nvGrpSpPr>
          <p:grpSpPr>
            <a:xfrm>
              <a:off x="9085" y="2936"/>
              <a:ext cx="3998" cy="976"/>
              <a:chOff x="1197" y="6051"/>
              <a:chExt cx="3998" cy="976"/>
            </a:xfrm>
            <a:solidFill>
              <a:schemeClr val="accent3">
                <a:lumMod val="60000"/>
                <a:lumOff val="40000"/>
              </a:schemeClr>
            </a:solidFill>
          </p:grpSpPr>
          <p:sp>
            <p:nvSpPr>
              <p:cNvPr id="59" name="立方体 58"/>
              <p:cNvSpPr/>
              <p:nvPr/>
            </p:nvSpPr>
            <p:spPr>
              <a:xfrm>
                <a:off x="1199"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0" name="立方体 59"/>
              <p:cNvSpPr/>
              <p:nvPr/>
            </p:nvSpPr>
            <p:spPr>
              <a:xfrm>
                <a:off x="1635"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1" name="立方体 60"/>
              <p:cNvSpPr/>
              <p:nvPr/>
            </p:nvSpPr>
            <p:spPr>
              <a:xfrm>
                <a:off x="2053"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2" name="立方体 61"/>
              <p:cNvSpPr/>
              <p:nvPr/>
            </p:nvSpPr>
            <p:spPr>
              <a:xfrm>
                <a:off x="2486"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3" name="立方体 62"/>
              <p:cNvSpPr/>
              <p:nvPr/>
            </p:nvSpPr>
            <p:spPr>
              <a:xfrm>
                <a:off x="2907"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4" name="立方体 63"/>
              <p:cNvSpPr/>
              <p:nvPr/>
            </p:nvSpPr>
            <p:spPr>
              <a:xfrm>
                <a:off x="3337"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5" name="立方体 64"/>
              <p:cNvSpPr/>
              <p:nvPr/>
            </p:nvSpPr>
            <p:spPr>
              <a:xfrm>
                <a:off x="3767"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6" name="立方体 65"/>
              <p:cNvSpPr/>
              <p:nvPr/>
            </p:nvSpPr>
            <p:spPr>
              <a:xfrm>
                <a:off x="4188"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7" name="立方体 66"/>
              <p:cNvSpPr/>
              <p:nvPr/>
            </p:nvSpPr>
            <p:spPr>
              <a:xfrm>
                <a:off x="4623"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8" name="立方体 67"/>
              <p:cNvSpPr/>
              <p:nvPr/>
            </p:nvSpPr>
            <p:spPr>
              <a:xfrm>
                <a:off x="1197"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9" name="立方体 68"/>
              <p:cNvSpPr/>
              <p:nvPr/>
            </p:nvSpPr>
            <p:spPr>
              <a:xfrm>
                <a:off x="1633"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0" name="立方体 69"/>
              <p:cNvSpPr/>
              <p:nvPr/>
            </p:nvSpPr>
            <p:spPr>
              <a:xfrm>
                <a:off x="2051"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1" name="立方体 70"/>
              <p:cNvSpPr/>
              <p:nvPr/>
            </p:nvSpPr>
            <p:spPr>
              <a:xfrm>
                <a:off x="2484"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2" name="立方体 71"/>
              <p:cNvSpPr/>
              <p:nvPr/>
            </p:nvSpPr>
            <p:spPr>
              <a:xfrm>
                <a:off x="2905"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3" name="立方体 72"/>
              <p:cNvSpPr/>
              <p:nvPr/>
            </p:nvSpPr>
            <p:spPr>
              <a:xfrm>
                <a:off x="3335"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4" name="立方体 73"/>
              <p:cNvSpPr/>
              <p:nvPr/>
            </p:nvSpPr>
            <p:spPr>
              <a:xfrm>
                <a:off x="3765"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5" name="立方体 74"/>
              <p:cNvSpPr/>
              <p:nvPr/>
            </p:nvSpPr>
            <p:spPr>
              <a:xfrm>
                <a:off x="4186"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6" name="立方体 75"/>
              <p:cNvSpPr/>
              <p:nvPr/>
            </p:nvSpPr>
            <p:spPr>
              <a:xfrm>
                <a:off x="4621"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77" name="组合 76"/>
            <p:cNvGrpSpPr/>
            <p:nvPr/>
          </p:nvGrpSpPr>
          <p:grpSpPr>
            <a:xfrm>
              <a:off x="8949" y="3076"/>
              <a:ext cx="3998" cy="976"/>
              <a:chOff x="1197" y="6051"/>
              <a:chExt cx="3998" cy="976"/>
            </a:xfrm>
            <a:solidFill>
              <a:schemeClr val="accent3">
                <a:lumMod val="60000"/>
                <a:lumOff val="40000"/>
              </a:schemeClr>
            </a:solidFill>
          </p:grpSpPr>
          <p:sp>
            <p:nvSpPr>
              <p:cNvPr id="78" name="立方体 77"/>
              <p:cNvSpPr/>
              <p:nvPr/>
            </p:nvSpPr>
            <p:spPr>
              <a:xfrm>
                <a:off x="1199"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9" name="立方体 78"/>
              <p:cNvSpPr/>
              <p:nvPr/>
            </p:nvSpPr>
            <p:spPr>
              <a:xfrm>
                <a:off x="1635"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0" name="立方体 79"/>
              <p:cNvSpPr/>
              <p:nvPr/>
            </p:nvSpPr>
            <p:spPr>
              <a:xfrm>
                <a:off x="2053"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1" name="立方体 80"/>
              <p:cNvSpPr/>
              <p:nvPr/>
            </p:nvSpPr>
            <p:spPr>
              <a:xfrm>
                <a:off x="2486"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2" name="立方体 81"/>
              <p:cNvSpPr/>
              <p:nvPr/>
            </p:nvSpPr>
            <p:spPr>
              <a:xfrm>
                <a:off x="2907"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3" name="立方体 82"/>
              <p:cNvSpPr/>
              <p:nvPr/>
            </p:nvSpPr>
            <p:spPr>
              <a:xfrm>
                <a:off x="3337"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4" name="立方体 83"/>
              <p:cNvSpPr/>
              <p:nvPr/>
            </p:nvSpPr>
            <p:spPr>
              <a:xfrm>
                <a:off x="3767"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5" name="立方体 84"/>
              <p:cNvSpPr/>
              <p:nvPr/>
            </p:nvSpPr>
            <p:spPr>
              <a:xfrm>
                <a:off x="4188"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6" name="立方体 85"/>
              <p:cNvSpPr/>
              <p:nvPr/>
            </p:nvSpPr>
            <p:spPr>
              <a:xfrm>
                <a:off x="4623"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7" name="立方体 86"/>
              <p:cNvSpPr/>
              <p:nvPr/>
            </p:nvSpPr>
            <p:spPr>
              <a:xfrm>
                <a:off x="1197"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8" name="立方体 87"/>
              <p:cNvSpPr/>
              <p:nvPr/>
            </p:nvSpPr>
            <p:spPr>
              <a:xfrm>
                <a:off x="1633"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9" name="立方体 88"/>
              <p:cNvSpPr/>
              <p:nvPr/>
            </p:nvSpPr>
            <p:spPr>
              <a:xfrm>
                <a:off x="2051"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0" name="立方体 89"/>
              <p:cNvSpPr/>
              <p:nvPr/>
            </p:nvSpPr>
            <p:spPr>
              <a:xfrm>
                <a:off x="2484"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1" name="立方体 90"/>
              <p:cNvSpPr/>
              <p:nvPr/>
            </p:nvSpPr>
            <p:spPr>
              <a:xfrm>
                <a:off x="2905"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2" name="立方体 91"/>
              <p:cNvSpPr/>
              <p:nvPr/>
            </p:nvSpPr>
            <p:spPr>
              <a:xfrm>
                <a:off x="3335"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3" name="立方体 92"/>
              <p:cNvSpPr/>
              <p:nvPr/>
            </p:nvSpPr>
            <p:spPr>
              <a:xfrm>
                <a:off x="3765"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4" name="立方体 93"/>
              <p:cNvSpPr/>
              <p:nvPr/>
            </p:nvSpPr>
            <p:spPr>
              <a:xfrm>
                <a:off x="4186"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5" name="立方体 94"/>
              <p:cNvSpPr/>
              <p:nvPr/>
            </p:nvSpPr>
            <p:spPr>
              <a:xfrm>
                <a:off x="4621"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96" name="组合 95"/>
            <p:cNvGrpSpPr/>
            <p:nvPr/>
          </p:nvGrpSpPr>
          <p:grpSpPr>
            <a:xfrm>
              <a:off x="8819" y="3210"/>
              <a:ext cx="3998" cy="976"/>
              <a:chOff x="1197" y="6051"/>
              <a:chExt cx="3998" cy="976"/>
            </a:xfrm>
            <a:solidFill>
              <a:schemeClr val="accent3">
                <a:lumMod val="60000"/>
                <a:lumOff val="40000"/>
              </a:schemeClr>
            </a:solidFill>
          </p:grpSpPr>
          <p:sp>
            <p:nvSpPr>
              <p:cNvPr id="97" name="立方体 96"/>
              <p:cNvSpPr/>
              <p:nvPr/>
            </p:nvSpPr>
            <p:spPr>
              <a:xfrm>
                <a:off x="1199"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8" name="立方体 97"/>
              <p:cNvSpPr/>
              <p:nvPr/>
            </p:nvSpPr>
            <p:spPr>
              <a:xfrm>
                <a:off x="1635"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9" name="立方体 98"/>
              <p:cNvSpPr/>
              <p:nvPr/>
            </p:nvSpPr>
            <p:spPr>
              <a:xfrm>
                <a:off x="2053"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0" name="立方体 99"/>
              <p:cNvSpPr/>
              <p:nvPr/>
            </p:nvSpPr>
            <p:spPr>
              <a:xfrm>
                <a:off x="2486"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1" name="立方体 100"/>
              <p:cNvSpPr/>
              <p:nvPr/>
            </p:nvSpPr>
            <p:spPr>
              <a:xfrm>
                <a:off x="2907"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2" name="立方体 101"/>
              <p:cNvSpPr/>
              <p:nvPr/>
            </p:nvSpPr>
            <p:spPr>
              <a:xfrm>
                <a:off x="3337"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3" name="立方体 102"/>
              <p:cNvSpPr/>
              <p:nvPr/>
            </p:nvSpPr>
            <p:spPr>
              <a:xfrm>
                <a:off x="3767"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4" name="立方体 103"/>
              <p:cNvSpPr/>
              <p:nvPr/>
            </p:nvSpPr>
            <p:spPr>
              <a:xfrm>
                <a:off x="4188"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5" name="立方体 104"/>
              <p:cNvSpPr/>
              <p:nvPr/>
            </p:nvSpPr>
            <p:spPr>
              <a:xfrm>
                <a:off x="4623"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6" name="立方体 105"/>
              <p:cNvSpPr/>
              <p:nvPr/>
            </p:nvSpPr>
            <p:spPr>
              <a:xfrm>
                <a:off x="1197"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7" name="立方体 106"/>
              <p:cNvSpPr/>
              <p:nvPr/>
            </p:nvSpPr>
            <p:spPr>
              <a:xfrm>
                <a:off x="1633"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8" name="立方体 107"/>
              <p:cNvSpPr/>
              <p:nvPr/>
            </p:nvSpPr>
            <p:spPr>
              <a:xfrm>
                <a:off x="2051"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9" name="立方体 108"/>
              <p:cNvSpPr/>
              <p:nvPr/>
            </p:nvSpPr>
            <p:spPr>
              <a:xfrm>
                <a:off x="2484"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0" name="立方体 109"/>
              <p:cNvSpPr/>
              <p:nvPr/>
            </p:nvSpPr>
            <p:spPr>
              <a:xfrm>
                <a:off x="2905"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1" name="立方体 110"/>
              <p:cNvSpPr/>
              <p:nvPr/>
            </p:nvSpPr>
            <p:spPr>
              <a:xfrm>
                <a:off x="3335"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2" name="立方体 111"/>
              <p:cNvSpPr/>
              <p:nvPr/>
            </p:nvSpPr>
            <p:spPr>
              <a:xfrm>
                <a:off x="3765"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3" name="立方体 112"/>
              <p:cNvSpPr/>
              <p:nvPr/>
            </p:nvSpPr>
            <p:spPr>
              <a:xfrm>
                <a:off x="4186"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4" name="立方体 113"/>
              <p:cNvSpPr/>
              <p:nvPr/>
            </p:nvSpPr>
            <p:spPr>
              <a:xfrm>
                <a:off x="4621"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15" name="组合 114"/>
            <p:cNvGrpSpPr/>
            <p:nvPr/>
          </p:nvGrpSpPr>
          <p:grpSpPr>
            <a:xfrm>
              <a:off x="8677" y="3350"/>
              <a:ext cx="3998" cy="976"/>
              <a:chOff x="1197" y="6051"/>
              <a:chExt cx="3998" cy="976"/>
            </a:xfrm>
            <a:solidFill>
              <a:schemeClr val="accent3">
                <a:lumMod val="60000"/>
                <a:lumOff val="40000"/>
              </a:schemeClr>
            </a:solidFill>
          </p:grpSpPr>
          <p:sp>
            <p:nvSpPr>
              <p:cNvPr id="116" name="立方体 115"/>
              <p:cNvSpPr/>
              <p:nvPr/>
            </p:nvSpPr>
            <p:spPr>
              <a:xfrm>
                <a:off x="1199"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7" name="立方体 116"/>
              <p:cNvSpPr/>
              <p:nvPr/>
            </p:nvSpPr>
            <p:spPr>
              <a:xfrm>
                <a:off x="1635"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8" name="立方体 117"/>
              <p:cNvSpPr/>
              <p:nvPr/>
            </p:nvSpPr>
            <p:spPr>
              <a:xfrm>
                <a:off x="2053"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9" name="立方体 118"/>
              <p:cNvSpPr/>
              <p:nvPr/>
            </p:nvSpPr>
            <p:spPr>
              <a:xfrm>
                <a:off x="2486"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0" name="立方体 119"/>
              <p:cNvSpPr/>
              <p:nvPr/>
            </p:nvSpPr>
            <p:spPr>
              <a:xfrm>
                <a:off x="2907"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1" name="立方体 120"/>
              <p:cNvSpPr/>
              <p:nvPr/>
            </p:nvSpPr>
            <p:spPr>
              <a:xfrm>
                <a:off x="3337"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2" name="立方体 121"/>
              <p:cNvSpPr/>
              <p:nvPr/>
            </p:nvSpPr>
            <p:spPr>
              <a:xfrm>
                <a:off x="3767"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3" name="立方体 122"/>
              <p:cNvSpPr/>
              <p:nvPr/>
            </p:nvSpPr>
            <p:spPr>
              <a:xfrm>
                <a:off x="4188"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4" name="立方体 123"/>
              <p:cNvSpPr/>
              <p:nvPr/>
            </p:nvSpPr>
            <p:spPr>
              <a:xfrm>
                <a:off x="4623"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5" name="立方体 124"/>
              <p:cNvSpPr/>
              <p:nvPr/>
            </p:nvSpPr>
            <p:spPr>
              <a:xfrm>
                <a:off x="1197"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6" name="立方体 125"/>
              <p:cNvSpPr/>
              <p:nvPr/>
            </p:nvSpPr>
            <p:spPr>
              <a:xfrm>
                <a:off x="1633"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7" name="立方体 126"/>
              <p:cNvSpPr/>
              <p:nvPr/>
            </p:nvSpPr>
            <p:spPr>
              <a:xfrm>
                <a:off x="2051"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8" name="立方体 127"/>
              <p:cNvSpPr/>
              <p:nvPr/>
            </p:nvSpPr>
            <p:spPr>
              <a:xfrm>
                <a:off x="2484"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9" name="立方体 128"/>
              <p:cNvSpPr/>
              <p:nvPr/>
            </p:nvSpPr>
            <p:spPr>
              <a:xfrm>
                <a:off x="2905"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0" name="立方体 129"/>
              <p:cNvSpPr/>
              <p:nvPr/>
            </p:nvSpPr>
            <p:spPr>
              <a:xfrm>
                <a:off x="3335"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1" name="立方体 130"/>
              <p:cNvSpPr/>
              <p:nvPr/>
            </p:nvSpPr>
            <p:spPr>
              <a:xfrm>
                <a:off x="3765"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2" name="立方体 131"/>
              <p:cNvSpPr/>
              <p:nvPr/>
            </p:nvSpPr>
            <p:spPr>
              <a:xfrm>
                <a:off x="4186"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3" name="立方体 132"/>
              <p:cNvSpPr/>
              <p:nvPr/>
            </p:nvSpPr>
            <p:spPr>
              <a:xfrm>
                <a:off x="4621"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sp>
        <p:nvSpPr>
          <p:cNvPr id="135" name="文本框 134"/>
          <p:cNvSpPr txBox="1"/>
          <p:nvPr/>
        </p:nvSpPr>
        <p:spPr>
          <a:xfrm>
            <a:off x="5125720" y="1099185"/>
            <a:ext cx="1487805" cy="368300"/>
          </a:xfrm>
          <a:prstGeom prst="rect">
            <a:avLst/>
          </a:prstGeom>
          <a:noFill/>
        </p:spPr>
        <p:txBody>
          <a:bodyPr wrap="square" rtlCol="0" anchor="t">
            <a:spAutoFit/>
          </a:bodyPr>
          <a:p>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X : [1, 2, 256]</a:t>
            </a:r>
            <a:endParaRPr lang="en-US" altLang="zh-CN">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36" name="文本框 135"/>
          <p:cNvSpPr txBox="1"/>
          <p:nvPr/>
        </p:nvSpPr>
        <p:spPr>
          <a:xfrm>
            <a:off x="8706485" y="669290"/>
            <a:ext cx="1766570" cy="368300"/>
          </a:xfrm>
          <a:prstGeom prst="rect">
            <a:avLst/>
          </a:prstGeom>
          <a:noFill/>
        </p:spPr>
        <p:txBody>
          <a:bodyPr wrap="square" rtlCol="0" anchor="t">
            <a:spAutoFit/>
          </a:bodyPr>
          <a:p>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 Y : </a:t>
            </a:r>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[64, 2, 256]</a:t>
            </a:r>
            <a:endParaRPr lang="en-US" altLang="zh-CN">
              <a:latin typeface="Times New Roman" panose="02020603050405020304" pitchFamily="18" charset="0"/>
              <a:ea typeface="宋体" panose="02010600030101010101" pitchFamily="2" charset="-122"/>
              <a:cs typeface="Times New Roman" panose="02020603050405020304" pitchFamily="18" charset="0"/>
              <a:sym typeface="+mn-ea"/>
            </a:endParaRPr>
          </a:p>
        </p:txBody>
      </p:sp>
      <p:cxnSp>
        <p:nvCxnSpPr>
          <p:cNvPr id="138" name="直接箭头连接符 137"/>
          <p:cNvCxnSpPr/>
          <p:nvPr/>
        </p:nvCxnSpPr>
        <p:spPr>
          <a:xfrm>
            <a:off x="7505700" y="2652395"/>
            <a:ext cx="0" cy="1221740"/>
          </a:xfrm>
          <a:prstGeom prst="straightConnector1">
            <a:avLst/>
          </a:prstGeom>
          <a:ln w="25400">
            <a:solidFill>
              <a:schemeClr val="tx1">
                <a:lumMod val="75000"/>
                <a:lumOff val="25000"/>
              </a:schemeClr>
            </a:solidFill>
            <a:tailEnd type="arrow"/>
          </a:ln>
        </p:spPr>
        <p:style>
          <a:lnRef idx="2">
            <a:schemeClr val="accent1"/>
          </a:lnRef>
          <a:fillRef idx="0">
            <a:srgbClr val="FFFFFF"/>
          </a:fillRef>
          <a:effectRef idx="0">
            <a:srgbClr val="FFFFFF"/>
          </a:effectRef>
          <a:fontRef idx="minor">
            <a:schemeClr val="tx1"/>
          </a:fontRef>
        </p:style>
      </p:cxnSp>
      <p:sp>
        <p:nvSpPr>
          <p:cNvPr id="140" name="文本框 139"/>
          <p:cNvSpPr txBox="1"/>
          <p:nvPr/>
        </p:nvSpPr>
        <p:spPr>
          <a:xfrm>
            <a:off x="7698105" y="2652395"/>
            <a:ext cx="314134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X+Y</a:t>
            </a:r>
            <a:r>
              <a:rPr lang="zh-CN" altLang="en-US">
                <a:latin typeface="Times New Roman" panose="02020603050405020304" pitchFamily="18" charset="0"/>
                <a:cs typeface="Times New Roman" panose="02020603050405020304" pitchFamily="18" charset="0"/>
              </a:rPr>
              <a:t>根据</a:t>
            </a:r>
            <a:r>
              <a:rPr lang="en-US" altLang="zh-CN">
                <a:latin typeface="Times New Roman" panose="02020603050405020304" pitchFamily="18" charset="0"/>
                <a:cs typeface="Times New Roman" panose="02020603050405020304" pitchFamily="18" charset="0"/>
              </a:rPr>
              <a:t>broadcast</a:t>
            </a:r>
            <a:r>
              <a:rPr lang="zh-CN" altLang="en-US">
                <a:latin typeface="Times New Roman" panose="02020603050405020304" pitchFamily="18" charset="0"/>
                <a:cs typeface="Times New Roman" panose="02020603050405020304" pitchFamily="18" charset="0"/>
              </a:rPr>
              <a:t>机制相加</a:t>
            </a:r>
            <a:endParaRPr lang="zh-CN" altLang="en-US">
              <a:latin typeface="Times New Roman" panose="02020603050405020304" pitchFamily="18" charset="0"/>
              <a:cs typeface="Times New Roman" panose="02020603050405020304" pitchFamily="18" charset="0"/>
            </a:endParaRPr>
          </a:p>
        </p:txBody>
      </p:sp>
      <p:pic>
        <p:nvPicPr>
          <p:cNvPr id="324" name="图片 323"/>
          <p:cNvPicPr>
            <a:picLocks noChangeAspect="1"/>
          </p:cNvPicPr>
          <p:nvPr/>
        </p:nvPicPr>
        <p:blipFill>
          <a:blip r:embed="rId1"/>
          <a:stretch>
            <a:fillRect/>
          </a:stretch>
        </p:blipFill>
        <p:spPr>
          <a:xfrm>
            <a:off x="7763510" y="3881120"/>
            <a:ext cx="2684780" cy="1043940"/>
          </a:xfrm>
          <a:prstGeom prst="rect">
            <a:avLst/>
          </a:prstGeom>
        </p:spPr>
      </p:pic>
      <p:grpSp>
        <p:nvGrpSpPr>
          <p:cNvPr id="406" name="组合 405"/>
          <p:cNvGrpSpPr/>
          <p:nvPr/>
        </p:nvGrpSpPr>
        <p:grpSpPr>
          <a:xfrm>
            <a:off x="6176645" y="5709285"/>
            <a:ext cx="2505710" cy="859155"/>
            <a:chOff x="6070" y="8759"/>
            <a:chExt cx="3946" cy="1353"/>
          </a:xfrm>
        </p:grpSpPr>
        <p:grpSp>
          <p:nvGrpSpPr>
            <p:cNvPr id="286" name="组合 285"/>
            <p:cNvGrpSpPr/>
            <p:nvPr/>
          </p:nvGrpSpPr>
          <p:grpSpPr>
            <a:xfrm>
              <a:off x="6622" y="8759"/>
              <a:ext cx="3395" cy="793"/>
              <a:chOff x="1197" y="6051"/>
              <a:chExt cx="3998" cy="976"/>
            </a:xfrm>
            <a:solidFill>
              <a:schemeClr val="accent6">
                <a:lumMod val="40000"/>
                <a:lumOff val="60000"/>
              </a:schemeClr>
            </a:solidFill>
          </p:grpSpPr>
          <p:sp>
            <p:nvSpPr>
              <p:cNvPr id="287" name="立方体 286"/>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8" name="立方体 287"/>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9" name="立方体 288"/>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0" name="立方体 289"/>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1" name="立方体 290"/>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2" name="立方体 291"/>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3" name="立方体 292"/>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4" name="立方体 293"/>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5" name="立方体 294"/>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6" name="立方体 295"/>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7" name="立方体 296"/>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8" name="立方体 297"/>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9" name="立方体 298"/>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0" name="立方体 299"/>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1" name="立方体 300"/>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2" name="立方体 301"/>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3" name="立方体 302"/>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4" name="立方体 303"/>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05" name="组合 304"/>
            <p:cNvGrpSpPr/>
            <p:nvPr/>
          </p:nvGrpSpPr>
          <p:grpSpPr>
            <a:xfrm>
              <a:off x="6513" y="8870"/>
              <a:ext cx="3395" cy="793"/>
              <a:chOff x="1197" y="6051"/>
              <a:chExt cx="3998" cy="976"/>
            </a:xfrm>
            <a:solidFill>
              <a:schemeClr val="accent6">
                <a:lumMod val="40000"/>
                <a:lumOff val="60000"/>
              </a:schemeClr>
            </a:solidFill>
          </p:grpSpPr>
          <p:sp>
            <p:nvSpPr>
              <p:cNvPr id="306" name="立方体 305"/>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7" name="立方体 306"/>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8" name="立方体 307"/>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9" name="立方体 308"/>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0" name="立方体 309"/>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1" name="立方体 310"/>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2" name="立方体 311"/>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3" name="立方体 312"/>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4" name="立方体 313"/>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5" name="立方体 314"/>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6" name="立方体 315"/>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7" name="立方体 316"/>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8" name="立方体 317"/>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9" name="立方体 318"/>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0" name="立方体 319"/>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1" name="立方体 320"/>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2" name="立方体 321"/>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3" name="立方体 322"/>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25" name="组合 324"/>
            <p:cNvGrpSpPr/>
            <p:nvPr/>
          </p:nvGrpSpPr>
          <p:grpSpPr>
            <a:xfrm>
              <a:off x="6401" y="8985"/>
              <a:ext cx="3395" cy="793"/>
              <a:chOff x="1197" y="6051"/>
              <a:chExt cx="3998" cy="976"/>
            </a:xfrm>
            <a:solidFill>
              <a:schemeClr val="accent6">
                <a:lumMod val="40000"/>
                <a:lumOff val="60000"/>
              </a:schemeClr>
            </a:solidFill>
          </p:grpSpPr>
          <p:sp>
            <p:nvSpPr>
              <p:cNvPr id="326" name="立方体 325"/>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7" name="立方体 326"/>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8" name="立方体 327"/>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9" name="立方体 328"/>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0" name="立方体 329"/>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1" name="立方体 330"/>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2" name="立方体 331"/>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3" name="立方体 332"/>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4" name="立方体 333"/>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5" name="立方体 334"/>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6" name="立方体 335"/>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7" name="立方体 336"/>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8" name="立方体 337"/>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9" name="立方体 338"/>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0" name="立方体 339"/>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1" name="立方体 340"/>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2" name="立方体 341"/>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3" name="立方体 342"/>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44" name="组合 343"/>
            <p:cNvGrpSpPr/>
            <p:nvPr/>
          </p:nvGrpSpPr>
          <p:grpSpPr>
            <a:xfrm>
              <a:off x="6285" y="9100"/>
              <a:ext cx="3395" cy="793"/>
              <a:chOff x="1197" y="6051"/>
              <a:chExt cx="3998" cy="976"/>
            </a:xfrm>
            <a:solidFill>
              <a:schemeClr val="accent6">
                <a:lumMod val="40000"/>
                <a:lumOff val="60000"/>
              </a:schemeClr>
            </a:solidFill>
          </p:grpSpPr>
          <p:sp>
            <p:nvSpPr>
              <p:cNvPr id="345" name="立方体 344"/>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6" name="立方体 345"/>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7" name="立方体 346"/>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8" name="立方体 347"/>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9" name="立方体 348"/>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0" name="立方体 349"/>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1" name="立方体 350"/>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2" name="立方体 351"/>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3" name="立方体 352"/>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4" name="立方体 353"/>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5" name="立方体 354"/>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6" name="立方体 355"/>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7" name="立方体 356"/>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8" name="立方体 357"/>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9" name="立方体 358"/>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0" name="立方体 359"/>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1" name="立方体 360"/>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2" name="立方体 361"/>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63" name="组合 362"/>
            <p:cNvGrpSpPr/>
            <p:nvPr/>
          </p:nvGrpSpPr>
          <p:grpSpPr>
            <a:xfrm>
              <a:off x="6186" y="9206"/>
              <a:ext cx="3395" cy="793"/>
              <a:chOff x="1197" y="6051"/>
              <a:chExt cx="3998" cy="976"/>
            </a:xfrm>
            <a:solidFill>
              <a:schemeClr val="accent6">
                <a:lumMod val="40000"/>
                <a:lumOff val="60000"/>
              </a:schemeClr>
            </a:solidFill>
          </p:grpSpPr>
          <p:sp>
            <p:nvSpPr>
              <p:cNvPr id="364" name="立方体 363"/>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5" name="立方体 364"/>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6" name="立方体 365"/>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7" name="立方体 366"/>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8" name="立方体 367"/>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9" name="立方体 368"/>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0" name="立方体 369"/>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1" name="立方体 370"/>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2" name="立方体 371"/>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3" name="立方体 372"/>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4" name="立方体 373"/>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5" name="立方体 374"/>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6" name="立方体 375"/>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7" name="立方体 376"/>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8" name="立方体 377"/>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9" name="立方体 378"/>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0" name="立方体 379"/>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1" name="立方体 380"/>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82" name="组合 381"/>
            <p:cNvGrpSpPr/>
            <p:nvPr/>
          </p:nvGrpSpPr>
          <p:grpSpPr>
            <a:xfrm>
              <a:off x="6070" y="9320"/>
              <a:ext cx="3395" cy="793"/>
              <a:chOff x="1197" y="6051"/>
              <a:chExt cx="3998" cy="976"/>
            </a:xfrm>
            <a:solidFill>
              <a:schemeClr val="accent6">
                <a:lumMod val="40000"/>
                <a:lumOff val="60000"/>
              </a:schemeClr>
            </a:solidFill>
          </p:grpSpPr>
          <p:sp>
            <p:nvSpPr>
              <p:cNvPr id="383" name="立方体 382"/>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4" name="立方体 383"/>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5" name="立方体 384"/>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6" name="立方体 385"/>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7" name="立方体 386"/>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8" name="立方体 387"/>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9" name="立方体 388"/>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0" name="立方体 389"/>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1" name="立方体 390"/>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2" name="立方体 391"/>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3" name="立方体 392"/>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4" name="立方体 393"/>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5" name="立方体 394"/>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6" name="立方体 395"/>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7" name="立方体 396"/>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8" name="立方体 397"/>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9" name="立方体 398"/>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0" name="立方体 399"/>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pic>
        <p:nvPicPr>
          <p:cNvPr id="401" name="图片 400"/>
          <p:cNvPicPr>
            <a:picLocks noChangeAspect="1"/>
          </p:cNvPicPr>
          <p:nvPr/>
        </p:nvPicPr>
        <p:blipFill>
          <a:blip r:embed="rId2"/>
          <a:stretch>
            <a:fillRect/>
          </a:stretch>
        </p:blipFill>
        <p:spPr>
          <a:xfrm>
            <a:off x="4392930" y="3968115"/>
            <a:ext cx="2538095" cy="956945"/>
          </a:xfrm>
          <a:prstGeom prst="rect">
            <a:avLst/>
          </a:prstGeom>
        </p:spPr>
      </p:pic>
      <p:sp>
        <p:nvSpPr>
          <p:cNvPr id="402" name="文本框 401"/>
          <p:cNvSpPr txBox="1"/>
          <p:nvPr/>
        </p:nvSpPr>
        <p:spPr>
          <a:xfrm>
            <a:off x="4758690" y="3566160"/>
            <a:ext cx="2334895" cy="368300"/>
          </a:xfrm>
          <a:prstGeom prst="rect">
            <a:avLst/>
          </a:prstGeom>
          <a:noFill/>
        </p:spPr>
        <p:txBody>
          <a:bodyPr wrap="square" rtlCol="0" anchor="t">
            <a:spAutoFit/>
          </a:bodyPr>
          <a:p>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 [64, 2, 256]</a:t>
            </a:r>
            <a:endParaRPr lang="en-US" altLang="zh-CN">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403" name="文本框 402"/>
          <p:cNvSpPr txBox="1"/>
          <p:nvPr/>
        </p:nvSpPr>
        <p:spPr>
          <a:xfrm>
            <a:off x="8392160" y="3512820"/>
            <a:ext cx="1428750" cy="368300"/>
          </a:xfrm>
          <a:prstGeom prst="rect">
            <a:avLst/>
          </a:prstGeom>
          <a:noFill/>
        </p:spPr>
        <p:txBody>
          <a:bodyPr wrap="square" rtlCol="0">
            <a:spAutoFit/>
          </a:bodyPr>
          <a:p>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[64, 2, 256]</a:t>
            </a:r>
            <a:endParaRPr lang="zh-CN" altLang="en-US"/>
          </a:p>
        </p:txBody>
      </p:sp>
      <p:cxnSp>
        <p:nvCxnSpPr>
          <p:cNvPr id="405" name="直接箭头连接符 404"/>
          <p:cNvCxnSpPr/>
          <p:nvPr/>
        </p:nvCxnSpPr>
        <p:spPr>
          <a:xfrm>
            <a:off x="7449185" y="4475480"/>
            <a:ext cx="0" cy="1221740"/>
          </a:xfrm>
          <a:prstGeom prst="straightConnector1">
            <a:avLst/>
          </a:prstGeom>
          <a:ln w="25400">
            <a:solidFill>
              <a:schemeClr val="tx1">
                <a:lumMod val="75000"/>
                <a:lumOff val="25000"/>
              </a:schemeClr>
            </a:solidFill>
            <a:tailEnd type="arrow"/>
          </a:ln>
        </p:spPr>
        <p:style>
          <a:lnRef idx="2">
            <a:schemeClr val="accent1"/>
          </a:lnRef>
          <a:fillRef idx="0">
            <a:srgbClr val="FFFFFF"/>
          </a:fillRef>
          <a:effectRef idx="0">
            <a:srgbClr val="FFFFFF"/>
          </a:effectRef>
          <a:fontRef idx="minor">
            <a:schemeClr val="tx1"/>
          </a:fontRef>
        </p:style>
      </p:cxnSp>
      <p:sp>
        <p:nvSpPr>
          <p:cNvPr id="408" name="文本框 407"/>
          <p:cNvSpPr txBox="1"/>
          <p:nvPr/>
        </p:nvSpPr>
        <p:spPr>
          <a:xfrm>
            <a:off x="9028430" y="5697220"/>
            <a:ext cx="1428750" cy="368300"/>
          </a:xfrm>
          <a:prstGeom prst="rect">
            <a:avLst/>
          </a:prstGeom>
          <a:noFill/>
        </p:spPr>
        <p:txBody>
          <a:bodyPr wrap="square" rtlCol="0">
            <a:spAutoFit/>
          </a:bodyPr>
          <a:p>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[64, 2, 256]</a:t>
            </a:r>
            <a:endParaRPr lang="zh-CN" altLang="en-US"/>
          </a:p>
        </p:txBody>
      </p:sp>
      <p:pic>
        <p:nvPicPr>
          <p:cNvPr id="413" name="图片 412"/>
          <p:cNvPicPr>
            <a:picLocks noChangeAspect="1"/>
          </p:cNvPicPr>
          <p:nvPr/>
        </p:nvPicPr>
        <p:blipFill>
          <a:blip r:embed="rId3"/>
          <a:stretch>
            <a:fillRect/>
          </a:stretch>
        </p:blipFill>
        <p:spPr>
          <a:xfrm>
            <a:off x="494665" y="1376680"/>
            <a:ext cx="3799840" cy="3863340"/>
          </a:xfrm>
          <a:prstGeom prst="rect">
            <a:avLst/>
          </a:prstGeom>
        </p:spPr>
      </p:pic>
      <p:sp>
        <p:nvSpPr>
          <p:cNvPr id="414" name="矩形 413"/>
          <p:cNvSpPr/>
          <p:nvPr/>
        </p:nvSpPr>
        <p:spPr>
          <a:xfrm>
            <a:off x="683895" y="1542415"/>
            <a:ext cx="3319780" cy="1183640"/>
          </a:xfrm>
          <a:prstGeom prst="rect">
            <a:avLst/>
          </a:prstGeom>
          <a:noFill/>
          <a:ln w="412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5" name="文本框 414"/>
          <p:cNvSpPr txBox="1"/>
          <p:nvPr/>
        </p:nvSpPr>
        <p:spPr>
          <a:xfrm>
            <a:off x="1602740" y="1174115"/>
            <a:ext cx="137096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对应这里</a:t>
            </a:r>
            <a:endParaRPr lang="zh-CN" altLang="en-US">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6" name="组合 405"/>
          <p:cNvGrpSpPr/>
          <p:nvPr/>
        </p:nvGrpSpPr>
        <p:grpSpPr>
          <a:xfrm>
            <a:off x="4221480" y="305435"/>
            <a:ext cx="2505710" cy="859155"/>
            <a:chOff x="6070" y="8759"/>
            <a:chExt cx="3946" cy="1353"/>
          </a:xfrm>
        </p:grpSpPr>
        <p:grpSp>
          <p:nvGrpSpPr>
            <p:cNvPr id="286" name="组合 285"/>
            <p:cNvGrpSpPr/>
            <p:nvPr/>
          </p:nvGrpSpPr>
          <p:grpSpPr>
            <a:xfrm>
              <a:off x="6622" y="8759"/>
              <a:ext cx="3395" cy="793"/>
              <a:chOff x="1197" y="6051"/>
              <a:chExt cx="3998" cy="976"/>
            </a:xfrm>
            <a:solidFill>
              <a:schemeClr val="accent6">
                <a:lumMod val="40000"/>
                <a:lumOff val="60000"/>
              </a:schemeClr>
            </a:solidFill>
          </p:grpSpPr>
          <p:sp>
            <p:nvSpPr>
              <p:cNvPr id="287" name="立方体 286"/>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8" name="立方体 287"/>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9" name="立方体 288"/>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0" name="立方体 289"/>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1" name="立方体 290"/>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2" name="立方体 291"/>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3" name="立方体 292"/>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4" name="立方体 293"/>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5" name="立方体 294"/>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6" name="立方体 295"/>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7" name="立方体 296"/>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8" name="立方体 297"/>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9" name="立方体 298"/>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0" name="立方体 299"/>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1" name="立方体 300"/>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2" name="立方体 301"/>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3" name="立方体 302"/>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4" name="立方体 303"/>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05" name="组合 304"/>
            <p:cNvGrpSpPr/>
            <p:nvPr/>
          </p:nvGrpSpPr>
          <p:grpSpPr>
            <a:xfrm>
              <a:off x="6513" y="8870"/>
              <a:ext cx="3395" cy="793"/>
              <a:chOff x="1197" y="6051"/>
              <a:chExt cx="3998" cy="976"/>
            </a:xfrm>
            <a:solidFill>
              <a:schemeClr val="accent6">
                <a:lumMod val="40000"/>
                <a:lumOff val="60000"/>
              </a:schemeClr>
            </a:solidFill>
          </p:grpSpPr>
          <p:sp>
            <p:nvSpPr>
              <p:cNvPr id="306" name="立方体 305"/>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7" name="立方体 306"/>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8" name="立方体 307"/>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9" name="立方体 308"/>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0" name="立方体 309"/>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1" name="立方体 310"/>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2" name="立方体 311"/>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3" name="立方体 312"/>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4" name="立方体 313"/>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5" name="立方体 314"/>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6" name="立方体 315"/>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7" name="立方体 316"/>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8" name="立方体 317"/>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9" name="立方体 318"/>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0" name="立方体 319"/>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1" name="立方体 320"/>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2" name="立方体 321"/>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3" name="立方体 322"/>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25" name="组合 324"/>
            <p:cNvGrpSpPr/>
            <p:nvPr/>
          </p:nvGrpSpPr>
          <p:grpSpPr>
            <a:xfrm>
              <a:off x="6401" y="8985"/>
              <a:ext cx="3395" cy="793"/>
              <a:chOff x="1197" y="6051"/>
              <a:chExt cx="3998" cy="976"/>
            </a:xfrm>
            <a:solidFill>
              <a:schemeClr val="accent6">
                <a:lumMod val="40000"/>
                <a:lumOff val="60000"/>
              </a:schemeClr>
            </a:solidFill>
          </p:grpSpPr>
          <p:sp>
            <p:nvSpPr>
              <p:cNvPr id="326" name="立方体 325"/>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7" name="立方体 326"/>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8" name="立方体 327"/>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9" name="立方体 328"/>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0" name="立方体 329"/>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1" name="立方体 330"/>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2" name="立方体 331"/>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3" name="立方体 332"/>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4" name="立方体 333"/>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5" name="立方体 334"/>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6" name="立方体 335"/>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7" name="立方体 336"/>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8" name="立方体 337"/>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9" name="立方体 338"/>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0" name="立方体 339"/>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1" name="立方体 340"/>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2" name="立方体 341"/>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3" name="立方体 342"/>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44" name="组合 343"/>
            <p:cNvGrpSpPr/>
            <p:nvPr/>
          </p:nvGrpSpPr>
          <p:grpSpPr>
            <a:xfrm>
              <a:off x="6285" y="9100"/>
              <a:ext cx="3395" cy="793"/>
              <a:chOff x="1197" y="6051"/>
              <a:chExt cx="3998" cy="976"/>
            </a:xfrm>
            <a:solidFill>
              <a:schemeClr val="accent6">
                <a:lumMod val="40000"/>
                <a:lumOff val="60000"/>
              </a:schemeClr>
            </a:solidFill>
          </p:grpSpPr>
          <p:sp>
            <p:nvSpPr>
              <p:cNvPr id="345" name="立方体 344"/>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6" name="立方体 345"/>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7" name="立方体 346"/>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8" name="立方体 347"/>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9" name="立方体 348"/>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0" name="立方体 349"/>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1" name="立方体 350"/>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2" name="立方体 351"/>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3" name="立方体 352"/>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4" name="立方体 353"/>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5" name="立方体 354"/>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6" name="立方体 355"/>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7" name="立方体 356"/>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8" name="立方体 357"/>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9" name="立方体 358"/>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0" name="立方体 359"/>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1" name="立方体 360"/>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2" name="立方体 361"/>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63" name="组合 362"/>
            <p:cNvGrpSpPr/>
            <p:nvPr/>
          </p:nvGrpSpPr>
          <p:grpSpPr>
            <a:xfrm>
              <a:off x="6186" y="9206"/>
              <a:ext cx="3395" cy="793"/>
              <a:chOff x="1197" y="6051"/>
              <a:chExt cx="3998" cy="976"/>
            </a:xfrm>
            <a:solidFill>
              <a:schemeClr val="accent6">
                <a:lumMod val="40000"/>
                <a:lumOff val="60000"/>
              </a:schemeClr>
            </a:solidFill>
          </p:grpSpPr>
          <p:sp>
            <p:nvSpPr>
              <p:cNvPr id="364" name="立方体 363"/>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5" name="立方体 364"/>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6" name="立方体 365"/>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7" name="立方体 366"/>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8" name="立方体 367"/>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9" name="立方体 368"/>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0" name="立方体 369"/>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1" name="立方体 370"/>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2" name="立方体 371"/>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3" name="立方体 372"/>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4" name="立方体 373"/>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5" name="立方体 374"/>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6" name="立方体 375"/>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7" name="立方体 376"/>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8" name="立方体 377"/>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9" name="立方体 378"/>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0" name="立方体 379"/>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1" name="立方体 380"/>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82" name="组合 381"/>
            <p:cNvGrpSpPr/>
            <p:nvPr/>
          </p:nvGrpSpPr>
          <p:grpSpPr>
            <a:xfrm>
              <a:off x="6070" y="9320"/>
              <a:ext cx="3395" cy="793"/>
              <a:chOff x="1197" y="6051"/>
              <a:chExt cx="3998" cy="976"/>
            </a:xfrm>
            <a:solidFill>
              <a:schemeClr val="accent6">
                <a:lumMod val="40000"/>
                <a:lumOff val="60000"/>
              </a:schemeClr>
            </a:solidFill>
          </p:grpSpPr>
          <p:sp>
            <p:nvSpPr>
              <p:cNvPr id="383" name="立方体 382"/>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4" name="立方体 383"/>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5" name="立方体 384"/>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6" name="立方体 385"/>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7" name="立方体 386"/>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8" name="立方体 387"/>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9" name="立方体 388"/>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0" name="立方体 389"/>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1" name="立方体 390"/>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2" name="立方体 391"/>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3" name="立方体 392"/>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4" name="立方体 393"/>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5" name="立方体 394"/>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6" name="立方体 395"/>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7" name="立方体 396"/>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8" name="立方体 397"/>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9" name="立方体 398"/>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0" name="立方体 399"/>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sp>
        <p:nvSpPr>
          <p:cNvPr id="408" name="文本框 407"/>
          <p:cNvSpPr txBox="1"/>
          <p:nvPr/>
        </p:nvSpPr>
        <p:spPr>
          <a:xfrm>
            <a:off x="7073265" y="293370"/>
            <a:ext cx="1428750" cy="368300"/>
          </a:xfrm>
          <a:prstGeom prst="rect">
            <a:avLst/>
          </a:prstGeom>
          <a:noFill/>
        </p:spPr>
        <p:txBody>
          <a:bodyPr wrap="square" rtlCol="0">
            <a:spAutoFit/>
          </a:bodyPr>
          <a:p>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[64, 2, 256]</a:t>
            </a:r>
            <a:endParaRPr lang="zh-CN" altLang="en-US"/>
          </a:p>
        </p:txBody>
      </p:sp>
      <p:sp>
        <p:nvSpPr>
          <p:cNvPr id="202" name="立方体 201"/>
          <p:cNvSpPr/>
          <p:nvPr/>
        </p:nvSpPr>
        <p:spPr>
          <a:xfrm>
            <a:off x="2199640" y="1288415"/>
            <a:ext cx="363855" cy="353695"/>
          </a:xfrm>
          <a:prstGeom prst="cube">
            <a:avLst/>
          </a:prstGeom>
          <a:solidFill>
            <a:schemeClr val="accent2">
              <a:lumMod val="40000"/>
              <a:lumOff val="60000"/>
            </a:schemeClr>
          </a:solidFill>
          <a:ln>
            <a:solidFill>
              <a:schemeClr val="accent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3" name="立方体 202"/>
          <p:cNvSpPr/>
          <p:nvPr/>
        </p:nvSpPr>
        <p:spPr>
          <a:xfrm>
            <a:off x="2120265" y="1367790"/>
            <a:ext cx="363855" cy="353695"/>
          </a:xfrm>
          <a:prstGeom prst="cube">
            <a:avLst/>
          </a:prstGeom>
          <a:solidFill>
            <a:schemeClr val="accent2">
              <a:lumMod val="40000"/>
              <a:lumOff val="60000"/>
            </a:schemeClr>
          </a:solidFill>
          <a:ln>
            <a:solidFill>
              <a:schemeClr val="accent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4" name="立方体 203"/>
          <p:cNvSpPr/>
          <p:nvPr/>
        </p:nvSpPr>
        <p:spPr>
          <a:xfrm>
            <a:off x="2040890" y="1449070"/>
            <a:ext cx="363855" cy="353695"/>
          </a:xfrm>
          <a:prstGeom prst="cube">
            <a:avLst/>
          </a:prstGeom>
          <a:solidFill>
            <a:schemeClr val="accent2">
              <a:lumMod val="40000"/>
              <a:lumOff val="60000"/>
            </a:schemeClr>
          </a:solidFill>
          <a:ln>
            <a:solidFill>
              <a:schemeClr val="accent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5" name="立方体 204"/>
          <p:cNvSpPr/>
          <p:nvPr/>
        </p:nvSpPr>
        <p:spPr>
          <a:xfrm>
            <a:off x="1952625" y="1536065"/>
            <a:ext cx="363855" cy="353695"/>
          </a:xfrm>
          <a:prstGeom prst="cube">
            <a:avLst/>
          </a:prstGeom>
          <a:solidFill>
            <a:schemeClr val="accent2">
              <a:lumMod val="40000"/>
              <a:lumOff val="60000"/>
            </a:schemeClr>
          </a:solidFill>
          <a:ln>
            <a:solidFill>
              <a:schemeClr val="accent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立方体 4"/>
          <p:cNvSpPr/>
          <p:nvPr/>
        </p:nvSpPr>
        <p:spPr>
          <a:xfrm>
            <a:off x="1862455" y="1623060"/>
            <a:ext cx="363855" cy="353695"/>
          </a:xfrm>
          <a:prstGeom prst="cube">
            <a:avLst/>
          </a:prstGeom>
          <a:solidFill>
            <a:schemeClr val="accent2">
              <a:lumMod val="40000"/>
              <a:lumOff val="60000"/>
            </a:schemeClr>
          </a:solidFill>
          <a:ln>
            <a:solidFill>
              <a:schemeClr val="accent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立方体 5"/>
          <p:cNvSpPr/>
          <p:nvPr/>
        </p:nvSpPr>
        <p:spPr>
          <a:xfrm>
            <a:off x="1779270" y="1702435"/>
            <a:ext cx="363855" cy="353695"/>
          </a:xfrm>
          <a:prstGeom prst="cube">
            <a:avLst/>
          </a:prstGeom>
          <a:solidFill>
            <a:schemeClr val="accent2">
              <a:lumMod val="40000"/>
              <a:lumOff val="60000"/>
            </a:schemeClr>
          </a:solidFill>
          <a:ln>
            <a:solidFill>
              <a:schemeClr val="accent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立方体 9"/>
          <p:cNvSpPr/>
          <p:nvPr/>
        </p:nvSpPr>
        <p:spPr>
          <a:xfrm>
            <a:off x="2074545" y="2524760"/>
            <a:ext cx="363855" cy="353695"/>
          </a:xfrm>
          <a:prstGeom prst="cube">
            <a:avLst/>
          </a:prstGeom>
          <a:solidFill>
            <a:schemeClr val="accent3">
              <a:lumMod val="60000"/>
              <a:lumOff val="40000"/>
            </a:schemeClr>
          </a:solidFill>
          <a:ln>
            <a:solidFill>
              <a:schemeClr val="accent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立方体 10"/>
          <p:cNvSpPr/>
          <p:nvPr/>
        </p:nvSpPr>
        <p:spPr>
          <a:xfrm>
            <a:off x="1984375" y="2611755"/>
            <a:ext cx="363855" cy="353695"/>
          </a:xfrm>
          <a:prstGeom prst="cube">
            <a:avLst/>
          </a:prstGeom>
          <a:solidFill>
            <a:schemeClr val="accent3">
              <a:lumMod val="60000"/>
              <a:lumOff val="40000"/>
            </a:schemeClr>
          </a:solidFill>
          <a:ln>
            <a:solidFill>
              <a:schemeClr val="accent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 name="立方体 11"/>
          <p:cNvSpPr/>
          <p:nvPr/>
        </p:nvSpPr>
        <p:spPr>
          <a:xfrm>
            <a:off x="1901190" y="2691130"/>
            <a:ext cx="363855" cy="353695"/>
          </a:xfrm>
          <a:prstGeom prst="cube">
            <a:avLst/>
          </a:prstGeom>
          <a:solidFill>
            <a:schemeClr val="accent3">
              <a:lumMod val="60000"/>
              <a:lumOff val="40000"/>
            </a:schemeClr>
          </a:solidFill>
          <a:ln>
            <a:solidFill>
              <a:schemeClr val="accent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立方体 12"/>
          <p:cNvSpPr/>
          <p:nvPr/>
        </p:nvSpPr>
        <p:spPr>
          <a:xfrm>
            <a:off x="2225040" y="3549015"/>
            <a:ext cx="363855" cy="353695"/>
          </a:xfrm>
          <a:prstGeom prst="cube">
            <a:avLst/>
          </a:prstGeom>
          <a:solidFill>
            <a:schemeClr val="accent5">
              <a:lumMod val="60000"/>
              <a:lumOff val="40000"/>
            </a:schemeClr>
          </a:solidFill>
          <a:ln>
            <a:solidFill>
              <a:schemeClr val="accent4">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立方体 13"/>
          <p:cNvSpPr/>
          <p:nvPr/>
        </p:nvSpPr>
        <p:spPr>
          <a:xfrm>
            <a:off x="2145665" y="3631565"/>
            <a:ext cx="363855" cy="353695"/>
          </a:xfrm>
          <a:prstGeom prst="cube">
            <a:avLst/>
          </a:prstGeom>
          <a:solidFill>
            <a:schemeClr val="accent3">
              <a:lumMod val="40000"/>
              <a:lumOff val="60000"/>
            </a:schemeClr>
          </a:solidFill>
          <a:ln>
            <a:solidFill>
              <a:schemeClr val="accent4">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立方体 14"/>
          <p:cNvSpPr/>
          <p:nvPr/>
        </p:nvSpPr>
        <p:spPr>
          <a:xfrm>
            <a:off x="2066290" y="3712845"/>
            <a:ext cx="363855" cy="353695"/>
          </a:xfrm>
          <a:prstGeom prst="cube">
            <a:avLst/>
          </a:prstGeom>
          <a:solidFill>
            <a:schemeClr val="accent6">
              <a:lumMod val="20000"/>
              <a:lumOff val="80000"/>
            </a:schemeClr>
          </a:solidFill>
          <a:ln>
            <a:solidFill>
              <a:schemeClr val="accent4">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立方体 15"/>
          <p:cNvSpPr/>
          <p:nvPr/>
        </p:nvSpPr>
        <p:spPr>
          <a:xfrm>
            <a:off x="1978025" y="3799840"/>
            <a:ext cx="363855" cy="353695"/>
          </a:xfrm>
          <a:prstGeom prst="cube">
            <a:avLst/>
          </a:prstGeom>
          <a:gradFill>
            <a:gsLst>
              <a:gs pos="50000">
                <a:schemeClr val="accent3"/>
              </a:gs>
              <a:gs pos="0">
                <a:schemeClr val="accent3">
                  <a:lumMod val="25000"/>
                  <a:lumOff val="75000"/>
                </a:schemeClr>
              </a:gs>
              <a:gs pos="100000">
                <a:schemeClr val="accent3">
                  <a:lumMod val="85000"/>
                </a:schemeClr>
              </a:gs>
            </a:gsLst>
            <a:lin ang="5400000" scaled="1"/>
          </a:gradFill>
          <a:ln>
            <a:solidFill>
              <a:schemeClr val="accent4">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立方体 16"/>
          <p:cNvSpPr/>
          <p:nvPr/>
        </p:nvSpPr>
        <p:spPr>
          <a:xfrm>
            <a:off x="1887855" y="3886835"/>
            <a:ext cx="363855" cy="353695"/>
          </a:xfrm>
          <a:prstGeom prst="cube">
            <a:avLst/>
          </a:prstGeom>
          <a:solidFill>
            <a:schemeClr val="tx2">
              <a:lumMod val="20000"/>
              <a:lumOff val="80000"/>
            </a:schemeClr>
          </a:solidFill>
          <a:ln>
            <a:solidFill>
              <a:schemeClr val="accent4">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立方体 17"/>
          <p:cNvSpPr/>
          <p:nvPr/>
        </p:nvSpPr>
        <p:spPr>
          <a:xfrm>
            <a:off x="1804670" y="3966210"/>
            <a:ext cx="363855" cy="353695"/>
          </a:xfrm>
          <a:prstGeom prst="cube">
            <a:avLst/>
          </a:prstGeom>
          <a:solidFill>
            <a:schemeClr val="accent4">
              <a:lumMod val="40000"/>
              <a:lumOff val="60000"/>
            </a:schemeClr>
          </a:solidFill>
          <a:ln>
            <a:solidFill>
              <a:schemeClr val="accent4">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77" name="组合 76"/>
          <p:cNvGrpSpPr/>
          <p:nvPr/>
        </p:nvGrpSpPr>
        <p:grpSpPr>
          <a:xfrm rot="0">
            <a:off x="7520305" y="1701165"/>
            <a:ext cx="2155825" cy="503555"/>
            <a:chOff x="1197" y="6051"/>
            <a:chExt cx="3998" cy="976"/>
          </a:xfrm>
          <a:solidFill>
            <a:schemeClr val="accent3">
              <a:lumMod val="40000"/>
              <a:lumOff val="60000"/>
            </a:schemeClr>
          </a:solidFill>
        </p:grpSpPr>
        <p:sp>
          <p:nvSpPr>
            <p:cNvPr id="78" name="立方体 77"/>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9" name="立方体 78"/>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0" name="立方体 79"/>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1" name="立方体 80"/>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2" name="立方体 81"/>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3" name="立方体 82"/>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4" name="立方体 83"/>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5" name="立方体 84"/>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6" name="立方体 85"/>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7" name="立方体 86"/>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8" name="立方体 87"/>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9" name="立方体 88"/>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0" name="立方体 89"/>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1" name="立方体 90"/>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2" name="立方体 91"/>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3" name="立方体 92"/>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4" name="立方体 93"/>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5" name="立方体 94"/>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96" name="组合 95"/>
          <p:cNvGrpSpPr/>
          <p:nvPr/>
        </p:nvGrpSpPr>
        <p:grpSpPr>
          <a:xfrm rot="0">
            <a:off x="7457440" y="1768475"/>
            <a:ext cx="2155825" cy="503555"/>
            <a:chOff x="1197" y="6051"/>
            <a:chExt cx="3998" cy="976"/>
          </a:xfrm>
          <a:solidFill>
            <a:schemeClr val="accent3">
              <a:lumMod val="40000"/>
              <a:lumOff val="60000"/>
            </a:schemeClr>
          </a:solidFill>
        </p:grpSpPr>
        <p:sp>
          <p:nvSpPr>
            <p:cNvPr id="97" name="立方体 96"/>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8" name="立方体 97"/>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9" name="立方体 98"/>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0" name="立方体 99"/>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1" name="立方体 100"/>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2" name="立方体 101"/>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3" name="立方体 102"/>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4" name="立方体 103"/>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5" name="立方体 104"/>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6" name="立方体 105"/>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7" name="立方体 106"/>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8" name="立方体 107"/>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9" name="立方体 108"/>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0" name="立方体 109"/>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1" name="立方体 110"/>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2" name="立方体 111"/>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3" name="立方体 112"/>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4" name="立方体 113"/>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15" name="组合 114"/>
          <p:cNvGrpSpPr/>
          <p:nvPr/>
        </p:nvGrpSpPr>
        <p:grpSpPr>
          <a:xfrm rot="0">
            <a:off x="7393305" y="1840865"/>
            <a:ext cx="2155825" cy="503555"/>
            <a:chOff x="1197" y="6051"/>
            <a:chExt cx="3998" cy="976"/>
          </a:xfrm>
          <a:solidFill>
            <a:schemeClr val="accent3">
              <a:lumMod val="40000"/>
              <a:lumOff val="60000"/>
            </a:schemeClr>
          </a:solidFill>
        </p:grpSpPr>
        <p:sp>
          <p:nvSpPr>
            <p:cNvPr id="116" name="立方体 115"/>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7" name="立方体 116"/>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8" name="立方体 117"/>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9" name="立方体 118"/>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0" name="立方体 119"/>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1" name="立方体 120"/>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2" name="立方体 121"/>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3" name="立方体 122"/>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4" name="立方体 123"/>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5" name="立方体 124"/>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6" name="立方体 125"/>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7" name="立方体 126"/>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8" name="立方体 127"/>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9" name="立方体 128"/>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0" name="立方体 129"/>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1" name="立方体 130"/>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2" name="立方体 131"/>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3" name="立方体 132"/>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35" name="组合 134"/>
          <p:cNvGrpSpPr/>
          <p:nvPr/>
        </p:nvGrpSpPr>
        <p:grpSpPr>
          <a:xfrm rot="0">
            <a:off x="7565390" y="3474085"/>
            <a:ext cx="2155825" cy="503555"/>
            <a:chOff x="1197" y="6051"/>
            <a:chExt cx="3998" cy="976"/>
          </a:xfrm>
          <a:solidFill>
            <a:schemeClr val="accent2">
              <a:lumMod val="60000"/>
              <a:lumOff val="40000"/>
            </a:schemeClr>
          </a:solidFill>
        </p:grpSpPr>
        <p:sp>
          <p:nvSpPr>
            <p:cNvPr id="136" name="立方体 135"/>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7" name="立方体 136"/>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8" name="立方体 137"/>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9" name="立方体 138"/>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0" name="立方体 139"/>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1" name="立方体 140"/>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2" name="立方体 141"/>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3" name="立方体 142"/>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4" name="立方体 143"/>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5" name="立方体 144"/>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6" name="立方体 145"/>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7" name="立方体 146"/>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8" name="立方体 147"/>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9" name="立方体 148"/>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0" name="立方体 149"/>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1" name="立方体 150"/>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2" name="立方体 151"/>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3" name="立方体 152"/>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54" name="组合 153"/>
          <p:cNvGrpSpPr/>
          <p:nvPr/>
        </p:nvGrpSpPr>
        <p:grpSpPr>
          <a:xfrm rot="0">
            <a:off x="7496175" y="3544570"/>
            <a:ext cx="2155825" cy="503555"/>
            <a:chOff x="1197" y="6051"/>
            <a:chExt cx="3998" cy="976"/>
          </a:xfrm>
          <a:solidFill>
            <a:schemeClr val="bg2">
              <a:lumMod val="90000"/>
            </a:schemeClr>
          </a:solidFill>
        </p:grpSpPr>
        <p:sp>
          <p:nvSpPr>
            <p:cNvPr id="155" name="立方体 154"/>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6" name="立方体 155"/>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7" name="立方体 156"/>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8" name="立方体 157"/>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9" name="立方体 158"/>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0" name="立方体 159"/>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1" name="立方体 160"/>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2" name="立方体 161"/>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3" name="立方体 162"/>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4" name="立方体 163"/>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5" name="立方体 164"/>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6" name="立方体 165"/>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7" name="立方体 166"/>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8" name="立方体 167"/>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9" name="立方体 168"/>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0" name="立方体 169"/>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1" name="立方体 170"/>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2" name="立方体 171"/>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73" name="组合 172"/>
          <p:cNvGrpSpPr/>
          <p:nvPr/>
        </p:nvGrpSpPr>
        <p:grpSpPr>
          <a:xfrm rot="0">
            <a:off x="7425055" y="3617595"/>
            <a:ext cx="2155825" cy="503555"/>
            <a:chOff x="1197" y="6051"/>
            <a:chExt cx="3998" cy="976"/>
          </a:xfrm>
          <a:solidFill>
            <a:schemeClr val="accent6">
              <a:lumMod val="20000"/>
              <a:lumOff val="80000"/>
            </a:schemeClr>
          </a:solidFill>
        </p:grpSpPr>
        <p:sp>
          <p:nvSpPr>
            <p:cNvPr id="174" name="立方体 173"/>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5" name="立方体 174"/>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6" name="立方体 175"/>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7" name="立方体 176"/>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8" name="立方体 177"/>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9" name="立方体 178"/>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0" name="立方体 179"/>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1" name="立方体 180"/>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2" name="立方体 181"/>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3" name="立方体 182"/>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4" name="立方体 183"/>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5" name="立方体 184"/>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6" name="立方体 185"/>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7" name="立方体 186"/>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8" name="立方体 187"/>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9" name="立方体 188"/>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0" name="立方体 189"/>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1" name="立方体 190"/>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92" name="组合 191"/>
          <p:cNvGrpSpPr/>
          <p:nvPr/>
        </p:nvGrpSpPr>
        <p:grpSpPr>
          <a:xfrm rot="0">
            <a:off x="7351395" y="3690620"/>
            <a:ext cx="2155825" cy="503555"/>
            <a:chOff x="1197" y="6051"/>
            <a:chExt cx="3998" cy="976"/>
          </a:xfrm>
          <a:solidFill>
            <a:schemeClr val="accent5">
              <a:lumMod val="40000"/>
              <a:lumOff val="60000"/>
            </a:schemeClr>
          </a:solidFill>
        </p:grpSpPr>
        <p:sp>
          <p:nvSpPr>
            <p:cNvPr id="193" name="立方体 192"/>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4" name="立方体 193"/>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5" name="立方体 194"/>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6" name="立方体 195"/>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7" name="立方体 196"/>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8" name="立方体 197"/>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9" name="立方体 198"/>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0" name="立方体 199"/>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1" name="立方体 200"/>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6" name="立方体 205"/>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7" name="立方体 206"/>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8" name="立方体 207"/>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9" name="立方体 208"/>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0" name="立方体 209"/>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1" name="立方体 210"/>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2" name="立方体 211"/>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3" name="立方体 212"/>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4" name="立方体 213"/>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15" name="组合 214"/>
          <p:cNvGrpSpPr/>
          <p:nvPr/>
        </p:nvGrpSpPr>
        <p:grpSpPr>
          <a:xfrm rot="0">
            <a:off x="7288530" y="3757930"/>
            <a:ext cx="2155825" cy="503555"/>
            <a:chOff x="1197" y="6051"/>
            <a:chExt cx="3998" cy="976"/>
          </a:xfrm>
          <a:solidFill>
            <a:schemeClr val="accent3">
              <a:lumMod val="40000"/>
              <a:lumOff val="60000"/>
            </a:schemeClr>
          </a:solidFill>
        </p:grpSpPr>
        <p:sp>
          <p:nvSpPr>
            <p:cNvPr id="216" name="立方体 215"/>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7" name="立方体 216"/>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8" name="立方体 217"/>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9" name="立方体 218"/>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0" name="立方体 219"/>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1" name="立方体 220"/>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2" name="立方体 221"/>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3" name="立方体 222"/>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4" name="立方体 223"/>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5" name="立方体 224"/>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6" name="立方体 225"/>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7" name="立方体 226"/>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8" name="立方体 227"/>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9" name="立方体 228"/>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0" name="立方体 229"/>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2" name="立方体 231"/>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3" name="立方体 232"/>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4" name="立方体 233"/>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35" name="组合 234"/>
          <p:cNvGrpSpPr/>
          <p:nvPr/>
        </p:nvGrpSpPr>
        <p:grpSpPr>
          <a:xfrm rot="0">
            <a:off x="7214870" y="3830320"/>
            <a:ext cx="2155825" cy="503555"/>
            <a:chOff x="1197" y="6051"/>
            <a:chExt cx="3998" cy="976"/>
          </a:xfrm>
          <a:solidFill>
            <a:schemeClr val="accent1">
              <a:lumMod val="40000"/>
              <a:lumOff val="60000"/>
            </a:schemeClr>
          </a:solidFill>
        </p:grpSpPr>
        <p:sp>
          <p:nvSpPr>
            <p:cNvPr id="236" name="立方体 235"/>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7" name="立方体 236"/>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8" name="立方体 237"/>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9" name="立方体 238"/>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0" name="立方体 239"/>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1" name="立方体 240"/>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2" name="立方体 241"/>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3" name="立方体 242"/>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4" name="立方体 243"/>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5" name="立方体 244"/>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6" name="立方体 245"/>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7" name="立方体 246"/>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8" name="立方体 247"/>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9" name="立方体 248"/>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0" name="立方体 249"/>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1" name="立方体 250"/>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2" name="立方体 251"/>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3" name="立方体 252"/>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cxnSp>
        <p:nvCxnSpPr>
          <p:cNvPr id="255" name="肘形连接符 254"/>
          <p:cNvCxnSpPr>
            <a:stCxn id="392" idx="2"/>
            <a:endCxn id="205" idx="0"/>
          </p:cNvCxnSpPr>
          <p:nvPr/>
        </p:nvCxnSpPr>
        <p:spPr>
          <a:xfrm rot="10800000" flipV="1">
            <a:off x="2178050" y="841375"/>
            <a:ext cx="2042795" cy="694690"/>
          </a:xfrm>
          <a:prstGeom prst="bentConnector2">
            <a:avLst/>
          </a:prstGeom>
          <a:ln w="25400">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56" name="直接箭头连接符 255"/>
          <p:cNvCxnSpPr/>
          <p:nvPr/>
        </p:nvCxnSpPr>
        <p:spPr>
          <a:xfrm>
            <a:off x="2179955" y="2014855"/>
            <a:ext cx="0" cy="440055"/>
          </a:xfrm>
          <a:prstGeom prst="straightConnector1">
            <a:avLst/>
          </a:prstGeom>
          <a:ln w="25400">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57" name="直接箭头连接符 256"/>
          <p:cNvCxnSpPr/>
          <p:nvPr/>
        </p:nvCxnSpPr>
        <p:spPr>
          <a:xfrm>
            <a:off x="2199640" y="3123565"/>
            <a:ext cx="0" cy="440055"/>
          </a:xfrm>
          <a:prstGeom prst="straightConnector1">
            <a:avLst/>
          </a:prstGeom>
          <a:ln w="25400">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58" name="肘形连接符 257"/>
          <p:cNvCxnSpPr>
            <a:stCxn id="400" idx="4"/>
            <a:endCxn id="111" idx="0"/>
          </p:cNvCxnSpPr>
          <p:nvPr/>
        </p:nvCxnSpPr>
        <p:spPr>
          <a:xfrm>
            <a:off x="6304915" y="841375"/>
            <a:ext cx="2496185" cy="927100"/>
          </a:xfrm>
          <a:prstGeom prst="bentConnector2">
            <a:avLst/>
          </a:prstGeom>
          <a:ln w="25400">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59" name="直接箭头连接符 258"/>
          <p:cNvCxnSpPr/>
          <p:nvPr/>
        </p:nvCxnSpPr>
        <p:spPr>
          <a:xfrm>
            <a:off x="8795385" y="2611755"/>
            <a:ext cx="5080" cy="681355"/>
          </a:xfrm>
          <a:prstGeom prst="straightConnector1">
            <a:avLst/>
          </a:prstGeom>
          <a:ln w="25400">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260" name="文本框 259"/>
          <p:cNvSpPr txBox="1"/>
          <p:nvPr/>
        </p:nvSpPr>
        <p:spPr>
          <a:xfrm>
            <a:off x="2512695" y="448945"/>
            <a:ext cx="750570"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GAP</a:t>
            </a:r>
            <a:endParaRPr lang="en-US" altLang="zh-CN">
              <a:latin typeface="Times New Roman" panose="02020603050405020304" pitchFamily="18" charset="0"/>
              <a:cs typeface="Times New Roman" panose="02020603050405020304" pitchFamily="18" charset="0"/>
            </a:endParaRPr>
          </a:p>
        </p:txBody>
      </p:sp>
      <p:sp>
        <p:nvSpPr>
          <p:cNvPr id="261" name="文本框 260"/>
          <p:cNvSpPr txBox="1"/>
          <p:nvPr/>
        </p:nvSpPr>
        <p:spPr>
          <a:xfrm>
            <a:off x="2214245" y="1917700"/>
            <a:ext cx="2753360"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Conv1x1 +BN+RELU</a:t>
            </a:r>
            <a:endParaRPr lang="en-US" altLang="zh-CN">
              <a:latin typeface="Times New Roman" panose="02020603050405020304" pitchFamily="18" charset="0"/>
              <a:cs typeface="Times New Roman" panose="02020603050405020304" pitchFamily="18" charset="0"/>
            </a:endParaRPr>
          </a:p>
        </p:txBody>
      </p:sp>
      <p:sp>
        <p:nvSpPr>
          <p:cNvPr id="262" name="文本框 261"/>
          <p:cNvSpPr txBox="1"/>
          <p:nvPr/>
        </p:nvSpPr>
        <p:spPr>
          <a:xfrm>
            <a:off x="2360295" y="2965450"/>
            <a:ext cx="2016760"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Conv1x1 +BN</a:t>
            </a:r>
            <a:endParaRPr lang="en-US" altLang="zh-CN">
              <a:latin typeface="Times New Roman" panose="02020603050405020304" pitchFamily="18" charset="0"/>
              <a:cs typeface="Times New Roman" panose="02020603050405020304" pitchFamily="18" charset="0"/>
            </a:endParaRPr>
          </a:p>
        </p:txBody>
      </p:sp>
      <p:sp>
        <p:nvSpPr>
          <p:cNvPr id="263" name="文本框 262"/>
          <p:cNvSpPr txBox="1"/>
          <p:nvPr/>
        </p:nvSpPr>
        <p:spPr>
          <a:xfrm>
            <a:off x="523875" y="1434465"/>
            <a:ext cx="1428750" cy="368300"/>
          </a:xfrm>
          <a:prstGeom prst="rect">
            <a:avLst/>
          </a:prstGeom>
          <a:noFill/>
        </p:spPr>
        <p:txBody>
          <a:bodyPr wrap="square" rtlCol="0">
            <a:spAutoFit/>
          </a:bodyPr>
          <a:p>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[64, 1, 1]</a:t>
            </a:r>
            <a:endParaRPr lang="zh-CN" altLang="en-US"/>
          </a:p>
        </p:txBody>
      </p:sp>
      <p:sp>
        <p:nvSpPr>
          <p:cNvPr id="264" name="文本框 263"/>
          <p:cNvSpPr txBox="1"/>
          <p:nvPr/>
        </p:nvSpPr>
        <p:spPr>
          <a:xfrm>
            <a:off x="523875" y="2691130"/>
            <a:ext cx="1428750" cy="368300"/>
          </a:xfrm>
          <a:prstGeom prst="rect">
            <a:avLst/>
          </a:prstGeom>
          <a:noFill/>
        </p:spPr>
        <p:txBody>
          <a:bodyPr wrap="square" rtlCol="0">
            <a:spAutoFit/>
          </a:bodyPr>
          <a:p>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[64/r, 1, 1]</a:t>
            </a:r>
            <a:endParaRPr lang="zh-CN" altLang="en-US"/>
          </a:p>
        </p:txBody>
      </p:sp>
      <p:sp>
        <p:nvSpPr>
          <p:cNvPr id="265" name="文本框 264"/>
          <p:cNvSpPr txBox="1"/>
          <p:nvPr/>
        </p:nvSpPr>
        <p:spPr>
          <a:xfrm>
            <a:off x="523875" y="3834130"/>
            <a:ext cx="1428750" cy="368300"/>
          </a:xfrm>
          <a:prstGeom prst="rect">
            <a:avLst/>
          </a:prstGeom>
          <a:noFill/>
        </p:spPr>
        <p:txBody>
          <a:bodyPr wrap="square" rtlCol="0">
            <a:spAutoFit/>
          </a:bodyPr>
          <a:p>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[64, 1, 1]</a:t>
            </a:r>
            <a:endParaRPr lang="zh-CN" altLang="en-US"/>
          </a:p>
        </p:txBody>
      </p:sp>
      <p:sp>
        <p:nvSpPr>
          <p:cNvPr id="266" name="文本框 265"/>
          <p:cNvSpPr txBox="1"/>
          <p:nvPr/>
        </p:nvSpPr>
        <p:spPr>
          <a:xfrm>
            <a:off x="10053320" y="1721485"/>
            <a:ext cx="1428750" cy="368300"/>
          </a:xfrm>
          <a:prstGeom prst="rect">
            <a:avLst/>
          </a:prstGeom>
          <a:noFill/>
        </p:spPr>
        <p:txBody>
          <a:bodyPr wrap="square" rtlCol="0">
            <a:spAutoFit/>
          </a:bodyPr>
          <a:p>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[64/r, 2, 256]</a:t>
            </a:r>
            <a:endParaRPr lang="zh-CN" altLang="en-US"/>
          </a:p>
        </p:txBody>
      </p:sp>
      <p:sp>
        <p:nvSpPr>
          <p:cNvPr id="267" name="文本框 266"/>
          <p:cNvSpPr txBox="1"/>
          <p:nvPr/>
        </p:nvSpPr>
        <p:spPr>
          <a:xfrm>
            <a:off x="10053320" y="3563620"/>
            <a:ext cx="1428750" cy="368300"/>
          </a:xfrm>
          <a:prstGeom prst="rect">
            <a:avLst/>
          </a:prstGeom>
          <a:noFill/>
        </p:spPr>
        <p:txBody>
          <a:bodyPr wrap="square" rtlCol="0">
            <a:spAutoFit/>
          </a:bodyPr>
          <a:p>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[64, 2, 256]</a:t>
            </a:r>
            <a:endParaRPr lang="zh-CN" altLang="en-US"/>
          </a:p>
        </p:txBody>
      </p:sp>
      <p:sp>
        <p:nvSpPr>
          <p:cNvPr id="269" name="文本框 268"/>
          <p:cNvSpPr txBox="1"/>
          <p:nvPr/>
        </p:nvSpPr>
        <p:spPr>
          <a:xfrm>
            <a:off x="9061450" y="1066165"/>
            <a:ext cx="2753360"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Conv1x1 +BN+RELU</a:t>
            </a:r>
            <a:endParaRPr lang="en-US" altLang="zh-CN">
              <a:latin typeface="Times New Roman" panose="02020603050405020304" pitchFamily="18" charset="0"/>
              <a:cs typeface="Times New Roman" panose="02020603050405020304" pitchFamily="18" charset="0"/>
            </a:endParaRPr>
          </a:p>
        </p:txBody>
      </p:sp>
      <p:sp>
        <p:nvSpPr>
          <p:cNvPr id="270" name="文本框 269"/>
          <p:cNvSpPr txBox="1"/>
          <p:nvPr/>
        </p:nvSpPr>
        <p:spPr>
          <a:xfrm>
            <a:off x="9210040" y="2691130"/>
            <a:ext cx="2753360"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Conv1x1 +BN</a:t>
            </a:r>
            <a:endParaRPr lang="en-US" altLang="zh-CN">
              <a:latin typeface="Times New Roman" panose="02020603050405020304" pitchFamily="18" charset="0"/>
              <a:cs typeface="Times New Roman" panose="02020603050405020304" pitchFamily="18" charset="0"/>
            </a:endParaRPr>
          </a:p>
        </p:txBody>
      </p:sp>
      <p:sp>
        <p:nvSpPr>
          <p:cNvPr id="271" name="流程图: 或者 270"/>
          <p:cNvSpPr/>
          <p:nvPr/>
        </p:nvSpPr>
        <p:spPr>
          <a:xfrm>
            <a:off x="4573270" y="3966210"/>
            <a:ext cx="406400" cy="419735"/>
          </a:xfrm>
          <a:prstGeom prst="flowChartOr">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272" name="直接箭头连接符 271"/>
          <p:cNvCxnSpPr/>
          <p:nvPr/>
        </p:nvCxnSpPr>
        <p:spPr>
          <a:xfrm>
            <a:off x="2700655" y="4088765"/>
            <a:ext cx="1657350" cy="0"/>
          </a:xfrm>
          <a:prstGeom prst="straightConnector1">
            <a:avLst/>
          </a:prstGeom>
          <a:ln w="25400">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73" name="直接箭头连接符 272"/>
          <p:cNvCxnSpPr/>
          <p:nvPr/>
        </p:nvCxnSpPr>
        <p:spPr>
          <a:xfrm flipH="1">
            <a:off x="5196840" y="4081145"/>
            <a:ext cx="1822450" cy="7620"/>
          </a:xfrm>
          <a:prstGeom prst="straightConnector1">
            <a:avLst/>
          </a:prstGeom>
          <a:ln w="25400">
            <a:solidFill>
              <a:schemeClr val="tx1"/>
            </a:solidFill>
            <a:tailEnd type="arrow"/>
          </a:ln>
        </p:spPr>
        <p:style>
          <a:lnRef idx="2">
            <a:schemeClr val="accent1"/>
          </a:lnRef>
          <a:fillRef idx="0">
            <a:srgbClr val="FFFFFF"/>
          </a:fillRef>
          <a:effectRef idx="0">
            <a:srgbClr val="FFFFFF"/>
          </a:effectRef>
          <a:fontRef idx="minor">
            <a:schemeClr val="tx1"/>
          </a:fontRef>
        </p:style>
      </p:cxnSp>
      <p:grpSp>
        <p:nvGrpSpPr>
          <p:cNvPr id="513" name="组合 512"/>
          <p:cNvGrpSpPr/>
          <p:nvPr/>
        </p:nvGrpSpPr>
        <p:grpSpPr>
          <a:xfrm>
            <a:off x="3300730" y="5424170"/>
            <a:ext cx="2505710" cy="859155"/>
            <a:chOff x="5223" y="8309"/>
            <a:chExt cx="3946" cy="1353"/>
          </a:xfrm>
        </p:grpSpPr>
        <p:grpSp>
          <p:nvGrpSpPr>
            <p:cNvPr id="278" name="组合 277"/>
            <p:cNvGrpSpPr/>
            <p:nvPr/>
          </p:nvGrpSpPr>
          <p:grpSpPr>
            <a:xfrm rot="0">
              <a:off x="5775" y="8309"/>
              <a:ext cx="3395" cy="793"/>
              <a:chOff x="1197" y="6051"/>
              <a:chExt cx="3998" cy="976"/>
            </a:xfrm>
            <a:solidFill>
              <a:srgbClr val="92D050"/>
            </a:solidFill>
          </p:grpSpPr>
          <p:sp>
            <p:nvSpPr>
              <p:cNvPr id="279" name="立方体 278"/>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0" name="立方体 279"/>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1" name="立方体 280"/>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2" name="立方体 281"/>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3" name="立方体 282"/>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4" name="立方体 283"/>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5" name="立方体 284"/>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4" name="立方体 323"/>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1" name="立方体 400"/>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2" name="立方体 401"/>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3" name="立方体 402"/>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4" name="立方体 403"/>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5" name="立方体 404"/>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7" name="立方体 406"/>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9" name="立方体 408"/>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0" name="立方体 409"/>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1" name="立方体 410"/>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2" name="立方体 411"/>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13" name="组合 412"/>
            <p:cNvGrpSpPr/>
            <p:nvPr/>
          </p:nvGrpSpPr>
          <p:grpSpPr>
            <a:xfrm rot="0">
              <a:off x="5666" y="8420"/>
              <a:ext cx="3395" cy="793"/>
              <a:chOff x="1197" y="6051"/>
              <a:chExt cx="3998" cy="976"/>
            </a:xfrm>
            <a:solidFill>
              <a:schemeClr val="bg2">
                <a:lumMod val="90000"/>
              </a:schemeClr>
            </a:solidFill>
          </p:grpSpPr>
          <p:sp>
            <p:nvSpPr>
              <p:cNvPr id="414" name="立方体 413"/>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5" name="立方体 414"/>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6" name="立方体 415"/>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7" name="立方体 416"/>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8" name="立方体 417"/>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9" name="立方体 418"/>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0" name="立方体 419"/>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1" name="立方体 420"/>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2" name="立方体 421"/>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3" name="立方体 422"/>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4" name="立方体 423"/>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5" name="立方体 424"/>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6" name="立方体 425"/>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7" name="立方体 426"/>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8" name="立方体 427"/>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9" name="立方体 428"/>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0" name="立方体 429"/>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1" name="立方体 430"/>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32" name="组合 431"/>
            <p:cNvGrpSpPr/>
            <p:nvPr/>
          </p:nvGrpSpPr>
          <p:grpSpPr>
            <a:xfrm rot="0">
              <a:off x="5554" y="8535"/>
              <a:ext cx="3395" cy="793"/>
              <a:chOff x="1197" y="6051"/>
              <a:chExt cx="3998" cy="976"/>
            </a:xfrm>
            <a:solidFill>
              <a:schemeClr val="accent1">
                <a:lumMod val="60000"/>
                <a:lumOff val="40000"/>
              </a:schemeClr>
            </a:solidFill>
          </p:grpSpPr>
          <p:sp>
            <p:nvSpPr>
              <p:cNvPr id="433" name="立方体 432"/>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4" name="立方体 433"/>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5" name="立方体 434"/>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6" name="立方体 435"/>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7" name="立方体 436"/>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8" name="立方体 437"/>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9" name="立方体 438"/>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0" name="立方体 439"/>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1" name="立方体 440"/>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2" name="立方体 441"/>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3" name="立方体 442"/>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4" name="立方体 443"/>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5" name="立方体 444"/>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6" name="立方体 445"/>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7" name="立方体 446"/>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8" name="立方体 447"/>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9" name="立方体 448"/>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0" name="立方体 449"/>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51" name="组合 450"/>
            <p:cNvGrpSpPr/>
            <p:nvPr/>
          </p:nvGrpSpPr>
          <p:grpSpPr>
            <a:xfrm rot="0">
              <a:off x="5438" y="8650"/>
              <a:ext cx="3395" cy="793"/>
              <a:chOff x="1197" y="6051"/>
              <a:chExt cx="3998" cy="976"/>
            </a:xfrm>
            <a:solidFill>
              <a:schemeClr val="accent5">
                <a:lumMod val="40000"/>
                <a:lumOff val="60000"/>
              </a:schemeClr>
            </a:solidFill>
          </p:grpSpPr>
          <p:sp>
            <p:nvSpPr>
              <p:cNvPr id="452" name="立方体 451"/>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3" name="立方体 452"/>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4" name="立方体 453"/>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5" name="立方体 454"/>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6" name="立方体 455"/>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7" name="立方体 456"/>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8" name="立方体 457"/>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9" name="立方体 458"/>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0" name="立方体 459"/>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1" name="立方体 460"/>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2" name="立方体 461"/>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3" name="立方体 462"/>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4" name="立方体 463"/>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5" name="立方体 464"/>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6" name="立方体 465"/>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7" name="立方体 466"/>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8" name="立方体 467"/>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9" name="立方体 468"/>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70" name="组合 469"/>
            <p:cNvGrpSpPr/>
            <p:nvPr/>
          </p:nvGrpSpPr>
          <p:grpSpPr>
            <a:xfrm rot="0">
              <a:off x="5339" y="8756"/>
              <a:ext cx="3395" cy="793"/>
              <a:chOff x="1197" y="6051"/>
              <a:chExt cx="3998" cy="976"/>
            </a:xfrm>
            <a:solidFill>
              <a:schemeClr val="accent2">
                <a:lumMod val="40000"/>
                <a:lumOff val="60000"/>
              </a:schemeClr>
            </a:solidFill>
          </p:grpSpPr>
          <p:sp>
            <p:nvSpPr>
              <p:cNvPr id="471" name="立方体 470"/>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2" name="立方体 471"/>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3" name="立方体 472"/>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4" name="立方体 473"/>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5" name="立方体 474"/>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6" name="立方体 475"/>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7" name="立方体 476"/>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8" name="立方体 477"/>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9" name="立方体 478"/>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80" name="立方体 479"/>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81" name="立方体 480"/>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82" name="立方体 481"/>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83" name="立方体 482"/>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84" name="立方体 483"/>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85" name="立方体 484"/>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86" name="立方体 485"/>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87" name="立方体 486"/>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88" name="立方体 487"/>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89" name="组合 488"/>
            <p:cNvGrpSpPr/>
            <p:nvPr/>
          </p:nvGrpSpPr>
          <p:grpSpPr>
            <a:xfrm rot="0">
              <a:off x="5223" y="8870"/>
              <a:ext cx="3395" cy="793"/>
              <a:chOff x="1197" y="6051"/>
              <a:chExt cx="3998" cy="976"/>
            </a:xfrm>
            <a:solidFill>
              <a:schemeClr val="accent4">
                <a:lumMod val="20000"/>
                <a:lumOff val="80000"/>
              </a:schemeClr>
            </a:solidFill>
          </p:grpSpPr>
          <p:sp>
            <p:nvSpPr>
              <p:cNvPr id="490" name="立方体 489"/>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1" name="立方体 490"/>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2" name="立方体 491"/>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3" name="立方体 492"/>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4" name="立方体 493"/>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5" name="立方体 494"/>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6" name="立方体 495"/>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7" name="立方体 496"/>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8" name="立方体 497"/>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9" name="立方体 498"/>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0" name="立方体 499"/>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1" name="立方体 500"/>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2" name="立方体 501"/>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3" name="立方体 502"/>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4" name="立方体 503"/>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5" name="立方体 504"/>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6" name="立方体 505"/>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7" name="立方体 506"/>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cxnSp>
        <p:nvCxnSpPr>
          <p:cNvPr id="508" name="直接箭头连接符 507"/>
          <p:cNvCxnSpPr/>
          <p:nvPr/>
        </p:nvCxnSpPr>
        <p:spPr>
          <a:xfrm>
            <a:off x="4779645" y="4515485"/>
            <a:ext cx="5080" cy="681355"/>
          </a:xfrm>
          <a:prstGeom prst="straightConnector1">
            <a:avLst/>
          </a:prstGeom>
          <a:ln w="25400">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510" name="文本框 509"/>
          <p:cNvSpPr txBox="1"/>
          <p:nvPr/>
        </p:nvSpPr>
        <p:spPr>
          <a:xfrm>
            <a:off x="5998210" y="5640705"/>
            <a:ext cx="390334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Attention weights    [64, 2, 256]</a:t>
            </a:r>
            <a:endParaRPr lang="zh-CN" altLang="en-US">
              <a:latin typeface="Times New Roman" panose="02020603050405020304" pitchFamily="18" charset="0"/>
              <a:cs typeface="Times New Roman" panose="02020603050405020304" pitchFamily="18" charset="0"/>
            </a:endParaRPr>
          </a:p>
        </p:txBody>
      </p:sp>
      <p:sp>
        <p:nvSpPr>
          <p:cNvPr id="511" name="文本框 510"/>
          <p:cNvSpPr txBox="1"/>
          <p:nvPr/>
        </p:nvSpPr>
        <p:spPr>
          <a:xfrm>
            <a:off x="3813810" y="4605020"/>
            <a:ext cx="1149350"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Sigmoid</a:t>
            </a:r>
            <a:endParaRPr lang="en-US" altLang="zh-CN">
              <a:latin typeface="Times New Roman" panose="02020603050405020304" pitchFamily="18" charset="0"/>
              <a:cs typeface="Times New Roman" panose="02020603050405020304" pitchFamily="18" charset="0"/>
            </a:endParaRPr>
          </a:p>
        </p:txBody>
      </p:sp>
      <p:sp>
        <p:nvSpPr>
          <p:cNvPr id="630" name="文本框 629"/>
          <p:cNvSpPr txBox="1"/>
          <p:nvPr/>
        </p:nvSpPr>
        <p:spPr>
          <a:xfrm>
            <a:off x="4755515" y="1165860"/>
            <a:ext cx="939800"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inputs</a:t>
            </a:r>
            <a:endParaRPr lang="en-US" altLang="zh-CN">
              <a:latin typeface="Times New Roman" panose="02020603050405020304" pitchFamily="18" charset="0"/>
              <a:cs typeface="Times New Roman" panose="02020603050405020304" pitchFamily="18" charset="0"/>
            </a:endParaRPr>
          </a:p>
        </p:txBody>
      </p:sp>
      <p:pic>
        <p:nvPicPr>
          <p:cNvPr id="631" name="图片 630"/>
          <p:cNvPicPr>
            <a:picLocks noChangeAspect="1"/>
          </p:cNvPicPr>
          <p:nvPr/>
        </p:nvPicPr>
        <p:blipFill>
          <a:blip r:embed="rId1"/>
          <a:stretch>
            <a:fillRect/>
          </a:stretch>
        </p:blipFill>
        <p:spPr>
          <a:xfrm>
            <a:off x="4441190" y="1577340"/>
            <a:ext cx="2167255" cy="23253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3" name="组合 512"/>
          <p:cNvGrpSpPr/>
          <p:nvPr/>
        </p:nvGrpSpPr>
        <p:grpSpPr>
          <a:xfrm>
            <a:off x="6920230" y="1070610"/>
            <a:ext cx="2505710" cy="859155"/>
            <a:chOff x="5223" y="8309"/>
            <a:chExt cx="3946" cy="1353"/>
          </a:xfrm>
        </p:grpSpPr>
        <p:grpSp>
          <p:nvGrpSpPr>
            <p:cNvPr id="278" name="组合 277"/>
            <p:cNvGrpSpPr/>
            <p:nvPr/>
          </p:nvGrpSpPr>
          <p:grpSpPr>
            <a:xfrm rot="0">
              <a:off x="5775" y="8309"/>
              <a:ext cx="3395" cy="793"/>
              <a:chOff x="1197" y="6051"/>
              <a:chExt cx="3998" cy="976"/>
            </a:xfrm>
            <a:solidFill>
              <a:srgbClr val="92D050"/>
            </a:solidFill>
          </p:grpSpPr>
          <p:sp>
            <p:nvSpPr>
              <p:cNvPr id="279" name="立方体 278"/>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0" name="立方体 279"/>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1" name="立方体 280"/>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2" name="立方体 281"/>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3" name="立方体 282"/>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4" name="立方体 283"/>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5" name="立方体 284"/>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4" name="立方体 323"/>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1" name="立方体 400"/>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2" name="立方体 401"/>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3" name="立方体 402"/>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4" name="立方体 403"/>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5" name="立方体 404"/>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7" name="立方体 406"/>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9" name="立方体 408"/>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0" name="立方体 409"/>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1" name="立方体 410"/>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2" name="立方体 411"/>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13" name="组合 412"/>
            <p:cNvGrpSpPr/>
            <p:nvPr/>
          </p:nvGrpSpPr>
          <p:grpSpPr>
            <a:xfrm rot="0">
              <a:off x="5666" y="8420"/>
              <a:ext cx="3395" cy="793"/>
              <a:chOff x="1197" y="6051"/>
              <a:chExt cx="3998" cy="976"/>
            </a:xfrm>
            <a:solidFill>
              <a:schemeClr val="bg2">
                <a:lumMod val="90000"/>
              </a:schemeClr>
            </a:solidFill>
          </p:grpSpPr>
          <p:sp>
            <p:nvSpPr>
              <p:cNvPr id="414" name="立方体 413"/>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5" name="立方体 414"/>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6" name="立方体 415"/>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7" name="立方体 416"/>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8" name="立方体 417"/>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9" name="立方体 418"/>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0" name="立方体 419"/>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1" name="立方体 420"/>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2" name="立方体 421"/>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3" name="立方体 422"/>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4" name="立方体 423"/>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5" name="立方体 424"/>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6" name="立方体 425"/>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7" name="立方体 426"/>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8" name="立方体 427"/>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9" name="立方体 428"/>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0" name="立方体 429"/>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1" name="立方体 430"/>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32" name="组合 431"/>
            <p:cNvGrpSpPr/>
            <p:nvPr/>
          </p:nvGrpSpPr>
          <p:grpSpPr>
            <a:xfrm rot="0">
              <a:off x="5554" y="8535"/>
              <a:ext cx="3395" cy="793"/>
              <a:chOff x="1197" y="6051"/>
              <a:chExt cx="3998" cy="976"/>
            </a:xfrm>
            <a:solidFill>
              <a:schemeClr val="accent1">
                <a:lumMod val="60000"/>
                <a:lumOff val="40000"/>
              </a:schemeClr>
            </a:solidFill>
          </p:grpSpPr>
          <p:sp>
            <p:nvSpPr>
              <p:cNvPr id="433" name="立方体 432"/>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4" name="立方体 433"/>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5" name="立方体 434"/>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6" name="立方体 435"/>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7" name="立方体 436"/>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8" name="立方体 437"/>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9" name="立方体 438"/>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0" name="立方体 439"/>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1" name="立方体 440"/>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2" name="立方体 441"/>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3" name="立方体 442"/>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4" name="立方体 443"/>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5" name="立方体 444"/>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6" name="立方体 445"/>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7" name="立方体 446"/>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8" name="立方体 447"/>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9" name="立方体 448"/>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0" name="立方体 449"/>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51" name="组合 450"/>
            <p:cNvGrpSpPr/>
            <p:nvPr/>
          </p:nvGrpSpPr>
          <p:grpSpPr>
            <a:xfrm rot="0">
              <a:off x="5438" y="8650"/>
              <a:ext cx="3395" cy="793"/>
              <a:chOff x="1197" y="6051"/>
              <a:chExt cx="3998" cy="976"/>
            </a:xfrm>
            <a:solidFill>
              <a:schemeClr val="accent5">
                <a:lumMod val="40000"/>
                <a:lumOff val="60000"/>
              </a:schemeClr>
            </a:solidFill>
          </p:grpSpPr>
          <p:sp>
            <p:nvSpPr>
              <p:cNvPr id="452" name="立方体 451"/>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3" name="立方体 452"/>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4" name="立方体 453"/>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5" name="立方体 454"/>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6" name="立方体 455"/>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7" name="立方体 456"/>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8" name="立方体 457"/>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9" name="立方体 458"/>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0" name="立方体 459"/>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1" name="立方体 460"/>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2" name="立方体 461"/>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3" name="立方体 462"/>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4" name="立方体 463"/>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5" name="立方体 464"/>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6" name="立方体 465"/>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7" name="立方体 466"/>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8" name="立方体 467"/>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9" name="立方体 468"/>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70" name="组合 469"/>
            <p:cNvGrpSpPr/>
            <p:nvPr/>
          </p:nvGrpSpPr>
          <p:grpSpPr>
            <a:xfrm rot="0">
              <a:off x="5339" y="8756"/>
              <a:ext cx="3395" cy="793"/>
              <a:chOff x="1197" y="6051"/>
              <a:chExt cx="3998" cy="976"/>
            </a:xfrm>
            <a:solidFill>
              <a:schemeClr val="accent2">
                <a:lumMod val="40000"/>
                <a:lumOff val="60000"/>
              </a:schemeClr>
            </a:solidFill>
          </p:grpSpPr>
          <p:sp>
            <p:nvSpPr>
              <p:cNvPr id="471" name="立方体 470"/>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2" name="立方体 471"/>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3" name="立方体 472"/>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4" name="立方体 473"/>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5" name="立方体 474"/>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6" name="立方体 475"/>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7" name="立方体 476"/>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8" name="立方体 477"/>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9" name="立方体 478"/>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80" name="立方体 479"/>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81" name="立方体 480"/>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82" name="立方体 481"/>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83" name="立方体 482"/>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84" name="立方体 483"/>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85" name="立方体 484"/>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86" name="立方体 485"/>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87" name="立方体 486"/>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88" name="立方体 487"/>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89" name="组合 488"/>
            <p:cNvGrpSpPr/>
            <p:nvPr/>
          </p:nvGrpSpPr>
          <p:grpSpPr>
            <a:xfrm rot="0">
              <a:off x="5223" y="8870"/>
              <a:ext cx="3395" cy="793"/>
              <a:chOff x="1197" y="6051"/>
              <a:chExt cx="3998" cy="976"/>
            </a:xfrm>
            <a:solidFill>
              <a:schemeClr val="accent4">
                <a:lumMod val="20000"/>
                <a:lumOff val="80000"/>
              </a:schemeClr>
            </a:solidFill>
          </p:grpSpPr>
          <p:sp>
            <p:nvSpPr>
              <p:cNvPr id="490" name="立方体 489"/>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1" name="立方体 490"/>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2" name="立方体 491"/>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3" name="立方体 492"/>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4" name="立方体 493"/>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5" name="立方体 494"/>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6" name="立方体 495"/>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7" name="立方体 496"/>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8" name="立方体 497"/>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9" name="立方体 498"/>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0" name="立方体 499"/>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1" name="立方体 500"/>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2" name="立方体 501"/>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3" name="立方体 502"/>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4" name="立方体 503"/>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5" name="立方体 504"/>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6" name="立方体 505"/>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7" name="立方体 506"/>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grpSp>
        <p:nvGrpSpPr>
          <p:cNvPr id="19" name="组合 18"/>
          <p:cNvGrpSpPr/>
          <p:nvPr/>
        </p:nvGrpSpPr>
        <p:grpSpPr>
          <a:xfrm>
            <a:off x="1746250" y="1304290"/>
            <a:ext cx="2538730" cy="619760"/>
            <a:chOff x="1197" y="6051"/>
            <a:chExt cx="3998" cy="976"/>
          </a:xfrm>
        </p:grpSpPr>
        <p:sp>
          <p:nvSpPr>
            <p:cNvPr id="168" name="立方体 167"/>
            <p:cNvSpPr/>
            <p:nvPr/>
          </p:nvSpPr>
          <p:spPr>
            <a:xfrm>
              <a:off x="1199" y="6471"/>
              <a:ext cx="573" cy="557"/>
            </a:xfrm>
            <a:prstGeom prst="cube">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9" name="立方体 168"/>
            <p:cNvSpPr/>
            <p:nvPr/>
          </p:nvSpPr>
          <p:spPr>
            <a:xfrm>
              <a:off x="1635" y="6471"/>
              <a:ext cx="573" cy="557"/>
            </a:xfrm>
            <a:prstGeom prst="cube">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0" name="立方体 169"/>
            <p:cNvSpPr/>
            <p:nvPr/>
          </p:nvSpPr>
          <p:spPr>
            <a:xfrm>
              <a:off x="2053" y="6471"/>
              <a:ext cx="573" cy="557"/>
            </a:xfrm>
            <a:prstGeom prst="cube">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1" name="立方体 170"/>
            <p:cNvSpPr/>
            <p:nvPr/>
          </p:nvSpPr>
          <p:spPr>
            <a:xfrm>
              <a:off x="2486" y="6471"/>
              <a:ext cx="573" cy="557"/>
            </a:xfrm>
            <a:prstGeom prst="cube">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立方体 4"/>
            <p:cNvSpPr/>
            <p:nvPr/>
          </p:nvSpPr>
          <p:spPr>
            <a:xfrm>
              <a:off x="2907" y="6471"/>
              <a:ext cx="573" cy="557"/>
            </a:xfrm>
            <a:prstGeom prst="cube">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立方体 5"/>
            <p:cNvSpPr/>
            <p:nvPr/>
          </p:nvSpPr>
          <p:spPr>
            <a:xfrm>
              <a:off x="3337" y="6471"/>
              <a:ext cx="573" cy="557"/>
            </a:xfrm>
            <a:prstGeom prst="cube">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立方体 6"/>
            <p:cNvSpPr/>
            <p:nvPr/>
          </p:nvSpPr>
          <p:spPr>
            <a:xfrm>
              <a:off x="3767" y="6471"/>
              <a:ext cx="573" cy="557"/>
            </a:xfrm>
            <a:prstGeom prst="cube">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立方体 7"/>
            <p:cNvSpPr/>
            <p:nvPr/>
          </p:nvSpPr>
          <p:spPr>
            <a:xfrm>
              <a:off x="4188" y="6471"/>
              <a:ext cx="573" cy="557"/>
            </a:xfrm>
            <a:prstGeom prst="cube">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立方体 8"/>
            <p:cNvSpPr/>
            <p:nvPr/>
          </p:nvSpPr>
          <p:spPr>
            <a:xfrm>
              <a:off x="4623" y="6471"/>
              <a:ext cx="573" cy="557"/>
            </a:xfrm>
            <a:prstGeom prst="cube">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立方体 9"/>
            <p:cNvSpPr/>
            <p:nvPr/>
          </p:nvSpPr>
          <p:spPr>
            <a:xfrm>
              <a:off x="1197" y="6051"/>
              <a:ext cx="573" cy="557"/>
            </a:xfrm>
            <a:prstGeom prst="cube">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立方体 10"/>
            <p:cNvSpPr/>
            <p:nvPr/>
          </p:nvSpPr>
          <p:spPr>
            <a:xfrm>
              <a:off x="1633" y="6051"/>
              <a:ext cx="573" cy="557"/>
            </a:xfrm>
            <a:prstGeom prst="cube">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 name="立方体 11"/>
            <p:cNvSpPr/>
            <p:nvPr/>
          </p:nvSpPr>
          <p:spPr>
            <a:xfrm>
              <a:off x="2051" y="6051"/>
              <a:ext cx="573" cy="557"/>
            </a:xfrm>
            <a:prstGeom prst="cube">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立方体 12"/>
            <p:cNvSpPr/>
            <p:nvPr/>
          </p:nvSpPr>
          <p:spPr>
            <a:xfrm>
              <a:off x="2484" y="6051"/>
              <a:ext cx="573" cy="557"/>
            </a:xfrm>
            <a:prstGeom prst="cube">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立方体 13"/>
            <p:cNvSpPr/>
            <p:nvPr/>
          </p:nvSpPr>
          <p:spPr>
            <a:xfrm>
              <a:off x="2905" y="6051"/>
              <a:ext cx="573" cy="557"/>
            </a:xfrm>
            <a:prstGeom prst="cube">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立方体 14"/>
            <p:cNvSpPr/>
            <p:nvPr/>
          </p:nvSpPr>
          <p:spPr>
            <a:xfrm>
              <a:off x="3335" y="6051"/>
              <a:ext cx="573" cy="557"/>
            </a:xfrm>
            <a:prstGeom prst="cube">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立方体 15"/>
            <p:cNvSpPr/>
            <p:nvPr/>
          </p:nvSpPr>
          <p:spPr>
            <a:xfrm>
              <a:off x="3765" y="6051"/>
              <a:ext cx="573" cy="557"/>
            </a:xfrm>
            <a:prstGeom prst="cube">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立方体 16"/>
            <p:cNvSpPr/>
            <p:nvPr/>
          </p:nvSpPr>
          <p:spPr>
            <a:xfrm>
              <a:off x="4186" y="6051"/>
              <a:ext cx="573" cy="557"/>
            </a:xfrm>
            <a:prstGeom prst="cube">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立方体 17"/>
            <p:cNvSpPr/>
            <p:nvPr/>
          </p:nvSpPr>
          <p:spPr>
            <a:xfrm>
              <a:off x="4621" y="6051"/>
              <a:ext cx="573" cy="557"/>
            </a:xfrm>
            <a:prstGeom prst="cube">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34" name="组合 133"/>
          <p:cNvGrpSpPr/>
          <p:nvPr/>
        </p:nvGrpSpPr>
        <p:grpSpPr>
          <a:xfrm>
            <a:off x="1202690" y="3249295"/>
            <a:ext cx="2978785" cy="1067435"/>
            <a:chOff x="8677" y="2645"/>
            <a:chExt cx="4691" cy="1681"/>
          </a:xfrm>
        </p:grpSpPr>
        <p:grpSp>
          <p:nvGrpSpPr>
            <p:cNvPr id="20" name="组合 19"/>
            <p:cNvGrpSpPr/>
            <p:nvPr/>
          </p:nvGrpSpPr>
          <p:grpSpPr>
            <a:xfrm>
              <a:off x="9370" y="2645"/>
              <a:ext cx="3998" cy="976"/>
              <a:chOff x="1197" y="6051"/>
              <a:chExt cx="3998" cy="976"/>
            </a:xfrm>
            <a:solidFill>
              <a:schemeClr val="accent3">
                <a:lumMod val="60000"/>
                <a:lumOff val="40000"/>
              </a:schemeClr>
            </a:solidFill>
          </p:grpSpPr>
          <p:sp>
            <p:nvSpPr>
              <p:cNvPr id="21" name="立方体 20"/>
              <p:cNvSpPr/>
              <p:nvPr/>
            </p:nvSpPr>
            <p:spPr>
              <a:xfrm>
                <a:off x="1199"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立方体 21"/>
              <p:cNvSpPr/>
              <p:nvPr/>
            </p:nvSpPr>
            <p:spPr>
              <a:xfrm>
                <a:off x="1635"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立方体 22"/>
              <p:cNvSpPr/>
              <p:nvPr/>
            </p:nvSpPr>
            <p:spPr>
              <a:xfrm>
                <a:off x="2053"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立方体 23"/>
              <p:cNvSpPr/>
              <p:nvPr/>
            </p:nvSpPr>
            <p:spPr>
              <a:xfrm>
                <a:off x="2486"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立方体 24"/>
              <p:cNvSpPr/>
              <p:nvPr/>
            </p:nvSpPr>
            <p:spPr>
              <a:xfrm>
                <a:off x="2907"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 name="立方体 25"/>
              <p:cNvSpPr/>
              <p:nvPr/>
            </p:nvSpPr>
            <p:spPr>
              <a:xfrm>
                <a:off x="3337"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 name="立方体 26"/>
              <p:cNvSpPr/>
              <p:nvPr/>
            </p:nvSpPr>
            <p:spPr>
              <a:xfrm>
                <a:off x="3767"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 name="立方体 27"/>
              <p:cNvSpPr/>
              <p:nvPr/>
            </p:nvSpPr>
            <p:spPr>
              <a:xfrm>
                <a:off x="4188"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 name="立方体 28"/>
              <p:cNvSpPr/>
              <p:nvPr/>
            </p:nvSpPr>
            <p:spPr>
              <a:xfrm>
                <a:off x="4623"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 name="立方体 29"/>
              <p:cNvSpPr/>
              <p:nvPr/>
            </p:nvSpPr>
            <p:spPr>
              <a:xfrm>
                <a:off x="1197"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立方体 30"/>
              <p:cNvSpPr/>
              <p:nvPr/>
            </p:nvSpPr>
            <p:spPr>
              <a:xfrm>
                <a:off x="1633"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 name="立方体 31"/>
              <p:cNvSpPr/>
              <p:nvPr/>
            </p:nvSpPr>
            <p:spPr>
              <a:xfrm>
                <a:off x="2051"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立方体 32"/>
              <p:cNvSpPr/>
              <p:nvPr/>
            </p:nvSpPr>
            <p:spPr>
              <a:xfrm>
                <a:off x="2484"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 name="立方体 33"/>
              <p:cNvSpPr/>
              <p:nvPr/>
            </p:nvSpPr>
            <p:spPr>
              <a:xfrm>
                <a:off x="2905"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 name="立方体 34"/>
              <p:cNvSpPr/>
              <p:nvPr/>
            </p:nvSpPr>
            <p:spPr>
              <a:xfrm>
                <a:off x="3335"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 name="立方体 35"/>
              <p:cNvSpPr/>
              <p:nvPr/>
            </p:nvSpPr>
            <p:spPr>
              <a:xfrm>
                <a:off x="3765"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 name="立方体 36"/>
              <p:cNvSpPr/>
              <p:nvPr/>
            </p:nvSpPr>
            <p:spPr>
              <a:xfrm>
                <a:off x="4186"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 name="立方体 37"/>
              <p:cNvSpPr/>
              <p:nvPr/>
            </p:nvSpPr>
            <p:spPr>
              <a:xfrm>
                <a:off x="4621"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9" name="组合 38"/>
            <p:cNvGrpSpPr/>
            <p:nvPr/>
          </p:nvGrpSpPr>
          <p:grpSpPr>
            <a:xfrm>
              <a:off x="9227" y="2790"/>
              <a:ext cx="3998" cy="976"/>
              <a:chOff x="1197" y="6051"/>
              <a:chExt cx="3998" cy="976"/>
            </a:xfrm>
            <a:solidFill>
              <a:schemeClr val="accent3">
                <a:lumMod val="60000"/>
                <a:lumOff val="40000"/>
              </a:schemeClr>
            </a:solidFill>
          </p:grpSpPr>
          <p:sp>
            <p:nvSpPr>
              <p:cNvPr id="40" name="立方体 39"/>
              <p:cNvSpPr/>
              <p:nvPr/>
            </p:nvSpPr>
            <p:spPr>
              <a:xfrm>
                <a:off x="1199"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 name="立方体 40"/>
              <p:cNvSpPr/>
              <p:nvPr/>
            </p:nvSpPr>
            <p:spPr>
              <a:xfrm>
                <a:off x="1635"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 name="立方体 41"/>
              <p:cNvSpPr/>
              <p:nvPr/>
            </p:nvSpPr>
            <p:spPr>
              <a:xfrm>
                <a:off x="2053"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 name="立方体 42"/>
              <p:cNvSpPr/>
              <p:nvPr/>
            </p:nvSpPr>
            <p:spPr>
              <a:xfrm>
                <a:off x="2486"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 name="立方体 43"/>
              <p:cNvSpPr/>
              <p:nvPr/>
            </p:nvSpPr>
            <p:spPr>
              <a:xfrm>
                <a:off x="2907"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 name="立方体 44"/>
              <p:cNvSpPr/>
              <p:nvPr/>
            </p:nvSpPr>
            <p:spPr>
              <a:xfrm>
                <a:off x="3337"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 name="立方体 45"/>
              <p:cNvSpPr/>
              <p:nvPr/>
            </p:nvSpPr>
            <p:spPr>
              <a:xfrm>
                <a:off x="3767"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 name="立方体 46"/>
              <p:cNvSpPr/>
              <p:nvPr/>
            </p:nvSpPr>
            <p:spPr>
              <a:xfrm>
                <a:off x="4188"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8" name="立方体 47"/>
              <p:cNvSpPr/>
              <p:nvPr/>
            </p:nvSpPr>
            <p:spPr>
              <a:xfrm>
                <a:off x="4623"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 name="立方体 48"/>
              <p:cNvSpPr/>
              <p:nvPr/>
            </p:nvSpPr>
            <p:spPr>
              <a:xfrm>
                <a:off x="1197"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 name="立方体 49"/>
              <p:cNvSpPr/>
              <p:nvPr/>
            </p:nvSpPr>
            <p:spPr>
              <a:xfrm>
                <a:off x="1633"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 name="立方体 50"/>
              <p:cNvSpPr/>
              <p:nvPr/>
            </p:nvSpPr>
            <p:spPr>
              <a:xfrm>
                <a:off x="2051"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 name="立方体 51"/>
              <p:cNvSpPr/>
              <p:nvPr/>
            </p:nvSpPr>
            <p:spPr>
              <a:xfrm>
                <a:off x="2484"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 name="立方体 52"/>
              <p:cNvSpPr/>
              <p:nvPr/>
            </p:nvSpPr>
            <p:spPr>
              <a:xfrm>
                <a:off x="2905"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 name="立方体 53"/>
              <p:cNvSpPr/>
              <p:nvPr/>
            </p:nvSpPr>
            <p:spPr>
              <a:xfrm>
                <a:off x="3335"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5" name="立方体 54"/>
              <p:cNvSpPr/>
              <p:nvPr/>
            </p:nvSpPr>
            <p:spPr>
              <a:xfrm>
                <a:off x="3765"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6" name="立方体 55"/>
              <p:cNvSpPr/>
              <p:nvPr/>
            </p:nvSpPr>
            <p:spPr>
              <a:xfrm>
                <a:off x="4186"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7" name="立方体 56"/>
              <p:cNvSpPr/>
              <p:nvPr/>
            </p:nvSpPr>
            <p:spPr>
              <a:xfrm>
                <a:off x="4621"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8" name="组合 57"/>
            <p:cNvGrpSpPr/>
            <p:nvPr/>
          </p:nvGrpSpPr>
          <p:grpSpPr>
            <a:xfrm>
              <a:off x="9085" y="2936"/>
              <a:ext cx="3998" cy="976"/>
              <a:chOff x="1197" y="6051"/>
              <a:chExt cx="3998" cy="976"/>
            </a:xfrm>
            <a:solidFill>
              <a:schemeClr val="accent3">
                <a:lumMod val="60000"/>
                <a:lumOff val="40000"/>
              </a:schemeClr>
            </a:solidFill>
          </p:grpSpPr>
          <p:sp>
            <p:nvSpPr>
              <p:cNvPr id="59" name="立方体 58"/>
              <p:cNvSpPr/>
              <p:nvPr/>
            </p:nvSpPr>
            <p:spPr>
              <a:xfrm>
                <a:off x="1199"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0" name="立方体 59"/>
              <p:cNvSpPr/>
              <p:nvPr/>
            </p:nvSpPr>
            <p:spPr>
              <a:xfrm>
                <a:off x="1635"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1" name="立方体 60"/>
              <p:cNvSpPr/>
              <p:nvPr/>
            </p:nvSpPr>
            <p:spPr>
              <a:xfrm>
                <a:off x="2053"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2" name="立方体 61"/>
              <p:cNvSpPr/>
              <p:nvPr/>
            </p:nvSpPr>
            <p:spPr>
              <a:xfrm>
                <a:off x="2486"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3" name="立方体 62"/>
              <p:cNvSpPr/>
              <p:nvPr/>
            </p:nvSpPr>
            <p:spPr>
              <a:xfrm>
                <a:off x="2907"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4" name="立方体 63"/>
              <p:cNvSpPr/>
              <p:nvPr/>
            </p:nvSpPr>
            <p:spPr>
              <a:xfrm>
                <a:off x="3337"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5" name="立方体 64"/>
              <p:cNvSpPr/>
              <p:nvPr/>
            </p:nvSpPr>
            <p:spPr>
              <a:xfrm>
                <a:off x="3767"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6" name="立方体 65"/>
              <p:cNvSpPr/>
              <p:nvPr/>
            </p:nvSpPr>
            <p:spPr>
              <a:xfrm>
                <a:off x="4188"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7" name="立方体 66"/>
              <p:cNvSpPr/>
              <p:nvPr/>
            </p:nvSpPr>
            <p:spPr>
              <a:xfrm>
                <a:off x="4623"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8" name="立方体 67"/>
              <p:cNvSpPr/>
              <p:nvPr/>
            </p:nvSpPr>
            <p:spPr>
              <a:xfrm>
                <a:off x="1197"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9" name="立方体 68"/>
              <p:cNvSpPr/>
              <p:nvPr/>
            </p:nvSpPr>
            <p:spPr>
              <a:xfrm>
                <a:off x="1633"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0" name="立方体 69"/>
              <p:cNvSpPr/>
              <p:nvPr/>
            </p:nvSpPr>
            <p:spPr>
              <a:xfrm>
                <a:off x="2051"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1" name="立方体 70"/>
              <p:cNvSpPr/>
              <p:nvPr/>
            </p:nvSpPr>
            <p:spPr>
              <a:xfrm>
                <a:off x="2484"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2" name="立方体 71"/>
              <p:cNvSpPr/>
              <p:nvPr/>
            </p:nvSpPr>
            <p:spPr>
              <a:xfrm>
                <a:off x="2905"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3" name="立方体 72"/>
              <p:cNvSpPr/>
              <p:nvPr/>
            </p:nvSpPr>
            <p:spPr>
              <a:xfrm>
                <a:off x="3335"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4" name="立方体 73"/>
              <p:cNvSpPr/>
              <p:nvPr/>
            </p:nvSpPr>
            <p:spPr>
              <a:xfrm>
                <a:off x="3765"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5" name="立方体 74"/>
              <p:cNvSpPr/>
              <p:nvPr/>
            </p:nvSpPr>
            <p:spPr>
              <a:xfrm>
                <a:off x="4186"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6" name="立方体 75"/>
              <p:cNvSpPr/>
              <p:nvPr/>
            </p:nvSpPr>
            <p:spPr>
              <a:xfrm>
                <a:off x="4621"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77" name="组合 76"/>
            <p:cNvGrpSpPr/>
            <p:nvPr/>
          </p:nvGrpSpPr>
          <p:grpSpPr>
            <a:xfrm>
              <a:off x="8949" y="3076"/>
              <a:ext cx="3998" cy="976"/>
              <a:chOff x="1197" y="6051"/>
              <a:chExt cx="3998" cy="976"/>
            </a:xfrm>
            <a:solidFill>
              <a:schemeClr val="accent3">
                <a:lumMod val="60000"/>
                <a:lumOff val="40000"/>
              </a:schemeClr>
            </a:solidFill>
          </p:grpSpPr>
          <p:sp>
            <p:nvSpPr>
              <p:cNvPr id="78" name="立方体 77"/>
              <p:cNvSpPr/>
              <p:nvPr/>
            </p:nvSpPr>
            <p:spPr>
              <a:xfrm>
                <a:off x="1199"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9" name="立方体 78"/>
              <p:cNvSpPr/>
              <p:nvPr/>
            </p:nvSpPr>
            <p:spPr>
              <a:xfrm>
                <a:off x="1635"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0" name="立方体 79"/>
              <p:cNvSpPr/>
              <p:nvPr/>
            </p:nvSpPr>
            <p:spPr>
              <a:xfrm>
                <a:off x="2053"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1" name="立方体 80"/>
              <p:cNvSpPr/>
              <p:nvPr/>
            </p:nvSpPr>
            <p:spPr>
              <a:xfrm>
                <a:off x="2486"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2" name="立方体 81"/>
              <p:cNvSpPr/>
              <p:nvPr/>
            </p:nvSpPr>
            <p:spPr>
              <a:xfrm>
                <a:off x="2907"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3" name="立方体 82"/>
              <p:cNvSpPr/>
              <p:nvPr/>
            </p:nvSpPr>
            <p:spPr>
              <a:xfrm>
                <a:off x="3337"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4" name="立方体 83"/>
              <p:cNvSpPr/>
              <p:nvPr/>
            </p:nvSpPr>
            <p:spPr>
              <a:xfrm>
                <a:off x="3767"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5" name="立方体 84"/>
              <p:cNvSpPr/>
              <p:nvPr/>
            </p:nvSpPr>
            <p:spPr>
              <a:xfrm>
                <a:off x="4188"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6" name="立方体 85"/>
              <p:cNvSpPr/>
              <p:nvPr/>
            </p:nvSpPr>
            <p:spPr>
              <a:xfrm>
                <a:off x="4623"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7" name="立方体 86"/>
              <p:cNvSpPr/>
              <p:nvPr/>
            </p:nvSpPr>
            <p:spPr>
              <a:xfrm>
                <a:off x="1197"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8" name="立方体 87"/>
              <p:cNvSpPr/>
              <p:nvPr/>
            </p:nvSpPr>
            <p:spPr>
              <a:xfrm>
                <a:off x="1633"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9" name="立方体 88"/>
              <p:cNvSpPr/>
              <p:nvPr/>
            </p:nvSpPr>
            <p:spPr>
              <a:xfrm>
                <a:off x="2051"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0" name="立方体 89"/>
              <p:cNvSpPr/>
              <p:nvPr/>
            </p:nvSpPr>
            <p:spPr>
              <a:xfrm>
                <a:off x="2484"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1" name="立方体 90"/>
              <p:cNvSpPr/>
              <p:nvPr/>
            </p:nvSpPr>
            <p:spPr>
              <a:xfrm>
                <a:off x="2905"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2" name="立方体 91"/>
              <p:cNvSpPr/>
              <p:nvPr/>
            </p:nvSpPr>
            <p:spPr>
              <a:xfrm>
                <a:off x="3335"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3" name="立方体 92"/>
              <p:cNvSpPr/>
              <p:nvPr/>
            </p:nvSpPr>
            <p:spPr>
              <a:xfrm>
                <a:off x="3765"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4" name="立方体 93"/>
              <p:cNvSpPr/>
              <p:nvPr/>
            </p:nvSpPr>
            <p:spPr>
              <a:xfrm>
                <a:off x="4186"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5" name="立方体 94"/>
              <p:cNvSpPr/>
              <p:nvPr/>
            </p:nvSpPr>
            <p:spPr>
              <a:xfrm>
                <a:off x="4621"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96" name="组合 95"/>
            <p:cNvGrpSpPr/>
            <p:nvPr/>
          </p:nvGrpSpPr>
          <p:grpSpPr>
            <a:xfrm>
              <a:off x="8819" y="3210"/>
              <a:ext cx="3998" cy="976"/>
              <a:chOff x="1197" y="6051"/>
              <a:chExt cx="3998" cy="976"/>
            </a:xfrm>
            <a:solidFill>
              <a:schemeClr val="accent3">
                <a:lumMod val="60000"/>
                <a:lumOff val="40000"/>
              </a:schemeClr>
            </a:solidFill>
          </p:grpSpPr>
          <p:sp>
            <p:nvSpPr>
              <p:cNvPr id="97" name="立方体 96"/>
              <p:cNvSpPr/>
              <p:nvPr/>
            </p:nvSpPr>
            <p:spPr>
              <a:xfrm>
                <a:off x="1199"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8" name="立方体 97"/>
              <p:cNvSpPr/>
              <p:nvPr/>
            </p:nvSpPr>
            <p:spPr>
              <a:xfrm>
                <a:off x="1635"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9" name="立方体 98"/>
              <p:cNvSpPr/>
              <p:nvPr/>
            </p:nvSpPr>
            <p:spPr>
              <a:xfrm>
                <a:off x="2053"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0" name="立方体 99"/>
              <p:cNvSpPr/>
              <p:nvPr/>
            </p:nvSpPr>
            <p:spPr>
              <a:xfrm>
                <a:off x="2486"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1" name="立方体 100"/>
              <p:cNvSpPr/>
              <p:nvPr/>
            </p:nvSpPr>
            <p:spPr>
              <a:xfrm>
                <a:off x="2907"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2" name="立方体 101"/>
              <p:cNvSpPr/>
              <p:nvPr/>
            </p:nvSpPr>
            <p:spPr>
              <a:xfrm>
                <a:off x="3337"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3" name="立方体 102"/>
              <p:cNvSpPr/>
              <p:nvPr/>
            </p:nvSpPr>
            <p:spPr>
              <a:xfrm>
                <a:off x="3767"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4" name="立方体 103"/>
              <p:cNvSpPr/>
              <p:nvPr/>
            </p:nvSpPr>
            <p:spPr>
              <a:xfrm>
                <a:off x="4188"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5" name="立方体 104"/>
              <p:cNvSpPr/>
              <p:nvPr/>
            </p:nvSpPr>
            <p:spPr>
              <a:xfrm>
                <a:off x="4623"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6" name="立方体 105"/>
              <p:cNvSpPr/>
              <p:nvPr/>
            </p:nvSpPr>
            <p:spPr>
              <a:xfrm>
                <a:off x="1197"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7" name="立方体 106"/>
              <p:cNvSpPr/>
              <p:nvPr/>
            </p:nvSpPr>
            <p:spPr>
              <a:xfrm>
                <a:off x="1633"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8" name="立方体 107"/>
              <p:cNvSpPr/>
              <p:nvPr/>
            </p:nvSpPr>
            <p:spPr>
              <a:xfrm>
                <a:off x="2051"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9" name="立方体 108"/>
              <p:cNvSpPr/>
              <p:nvPr/>
            </p:nvSpPr>
            <p:spPr>
              <a:xfrm>
                <a:off x="2484"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0" name="立方体 109"/>
              <p:cNvSpPr/>
              <p:nvPr/>
            </p:nvSpPr>
            <p:spPr>
              <a:xfrm>
                <a:off x="2905"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1" name="立方体 110"/>
              <p:cNvSpPr/>
              <p:nvPr/>
            </p:nvSpPr>
            <p:spPr>
              <a:xfrm>
                <a:off x="3335"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2" name="立方体 111"/>
              <p:cNvSpPr/>
              <p:nvPr/>
            </p:nvSpPr>
            <p:spPr>
              <a:xfrm>
                <a:off x="3765"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3" name="立方体 112"/>
              <p:cNvSpPr/>
              <p:nvPr/>
            </p:nvSpPr>
            <p:spPr>
              <a:xfrm>
                <a:off x="4186"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4" name="立方体 113"/>
              <p:cNvSpPr/>
              <p:nvPr/>
            </p:nvSpPr>
            <p:spPr>
              <a:xfrm>
                <a:off x="4621"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15" name="组合 114"/>
            <p:cNvGrpSpPr/>
            <p:nvPr/>
          </p:nvGrpSpPr>
          <p:grpSpPr>
            <a:xfrm>
              <a:off x="8677" y="3350"/>
              <a:ext cx="3998" cy="976"/>
              <a:chOff x="1197" y="6051"/>
              <a:chExt cx="3998" cy="976"/>
            </a:xfrm>
            <a:solidFill>
              <a:schemeClr val="accent3">
                <a:lumMod val="60000"/>
                <a:lumOff val="40000"/>
              </a:schemeClr>
            </a:solidFill>
          </p:grpSpPr>
          <p:sp>
            <p:nvSpPr>
              <p:cNvPr id="116" name="立方体 115"/>
              <p:cNvSpPr/>
              <p:nvPr/>
            </p:nvSpPr>
            <p:spPr>
              <a:xfrm>
                <a:off x="1199"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7" name="立方体 116"/>
              <p:cNvSpPr/>
              <p:nvPr/>
            </p:nvSpPr>
            <p:spPr>
              <a:xfrm>
                <a:off x="1635"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8" name="立方体 117"/>
              <p:cNvSpPr/>
              <p:nvPr/>
            </p:nvSpPr>
            <p:spPr>
              <a:xfrm>
                <a:off x="2053"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9" name="立方体 118"/>
              <p:cNvSpPr/>
              <p:nvPr/>
            </p:nvSpPr>
            <p:spPr>
              <a:xfrm>
                <a:off x="2486"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0" name="立方体 119"/>
              <p:cNvSpPr/>
              <p:nvPr/>
            </p:nvSpPr>
            <p:spPr>
              <a:xfrm>
                <a:off x="2907"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1" name="立方体 120"/>
              <p:cNvSpPr/>
              <p:nvPr/>
            </p:nvSpPr>
            <p:spPr>
              <a:xfrm>
                <a:off x="3337"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2" name="立方体 121"/>
              <p:cNvSpPr/>
              <p:nvPr/>
            </p:nvSpPr>
            <p:spPr>
              <a:xfrm>
                <a:off x="3767"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3" name="立方体 122"/>
              <p:cNvSpPr/>
              <p:nvPr/>
            </p:nvSpPr>
            <p:spPr>
              <a:xfrm>
                <a:off x="4188"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4" name="立方体 123"/>
              <p:cNvSpPr/>
              <p:nvPr/>
            </p:nvSpPr>
            <p:spPr>
              <a:xfrm>
                <a:off x="4623" y="647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5" name="立方体 124"/>
              <p:cNvSpPr/>
              <p:nvPr/>
            </p:nvSpPr>
            <p:spPr>
              <a:xfrm>
                <a:off x="1197"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6" name="立方体 125"/>
              <p:cNvSpPr/>
              <p:nvPr/>
            </p:nvSpPr>
            <p:spPr>
              <a:xfrm>
                <a:off x="1633"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7" name="立方体 126"/>
              <p:cNvSpPr/>
              <p:nvPr/>
            </p:nvSpPr>
            <p:spPr>
              <a:xfrm>
                <a:off x="2051"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8" name="立方体 127"/>
              <p:cNvSpPr/>
              <p:nvPr/>
            </p:nvSpPr>
            <p:spPr>
              <a:xfrm>
                <a:off x="2484"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9" name="立方体 128"/>
              <p:cNvSpPr/>
              <p:nvPr/>
            </p:nvSpPr>
            <p:spPr>
              <a:xfrm>
                <a:off x="2905"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0" name="立方体 129"/>
              <p:cNvSpPr/>
              <p:nvPr/>
            </p:nvSpPr>
            <p:spPr>
              <a:xfrm>
                <a:off x="3335"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1" name="立方体 130"/>
              <p:cNvSpPr/>
              <p:nvPr/>
            </p:nvSpPr>
            <p:spPr>
              <a:xfrm>
                <a:off x="3765"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2" name="立方体 131"/>
              <p:cNvSpPr/>
              <p:nvPr/>
            </p:nvSpPr>
            <p:spPr>
              <a:xfrm>
                <a:off x="4186"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3" name="立方体 132"/>
              <p:cNvSpPr/>
              <p:nvPr/>
            </p:nvSpPr>
            <p:spPr>
              <a:xfrm>
                <a:off x="4621" y="6051"/>
                <a:ext cx="573" cy="557"/>
              </a:xfrm>
              <a:prstGeom prst="cube">
                <a:avLst/>
              </a:prstGeom>
              <a:grpFill/>
              <a:ln>
                <a:solidFill>
                  <a:schemeClr val="tx1">
                    <a:lumMod val="75000"/>
                    <a:lumOff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sp>
        <p:nvSpPr>
          <p:cNvPr id="4" name="流程图: 汇总连接 3"/>
          <p:cNvSpPr/>
          <p:nvPr/>
        </p:nvSpPr>
        <p:spPr>
          <a:xfrm>
            <a:off x="5289550" y="1426845"/>
            <a:ext cx="558800" cy="546100"/>
          </a:xfrm>
          <a:prstGeom prst="flowChartSummingJunction">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5" name="流程图: 汇总连接 134"/>
          <p:cNvSpPr/>
          <p:nvPr/>
        </p:nvSpPr>
        <p:spPr>
          <a:xfrm>
            <a:off x="5289550" y="3417570"/>
            <a:ext cx="558800" cy="546100"/>
          </a:xfrm>
          <a:prstGeom prst="flowChartSummingJunction">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136" name="组合 135"/>
          <p:cNvGrpSpPr/>
          <p:nvPr/>
        </p:nvGrpSpPr>
        <p:grpSpPr>
          <a:xfrm>
            <a:off x="7798435" y="3238500"/>
            <a:ext cx="2505710" cy="859155"/>
            <a:chOff x="5223" y="8309"/>
            <a:chExt cx="3946" cy="1353"/>
          </a:xfrm>
        </p:grpSpPr>
        <p:grpSp>
          <p:nvGrpSpPr>
            <p:cNvPr id="137" name="组合 136"/>
            <p:cNvGrpSpPr/>
            <p:nvPr/>
          </p:nvGrpSpPr>
          <p:grpSpPr>
            <a:xfrm rot="0">
              <a:off x="5775" y="8309"/>
              <a:ext cx="3395" cy="793"/>
              <a:chOff x="1197" y="6051"/>
              <a:chExt cx="3998" cy="976"/>
            </a:xfrm>
            <a:solidFill>
              <a:srgbClr val="92D050"/>
            </a:solidFill>
          </p:grpSpPr>
          <p:sp>
            <p:nvSpPr>
              <p:cNvPr id="138" name="立方体 137"/>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9" name="立方体 138"/>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0" name="立方体 139"/>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1" name="立方体 140"/>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2" name="立方体 141"/>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3" name="立方体 142"/>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4" name="立方体 143"/>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5" name="立方体 144"/>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6" name="立方体 145"/>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7" name="立方体 146"/>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8" name="立方体 147"/>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9" name="立方体 148"/>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0" name="立方体 149"/>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1" name="立方体 150"/>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2" name="立方体 151"/>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3" name="立方体 152"/>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4" name="立方体 153"/>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5" name="立方体 154"/>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56" name="组合 155"/>
            <p:cNvGrpSpPr/>
            <p:nvPr/>
          </p:nvGrpSpPr>
          <p:grpSpPr>
            <a:xfrm rot="0">
              <a:off x="5666" y="8420"/>
              <a:ext cx="3395" cy="793"/>
              <a:chOff x="1197" y="6051"/>
              <a:chExt cx="3998" cy="976"/>
            </a:xfrm>
            <a:solidFill>
              <a:schemeClr val="bg2">
                <a:lumMod val="90000"/>
              </a:schemeClr>
            </a:solidFill>
          </p:grpSpPr>
          <p:sp>
            <p:nvSpPr>
              <p:cNvPr id="157" name="立方体 156"/>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8" name="立方体 157"/>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9" name="立方体 158"/>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0" name="立方体 159"/>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1" name="立方体 160"/>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2" name="立方体 161"/>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3" name="立方体 162"/>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4" name="立方体 163"/>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5" name="立方体 164"/>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6" name="立方体 165"/>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7" name="立方体 166"/>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2" name="立方体 171"/>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3" name="立方体 172"/>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4" name="立方体 173"/>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5" name="立方体 174"/>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6" name="立方体 175"/>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7" name="立方体 176"/>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8" name="立方体 177"/>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79" name="组合 178"/>
            <p:cNvGrpSpPr/>
            <p:nvPr/>
          </p:nvGrpSpPr>
          <p:grpSpPr>
            <a:xfrm rot="0">
              <a:off x="5554" y="8535"/>
              <a:ext cx="3395" cy="793"/>
              <a:chOff x="1197" y="6051"/>
              <a:chExt cx="3998" cy="976"/>
            </a:xfrm>
            <a:solidFill>
              <a:schemeClr val="accent1">
                <a:lumMod val="60000"/>
                <a:lumOff val="40000"/>
              </a:schemeClr>
            </a:solidFill>
          </p:grpSpPr>
          <p:sp>
            <p:nvSpPr>
              <p:cNvPr id="180" name="立方体 179"/>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1" name="立方体 180"/>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2" name="立方体 181"/>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3" name="立方体 182"/>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4" name="立方体 183"/>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5" name="立方体 184"/>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6" name="立方体 185"/>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7" name="立方体 186"/>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8" name="立方体 187"/>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9" name="立方体 188"/>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0" name="立方体 189"/>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1" name="立方体 190"/>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2" name="立方体 191"/>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3" name="立方体 192"/>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4" name="立方体 193"/>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5" name="立方体 194"/>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6" name="立方体 195"/>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7" name="立方体 196"/>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98" name="组合 197"/>
            <p:cNvGrpSpPr/>
            <p:nvPr/>
          </p:nvGrpSpPr>
          <p:grpSpPr>
            <a:xfrm rot="0">
              <a:off x="5438" y="8650"/>
              <a:ext cx="3395" cy="793"/>
              <a:chOff x="1197" y="6051"/>
              <a:chExt cx="3998" cy="976"/>
            </a:xfrm>
            <a:solidFill>
              <a:schemeClr val="accent5">
                <a:lumMod val="40000"/>
                <a:lumOff val="60000"/>
              </a:schemeClr>
            </a:solidFill>
          </p:grpSpPr>
          <p:sp>
            <p:nvSpPr>
              <p:cNvPr id="199" name="立方体 198"/>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0" name="立方体 199"/>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1" name="立方体 200"/>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2" name="立方体 201"/>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3" name="立方体 202"/>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4" name="立方体 203"/>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5" name="立方体 204"/>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6" name="立方体 205"/>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7" name="立方体 206"/>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8" name="立方体 207"/>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9" name="立方体 208"/>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0" name="立方体 209"/>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1" name="立方体 210"/>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2" name="立方体 211"/>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3" name="立方体 212"/>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4" name="立方体 213"/>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5" name="立方体 214"/>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6" name="立方体 215"/>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17" name="组合 216"/>
            <p:cNvGrpSpPr/>
            <p:nvPr/>
          </p:nvGrpSpPr>
          <p:grpSpPr>
            <a:xfrm rot="0">
              <a:off x="5339" y="8756"/>
              <a:ext cx="3395" cy="793"/>
              <a:chOff x="1197" y="6051"/>
              <a:chExt cx="3998" cy="976"/>
            </a:xfrm>
            <a:solidFill>
              <a:schemeClr val="accent2">
                <a:lumMod val="40000"/>
                <a:lumOff val="60000"/>
              </a:schemeClr>
            </a:solidFill>
          </p:grpSpPr>
          <p:sp>
            <p:nvSpPr>
              <p:cNvPr id="218" name="立方体 217"/>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9" name="立方体 218"/>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0" name="立方体 219"/>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1" name="立方体 220"/>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2" name="立方体 221"/>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3" name="立方体 222"/>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4" name="立方体 223"/>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5" name="立方体 224"/>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6" name="立方体 225"/>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7" name="立方体 226"/>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8" name="立方体 227"/>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9" name="立方体 228"/>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0" name="立方体 229"/>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1" name="立方体 230"/>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2" name="立方体 231"/>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3" name="立方体 232"/>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4" name="立方体 233"/>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5" name="立方体 234"/>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36" name="组合 235"/>
            <p:cNvGrpSpPr/>
            <p:nvPr/>
          </p:nvGrpSpPr>
          <p:grpSpPr>
            <a:xfrm rot="0">
              <a:off x="5223" y="8870"/>
              <a:ext cx="3395" cy="793"/>
              <a:chOff x="1197" y="6051"/>
              <a:chExt cx="3998" cy="976"/>
            </a:xfrm>
            <a:solidFill>
              <a:schemeClr val="accent4">
                <a:lumMod val="20000"/>
                <a:lumOff val="80000"/>
              </a:schemeClr>
            </a:solidFill>
          </p:grpSpPr>
          <p:sp>
            <p:nvSpPr>
              <p:cNvPr id="237" name="立方体 236"/>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8" name="立方体 237"/>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9" name="立方体 238"/>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0" name="立方体 239"/>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1" name="立方体 240"/>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2" name="立方体 241"/>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3" name="立方体 242"/>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4" name="立方体 243"/>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5" name="立方体 244"/>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6" name="立方体 245"/>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7" name="立方体 246"/>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8" name="立方体 247"/>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9" name="立方体 248"/>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0" name="立方体 249"/>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1" name="立方体 250"/>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2" name="立方体 251"/>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3" name="立方体 252"/>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4" name="立方体 253"/>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sp>
        <p:nvSpPr>
          <p:cNvPr id="255" name="文本框 254"/>
          <p:cNvSpPr txBox="1"/>
          <p:nvPr/>
        </p:nvSpPr>
        <p:spPr>
          <a:xfrm>
            <a:off x="6537960" y="3392170"/>
            <a:ext cx="827405" cy="706755"/>
          </a:xfrm>
          <a:prstGeom prst="rect">
            <a:avLst/>
          </a:prstGeom>
          <a:noFill/>
        </p:spPr>
        <p:txBody>
          <a:bodyPr wrap="square" rtlCol="0">
            <a:spAutoFit/>
          </a:bodyPr>
          <a:p>
            <a:r>
              <a:rPr lang="en-US" altLang="zh-CN" sz="4000">
                <a:latin typeface="Times New Roman" panose="02020603050405020304" pitchFamily="18" charset="0"/>
                <a:cs typeface="Times New Roman" panose="02020603050405020304" pitchFamily="18" charset="0"/>
              </a:rPr>
              <a:t>1</a:t>
            </a:r>
            <a:endParaRPr lang="en-US" altLang="zh-CN" sz="4000">
              <a:latin typeface="Times New Roman" panose="02020603050405020304" pitchFamily="18" charset="0"/>
              <a:cs typeface="Times New Roman" panose="02020603050405020304" pitchFamily="18" charset="0"/>
            </a:endParaRPr>
          </a:p>
        </p:txBody>
      </p:sp>
      <p:sp>
        <p:nvSpPr>
          <p:cNvPr id="256" name="减号 255"/>
          <p:cNvSpPr/>
          <p:nvPr/>
        </p:nvSpPr>
        <p:spPr>
          <a:xfrm>
            <a:off x="6920230" y="3700780"/>
            <a:ext cx="617855" cy="86995"/>
          </a:xfrm>
          <a:prstGeom prst="mathMinus">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8" name="加号 257"/>
          <p:cNvSpPr/>
          <p:nvPr/>
        </p:nvSpPr>
        <p:spPr>
          <a:xfrm>
            <a:off x="5130800" y="2330450"/>
            <a:ext cx="876300" cy="698500"/>
          </a:xfrm>
          <a:prstGeom prst="mathPlus">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260" name="图片 259"/>
          <p:cNvPicPr>
            <a:picLocks noChangeAspect="1"/>
          </p:cNvPicPr>
          <p:nvPr/>
        </p:nvPicPr>
        <p:blipFill>
          <a:blip r:embed="rId1"/>
          <a:stretch>
            <a:fillRect/>
          </a:stretch>
        </p:blipFill>
        <p:spPr>
          <a:xfrm>
            <a:off x="336550" y="342265"/>
            <a:ext cx="5670550" cy="539115"/>
          </a:xfrm>
          <a:prstGeom prst="rect">
            <a:avLst/>
          </a:prstGeom>
        </p:spPr>
      </p:pic>
      <p:sp>
        <p:nvSpPr>
          <p:cNvPr id="262" name="文本框 261"/>
          <p:cNvSpPr txBox="1"/>
          <p:nvPr/>
        </p:nvSpPr>
        <p:spPr>
          <a:xfrm>
            <a:off x="2546350" y="2165985"/>
            <a:ext cx="1487805" cy="368300"/>
          </a:xfrm>
          <a:prstGeom prst="rect">
            <a:avLst/>
          </a:prstGeom>
          <a:noFill/>
        </p:spPr>
        <p:txBody>
          <a:bodyPr wrap="square" rtlCol="0" anchor="t">
            <a:spAutoFit/>
          </a:bodyPr>
          <a:p>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X : [1, 2, 256]</a:t>
            </a:r>
            <a:endParaRPr lang="en-US" altLang="zh-CN">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263" name="文本框 262"/>
          <p:cNvSpPr txBox="1"/>
          <p:nvPr/>
        </p:nvSpPr>
        <p:spPr>
          <a:xfrm>
            <a:off x="2289810" y="4606290"/>
            <a:ext cx="1766570" cy="368300"/>
          </a:xfrm>
          <a:prstGeom prst="rect">
            <a:avLst/>
          </a:prstGeom>
          <a:noFill/>
        </p:spPr>
        <p:txBody>
          <a:bodyPr wrap="square" rtlCol="0" anchor="t">
            <a:spAutoFit/>
          </a:bodyPr>
          <a:p>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 Y : </a:t>
            </a:r>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[64, 2, 256]</a:t>
            </a:r>
            <a:endParaRPr lang="en-US" altLang="zh-CN">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510" name="文本框 509"/>
          <p:cNvSpPr txBox="1"/>
          <p:nvPr/>
        </p:nvSpPr>
        <p:spPr>
          <a:xfrm>
            <a:off x="6921500" y="2330450"/>
            <a:ext cx="390334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Attention weights    [64, 2, 256]</a:t>
            </a:r>
            <a:endParaRPr lang="zh-CN" altLang="en-US">
              <a:latin typeface="Times New Roman" panose="02020603050405020304" pitchFamily="18" charset="0"/>
              <a:cs typeface="Times New Roman" panose="02020603050405020304" pitchFamily="18" charset="0"/>
            </a:endParaRPr>
          </a:p>
        </p:txBody>
      </p:sp>
      <p:sp>
        <p:nvSpPr>
          <p:cNvPr id="264" name="文本框 263"/>
          <p:cNvSpPr txBox="1"/>
          <p:nvPr/>
        </p:nvSpPr>
        <p:spPr>
          <a:xfrm>
            <a:off x="6402070" y="4606290"/>
            <a:ext cx="390334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1 -  Attention weights    [64, 2, 256]</a:t>
            </a:r>
            <a:endParaRPr lang="zh-CN" altLang="en-US">
              <a:latin typeface="Times New Roman" panose="02020603050405020304" pitchFamily="18" charset="0"/>
              <a:cs typeface="Times New Roman" panose="02020603050405020304" pitchFamily="18" charset="0"/>
            </a:endParaRPr>
          </a:p>
        </p:txBody>
      </p:sp>
      <p:sp>
        <p:nvSpPr>
          <p:cNvPr id="266" name="文本框 265"/>
          <p:cNvSpPr txBox="1"/>
          <p:nvPr/>
        </p:nvSpPr>
        <p:spPr>
          <a:xfrm>
            <a:off x="2065655" y="5875655"/>
            <a:ext cx="1766570" cy="368300"/>
          </a:xfrm>
          <a:prstGeom prst="rect">
            <a:avLst/>
          </a:prstGeom>
          <a:noFill/>
        </p:spPr>
        <p:txBody>
          <a:bodyPr wrap="square" rtlCol="0" anchor="t">
            <a:spAutoFit/>
          </a:bodyPr>
          <a:p>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 Z : </a:t>
            </a:r>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[64, 2, 256]</a:t>
            </a:r>
            <a:endParaRPr lang="en-US" altLang="zh-CN">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267" name="等于号 266"/>
          <p:cNvSpPr/>
          <p:nvPr/>
        </p:nvSpPr>
        <p:spPr>
          <a:xfrm rot="5400000">
            <a:off x="5080000" y="4368165"/>
            <a:ext cx="787400" cy="685800"/>
          </a:xfrm>
          <a:prstGeom prst="mathEqual">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grpSp>
        <p:nvGrpSpPr>
          <p:cNvPr id="269" name="组合 268"/>
          <p:cNvGrpSpPr/>
          <p:nvPr/>
        </p:nvGrpSpPr>
        <p:grpSpPr>
          <a:xfrm rot="0">
            <a:off x="4351655" y="5588000"/>
            <a:ext cx="2155825" cy="503555"/>
            <a:chOff x="1197" y="6051"/>
            <a:chExt cx="3998" cy="976"/>
          </a:xfrm>
          <a:solidFill>
            <a:srgbClr val="71A6AF"/>
          </a:solidFill>
        </p:grpSpPr>
        <p:sp>
          <p:nvSpPr>
            <p:cNvPr id="270" name="立方体 269"/>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1" name="立方体 270"/>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2" name="立方体 271"/>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3" name="立方体 272"/>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4" name="立方体 273"/>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5" name="立方体 274"/>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6" name="立方体 275"/>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7" name="立方体 276"/>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8" name="立方体 407"/>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8" name="立方体 507"/>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9" name="立方体 508"/>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1" name="立方体 510"/>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2" name="立方体 511"/>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4" name="立方体 513"/>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5" name="立方体 514"/>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6" name="立方体 515"/>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7" name="立方体 516"/>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8" name="立方体 517"/>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19" name="组合 518"/>
          <p:cNvGrpSpPr/>
          <p:nvPr/>
        </p:nvGrpSpPr>
        <p:grpSpPr>
          <a:xfrm rot="0">
            <a:off x="4282440" y="5658485"/>
            <a:ext cx="2155825" cy="503555"/>
            <a:chOff x="1197" y="6051"/>
            <a:chExt cx="3998" cy="976"/>
          </a:xfrm>
          <a:solidFill>
            <a:schemeClr val="bg2">
              <a:lumMod val="90000"/>
            </a:schemeClr>
          </a:solidFill>
        </p:grpSpPr>
        <p:sp>
          <p:nvSpPr>
            <p:cNvPr id="520" name="立方体 519"/>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1" name="立方体 520"/>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2" name="立方体 521"/>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3" name="立方体 522"/>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4" name="立方体 523"/>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5" name="立方体 524"/>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6" name="立方体 525"/>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7" name="立方体 526"/>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8" name="立方体 527"/>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9" name="立方体 528"/>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0" name="立方体 529"/>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1" name="立方体 530"/>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2" name="立方体 531"/>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3" name="立方体 532"/>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4" name="立方体 533"/>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5" name="立方体 534"/>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6" name="立方体 535"/>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7" name="立方体 536"/>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38" name="组合 537"/>
          <p:cNvGrpSpPr/>
          <p:nvPr/>
        </p:nvGrpSpPr>
        <p:grpSpPr>
          <a:xfrm rot="0">
            <a:off x="4211320" y="5731510"/>
            <a:ext cx="2155825" cy="503555"/>
            <a:chOff x="1197" y="6051"/>
            <a:chExt cx="3998" cy="976"/>
          </a:xfrm>
          <a:solidFill>
            <a:srgbClr val="8BE5E2"/>
          </a:solidFill>
        </p:grpSpPr>
        <p:sp>
          <p:nvSpPr>
            <p:cNvPr id="539" name="立方体 538"/>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0" name="立方体 539"/>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1" name="立方体 540"/>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2" name="立方体 541"/>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3" name="立方体 542"/>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4" name="立方体 543"/>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5" name="立方体 544"/>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6" name="立方体 545"/>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7" name="立方体 546"/>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8" name="立方体 547"/>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9" name="立方体 548"/>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50" name="立方体 549"/>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51" name="立方体 550"/>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52" name="立方体 551"/>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53" name="立方体 552"/>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54" name="立方体 553"/>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55" name="立方体 554"/>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56" name="立方体 555"/>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57" name="组合 556"/>
          <p:cNvGrpSpPr/>
          <p:nvPr/>
        </p:nvGrpSpPr>
        <p:grpSpPr>
          <a:xfrm rot="0">
            <a:off x="4137660" y="5804535"/>
            <a:ext cx="2155825" cy="503555"/>
            <a:chOff x="1197" y="6051"/>
            <a:chExt cx="3998" cy="976"/>
          </a:xfrm>
          <a:solidFill>
            <a:srgbClr val="FFA293"/>
          </a:solidFill>
        </p:grpSpPr>
        <p:sp>
          <p:nvSpPr>
            <p:cNvPr id="558" name="立方体 557"/>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59" name="立方体 558"/>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60" name="立方体 559"/>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61" name="立方体 560"/>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62" name="立方体 561"/>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63" name="立方体 562"/>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64" name="立方体 563"/>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65" name="立方体 564"/>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66" name="立方体 565"/>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67" name="立方体 566"/>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68" name="立方体 567"/>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69" name="立方体 568"/>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70" name="立方体 569"/>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71" name="立方体 570"/>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72" name="立方体 571"/>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73" name="立方体 572"/>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74" name="立方体 573"/>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75" name="立方体 574"/>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76" name="组合 575"/>
          <p:cNvGrpSpPr/>
          <p:nvPr/>
        </p:nvGrpSpPr>
        <p:grpSpPr>
          <a:xfrm rot="0">
            <a:off x="4074795" y="5871845"/>
            <a:ext cx="2155825" cy="503555"/>
            <a:chOff x="1197" y="6051"/>
            <a:chExt cx="3998" cy="976"/>
          </a:xfrm>
          <a:solidFill>
            <a:srgbClr val="FDFFAD"/>
          </a:solidFill>
        </p:grpSpPr>
        <p:sp>
          <p:nvSpPr>
            <p:cNvPr id="577" name="立方体 576"/>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78" name="立方体 577"/>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79" name="立方体 578"/>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80" name="立方体 579"/>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81" name="立方体 580"/>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82" name="立方体 581"/>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83" name="立方体 582"/>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84" name="立方体 583"/>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85" name="立方体 584"/>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86" name="立方体 585"/>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87" name="立方体 586"/>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88" name="立方体 587"/>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89" name="立方体 588"/>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90" name="立方体 589"/>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91" name="立方体 590"/>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92" name="立方体 591"/>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93" name="立方体 592"/>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94" name="立方体 593"/>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95" name="组合 594"/>
          <p:cNvGrpSpPr/>
          <p:nvPr/>
        </p:nvGrpSpPr>
        <p:grpSpPr>
          <a:xfrm rot="0">
            <a:off x="4001135" y="5944235"/>
            <a:ext cx="2155825" cy="503555"/>
            <a:chOff x="1197" y="6051"/>
            <a:chExt cx="3998" cy="976"/>
          </a:xfrm>
          <a:solidFill>
            <a:srgbClr val="F6D4F2"/>
          </a:solidFill>
        </p:grpSpPr>
        <p:sp>
          <p:nvSpPr>
            <p:cNvPr id="596" name="立方体 595"/>
            <p:cNvSpPr/>
            <p:nvPr/>
          </p:nvSpPr>
          <p:spPr>
            <a:xfrm>
              <a:off x="1199"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97" name="立方体 596"/>
            <p:cNvSpPr/>
            <p:nvPr/>
          </p:nvSpPr>
          <p:spPr>
            <a:xfrm>
              <a:off x="1635"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98" name="立方体 597"/>
            <p:cNvSpPr/>
            <p:nvPr/>
          </p:nvSpPr>
          <p:spPr>
            <a:xfrm>
              <a:off x="205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99" name="立方体 598"/>
            <p:cNvSpPr/>
            <p:nvPr/>
          </p:nvSpPr>
          <p:spPr>
            <a:xfrm>
              <a:off x="2486"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00" name="立方体 599"/>
            <p:cNvSpPr/>
            <p:nvPr/>
          </p:nvSpPr>
          <p:spPr>
            <a:xfrm>
              <a:off x="290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01" name="立方体 600"/>
            <p:cNvSpPr/>
            <p:nvPr/>
          </p:nvSpPr>
          <p:spPr>
            <a:xfrm>
              <a:off x="333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02" name="立方体 601"/>
            <p:cNvSpPr/>
            <p:nvPr/>
          </p:nvSpPr>
          <p:spPr>
            <a:xfrm>
              <a:off x="3767"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03" name="立方体 602"/>
            <p:cNvSpPr/>
            <p:nvPr/>
          </p:nvSpPr>
          <p:spPr>
            <a:xfrm>
              <a:off x="4188"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04" name="立方体 603"/>
            <p:cNvSpPr/>
            <p:nvPr/>
          </p:nvSpPr>
          <p:spPr>
            <a:xfrm>
              <a:off x="4623" y="647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05" name="立方体 604"/>
            <p:cNvSpPr/>
            <p:nvPr/>
          </p:nvSpPr>
          <p:spPr>
            <a:xfrm>
              <a:off x="1197"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06" name="立方体 605"/>
            <p:cNvSpPr/>
            <p:nvPr/>
          </p:nvSpPr>
          <p:spPr>
            <a:xfrm>
              <a:off x="1633"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07" name="立方体 606"/>
            <p:cNvSpPr/>
            <p:nvPr/>
          </p:nvSpPr>
          <p:spPr>
            <a:xfrm>
              <a:off x="205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08" name="立方体 607"/>
            <p:cNvSpPr/>
            <p:nvPr/>
          </p:nvSpPr>
          <p:spPr>
            <a:xfrm>
              <a:off x="2484"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09" name="立方体 608"/>
            <p:cNvSpPr/>
            <p:nvPr/>
          </p:nvSpPr>
          <p:spPr>
            <a:xfrm>
              <a:off x="290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10" name="立方体 609"/>
            <p:cNvSpPr/>
            <p:nvPr/>
          </p:nvSpPr>
          <p:spPr>
            <a:xfrm>
              <a:off x="333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11" name="立方体 610"/>
            <p:cNvSpPr/>
            <p:nvPr/>
          </p:nvSpPr>
          <p:spPr>
            <a:xfrm>
              <a:off x="3765"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12" name="立方体 611"/>
            <p:cNvSpPr/>
            <p:nvPr/>
          </p:nvSpPr>
          <p:spPr>
            <a:xfrm>
              <a:off x="4186"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13" name="立方体 612"/>
            <p:cNvSpPr/>
            <p:nvPr/>
          </p:nvSpPr>
          <p:spPr>
            <a:xfrm>
              <a:off x="4621" y="6051"/>
              <a:ext cx="573" cy="557"/>
            </a:xfrm>
            <a:prstGeom prst="cube">
              <a:avLst/>
            </a:prstGeom>
            <a:grp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ags/tag1.xml><?xml version="1.0" encoding="utf-8"?>
<p:tagLst xmlns:p="http://schemas.openxmlformats.org/presentationml/2006/main">
  <p:tag name="COMMONDATA" val="eyJoZGlkIjoiMmZiNmEwODFjNGJlMzQ1ZmQzMjlmYzNiYzJkMDI1YjkifQ=="/>
  <p:tag name="commondata" val="eyJoZGlkIjoiNjIxMGI2NjViMDZkMWZhMDM1MzQ4OWRlODFjNTcwZTIifQ=="/>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5400">
          <a:solidFill>
            <a:schemeClr val="accent3">
              <a:lumMod val="60000"/>
              <a:lumOff val="40000"/>
            </a:schemeClr>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1309</Words>
  <Application>WPS 演示</Application>
  <PresentationFormat>宽屏</PresentationFormat>
  <Paragraphs>112</Paragraphs>
  <Slides>9</Slides>
  <Notes>1</Notes>
  <HiddenSlides>1</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9</vt:i4>
      </vt:variant>
    </vt:vector>
  </HeadingPairs>
  <TitlesOfParts>
    <vt:vector size="18" baseType="lpstr">
      <vt:lpstr>Arial</vt:lpstr>
      <vt:lpstr>宋体</vt:lpstr>
      <vt:lpstr>Wingdings</vt:lpstr>
      <vt:lpstr>Times New Roman</vt:lpstr>
      <vt:lpstr>Calibri</vt:lpstr>
      <vt:lpstr>微软雅黑</vt:lpstr>
      <vt:lpstr>Arial Unicode MS</vt:lpstr>
      <vt:lpstr>WPS</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《大语言模型与提示工程介绍》</dc:title>
  <dc:creator>唐天驰</dc:creator>
  <cp:lastModifiedBy>TTC</cp:lastModifiedBy>
  <cp:revision>1490</cp:revision>
  <dcterms:created xsi:type="dcterms:W3CDTF">2023-08-09T12:44:00Z</dcterms:created>
  <dcterms:modified xsi:type="dcterms:W3CDTF">2024-12-26T08:40:36Z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2052-12.1.0.19302</vt:lpwstr>
  </property>
</Properties>
</file>