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 id="261" r:id="rId37"/>
    <p:sldId id="262" r:id="rId38"/>
    <p:sldId id="263" r:id="rId39"/>
    <p:sldId id="264" r:id="rId40"/>
    <p:sldId id="265" r:id="rId41"/>
    <p:sldId id="266" r:id="rId42"/>
    <p:sldId id="267" r:id="rId43"/>
    <p:sldId id="268" r:id="rId44"/>
    <p:sldId id="269" r:id="rId45"/>
    <p:sldId id="270" r:id="rId46"/>
    <p:sldId id="271" r:id="rId47"/>
    <p:sldId id="272" r:id="rId48"/>
    <p:sldId id="273" r:id="rId49"/>
    <p:sldId id="274" r:id="rId50"/>
    <p:sldId id="275" r:id="rId51"/>
    <p:sldId id="276" r:id="rId52"/>
  </p:sldIdLst>
  <p:sldSz cx="18288000" cy="102870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Montserrat Light" charset="1" panose="00000400000000000000"/>
      <p:regular r:id="rId12"/>
    </p:embeddedFont>
    <p:embeddedFont>
      <p:font typeface="Montserrat Light Bold" charset="1" panose="00000800000000000000"/>
      <p:regular r:id="rId13"/>
    </p:embeddedFont>
    <p:embeddedFont>
      <p:font typeface="Montserrat Light Italics" charset="1" panose="00000400000000000000"/>
      <p:regular r:id="rId14"/>
    </p:embeddedFont>
    <p:embeddedFont>
      <p:font typeface="Montserrat Light Bold Italics" charset="1" panose="00000800000000000000"/>
      <p:regular r:id="rId15"/>
    </p:embeddedFont>
    <p:embeddedFont>
      <p:font typeface="DM Sans" charset="1" panose="00000000000000000000"/>
      <p:regular r:id="rId16"/>
    </p:embeddedFont>
    <p:embeddedFont>
      <p:font typeface="DM Sans Bold" charset="1" panose="00000000000000000000"/>
      <p:regular r:id="rId17"/>
    </p:embeddedFont>
    <p:embeddedFont>
      <p:font typeface="DM Sans Italics" charset="1" panose="00000000000000000000"/>
      <p:regular r:id="rId18"/>
    </p:embeddedFont>
    <p:embeddedFont>
      <p:font typeface="DM Sans Bold Italics" charset="1" panose="00000000000000000000"/>
      <p:regular r:id="rId19"/>
    </p:embeddedFont>
    <p:embeddedFont>
      <p:font typeface="Open Sauce" charset="1" panose="00000500000000000000"/>
      <p:regular r:id="rId20"/>
    </p:embeddedFont>
    <p:embeddedFont>
      <p:font typeface="Open Sauce Bold" charset="1" panose="00000800000000000000"/>
      <p:regular r:id="rId21"/>
    </p:embeddedFont>
    <p:embeddedFont>
      <p:font typeface="Open Sauce Italics" charset="1" panose="00000500000000000000"/>
      <p:regular r:id="rId22"/>
    </p:embeddedFont>
    <p:embeddedFont>
      <p:font typeface="Open Sauce Bold Italics" charset="1" panose="00000800000000000000"/>
      <p:regular r:id="rId23"/>
    </p:embeddedFont>
    <p:embeddedFont>
      <p:font typeface="Open Sauce Light" charset="1" panose="00000400000000000000"/>
      <p:regular r:id="rId24"/>
    </p:embeddedFont>
    <p:embeddedFont>
      <p:font typeface="Open Sauce Light Italics" charset="1" panose="00000400000000000000"/>
      <p:regular r:id="rId25"/>
    </p:embeddedFont>
    <p:embeddedFont>
      <p:font typeface="Open Sauce Medium" charset="1" panose="00000600000000000000"/>
      <p:regular r:id="rId26"/>
    </p:embeddedFont>
    <p:embeddedFont>
      <p:font typeface="Open Sauce Medium Italics" charset="1" panose="00000600000000000000"/>
      <p:regular r:id="rId27"/>
    </p:embeddedFont>
    <p:embeddedFont>
      <p:font typeface="Open Sauce Semi-Bold" charset="1" panose="00000700000000000000"/>
      <p:regular r:id="rId28"/>
    </p:embeddedFont>
    <p:embeddedFont>
      <p:font typeface="Open Sauce Semi-Bold Italics" charset="1" panose="00000700000000000000"/>
      <p:regular r:id="rId29"/>
    </p:embeddedFont>
    <p:embeddedFont>
      <p:font typeface="Open Sauce Heavy" charset="1" panose="00000A00000000000000"/>
      <p:regular r:id="rId30"/>
    </p:embeddedFont>
    <p:embeddedFont>
      <p:font typeface="Open Sauce Heavy Italics" charset="1" panose="00000A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39" Target="slides/slide8.xml" Type="http://schemas.openxmlformats.org/officeDocument/2006/relationships/slide"/><Relationship Id="rId4" Target="theme/theme1.xml" Type="http://schemas.openxmlformats.org/officeDocument/2006/relationships/theme"/><Relationship Id="rId40" Target="slides/slide9.xml" Type="http://schemas.openxmlformats.org/officeDocument/2006/relationships/slide"/><Relationship Id="rId41" Target="slides/slide10.xml" Type="http://schemas.openxmlformats.org/officeDocument/2006/relationships/slide"/><Relationship Id="rId42" Target="slides/slide11.xml" Type="http://schemas.openxmlformats.org/officeDocument/2006/relationships/slide"/><Relationship Id="rId43" Target="slides/slide12.xml" Type="http://schemas.openxmlformats.org/officeDocument/2006/relationships/slide"/><Relationship Id="rId44" Target="slides/slide13.xml" Type="http://schemas.openxmlformats.org/officeDocument/2006/relationships/slide"/><Relationship Id="rId45" Target="slides/slide14.xml" Type="http://schemas.openxmlformats.org/officeDocument/2006/relationships/slide"/><Relationship Id="rId46" Target="slides/slide15.xml" Type="http://schemas.openxmlformats.org/officeDocument/2006/relationships/slide"/><Relationship Id="rId47" Target="slides/slide16.xml" Type="http://schemas.openxmlformats.org/officeDocument/2006/relationships/slide"/><Relationship Id="rId48" Target="slides/slide17.xml" Type="http://schemas.openxmlformats.org/officeDocument/2006/relationships/slide"/><Relationship Id="rId49" Target="slides/slide18.xml" Type="http://schemas.openxmlformats.org/officeDocument/2006/relationships/slide"/><Relationship Id="rId5" Target="tableStyles.xml" Type="http://schemas.openxmlformats.org/officeDocument/2006/relationships/tableStyles"/><Relationship Id="rId50" Target="slides/slide19.xml" Type="http://schemas.openxmlformats.org/officeDocument/2006/relationships/slide"/><Relationship Id="rId51" Target="slides/slide20.xml" Type="http://schemas.openxmlformats.org/officeDocument/2006/relationships/slide"/><Relationship Id="rId52" Target="slides/slide21.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5.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s>
</file>

<file path=ppt/slides/_rels/slide2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664409" y="6372717"/>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708379" y="-6057829"/>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631701" y="2763117"/>
            <a:ext cx="15024598" cy="4760766"/>
            <a:chOff x="0" y="0"/>
            <a:chExt cx="2655724" cy="841505"/>
          </a:xfrm>
        </p:grpSpPr>
        <p:sp>
          <p:nvSpPr>
            <p:cNvPr name="Freeform 6" id="6"/>
            <p:cNvSpPr/>
            <p:nvPr/>
          </p:nvSpPr>
          <p:spPr>
            <a:xfrm flipH="false" flipV="false" rot="0">
              <a:off x="0" y="0"/>
              <a:ext cx="2655724" cy="841505"/>
            </a:xfrm>
            <a:custGeom>
              <a:avLst/>
              <a:gdLst/>
              <a:ahLst/>
              <a:cxnLst/>
              <a:rect r="r" b="b" t="t" l="l"/>
              <a:pathLst>
                <a:path h="841505" w="2655724">
                  <a:moveTo>
                    <a:pt x="0" y="0"/>
                  </a:moveTo>
                  <a:lnTo>
                    <a:pt x="2655724" y="0"/>
                  </a:lnTo>
                  <a:lnTo>
                    <a:pt x="2655724" y="841505"/>
                  </a:lnTo>
                  <a:lnTo>
                    <a:pt x="0" y="841505"/>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2655724" cy="860555"/>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16687867" y="174708"/>
            <a:ext cx="1142866" cy="1707984"/>
          </a:xfrm>
          <a:custGeom>
            <a:avLst/>
            <a:gdLst/>
            <a:ahLst/>
            <a:cxnLst/>
            <a:rect r="r" b="b" t="t" l="l"/>
            <a:pathLst>
              <a:path h="1707984" w="1142866">
                <a:moveTo>
                  <a:pt x="0" y="0"/>
                </a:moveTo>
                <a:lnTo>
                  <a:pt x="1142866" y="0"/>
                </a:lnTo>
                <a:lnTo>
                  <a:pt x="1142866" y="1707984"/>
                </a:lnTo>
                <a:lnTo>
                  <a:pt x="0" y="170798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122101" y="3182548"/>
            <a:ext cx="16043798" cy="3798079"/>
          </a:xfrm>
          <a:prstGeom prst="rect">
            <a:avLst/>
          </a:prstGeom>
        </p:spPr>
        <p:txBody>
          <a:bodyPr anchor="t" rtlCol="false" tIns="0" lIns="0" bIns="0" rIns="0">
            <a:spAutoFit/>
          </a:bodyPr>
          <a:lstStyle/>
          <a:p>
            <a:pPr algn="ctr">
              <a:lnSpc>
                <a:spcPts val="10105"/>
              </a:lnSpc>
            </a:pPr>
            <a:r>
              <a:rPr lang="en-US" sz="7322" spc="717">
                <a:solidFill>
                  <a:srgbClr val="231F20"/>
                </a:solidFill>
                <a:latin typeface="Oswald Bold"/>
              </a:rPr>
              <a:t>DATA-DRIVEN INNOVATION: TESLA'S SUCCESS STORY IN THE AUTOMOTIVE INDUSTRY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489411" y="664311"/>
            <a:ext cx="6021895" cy="8876442"/>
          </a:xfrm>
          <a:custGeom>
            <a:avLst/>
            <a:gdLst/>
            <a:ahLst/>
            <a:cxnLst/>
            <a:rect r="r" b="b" t="t" l="l"/>
            <a:pathLst>
              <a:path h="8876442" w="6021895">
                <a:moveTo>
                  <a:pt x="0" y="0"/>
                </a:moveTo>
                <a:lnTo>
                  <a:pt x="6021895" y="0"/>
                </a:lnTo>
                <a:lnTo>
                  <a:pt x="6021895" y="8876442"/>
                </a:lnTo>
                <a:lnTo>
                  <a:pt x="0" y="8876442"/>
                </a:lnTo>
                <a:lnTo>
                  <a:pt x="0" y="0"/>
                </a:lnTo>
                <a:close/>
              </a:path>
            </a:pathLst>
          </a:custGeom>
          <a:blipFill>
            <a:blip r:embed="rId4"/>
            <a:stretch>
              <a:fillRect l="-42054" t="0" r="-79050" b="0"/>
            </a:stretch>
          </a:blipFill>
        </p:spPr>
      </p:sp>
      <p:sp>
        <p:nvSpPr>
          <p:cNvPr name="Freeform 4" id="4"/>
          <p:cNvSpPr/>
          <p:nvPr/>
        </p:nvSpPr>
        <p:spPr>
          <a:xfrm flipH="false" flipV="false" rot="3407869">
            <a:off x="-5017364" y="10944794"/>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759561"/>
            <a:ext cx="9424282" cy="1794834"/>
          </a:xfrm>
          <a:prstGeom prst="rect">
            <a:avLst/>
          </a:prstGeom>
        </p:spPr>
        <p:txBody>
          <a:bodyPr anchor="t" rtlCol="false" tIns="0" lIns="0" bIns="0" rIns="0">
            <a:spAutoFit/>
          </a:bodyPr>
          <a:lstStyle/>
          <a:p>
            <a:pPr marL="0" indent="0" lvl="0">
              <a:lnSpc>
                <a:spcPts val="7003"/>
              </a:lnSpc>
            </a:pPr>
            <a:r>
              <a:rPr lang="en-US" sz="6670" spc="653">
                <a:solidFill>
                  <a:srgbClr val="231F20"/>
                </a:solidFill>
                <a:latin typeface="Oswald Bold"/>
              </a:rPr>
              <a:t>DATA ANALYSIS AND PROCESSING</a:t>
            </a:r>
          </a:p>
        </p:txBody>
      </p:sp>
      <p:sp>
        <p:nvSpPr>
          <p:cNvPr name="TextBox 6" id="6"/>
          <p:cNvSpPr txBox="true"/>
          <p:nvPr/>
        </p:nvSpPr>
        <p:spPr>
          <a:xfrm rot="0">
            <a:off x="1028700" y="3562992"/>
            <a:ext cx="9841364" cy="5586439"/>
          </a:xfrm>
          <a:prstGeom prst="rect">
            <a:avLst/>
          </a:prstGeom>
        </p:spPr>
        <p:txBody>
          <a:bodyPr anchor="t" rtlCol="false" tIns="0" lIns="0" bIns="0" rIns="0">
            <a:spAutoFit/>
          </a:bodyPr>
          <a:lstStyle/>
          <a:p>
            <a:pPr>
              <a:lnSpc>
                <a:spcPts val="3160"/>
              </a:lnSpc>
            </a:pPr>
            <a:r>
              <a:rPr lang="en-US" sz="2290" spc="224">
                <a:solidFill>
                  <a:srgbClr val="231F20"/>
                </a:solidFill>
                <a:latin typeface="DM Sans"/>
              </a:rPr>
              <a:t>In the development of self-driving cars, the analysis and processing of data play a pivotal role. Tesla employs advanced data analytics techniques and tools to make sense of the vast amount of data collected from its vehicles and sensors. Here's the techniques Tesla  uses for data analysis an processing:</a:t>
            </a:r>
          </a:p>
          <a:p>
            <a:pPr>
              <a:lnSpc>
                <a:spcPts val="3160"/>
              </a:lnSpc>
            </a:pPr>
          </a:p>
          <a:p>
            <a:pPr marL="494517" indent="-247259" lvl="1">
              <a:lnSpc>
                <a:spcPts val="3160"/>
              </a:lnSpc>
              <a:buFont typeface="Arial"/>
              <a:buChar char="•"/>
            </a:pPr>
            <a:r>
              <a:rPr lang="en-US" sz="2290" spc="224">
                <a:solidFill>
                  <a:srgbClr val="231F20"/>
                </a:solidFill>
                <a:latin typeface="DM Sans"/>
              </a:rPr>
              <a:t>Data Mining </a:t>
            </a:r>
          </a:p>
          <a:p>
            <a:pPr marL="494517" indent="-247259" lvl="1">
              <a:lnSpc>
                <a:spcPts val="3160"/>
              </a:lnSpc>
              <a:buFont typeface="Arial"/>
              <a:buChar char="•"/>
            </a:pPr>
            <a:r>
              <a:rPr lang="en-US" sz="2290" spc="224">
                <a:solidFill>
                  <a:srgbClr val="231F20"/>
                </a:solidFill>
                <a:latin typeface="DM Sans"/>
              </a:rPr>
              <a:t>Real-Time Data Analysis</a:t>
            </a:r>
          </a:p>
          <a:p>
            <a:pPr marL="494517" indent="-247259" lvl="1">
              <a:lnSpc>
                <a:spcPts val="3160"/>
              </a:lnSpc>
              <a:buFont typeface="Arial"/>
              <a:buChar char="•"/>
            </a:pPr>
            <a:r>
              <a:rPr lang="en-US" sz="2290" spc="224">
                <a:solidFill>
                  <a:srgbClr val="231F20"/>
                </a:solidFill>
                <a:latin typeface="DM Sans"/>
              </a:rPr>
              <a:t>Data Cleaning and Transformation</a:t>
            </a:r>
          </a:p>
          <a:p>
            <a:pPr marL="494517" indent="-247259" lvl="1">
              <a:lnSpc>
                <a:spcPts val="3160"/>
              </a:lnSpc>
              <a:buFont typeface="Arial"/>
              <a:buChar char="•"/>
            </a:pPr>
            <a:r>
              <a:rPr lang="en-US" sz="2290" spc="224">
                <a:solidFill>
                  <a:srgbClr val="231F20"/>
                </a:solidFill>
                <a:latin typeface="DM Sans"/>
              </a:rPr>
              <a:t>Machine Learning Models</a:t>
            </a:r>
          </a:p>
          <a:p>
            <a:pPr marL="494517" indent="-247259" lvl="1">
              <a:lnSpc>
                <a:spcPts val="3160"/>
              </a:lnSpc>
              <a:buFont typeface="Arial"/>
              <a:buChar char="•"/>
            </a:pPr>
            <a:r>
              <a:rPr lang="en-US" sz="2290" spc="224">
                <a:solidFill>
                  <a:srgbClr val="231F20"/>
                </a:solidFill>
                <a:latin typeface="DM Sans"/>
              </a:rPr>
              <a:t>Predictive Analytics</a:t>
            </a:r>
          </a:p>
          <a:p>
            <a:pPr marL="494517" indent="-247259" lvl="1">
              <a:lnSpc>
                <a:spcPts val="3160"/>
              </a:lnSpc>
              <a:buFont typeface="Arial"/>
              <a:buChar char="•"/>
            </a:pPr>
            <a:r>
              <a:rPr lang="en-US" sz="2290" spc="224">
                <a:solidFill>
                  <a:srgbClr val="231F20"/>
                </a:solidFill>
                <a:latin typeface="DM Sans"/>
              </a:rPr>
              <a:t>AI-Enhanced Decision-Making</a:t>
            </a:r>
          </a:p>
          <a:p>
            <a:pPr marL="494517" indent="-247259" lvl="1">
              <a:lnSpc>
                <a:spcPts val="3160"/>
              </a:lnSpc>
              <a:buFont typeface="Arial"/>
              <a:buChar char="•"/>
            </a:pPr>
            <a:r>
              <a:rPr lang="en-US" sz="2290" spc="224">
                <a:solidFill>
                  <a:srgbClr val="231F20"/>
                </a:solidFill>
                <a:latin typeface="DM Sans"/>
              </a:rPr>
              <a:t>Map Data Integration</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16515242" cy="9624619"/>
          </a:xfrm>
          <a:prstGeom prst="rect">
            <a:avLst/>
          </a:prstGeom>
        </p:spPr>
        <p:txBody>
          <a:bodyPr anchor="t" rtlCol="false" tIns="0" lIns="0" bIns="0" rIns="0">
            <a:spAutoFit/>
          </a:bodyPr>
          <a:lstStyle/>
          <a:p>
            <a:pPr marL="573427" indent="-286713" lvl="1">
              <a:lnSpc>
                <a:spcPts val="3452"/>
              </a:lnSpc>
              <a:buFont typeface="Arial"/>
              <a:buChar char="•"/>
            </a:pPr>
            <a:r>
              <a:rPr lang="en-US" sz="2655">
                <a:solidFill>
                  <a:srgbClr val="000000"/>
                </a:solidFill>
                <a:latin typeface="Open Sauce"/>
              </a:rPr>
              <a:t>Data Mining: Tesla engages in data mining to extract valuable insights from the extensive datasets generated by its vehicles. This process involves discovering patterns, correlations, and anomalies within the data, which can inform various aspects of autonomous driving, from safety improvements to route optimization.</a:t>
            </a:r>
          </a:p>
          <a:p>
            <a:pPr>
              <a:lnSpc>
                <a:spcPts val="3452"/>
              </a:lnSpc>
            </a:pPr>
          </a:p>
          <a:p>
            <a:pPr marL="573427" indent="-286713" lvl="1">
              <a:lnSpc>
                <a:spcPts val="3452"/>
              </a:lnSpc>
              <a:buFont typeface="Arial"/>
              <a:buChar char="•"/>
            </a:pPr>
            <a:r>
              <a:rPr lang="en-US" sz="2655">
                <a:solidFill>
                  <a:srgbClr val="000000"/>
                </a:solidFill>
                <a:latin typeface="Open Sauce"/>
              </a:rPr>
              <a:t>Real-Time Data Analysis: Real-time data analysis is paramount for autonomous driving. Tesla's systems continuously analyze data from sensors and cameras, enabling vehicles to make instant decisions in response to changing road conditions. This real-time analysis is critical for the safety and efficiency of self-driving cars.</a:t>
            </a:r>
          </a:p>
          <a:p>
            <a:pPr>
              <a:lnSpc>
                <a:spcPts val="3452"/>
              </a:lnSpc>
            </a:pPr>
          </a:p>
          <a:p>
            <a:pPr marL="573427" indent="-286713" lvl="1">
              <a:lnSpc>
                <a:spcPts val="3452"/>
              </a:lnSpc>
              <a:buFont typeface="Arial"/>
              <a:buChar char="•"/>
            </a:pPr>
            <a:r>
              <a:rPr lang="en-US" sz="2655">
                <a:solidFill>
                  <a:srgbClr val="000000"/>
                </a:solidFill>
                <a:latin typeface="Open Sauce"/>
              </a:rPr>
              <a:t>Data Cleaning and Transformation: Raw data collected from vehicles may contain errors, inconsistencies, or irrelevant information. Tesla applies data cleaning and transformation techniques to ensure the data is accurate and relevant for machine learning and AI applications. Clean and well-structured data is essential for training models effectively.</a:t>
            </a:r>
          </a:p>
          <a:p>
            <a:pPr>
              <a:lnSpc>
                <a:spcPts val="3452"/>
              </a:lnSpc>
            </a:pPr>
          </a:p>
          <a:p>
            <a:pPr marL="573427" indent="-286713" lvl="1">
              <a:lnSpc>
                <a:spcPts val="3452"/>
              </a:lnSpc>
              <a:buFont typeface="Arial"/>
              <a:buChar char="•"/>
            </a:pPr>
            <a:r>
              <a:rPr lang="en-US" sz="2655">
                <a:solidFill>
                  <a:srgbClr val="000000"/>
                </a:solidFill>
                <a:latin typeface="Open Sauce"/>
              </a:rPr>
              <a:t>Machine Learning Models: Tesla relies on machine learning models to process and interpret data from sensors and cameras. These models are responsible for tasks such as object detection, path planning, and collision avoidance. Continuous refinement of these models is essential for enhancing the performance of self-driving technology.</a:t>
            </a:r>
          </a:p>
          <a:p>
            <a:pPr>
              <a:lnSpc>
                <a:spcPts val="3452"/>
              </a:lnSpc>
            </a:pPr>
          </a:p>
          <a:p>
            <a:pPr>
              <a:lnSpc>
                <a:spcPts val="3452"/>
              </a:lnSpc>
            </a:pPr>
          </a:p>
          <a:p>
            <a:pPr>
              <a:lnSpc>
                <a:spcPts val="3452"/>
              </a:lnSpc>
            </a:pP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028700" y="1482918"/>
            <a:ext cx="16230600" cy="7292589"/>
          </a:xfrm>
          <a:prstGeom prst="rect">
            <a:avLst/>
          </a:prstGeom>
        </p:spPr>
        <p:txBody>
          <a:bodyPr anchor="t" rtlCol="false" tIns="0" lIns="0" bIns="0" rIns="0">
            <a:spAutoFit/>
          </a:bodyPr>
          <a:lstStyle/>
          <a:p>
            <a:pPr marL="638782" indent="-319391" lvl="1">
              <a:lnSpc>
                <a:spcPts val="3846"/>
              </a:lnSpc>
              <a:buFont typeface="Arial"/>
              <a:buChar char="•"/>
            </a:pPr>
            <a:r>
              <a:rPr lang="en-US" sz="2958">
                <a:solidFill>
                  <a:srgbClr val="000000"/>
                </a:solidFill>
                <a:latin typeface="Open Sauce"/>
              </a:rPr>
              <a:t>Predictive Analytics: Predictive analytics is employed to anticipate potential road hazards and challenges. By analyzing historical data and real-time inputs, Tesla's self-driving technology can predict and mitigate problems before they occur. This capability contributes to the overall safety and reliability of self-driving cars.</a:t>
            </a:r>
          </a:p>
          <a:p>
            <a:pPr>
              <a:lnSpc>
                <a:spcPts val="3846"/>
              </a:lnSpc>
            </a:pPr>
          </a:p>
          <a:p>
            <a:pPr marL="638782" indent="-319391" lvl="1">
              <a:lnSpc>
                <a:spcPts val="3846"/>
              </a:lnSpc>
              <a:buFont typeface="Arial"/>
              <a:buChar char="•"/>
            </a:pPr>
            <a:r>
              <a:rPr lang="en-US" sz="2958">
                <a:solidFill>
                  <a:srgbClr val="000000"/>
                </a:solidFill>
                <a:latin typeface="Open Sauce"/>
              </a:rPr>
              <a:t>AI-Enhanced Decision-Making: The data analysis process informs AI systems that make critical decisions while driving. These AI systems consider real-time data, traffic conditions, weather, and other variables to ensure the safe operation of self-driving vehicles. The ability to analyze data and make rapid decisions is a key feature of autonomous cars.</a:t>
            </a:r>
          </a:p>
          <a:p>
            <a:pPr>
              <a:lnSpc>
                <a:spcPts val="3846"/>
              </a:lnSpc>
            </a:pPr>
          </a:p>
          <a:p>
            <a:pPr marL="638782" indent="-319391" lvl="1">
              <a:lnSpc>
                <a:spcPts val="3846"/>
              </a:lnSpc>
              <a:buFont typeface="Arial"/>
              <a:buChar char="•"/>
            </a:pPr>
            <a:r>
              <a:rPr lang="en-US" sz="2958">
                <a:solidFill>
                  <a:srgbClr val="000000"/>
                </a:solidFill>
                <a:latin typeface="Open Sauce"/>
              </a:rPr>
              <a:t>Map Data Integration: In addition to real-time data, Tesla integrates map data into its analysis process. Maps provide valuable information about road layouts, traffic signs, and navigation, allowing self-driving cars to make more informed decisions. Tesla's high-precision maps enhance the accuracy of autonomous driving.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9931090" y="9196217"/>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254079" y="-5101546"/>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939200" y="1449925"/>
            <a:ext cx="13449472" cy="1443257"/>
          </a:xfrm>
          <a:prstGeom prst="rect">
            <a:avLst/>
          </a:prstGeom>
        </p:spPr>
        <p:txBody>
          <a:bodyPr anchor="t" rtlCol="false" tIns="0" lIns="0" bIns="0" rIns="0">
            <a:spAutoFit/>
          </a:bodyPr>
          <a:lstStyle/>
          <a:p>
            <a:pPr marL="0" indent="0" lvl="0">
              <a:lnSpc>
                <a:spcPts val="11774"/>
              </a:lnSpc>
              <a:spcBef>
                <a:spcPct val="0"/>
              </a:spcBef>
            </a:pPr>
            <a:r>
              <a:rPr lang="en-US" sz="8532" spc="836">
                <a:solidFill>
                  <a:srgbClr val="231F20"/>
                </a:solidFill>
                <a:latin typeface="Oswald Bold"/>
              </a:rPr>
              <a:t>CUSTOMER ANALYTICS</a:t>
            </a:r>
          </a:p>
        </p:txBody>
      </p:sp>
      <p:grpSp>
        <p:nvGrpSpPr>
          <p:cNvPr name="Group 5" id="5"/>
          <p:cNvGrpSpPr/>
          <p:nvPr/>
        </p:nvGrpSpPr>
        <p:grpSpPr>
          <a:xfrm rot="0">
            <a:off x="939200" y="-1028605"/>
            <a:ext cx="2094695" cy="2377721"/>
            <a:chOff x="0" y="0"/>
            <a:chExt cx="551689" cy="626231"/>
          </a:xfrm>
        </p:grpSpPr>
        <p:sp>
          <p:nvSpPr>
            <p:cNvPr name="Freeform 6" id="6"/>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7" id="7"/>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939200" y="3365217"/>
            <a:ext cx="15034422" cy="5586221"/>
          </a:xfrm>
          <a:prstGeom prst="rect">
            <a:avLst/>
          </a:prstGeom>
        </p:spPr>
        <p:txBody>
          <a:bodyPr anchor="t" rtlCol="false" tIns="0" lIns="0" bIns="0" rIns="0">
            <a:spAutoFit/>
          </a:bodyPr>
          <a:lstStyle/>
          <a:p>
            <a:pPr>
              <a:lnSpc>
                <a:spcPts val="3174"/>
              </a:lnSpc>
            </a:pPr>
            <a:r>
              <a:rPr lang="en-US" sz="2300" spc="225">
                <a:solidFill>
                  <a:srgbClr val="231F20"/>
                </a:solidFill>
                <a:latin typeface="DM Sans"/>
              </a:rPr>
              <a:t>Tesla priorities understanding its customers to enhance their experience and satisfaction. Leveraging the wealth of data collected from vehicle usage and owner interactions, Tesla employs customer analytics to gain deep insights into driver behaviour, preferences, and feedback.</a:t>
            </a:r>
          </a:p>
          <a:p>
            <a:pPr>
              <a:lnSpc>
                <a:spcPts val="3174"/>
              </a:lnSpc>
            </a:pPr>
            <a:r>
              <a:rPr lang="en-US" sz="2300" spc="225">
                <a:solidFill>
                  <a:srgbClr val="231F20"/>
                </a:solidFill>
                <a:latin typeface="DM Sans"/>
              </a:rPr>
              <a:t>These are the customer segments of Tesla:</a:t>
            </a:r>
          </a:p>
          <a:p>
            <a:pPr marL="496575" indent="-248288" lvl="1">
              <a:lnSpc>
                <a:spcPts val="3174"/>
              </a:lnSpc>
              <a:buFont typeface="Arial"/>
              <a:buChar char="•"/>
            </a:pPr>
            <a:r>
              <a:rPr lang="en-US" sz="2300" spc="225">
                <a:solidFill>
                  <a:srgbClr val="231F20"/>
                </a:solidFill>
                <a:latin typeface="DM Sans"/>
              </a:rPr>
              <a:t>High-end Luxury (Sedan or SUV)</a:t>
            </a:r>
          </a:p>
          <a:p>
            <a:pPr marL="496575" indent="-248288" lvl="1">
              <a:lnSpc>
                <a:spcPts val="3174"/>
              </a:lnSpc>
              <a:buFont typeface="Arial"/>
              <a:buChar char="•"/>
            </a:pPr>
            <a:r>
              <a:rPr lang="en-US" sz="2300" spc="225">
                <a:solidFill>
                  <a:srgbClr val="231F20"/>
                </a:solidFill>
                <a:latin typeface="DM Sans"/>
              </a:rPr>
              <a:t>Mid – price range</a:t>
            </a:r>
          </a:p>
          <a:p>
            <a:pPr marL="496575" indent="-248288" lvl="1">
              <a:lnSpc>
                <a:spcPts val="3174"/>
              </a:lnSpc>
              <a:buFont typeface="Arial"/>
              <a:buChar char="•"/>
            </a:pPr>
            <a:r>
              <a:rPr lang="en-US" sz="2300" spc="225">
                <a:solidFill>
                  <a:srgbClr val="231F20"/>
                </a:solidFill>
                <a:latin typeface="DM Sans"/>
              </a:rPr>
              <a:t>Commercial Vehicles – targeted towards transportation and shipping businesses</a:t>
            </a:r>
          </a:p>
          <a:p>
            <a:pPr marL="496575" indent="-248288" lvl="1">
              <a:lnSpc>
                <a:spcPts val="3174"/>
              </a:lnSpc>
              <a:buFont typeface="Arial"/>
              <a:buChar char="•"/>
            </a:pPr>
            <a:r>
              <a:rPr lang="en-US" sz="2300" spc="225">
                <a:solidFill>
                  <a:srgbClr val="231F20"/>
                </a:solidFill>
                <a:latin typeface="DM Sans"/>
              </a:rPr>
              <a:t>Green Community</a:t>
            </a:r>
          </a:p>
          <a:p>
            <a:pPr marL="496575" indent="-248288" lvl="1">
              <a:lnSpc>
                <a:spcPts val="3174"/>
              </a:lnSpc>
              <a:buFont typeface="Arial"/>
              <a:buChar char="•"/>
            </a:pPr>
            <a:r>
              <a:rPr lang="en-US" sz="2300" spc="225">
                <a:solidFill>
                  <a:srgbClr val="231F20"/>
                </a:solidFill>
                <a:latin typeface="DM Sans"/>
              </a:rPr>
              <a:t>Fast sports car enthusiast</a:t>
            </a:r>
          </a:p>
          <a:p>
            <a:pPr marL="496575" indent="-248288" lvl="1">
              <a:lnSpc>
                <a:spcPts val="3174"/>
              </a:lnSpc>
              <a:buFont typeface="Arial"/>
              <a:buChar char="•"/>
            </a:pPr>
            <a:r>
              <a:rPr lang="en-US" sz="2300" spc="225">
                <a:solidFill>
                  <a:srgbClr val="231F20"/>
                </a:solidFill>
                <a:latin typeface="DM Sans"/>
              </a:rPr>
              <a:t>Autopilot enthusiast</a:t>
            </a:r>
          </a:p>
          <a:p>
            <a:pPr marL="496575" indent="-248288" lvl="1">
              <a:lnSpc>
                <a:spcPts val="3174"/>
              </a:lnSpc>
              <a:buFont typeface="Arial"/>
              <a:buChar char="•"/>
            </a:pPr>
            <a:r>
              <a:rPr lang="en-US" sz="2300" spc="225">
                <a:solidFill>
                  <a:srgbClr val="231F20"/>
                </a:solidFill>
                <a:latin typeface="DM Sans"/>
              </a:rPr>
              <a:t>Tesla Followers</a:t>
            </a:r>
          </a:p>
          <a:p>
            <a:pPr marL="496575" indent="-248288" lvl="1">
              <a:lnSpc>
                <a:spcPts val="3174"/>
              </a:lnSpc>
              <a:buFont typeface="Arial"/>
              <a:buChar char="•"/>
            </a:pPr>
            <a:r>
              <a:rPr lang="en-US" sz="2300" spc="225">
                <a:solidFill>
                  <a:srgbClr val="231F20"/>
                </a:solidFill>
                <a:latin typeface="DM Sans"/>
              </a:rPr>
              <a:t>Elon Musk Followers</a:t>
            </a:r>
          </a:p>
          <a:p>
            <a:pPr marL="0" indent="0" lvl="0">
              <a:lnSpc>
                <a:spcPts val="3174"/>
              </a:lnSpc>
              <a:spcBef>
                <a:spcPct val="0"/>
              </a:spcBef>
            </a:pPr>
          </a:p>
        </p:txBody>
      </p:sp>
      <p:sp>
        <p:nvSpPr>
          <p:cNvPr name="Freeform 9" id="9"/>
          <p:cNvSpPr/>
          <p:nvPr/>
        </p:nvSpPr>
        <p:spPr>
          <a:xfrm flipH="false" flipV="false" rot="887923">
            <a:off x="-2314582" y="9432937"/>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603014" y="-925409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4260093" y="6895603"/>
            <a:ext cx="2932415" cy="847111"/>
            <a:chOff x="0" y="0"/>
            <a:chExt cx="1075555" cy="310705"/>
          </a:xfrm>
        </p:grpSpPr>
        <p:sp>
          <p:nvSpPr>
            <p:cNvPr name="Freeform 5" id="5"/>
            <p:cNvSpPr/>
            <p:nvPr/>
          </p:nvSpPr>
          <p:spPr>
            <a:xfrm flipH="false" flipV="false" rot="0">
              <a:off x="0" y="0"/>
              <a:ext cx="1075555" cy="310705"/>
            </a:xfrm>
            <a:custGeom>
              <a:avLst/>
              <a:gdLst/>
              <a:ahLst/>
              <a:cxnLst/>
              <a:rect r="r" b="b" t="t" l="l"/>
              <a:pathLst>
                <a:path h="310705" w="1075555">
                  <a:moveTo>
                    <a:pt x="81844" y="0"/>
                  </a:moveTo>
                  <a:lnTo>
                    <a:pt x="993712" y="0"/>
                  </a:lnTo>
                  <a:cubicBezTo>
                    <a:pt x="1015418" y="0"/>
                    <a:pt x="1036235" y="8623"/>
                    <a:pt x="1051584" y="23971"/>
                  </a:cubicBezTo>
                  <a:cubicBezTo>
                    <a:pt x="1066932" y="39320"/>
                    <a:pt x="1075555" y="60137"/>
                    <a:pt x="1075555" y="81844"/>
                  </a:cubicBezTo>
                  <a:lnTo>
                    <a:pt x="1075555" y="228861"/>
                  </a:lnTo>
                  <a:cubicBezTo>
                    <a:pt x="1075555" y="250567"/>
                    <a:pt x="1066932" y="271385"/>
                    <a:pt x="1051584" y="286733"/>
                  </a:cubicBezTo>
                  <a:cubicBezTo>
                    <a:pt x="1036235" y="302082"/>
                    <a:pt x="1015418" y="310705"/>
                    <a:pt x="993712" y="310705"/>
                  </a:cubicBezTo>
                  <a:lnTo>
                    <a:pt x="81844" y="310705"/>
                  </a:lnTo>
                  <a:cubicBezTo>
                    <a:pt x="36643" y="310705"/>
                    <a:pt x="0" y="274062"/>
                    <a:pt x="0" y="228861"/>
                  </a:cubicBezTo>
                  <a:lnTo>
                    <a:pt x="0" y="81844"/>
                  </a:lnTo>
                  <a:cubicBezTo>
                    <a:pt x="0" y="60137"/>
                    <a:pt x="8623" y="39320"/>
                    <a:pt x="23971" y="23971"/>
                  </a:cubicBezTo>
                  <a:cubicBezTo>
                    <a:pt x="39320" y="8623"/>
                    <a:pt x="60137" y="0"/>
                    <a:pt x="81844" y="0"/>
                  </a:cubicBezTo>
                  <a:close/>
                </a:path>
              </a:pathLst>
            </a:custGeom>
            <a:solidFill>
              <a:srgbClr val="FFFFFF">
                <a:alpha val="98824"/>
              </a:srgbClr>
            </a:solidFill>
          </p:spPr>
        </p:sp>
        <p:sp>
          <p:nvSpPr>
            <p:cNvPr name="TextBox 6" id="6"/>
            <p:cNvSpPr txBox="true"/>
            <p:nvPr/>
          </p:nvSpPr>
          <p:spPr>
            <a:xfrm>
              <a:off x="0" y="-19050"/>
              <a:ext cx="1075555" cy="329755"/>
            </a:xfrm>
            <a:prstGeom prst="rect">
              <a:avLst/>
            </a:prstGeom>
          </p:spPr>
          <p:txBody>
            <a:bodyPr anchor="ctr" rtlCol="false" tIns="50800" lIns="50800" bIns="50800" rIns="50800"/>
            <a:lstStyle/>
            <a:p>
              <a:pPr algn="ctr">
                <a:lnSpc>
                  <a:spcPts val="2859"/>
                </a:lnSpc>
              </a:pPr>
            </a:p>
          </p:txBody>
        </p:sp>
      </p:grpSp>
      <p:sp>
        <p:nvSpPr>
          <p:cNvPr name="Freeform 7" id="7"/>
          <p:cNvSpPr/>
          <p:nvPr/>
        </p:nvSpPr>
        <p:spPr>
          <a:xfrm flipH="false" flipV="false" rot="887923">
            <a:off x="-8587117" y="545036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028700" y="5572331"/>
            <a:ext cx="16230600" cy="3685969"/>
          </a:xfrm>
          <a:custGeom>
            <a:avLst/>
            <a:gdLst/>
            <a:ahLst/>
            <a:cxnLst/>
            <a:rect r="r" b="b" t="t" l="l"/>
            <a:pathLst>
              <a:path h="3685969" w="16230600">
                <a:moveTo>
                  <a:pt x="0" y="0"/>
                </a:moveTo>
                <a:lnTo>
                  <a:pt x="16230600" y="0"/>
                </a:lnTo>
                <a:lnTo>
                  <a:pt x="16230600" y="3685969"/>
                </a:lnTo>
                <a:lnTo>
                  <a:pt x="0" y="3685969"/>
                </a:lnTo>
                <a:lnTo>
                  <a:pt x="0" y="0"/>
                </a:lnTo>
                <a:close/>
              </a:path>
            </a:pathLst>
          </a:custGeom>
          <a:blipFill>
            <a:blip r:embed="rId5"/>
            <a:stretch>
              <a:fillRect l="0" t="0" r="-6338" b="0"/>
            </a:stretch>
          </a:blipFill>
        </p:spPr>
      </p:sp>
      <p:sp>
        <p:nvSpPr>
          <p:cNvPr name="TextBox 9" id="9"/>
          <p:cNvSpPr txBox="true"/>
          <p:nvPr/>
        </p:nvSpPr>
        <p:spPr>
          <a:xfrm rot="0">
            <a:off x="1028700" y="917359"/>
            <a:ext cx="14376648" cy="1307590"/>
          </a:xfrm>
          <a:prstGeom prst="rect">
            <a:avLst/>
          </a:prstGeom>
        </p:spPr>
        <p:txBody>
          <a:bodyPr anchor="t" rtlCol="false" tIns="0" lIns="0" bIns="0" rIns="0">
            <a:spAutoFit/>
          </a:bodyPr>
          <a:lstStyle/>
          <a:p>
            <a:pPr algn="ctr" marL="0" indent="0" lvl="0">
              <a:lnSpc>
                <a:spcPts val="10764"/>
              </a:lnSpc>
              <a:spcBef>
                <a:spcPct val="0"/>
              </a:spcBef>
            </a:pPr>
            <a:r>
              <a:rPr lang="en-US" sz="7800" spc="764">
                <a:solidFill>
                  <a:srgbClr val="231F20"/>
                </a:solidFill>
                <a:latin typeface="Oswald Bold"/>
              </a:rPr>
              <a:t>SUPPLY CHAIN OPTIMIZATION</a:t>
            </a:r>
          </a:p>
        </p:txBody>
      </p:sp>
      <p:sp>
        <p:nvSpPr>
          <p:cNvPr name="TextBox 10" id="10"/>
          <p:cNvSpPr txBox="true"/>
          <p:nvPr/>
        </p:nvSpPr>
        <p:spPr>
          <a:xfrm rot="0">
            <a:off x="1028700" y="2640480"/>
            <a:ext cx="13882067" cy="2210276"/>
          </a:xfrm>
          <a:prstGeom prst="rect">
            <a:avLst/>
          </a:prstGeom>
        </p:spPr>
        <p:txBody>
          <a:bodyPr anchor="t" rtlCol="false" tIns="0" lIns="0" bIns="0" rIns="0">
            <a:spAutoFit/>
          </a:bodyPr>
          <a:lstStyle/>
          <a:p>
            <a:pPr>
              <a:lnSpc>
                <a:spcPts val="3579"/>
              </a:lnSpc>
            </a:pPr>
            <a:r>
              <a:rPr lang="en-US" sz="2556">
                <a:solidFill>
                  <a:srgbClr val="100F0D"/>
                </a:solidFill>
                <a:latin typeface="Montserrat Light"/>
              </a:rPr>
              <a:t>In 2022, Tesla achieved a remarkable financial milestone, reporting a total revenue of $81.46 billion, marking a substantial increase of $27.64 billion compared to the previous year. To gain a deeper understanding of Tesla's financial performance, it's essential to dissect the company's revenue sources. </a:t>
            </a:r>
          </a:p>
          <a:p>
            <a:pPr>
              <a:lnSpc>
                <a:spcPts val="3579"/>
              </a:lnSpc>
            </a:pPr>
            <a:r>
              <a:rPr lang="en-US" sz="2556">
                <a:solidFill>
                  <a:srgbClr val="100F0D"/>
                </a:solidFill>
                <a:latin typeface="Montserrat Light"/>
              </a:rPr>
              <a:t>Following is the chart showing the sales and revenue insights of Tesla Car Company.</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887923">
            <a:off x="14646179" y="-1025107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7351519" y="7595087"/>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904875"/>
            <a:ext cx="11958638" cy="1307590"/>
          </a:xfrm>
          <a:prstGeom prst="rect">
            <a:avLst/>
          </a:prstGeom>
        </p:spPr>
        <p:txBody>
          <a:bodyPr anchor="t" rtlCol="false" tIns="0" lIns="0" bIns="0" rIns="0">
            <a:spAutoFit/>
          </a:bodyPr>
          <a:lstStyle/>
          <a:p>
            <a:pPr algn="ctr" marL="0" indent="0" lvl="0">
              <a:lnSpc>
                <a:spcPts val="10764"/>
              </a:lnSpc>
              <a:spcBef>
                <a:spcPct val="0"/>
              </a:spcBef>
            </a:pPr>
            <a:r>
              <a:rPr lang="en-US" sz="7800" spc="764">
                <a:solidFill>
                  <a:srgbClr val="231F20"/>
                </a:solidFill>
                <a:latin typeface="Oswald Bold"/>
              </a:rPr>
              <a:t>COMPETITIVE ANALYTICS</a:t>
            </a:r>
          </a:p>
        </p:txBody>
      </p:sp>
      <p:sp>
        <p:nvSpPr>
          <p:cNvPr name="TextBox 5" id="5"/>
          <p:cNvSpPr txBox="true"/>
          <p:nvPr/>
        </p:nvSpPr>
        <p:spPr>
          <a:xfrm rot="0">
            <a:off x="1028700" y="2836639"/>
            <a:ext cx="15836496" cy="5426883"/>
          </a:xfrm>
          <a:prstGeom prst="rect">
            <a:avLst/>
          </a:prstGeom>
        </p:spPr>
        <p:txBody>
          <a:bodyPr anchor="t" rtlCol="false" tIns="0" lIns="0" bIns="0" rIns="0">
            <a:spAutoFit/>
          </a:bodyPr>
          <a:lstStyle/>
          <a:p>
            <a:pPr>
              <a:lnSpc>
                <a:spcPts val="3897"/>
              </a:lnSpc>
              <a:spcBef>
                <a:spcPct val="0"/>
              </a:spcBef>
            </a:pPr>
            <a:r>
              <a:rPr lang="en-US" sz="2997">
                <a:solidFill>
                  <a:srgbClr val="231F20"/>
                </a:solidFill>
                <a:latin typeface="Open Sauce"/>
              </a:rPr>
              <a:t>Tesla, a pioneering electric vehicle and clean energy company, operates in a dynamic market with fierce competition. This section delves into Tesla's main competitors and their strategies.</a:t>
            </a:r>
          </a:p>
          <a:p>
            <a:pPr>
              <a:lnSpc>
                <a:spcPts val="3897"/>
              </a:lnSpc>
              <a:spcBef>
                <a:spcPct val="0"/>
              </a:spcBef>
            </a:pPr>
          </a:p>
          <a:p>
            <a:pPr>
              <a:lnSpc>
                <a:spcPts val="3897"/>
              </a:lnSpc>
              <a:spcBef>
                <a:spcPct val="0"/>
              </a:spcBef>
            </a:pPr>
            <a:r>
              <a:rPr lang="en-US" sz="2997">
                <a:solidFill>
                  <a:srgbClr val="231F20"/>
                </a:solidFill>
                <a:latin typeface="Open Sauce"/>
              </a:rPr>
              <a:t>Key Competitors: </a:t>
            </a:r>
          </a:p>
          <a:p>
            <a:pPr marL="647237" indent="-323619" lvl="1">
              <a:lnSpc>
                <a:spcPts val="3897"/>
              </a:lnSpc>
              <a:spcBef>
                <a:spcPct val="0"/>
              </a:spcBef>
              <a:buFont typeface="Arial"/>
              <a:buChar char="•"/>
            </a:pPr>
            <a:r>
              <a:rPr lang="en-US" sz="2997">
                <a:solidFill>
                  <a:srgbClr val="231F20"/>
                </a:solidFill>
                <a:latin typeface="Open Sauce"/>
              </a:rPr>
              <a:t>Ford Motor Company</a:t>
            </a:r>
          </a:p>
          <a:p>
            <a:pPr marL="647237" indent="-323619" lvl="1">
              <a:lnSpc>
                <a:spcPts val="3897"/>
              </a:lnSpc>
              <a:spcBef>
                <a:spcPct val="0"/>
              </a:spcBef>
              <a:buFont typeface="Arial"/>
              <a:buChar char="•"/>
            </a:pPr>
            <a:r>
              <a:rPr lang="en-US" sz="2997">
                <a:solidFill>
                  <a:srgbClr val="231F20"/>
                </a:solidFill>
                <a:latin typeface="Open Sauce"/>
              </a:rPr>
              <a:t>General Motors (GM)</a:t>
            </a:r>
          </a:p>
          <a:p>
            <a:pPr marL="647237" indent="-323619" lvl="1">
              <a:lnSpc>
                <a:spcPts val="3897"/>
              </a:lnSpc>
              <a:spcBef>
                <a:spcPct val="0"/>
              </a:spcBef>
              <a:buFont typeface="Arial"/>
              <a:buChar char="•"/>
            </a:pPr>
            <a:r>
              <a:rPr lang="en-US" sz="2997">
                <a:solidFill>
                  <a:srgbClr val="231F20"/>
                </a:solidFill>
                <a:latin typeface="Open Sauce"/>
              </a:rPr>
              <a:t>NIO Inc.</a:t>
            </a:r>
          </a:p>
          <a:p>
            <a:pPr marL="647237" indent="-323619" lvl="1">
              <a:lnSpc>
                <a:spcPts val="3897"/>
              </a:lnSpc>
              <a:spcBef>
                <a:spcPct val="0"/>
              </a:spcBef>
              <a:buFont typeface="Arial"/>
              <a:buChar char="•"/>
            </a:pPr>
            <a:r>
              <a:rPr lang="en-US" sz="2997">
                <a:solidFill>
                  <a:srgbClr val="231F20"/>
                </a:solidFill>
                <a:latin typeface="Open Sauce"/>
              </a:rPr>
              <a:t>Volkswagen</a:t>
            </a:r>
          </a:p>
          <a:p>
            <a:pPr marL="647237" indent="-323619" lvl="1">
              <a:lnSpc>
                <a:spcPts val="3897"/>
              </a:lnSpc>
              <a:spcBef>
                <a:spcPct val="0"/>
              </a:spcBef>
              <a:buFont typeface="Arial"/>
              <a:buChar char="•"/>
            </a:pPr>
            <a:r>
              <a:rPr lang="en-US" sz="2997">
                <a:solidFill>
                  <a:srgbClr val="231F20"/>
                </a:solidFill>
                <a:latin typeface="Open Sauce"/>
              </a:rPr>
              <a:t>Google’s Waymo</a:t>
            </a:r>
          </a:p>
          <a:p>
            <a:pPr>
              <a:lnSpc>
                <a:spcPts val="3897"/>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89051" y="2428139"/>
            <a:ext cx="7602358" cy="6998801"/>
          </a:xfrm>
          <a:custGeom>
            <a:avLst/>
            <a:gdLst/>
            <a:ahLst/>
            <a:cxnLst/>
            <a:rect r="r" b="b" t="t" l="l"/>
            <a:pathLst>
              <a:path h="6998801" w="7602358">
                <a:moveTo>
                  <a:pt x="0" y="0"/>
                </a:moveTo>
                <a:lnTo>
                  <a:pt x="7602358" y="0"/>
                </a:lnTo>
                <a:lnTo>
                  <a:pt x="7602358" y="6998801"/>
                </a:lnTo>
                <a:lnTo>
                  <a:pt x="0" y="6998801"/>
                </a:lnTo>
                <a:lnTo>
                  <a:pt x="0" y="0"/>
                </a:lnTo>
                <a:close/>
              </a:path>
            </a:pathLst>
          </a:custGeom>
          <a:blipFill>
            <a:blip r:embed="rId2"/>
            <a:stretch>
              <a:fillRect l="0" t="0" r="-2218" b="0"/>
            </a:stretch>
          </a:blipFill>
        </p:spPr>
      </p:sp>
      <p:sp>
        <p:nvSpPr>
          <p:cNvPr name="Freeform 3" id="3"/>
          <p:cNvSpPr/>
          <p:nvPr/>
        </p:nvSpPr>
        <p:spPr>
          <a:xfrm flipH="false" flipV="false" rot="0">
            <a:off x="9031778" y="2428139"/>
            <a:ext cx="8008289" cy="3802043"/>
          </a:xfrm>
          <a:custGeom>
            <a:avLst/>
            <a:gdLst/>
            <a:ahLst/>
            <a:cxnLst/>
            <a:rect r="r" b="b" t="t" l="l"/>
            <a:pathLst>
              <a:path h="3802043" w="8008289">
                <a:moveTo>
                  <a:pt x="0" y="0"/>
                </a:moveTo>
                <a:lnTo>
                  <a:pt x="8008289" y="0"/>
                </a:lnTo>
                <a:lnTo>
                  <a:pt x="8008289" y="3802043"/>
                </a:lnTo>
                <a:lnTo>
                  <a:pt x="0" y="3802043"/>
                </a:lnTo>
                <a:lnTo>
                  <a:pt x="0" y="0"/>
                </a:lnTo>
                <a:close/>
              </a:path>
            </a:pathLst>
          </a:custGeom>
          <a:blipFill>
            <a:blip r:embed="rId3"/>
            <a:stretch>
              <a:fillRect l="0" t="0" r="0" b="0"/>
            </a:stretch>
          </a:blipFill>
        </p:spPr>
      </p:sp>
      <p:sp>
        <p:nvSpPr>
          <p:cNvPr name="TextBox 4" id="4"/>
          <p:cNvSpPr txBox="true"/>
          <p:nvPr/>
        </p:nvSpPr>
        <p:spPr>
          <a:xfrm rot="0">
            <a:off x="78568" y="299628"/>
            <a:ext cx="18130864" cy="948304"/>
          </a:xfrm>
          <a:prstGeom prst="rect">
            <a:avLst/>
          </a:prstGeom>
        </p:spPr>
        <p:txBody>
          <a:bodyPr anchor="t" rtlCol="false" tIns="0" lIns="0" bIns="0" rIns="0">
            <a:spAutoFit/>
          </a:bodyPr>
          <a:lstStyle/>
          <a:p>
            <a:pPr algn="ctr" marL="0" indent="0" lvl="0">
              <a:lnSpc>
                <a:spcPts val="7728"/>
              </a:lnSpc>
              <a:spcBef>
                <a:spcPct val="0"/>
              </a:spcBef>
            </a:pPr>
            <a:r>
              <a:rPr lang="en-US" sz="5600" spc="548">
                <a:solidFill>
                  <a:srgbClr val="231F20"/>
                </a:solidFill>
                <a:latin typeface="Oswald Bold"/>
              </a:rPr>
              <a:t>MARKET SHARES OF DIFFERENT AUTOMAKERS IN US</a:t>
            </a:r>
          </a:p>
        </p:txBody>
      </p:sp>
      <p:sp>
        <p:nvSpPr>
          <p:cNvPr name="TextBox 5" id="5"/>
          <p:cNvSpPr txBox="true"/>
          <p:nvPr/>
        </p:nvSpPr>
        <p:spPr>
          <a:xfrm rot="0">
            <a:off x="9031778" y="6936215"/>
            <a:ext cx="8227522" cy="2046324"/>
          </a:xfrm>
          <a:prstGeom prst="rect">
            <a:avLst/>
          </a:prstGeom>
        </p:spPr>
        <p:txBody>
          <a:bodyPr anchor="t" rtlCol="false" tIns="0" lIns="0" bIns="0" rIns="0">
            <a:spAutoFit/>
          </a:bodyPr>
          <a:lstStyle/>
          <a:p>
            <a:pPr>
              <a:lnSpc>
                <a:spcPts val="4058"/>
              </a:lnSpc>
              <a:spcBef>
                <a:spcPct val="0"/>
              </a:spcBef>
            </a:pPr>
            <a:r>
              <a:rPr lang="en-US" sz="3122">
                <a:solidFill>
                  <a:srgbClr val="231F20"/>
                </a:solidFill>
                <a:latin typeface="Open Sauce"/>
              </a:rPr>
              <a:t>Overall Tesla holds 4% market shares in US market till 2022 and in electric vehicles sector Tesla holds more than 50 percent shares.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3931190" y="-4059942"/>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15369884" y="5704973"/>
            <a:ext cx="13188954" cy="1318895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8408582" y="-65362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3986589">
            <a:off x="643982" y="11268152"/>
            <a:ext cx="9894000" cy="10152425"/>
          </a:xfrm>
          <a:custGeom>
            <a:avLst/>
            <a:gdLst/>
            <a:ahLst/>
            <a:cxnLst/>
            <a:rect r="r" b="b" t="t" l="l"/>
            <a:pathLst>
              <a:path h="10152425" w="9894000">
                <a:moveTo>
                  <a:pt x="0" y="0"/>
                </a:moveTo>
                <a:lnTo>
                  <a:pt x="9894000" y="0"/>
                </a:lnTo>
                <a:lnTo>
                  <a:pt x="9894000" y="10152426"/>
                </a:lnTo>
                <a:lnTo>
                  <a:pt x="0" y="10152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005883" y="1124985"/>
            <a:ext cx="14654350" cy="1534492"/>
          </a:xfrm>
          <a:prstGeom prst="rect">
            <a:avLst/>
          </a:prstGeom>
        </p:spPr>
        <p:txBody>
          <a:bodyPr anchor="t" rtlCol="false" tIns="0" lIns="0" bIns="0" rIns="0">
            <a:spAutoFit/>
          </a:bodyPr>
          <a:lstStyle/>
          <a:p>
            <a:pPr>
              <a:lnSpc>
                <a:spcPts val="12591"/>
              </a:lnSpc>
            </a:pPr>
            <a:r>
              <a:rPr lang="en-US" sz="9124" spc="894">
                <a:solidFill>
                  <a:srgbClr val="FFFFFF"/>
                </a:solidFill>
                <a:latin typeface="Oswald Bold"/>
              </a:rPr>
              <a:t>FINANCIAL ANALYTICS</a:t>
            </a:r>
          </a:p>
        </p:txBody>
      </p:sp>
      <p:sp>
        <p:nvSpPr>
          <p:cNvPr name="TextBox 11" id="11"/>
          <p:cNvSpPr txBox="true"/>
          <p:nvPr/>
        </p:nvSpPr>
        <p:spPr>
          <a:xfrm rot="0">
            <a:off x="2005883" y="3022582"/>
            <a:ext cx="15253417" cy="1496748"/>
          </a:xfrm>
          <a:prstGeom prst="rect">
            <a:avLst/>
          </a:prstGeom>
        </p:spPr>
        <p:txBody>
          <a:bodyPr anchor="t" rtlCol="false" tIns="0" lIns="0" bIns="0" rIns="0">
            <a:spAutoFit/>
          </a:bodyPr>
          <a:lstStyle/>
          <a:p>
            <a:pPr algn="l">
              <a:lnSpc>
                <a:spcPts val="3992"/>
              </a:lnSpc>
            </a:pPr>
            <a:r>
              <a:rPr lang="en-US" sz="2893" spc="283">
                <a:solidFill>
                  <a:srgbClr val="F5FFF5"/>
                </a:solidFill>
                <a:latin typeface="DM Sans"/>
              </a:rPr>
              <a:t>Tesla, the renowned electric vehicle and clean energy company, has experienced remarkable growth in recent years, reflected in its stock price and market capitalisation.</a:t>
            </a:r>
          </a:p>
        </p:txBody>
      </p:sp>
      <p:sp>
        <p:nvSpPr>
          <p:cNvPr name="Freeform 12" id="12"/>
          <p:cNvSpPr/>
          <p:nvPr/>
        </p:nvSpPr>
        <p:spPr>
          <a:xfrm flipH="false" flipV="false" rot="0">
            <a:off x="16806853" y="8151464"/>
            <a:ext cx="1481147" cy="2213671"/>
          </a:xfrm>
          <a:custGeom>
            <a:avLst/>
            <a:gdLst/>
            <a:ahLst/>
            <a:cxnLst/>
            <a:rect r="r" b="b" t="t" l="l"/>
            <a:pathLst>
              <a:path h="2213671" w="1481147">
                <a:moveTo>
                  <a:pt x="0" y="0"/>
                </a:moveTo>
                <a:lnTo>
                  <a:pt x="1481147" y="0"/>
                </a:lnTo>
                <a:lnTo>
                  <a:pt x="1481147" y="2213672"/>
                </a:lnTo>
                <a:lnTo>
                  <a:pt x="0" y="22136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1870978" y="4881280"/>
            <a:ext cx="15388322" cy="4603010"/>
          </a:xfrm>
          <a:prstGeom prst="rect">
            <a:avLst/>
          </a:prstGeom>
        </p:spPr>
        <p:txBody>
          <a:bodyPr anchor="t" rtlCol="false" tIns="0" lIns="0" bIns="0" rIns="0">
            <a:spAutoFit/>
          </a:bodyPr>
          <a:lstStyle/>
          <a:p>
            <a:pPr marL="516751" indent="-258376" lvl="1">
              <a:lnSpc>
                <a:spcPts val="3302"/>
              </a:lnSpc>
              <a:buFont typeface="Arial"/>
              <a:buChar char="•"/>
            </a:pPr>
            <a:r>
              <a:rPr lang="en-US" sz="2393" spc="234">
                <a:solidFill>
                  <a:srgbClr val="F5FFF5"/>
                </a:solidFill>
                <a:latin typeface="DM Sans"/>
              </a:rPr>
              <a:t>Stock Performance:</a:t>
            </a:r>
          </a:p>
          <a:p>
            <a:pPr marL="1033503" indent="-344501" lvl="2">
              <a:lnSpc>
                <a:spcPts val="3302"/>
              </a:lnSpc>
              <a:buFont typeface="Arial"/>
              <a:buChar char="⚬"/>
            </a:pPr>
            <a:r>
              <a:rPr lang="en-US" sz="2393" spc="234">
                <a:solidFill>
                  <a:srgbClr val="F5FFF5"/>
                </a:solidFill>
                <a:latin typeface="DM Sans"/>
              </a:rPr>
              <a:t>Tesla's stock price has witnessed substantial growth over the past decade, from $33.87 per share at the end of 2012 to approximately $1,077.60 at the end of Q1 2022.</a:t>
            </a:r>
          </a:p>
          <a:p>
            <a:pPr marL="516751" indent="-258376" lvl="1">
              <a:lnSpc>
                <a:spcPts val="3302"/>
              </a:lnSpc>
              <a:buFont typeface="Arial"/>
              <a:buChar char="•"/>
            </a:pPr>
            <a:r>
              <a:rPr lang="en-US" sz="2393" spc="234">
                <a:solidFill>
                  <a:srgbClr val="F5FFF5"/>
                </a:solidFill>
                <a:latin typeface="DM Sans"/>
              </a:rPr>
              <a:t>Capital Structure:</a:t>
            </a:r>
          </a:p>
          <a:p>
            <a:pPr marL="1033503" indent="-344501" lvl="2">
              <a:lnSpc>
                <a:spcPts val="3302"/>
              </a:lnSpc>
              <a:buFont typeface="Arial"/>
              <a:buChar char="⚬"/>
            </a:pPr>
            <a:r>
              <a:rPr lang="en-US" sz="2393" spc="234">
                <a:solidFill>
                  <a:srgbClr val="F5FFF5"/>
                </a:solidFill>
                <a:latin typeface="DM Sans"/>
              </a:rPr>
              <a:t>Tesla's capital structure and financial health have evolved. In 2018, its debt-to-equity (D/E) ratio was 3.71. By the end of 2021, it reduced to 1.01.</a:t>
            </a:r>
          </a:p>
          <a:p>
            <a:pPr marL="516751" indent="-258376" lvl="1">
              <a:lnSpc>
                <a:spcPts val="3302"/>
              </a:lnSpc>
              <a:buFont typeface="Arial"/>
              <a:buChar char="•"/>
            </a:pPr>
            <a:r>
              <a:rPr lang="en-US" sz="2393" spc="234">
                <a:solidFill>
                  <a:srgbClr val="F5FFF5"/>
                </a:solidFill>
                <a:latin typeface="DM Sans"/>
              </a:rPr>
              <a:t>Earnings and Profitability:</a:t>
            </a:r>
          </a:p>
          <a:p>
            <a:pPr algn="l" marL="1033503" indent="-344501" lvl="2">
              <a:lnSpc>
                <a:spcPts val="3302"/>
              </a:lnSpc>
              <a:buFont typeface="Arial"/>
              <a:buChar char="⚬"/>
            </a:pPr>
            <a:r>
              <a:rPr lang="en-US" sz="2393" spc="234">
                <a:solidFill>
                  <a:srgbClr val="F5FFF5"/>
                </a:solidFill>
                <a:latin typeface="DM Sans"/>
              </a:rPr>
              <a:t>In Q4 2021, Tesla reported a quarterly earnings-per-share of $2.05, a company record. The company's profit margin also significantly improved.</a:t>
            </a:r>
          </a:p>
          <a:p>
            <a:pPr algn="l">
              <a:lnSpc>
                <a:spcPts val="3302"/>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2958755" y="-837521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895350"/>
            <a:ext cx="16070995" cy="1391230"/>
          </a:xfrm>
          <a:prstGeom prst="rect">
            <a:avLst/>
          </a:prstGeom>
        </p:spPr>
        <p:txBody>
          <a:bodyPr anchor="t" rtlCol="false" tIns="0" lIns="0" bIns="0" rIns="0">
            <a:spAutoFit/>
          </a:bodyPr>
          <a:lstStyle/>
          <a:p>
            <a:pPr>
              <a:lnSpc>
                <a:spcPts val="11465"/>
              </a:lnSpc>
            </a:pPr>
            <a:r>
              <a:rPr lang="en-US" sz="8307" spc="814">
                <a:solidFill>
                  <a:srgbClr val="FFFFFF"/>
                </a:solidFill>
                <a:latin typeface="Oswald Bold"/>
              </a:rPr>
              <a:t>COST STRUCTURE OF TESLA</a:t>
            </a:r>
          </a:p>
        </p:txBody>
      </p:sp>
      <p:sp>
        <p:nvSpPr>
          <p:cNvPr name="Freeform 4" id="4"/>
          <p:cNvSpPr/>
          <p:nvPr/>
        </p:nvSpPr>
        <p:spPr>
          <a:xfrm flipH="false" flipV="false" rot="0">
            <a:off x="16247457" y="-1037355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2477276"/>
            <a:ext cx="14417845" cy="6781024"/>
          </a:xfrm>
          <a:prstGeom prst="rect">
            <a:avLst/>
          </a:prstGeom>
        </p:spPr>
        <p:txBody>
          <a:bodyPr anchor="t" rtlCol="false" tIns="0" lIns="0" bIns="0" rIns="0">
            <a:spAutoFit/>
          </a:bodyPr>
          <a:lstStyle/>
          <a:p>
            <a:pPr>
              <a:lnSpc>
                <a:spcPts val="3641"/>
              </a:lnSpc>
            </a:pPr>
            <a:r>
              <a:rPr lang="en-US" sz="2801">
                <a:solidFill>
                  <a:srgbClr val="FFFFFF"/>
                </a:solidFill>
                <a:latin typeface="Open Sauce"/>
              </a:rPr>
              <a:t>The following are Tesla expense and cost structure -</a:t>
            </a:r>
          </a:p>
          <a:p>
            <a:pPr marL="604852" indent="-302426" lvl="1">
              <a:lnSpc>
                <a:spcPts val="3641"/>
              </a:lnSpc>
              <a:buFont typeface="Arial"/>
              <a:buChar char="•"/>
            </a:pPr>
            <a:r>
              <a:rPr lang="en-US" sz="2801">
                <a:solidFill>
                  <a:srgbClr val="FFFFFF"/>
                </a:solidFill>
                <a:latin typeface="Open Sauce"/>
              </a:rPr>
              <a:t>Cost of Goods and Services (COGS): $20.509 Billion equal to 83% of the revenue</a:t>
            </a:r>
          </a:p>
          <a:p>
            <a:pPr marL="604852" indent="-302426" lvl="1">
              <a:lnSpc>
                <a:spcPts val="3641"/>
              </a:lnSpc>
              <a:buFont typeface="Arial"/>
              <a:buChar char="•"/>
            </a:pPr>
            <a:r>
              <a:rPr lang="en-US" sz="2801">
                <a:solidFill>
                  <a:srgbClr val="FFFFFF"/>
                </a:solidFill>
                <a:latin typeface="Open Sauce"/>
              </a:rPr>
              <a:t>Selling, General &amp; Administrative Cost: $2.646 Billion equal to 11% of the revenue</a:t>
            </a:r>
          </a:p>
          <a:p>
            <a:pPr marL="604852" indent="-302426" lvl="1">
              <a:lnSpc>
                <a:spcPts val="3641"/>
              </a:lnSpc>
              <a:buFont typeface="Arial"/>
              <a:buChar char="•"/>
            </a:pPr>
            <a:r>
              <a:rPr lang="en-US" sz="2801">
                <a:solidFill>
                  <a:srgbClr val="FFFFFF"/>
                </a:solidFill>
                <a:latin typeface="Open Sauce"/>
              </a:rPr>
              <a:t>Research &amp; Development Cost: $1.343 Billion equal to 6% of the revenue</a:t>
            </a:r>
          </a:p>
          <a:p>
            <a:pPr marL="604852" indent="-302426" lvl="1">
              <a:lnSpc>
                <a:spcPts val="3641"/>
              </a:lnSpc>
              <a:buFont typeface="Arial"/>
              <a:buChar char="•"/>
            </a:pPr>
            <a:r>
              <a:rPr lang="en-US" sz="2801">
                <a:solidFill>
                  <a:srgbClr val="FFFFFF"/>
                </a:solidFill>
                <a:latin typeface="Open Sauce"/>
              </a:rPr>
              <a:t>Restructuring Cost: $149 Million equal to less than 1% of the revenue</a:t>
            </a:r>
          </a:p>
          <a:p>
            <a:pPr marL="604852" indent="-302426" lvl="1">
              <a:lnSpc>
                <a:spcPts val="3641"/>
              </a:lnSpc>
              <a:buFont typeface="Arial"/>
              <a:buChar char="•"/>
            </a:pPr>
            <a:r>
              <a:rPr lang="en-US" sz="2801">
                <a:solidFill>
                  <a:srgbClr val="FFFFFF"/>
                </a:solidFill>
                <a:latin typeface="Open Sauce"/>
              </a:rPr>
              <a:t>Interest Expense, Taxes, and Others: approx. 3% of revenue</a:t>
            </a:r>
          </a:p>
          <a:p>
            <a:pPr>
              <a:lnSpc>
                <a:spcPts val="3641"/>
              </a:lnSpc>
            </a:pPr>
            <a:r>
              <a:rPr lang="en-US" sz="2801">
                <a:solidFill>
                  <a:srgbClr val="FFFFFF"/>
                </a:solidFill>
                <a:latin typeface="Open Sauce"/>
              </a:rPr>
              <a:t>Automotive Segment revenue – </a:t>
            </a:r>
          </a:p>
          <a:p>
            <a:pPr marL="604852" indent="-302426" lvl="1">
              <a:lnSpc>
                <a:spcPts val="3641"/>
              </a:lnSpc>
              <a:buFont typeface="Arial"/>
              <a:buChar char="•"/>
            </a:pPr>
            <a:r>
              <a:rPr lang="en-US" sz="2801">
                <a:solidFill>
                  <a:srgbClr val="FFFFFF"/>
                </a:solidFill>
                <a:latin typeface="Open Sauce"/>
              </a:rPr>
              <a:t>Vehicle sales: $19.952 Billion</a:t>
            </a:r>
          </a:p>
          <a:p>
            <a:pPr marL="604852" indent="-302426" lvl="1">
              <a:lnSpc>
                <a:spcPts val="3641"/>
              </a:lnSpc>
              <a:buFont typeface="Arial"/>
              <a:buChar char="•"/>
            </a:pPr>
            <a:r>
              <a:rPr lang="en-US" sz="2801">
                <a:solidFill>
                  <a:srgbClr val="FFFFFF"/>
                </a:solidFill>
                <a:latin typeface="Open Sauce"/>
              </a:rPr>
              <a:t>Vehicle leasing: $869 Million</a:t>
            </a:r>
          </a:p>
          <a:p>
            <a:pPr>
              <a:lnSpc>
                <a:spcPts val="3641"/>
              </a:lnSpc>
            </a:pPr>
            <a:r>
              <a:rPr lang="en-US" sz="2801">
                <a:solidFill>
                  <a:srgbClr val="FFFFFF"/>
                </a:solidFill>
                <a:latin typeface="Open Sauce"/>
              </a:rPr>
              <a:t>Total: $20.821 Billion</a:t>
            </a:r>
          </a:p>
          <a:p>
            <a:pPr>
              <a:lnSpc>
                <a:spcPts val="3641"/>
              </a:lnSpc>
            </a:pPr>
            <a:r>
              <a:rPr lang="en-US" sz="2801">
                <a:solidFill>
                  <a:srgbClr val="FFFFFF"/>
                </a:solidFill>
                <a:latin typeface="Open Sauce"/>
              </a:rPr>
              <a:t>Total Revenue from Energy Generation &amp; Storage: $1.531 Billion</a:t>
            </a:r>
          </a:p>
          <a:p>
            <a:pPr>
              <a:lnSpc>
                <a:spcPts val="3641"/>
              </a:lnSpc>
            </a:pPr>
            <a:r>
              <a:rPr lang="en-US" sz="2801">
                <a:solidFill>
                  <a:srgbClr val="FFFFFF"/>
                </a:solidFill>
                <a:latin typeface="Open Sauce"/>
              </a:rPr>
              <a:t>Services – Includes car services, repairs, consultations, and other general services  </a:t>
            </a:r>
          </a:p>
          <a:p>
            <a:pPr>
              <a:lnSpc>
                <a:spcPts val="3641"/>
              </a:lnSpc>
            </a:pPr>
            <a:r>
              <a:rPr lang="en-US" sz="2801">
                <a:solidFill>
                  <a:srgbClr val="FFFFFF"/>
                </a:solidFill>
                <a:latin typeface="Open Sauce"/>
              </a:rPr>
              <a:t>Total Revenue from Services and other: $2.226 Billion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231F20"/>
        </a:solidFill>
      </p:bgPr>
    </p:bg>
    <p:spTree>
      <p:nvGrpSpPr>
        <p:cNvPr id="1" name=""/>
        <p:cNvGrpSpPr/>
        <p:nvPr/>
      </p:nvGrpSpPr>
      <p:grpSpPr>
        <a:xfrm>
          <a:off x="0" y="0"/>
          <a:ext cx="0" cy="0"/>
          <a:chOff x="0" y="0"/>
          <a:chExt cx="0" cy="0"/>
        </a:xfrm>
      </p:grpSpPr>
      <p:sp>
        <p:nvSpPr>
          <p:cNvPr name="Freeform 2" id="2"/>
          <p:cNvSpPr/>
          <p:nvPr/>
        </p:nvSpPr>
        <p:spPr>
          <a:xfrm flipH="false" flipV="false" rot="0">
            <a:off x="809467" y="4198532"/>
            <a:ext cx="11516907" cy="5776172"/>
          </a:xfrm>
          <a:custGeom>
            <a:avLst/>
            <a:gdLst/>
            <a:ahLst/>
            <a:cxnLst/>
            <a:rect r="r" b="b" t="t" l="l"/>
            <a:pathLst>
              <a:path h="5776172" w="11516907">
                <a:moveTo>
                  <a:pt x="0" y="0"/>
                </a:moveTo>
                <a:lnTo>
                  <a:pt x="11516908" y="0"/>
                </a:lnTo>
                <a:lnTo>
                  <a:pt x="11516908" y="5776172"/>
                </a:lnTo>
                <a:lnTo>
                  <a:pt x="0" y="5776172"/>
                </a:lnTo>
                <a:lnTo>
                  <a:pt x="0" y="0"/>
                </a:lnTo>
                <a:close/>
              </a:path>
            </a:pathLst>
          </a:custGeom>
          <a:blipFill>
            <a:blip r:embed="rId2"/>
            <a:stretch>
              <a:fillRect l="0" t="0" r="0" b="0"/>
            </a:stretch>
          </a:blipFill>
        </p:spPr>
      </p:sp>
      <p:sp>
        <p:nvSpPr>
          <p:cNvPr name="TextBox 3" id="3"/>
          <p:cNvSpPr txBox="true"/>
          <p:nvPr/>
        </p:nvSpPr>
        <p:spPr>
          <a:xfrm rot="0">
            <a:off x="809467" y="433939"/>
            <a:ext cx="12714985" cy="1534492"/>
          </a:xfrm>
          <a:prstGeom prst="rect">
            <a:avLst/>
          </a:prstGeom>
        </p:spPr>
        <p:txBody>
          <a:bodyPr anchor="t" rtlCol="false" tIns="0" lIns="0" bIns="0" rIns="0">
            <a:spAutoFit/>
          </a:bodyPr>
          <a:lstStyle/>
          <a:p>
            <a:pPr>
              <a:lnSpc>
                <a:spcPts val="12591"/>
              </a:lnSpc>
            </a:pPr>
            <a:r>
              <a:rPr lang="en-US" sz="9124" spc="894">
                <a:solidFill>
                  <a:srgbClr val="FFFFFF"/>
                </a:solidFill>
                <a:latin typeface="Oswald Bold"/>
              </a:rPr>
              <a:t>DATA VISUALIZATION</a:t>
            </a:r>
          </a:p>
        </p:txBody>
      </p:sp>
      <p:sp>
        <p:nvSpPr>
          <p:cNvPr name="TextBox 4" id="4"/>
          <p:cNvSpPr txBox="true"/>
          <p:nvPr/>
        </p:nvSpPr>
        <p:spPr>
          <a:xfrm rot="0">
            <a:off x="809467" y="2340177"/>
            <a:ext cx="16145957" cy="1512915"/>
          </a:xfrm>
          <a:prstGeom prst="rect">
            <a:avLst/>
          </a:prstGeom>
        </p:spPr>
        <p:txBody>
          <a:bodyPr anchor="t" rtlCol="false" tIns="0" lIns="0" bIns="0" rIns="0">
            <a:spAutoFit/>
          </a:bodyPr>
          <a:lstStyle/>
          <a:p>
            <a:pPr>
              <a:lnSpc>
                <a:spcPts val="6009"/>
              </a:lnSpc>
            </a:pPr>
            <a:r>
              <a:rPr lang="en-US" sz="4622">
                <a:solidFill>
                  <a:srgbClr val="FFFFFF"/>
                </a:solidFill>
                <a:latin typeface="Open Sauce"/>
              </a:rPr>
              <a:t>Following is the chart to understand stock market trends of tesla: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6105336" y="6860196"/>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906985" y="2001972"/>
            <a:ext cx="1400485" cy="7256328"/>
            <a:chOff x="0" y="0"/>
            <a:chExt cx="368852" cy="1911132"/>
          </a:xfrm>
        </p:grpSpPr>
        <p:sp>
          <p:nvSpPr>
            <p:cNvPr name="Freeform 4" id="4"/>
            <p:cNvSpPr/>
            <p:nvPr/>
          </p:nvSpPr>
          <p:spPr>
            <a:xfrm flipH="false" flipV="false" rot="0">
              <a:off x="0" y="0"/>
              <a:ext cx="368852" cy="1911132"/>
            </a:xfrm>
            <a:custGeom>
              <a:avLst/>
              <a:gdLst/>
              <a:ahLst/>
              <a:cxnLst/>
              <a:rect r="r" b="b" t="t" l="l"/>
              <a:pathLst>
                <a:path h="1911132" w="368852">
                  <a:moveTo>
                    <a:pt x="0" y="0"/>
                  </a:moveTo>
                  <a:lnTo>
                    <a:pt x="368852" y="0"/>
                  </a:lnTo>
                  <a:lnTo>
                    <a:pt x="368852" y="1911132"/>
                  </a:lnTo>
                  <a:lnTo>
                    <a:pt x="0" y="1911132"/>
                  </a:lnTo>
                  <a:close/>
                </a:path>
              </a:pathLst>
            </a:custGeom>
            <a:solidFill>
              <a:srgbClr val="CCCCCC"/>
            </a:solidFill>
          </p:spPr>
        </p:sp>
        <p:sp>
          <p:nvSpPr>
            <p:cNvPr name="TextBox 5" id="5"/>
            <p:cNvSpPr txBox="true"/>
            <p:nvPr/>
          </p:nvSpPr>
          <p:spPr>
            <a:xfrm>
              <a:off x="0" y="-19050"/>
              <a:ext cx="368852" cy="1930182"/>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286703"/>
            <a:ext cx="7416941" cy="1350644"/>
          </a:xfrm>
          <a:prstGeom prst="rect">
            <a:avLst/>
          </a:prstGeom>
        </p:spPr>
        <p:txBody>
          <a:bodyPr anchor="t" rtlCol="false" tIns="0" lIns="0" bIns="0" rIns="0">
            <a:spAutoFit/>
          </a:bodyPr>
          <a:lstStyle/>
          <a:p>
            <a:pPr algn="ctr">
              <a:lnSpc>
                <a:spcPts val="11040"/>
              </a:lnSpc>
            </a:pPr>
            <a:r>
              <a:rPr lang="en-US" sz="8000" spc="784">
                <a:solidFill>
                  <a:srgbClr val="231F20"/>
                </a:solidFill>
                <a:latin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3119018" y="199244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01</a:t>
            </a:r>
          </a:p>
        </p:txBody>
      </p:sp>
      <p:sp>
        <p:nvSpPr>
          <p:cNvPr name="TextBox 9" id="9"/>
          <p:cNvSpPr txBox="true"/>
          <p:nvPr/>
        </p:nvSpPr>
        <p:spPr>
          <a:xfrm rot="0">
            <a:off x="3119018" y="2789566"/>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02</a:t>
            </a:r>
          </a:p>
        </p:txBody>
      </p:sp>
      <p:sp>
        <p:nvSpPr>
          <p:cNvPr name="TextBox 10" id="10"/>
          <p:cNvSpPr txBox="true"/>
          <p:nvPr/>
        </p:nvSpPr>
        <p:spPr>
          <a:xfrm rot="0">
            <a:off x="3119018" y="3582017"/>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03</a:t>
            </a:r>
          </a:p>
        </p:txBody>
      </p:sp>
      <p:sp>
        <p:nvSpPr>
          <p:cNvPr name="TextBox 11" id="11"/>
          <p:cNvSpPr txBox="true"/>
          <p:nvPr/>
        </p:nvSpPr>
        <p:spPr>
          <a:xfrm rot="0">
            <a:off x="3119018" y="448627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04</a:t>
            </a:r>
          </a:p>
        </p:txBody>
      </p:sp>
      <p:sp>
        <p:nvSpPr>
          <p:cNvPr name="TextBox 12" id="12"/>
          <p:cNvSpPr txBox="true"/>
          <p:nvPr/>
        </p:nvSpPr>
        <p:spPr>
          <a:xfrm rot="0">
            <a:off x="3138619" y="5260219"/>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05</a:t>
            </a:r>
          </a:p>
        </p:txBody>
      </p:sp>
      <p:sp>
        <p:nvSpPr>
          <p:cNvPr name="TextBox 13" id="13"/>
          <p:cNvSpPr txBox="true"/>
          <p:nvPr/>
        </p:nvSpPr>
        <p:spPr>
          <a:xfrm rot="0">
            <a:off x="3138619" y="6091183"/>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06</a:t>
            </a:r>
          </a:p>
        </p:txBody>
      </p:sp>
      <p:sp>
        <p:nvSpPr>
          <p:cNvPr name="TextBox 14" id="14"/>
          <p:cNvSpPr txBox="true"/>
          <p:nvPr/>
        </p:nvSpPr>
        <p:spPr>
          <a:xfrm rot="0">
            <a:off x="3119018" y="6937400"/>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07</a:t>
            </a:r>
          </a:p>
        </p:txBody>
      </p:sp>
      <p:sp>
        <p:nvSpPr>
          <p:cNvPr name="TextBox 15" id="15"/>
          <p:cNvSpPr txBox="true"/>
          <p:nvPr/>
        </p:nvSpPr>
        <p:spPr>
          <a:xfrm rot="0">
            <a:off x="4569950" y="2229949"/>
            <a:ext cx="2906752"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INTRODUCTION</a:t>
            </a:r>
          </a:p>
        </p:txBody>
      </p:sp>
      <p:sp>
        <p:nvSpPr>
          <p:cNvPr name="TextBox 16" id="16"/>
          <p:cNvSpPr txBox="true"/>
          <p:nvPr/>
        </p:nvSpPr>
        <p:spPr>
          <a:xfrm rot="0">
            <a:off x="4569950" y="3024167"/>
            <a:ext cx="6076629" cy="418548"/>
          </a:xfrm>
          <a:prstGeom prst="rect">
            <a:avLst/>
          </a:prstGeom>
        </p:spPr>
        <p:txBody>
          <a:bodyPr anchor="t" rtlCol="false" tIns="0" lIns="0" bIns="0" rIns="0">
            <a:spAutoFit/>
          </a:bodyPr>
          <a:lstStyle/>
          <a:p>
            <a:pPr>
              <a:lnSpc>
                <a:spcPts val="3483"/>
              </a:lnSpc>
            </a:pPr>
            <a:r>
              <a:rPr lang="en-US" sz="2524" spc="247">
                <a:solidFill>
                  <a:srgbClr val="231F20"/>
                </a:solidFill>
                <a:latin typeface="DM Sans"/>
              </a:rPr>
              <a:t>WHAT IS BUSINESS ANALYTICS? </a:t>
            </a:r>
          </a:p>
        </p:txBody>
      </p:sp>
      <p:sp>
        <p:nvSpPr>
          <p:cNvPr name="TextBox 17" id="17"/>
          <p:cNvSpPr txBox="true"/>
          <p:nvPr/>
        </p:nvSpPr>
        <p:spPr>
          <a:xfrm rot="0">
            <a:off x="4569950" y="3891301"/>
            <a:ext cx="13193818"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WHY IS BUSINESS ANALYTICS NECESSARY IN THE AUTOMOTIVE INDUSTRY?</a:t>
            </a:r>
          </a:p>
        </p:txBody>
      </p:sp>
      <p:sp>
        <p:nvSpPr>
          <p:cNvPr name="TextBox 18" id="18"/>
          <p:cNvSpPr txBox="true"/>
          <p:nvPr/>
        </p:nvSpPr>
        <p:spPr>
          <a:xfrm rot="0">
            <a:off x="4569950" y="4738475"/>
            <a:ext cx="7493208"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IMPORTANCE OF BIG DATA IN TESLA INC.</a:t>
            </a:r>
          </a:p>
        </p:txBody>
      </p:sp>
      <p:sp>
        <p:nvSpPr>
          <p:cNvPr name="TextBox 19" id="19"/>
          <p:cNvSpPr txBox="true"/>
          <p:nvPr/>
        </p:nvSpPr>
        <p:spPr>
          <a:xfrm rot="0">
            <a:off x="4569950" y="5539319"/>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DATA SOURCES AND COLLECTION</a:t>
            </a:r>
          </a:p>
        </p:txBody>
      </p:sp>
      <p:sp>
        <p:nvSpPr>
          <p:cNvPr name="TextBox 20" id="20"/>
          <p:cNvSpPr txBox="true"/>
          <p:nvPr/>
        </p:nvSpPr>
        <p:spPr>
          <a:xfrm rot="0">
            <a:off x="4569950" y="6331695"/>
            <a:ext cx="4255875"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CUSTOMER ANALYTICS</a:t>
            </a:r>
          </a:p>
        </p:txBody>
      </p:sp>
      <p:sp>
        <p:nvSpPr>
          <p:cNvPr name="TextBox 21" id="21"/>
          <p:cNvSpPr txBox="true"/>
          <p:nvPr/>
        </p:nvSpPr>
        <p:spPr>
          <a:xfrm rot="0">
            <a:off x="4569950" y="7176077"/>
            <a:ext cx="411951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FINANCIAL ANALYTICS</a:t>
            </a:r>
          </a:p>
        </p:txBody>
      </p:sp>
      <p:sp>
        <p:nvSpPr>
          <p:cNvPr name="TextBox 22" id="22"/>
          <p:cNvSpPr txBox="true"/>
          <p:nvPr/>
        </p:nvSpPr>
        <p:spPr>
          <a:xfrm rot="0">
            <a:off x="3119018" y="7660614"/>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08</a:t>
            </a:r>
          </a:p>
        </p:txBody>
      </p:sp>
      <p:sp>
        <p:nvSpPr>
          <p:cNvPr name="TextBox 23" id="23"/>
          <p:cNvSpPr txBox="true"/>
          <p:nvPr/>
        </p:nvSpPr>
        <p:spPr>
          <a:xfrm rot="0">
            <a:off x="4569950" y="7852891"/>
            <a:ext cx="4574050"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COMPETITIVE ANALYTICS</a:t>
            </a:r>
          </a:p>
        </p:txBody>
      </p:sp>
      <p:sp>
        <p:nvSpPr>
          <p:cNvPr name="TextBox 24" id="24"/>
          <p:cNvSpPr txBox="true"/>
          <p:nvPr/>
        </p:nvSpPr>
        <p:spPr>
          <a:xfrm rot="0">
            <a:off x="3119018" y="8379751"/>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Italics"/>
              </a:rPr>
              <a:t>09</a:t>
            </a:r>
          </a:p>
        </p:txBody>
      </p:sp>
      <p:sp>
        <p:nvSpPr>
          <p:cNvPr name="TextBox 25" id="25"/>
          <p:cNvSpPr txBox="true"/>
          <p:nvPr/>
        </p:nvSpPr>
        <p:spPr>
          <a:xfrm rot="0">
            <a:off x="4569950" y="8618428"/>
            <a:ext cx="2720684"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CONCLUSION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FAEB"/>
        </a:solidFill>
      </p:bgPr>
    </p:bg>
    <p:spTree>
      <p:nvGrpSpPr>
        <p:cNvPr id="1" name=""/>
        <p:cNvGrpSpPr/>
        <p:nvPr/>
      </p:nvGrpSpPr>
      <p:grpSpPr>
        <a:xfrm>
          <a:off x="0" y="0"/>
          <a:ext cx="0" cy="0"/>
          <a:chOff x="0" y="0"/>
          <a:chExt cx="0" cy="0"/>
        </a:xfrm>
      </p:grpSpPr>
      <p:sp>
        <p:nvSpPr>
          <p:cNvPr name="TextBox 2" id="2"/>
          <p:cNvSpPr txBox="true"/>
          <p:nvPr/>
        </p:nvSpPr>
        <p:spPr>
          <a:xfrm rot="0">
            <a:off x="1028700" y="885825"/>
            <a:ext cx="14912556" cy="1392709"/>
          </a:xfrm>
          <a:prstGeom prst="rect">
            <a:avLst/>
          </a:prstGeom>
        </p:spPr>
        <p:txBody>
          <a:bodyPr anchor="t" rtlCol="false" tIns="0" lIns="0" bIns="0" rIns="0">
            <a:spAutoFit/>
          </a:bodyPr>
          <a:lstStyle/>
          <a:p>
            <a:pPr>
              <a:lnSpc>
                <a:spcPts val="11375"/>
              </a:lnSpc>
            </a:pPr>
            <a:r>
              <a:rPr lang="en-US" sz="8243" spc="807">
                <a:solidFill>
                  <a:srgbClr val="231F20"/>
                </a:solidFill>
                <a:latin typeface="Oswald Bold"/>
              </a:rPr>
              <a:t>CONCLUSION</a:t>
            </a:r>
          </a:p>
        </p:txBody>
      </p:sp>
      <p:sp>
        <p:nvSpPr>
          <p:cNvPr name="TextBox 3" id="3"/>
          <p:cNvSpPr txBox="true"/>
          <p:nvPr/>
        </p:nvSpPr>
        <p:spPr>
          <a:xfrm rot="0">
            <a:off x="1028700" y="2720711"/>
            <a:ext cx="15139718" cy="5579697"/>
          </a:xfrm>
          <a:prstGeom prst="rect">
            <a:avLst/>
          </a:prstGeom>
        </p:spPr>
        <p:txBody>
          <a:bodyPr anchor="t" rtlCol="false" tIns="0" lIns="0" bIns="0" rIns="0">
            <a:spAutoFit/>
          </a:bodyPr>
          <a:lstStyle/>
          <a:p>
            <a:pPr>
              <a:lnSpc>
                <a:spcPts val="5572"/>
              </a:lnSpc>
            </a:pPr>
            <a:r>
              <a:rPr lang="en-US" sz="4286">
                <a:solidFill>
                  <a:srgbClr val="000000"/>
                </a:solidFill>
                <a:latin typeface="Open Sauce"/>
              </a:rPr>
              <a:t>Tesla's success in the electric vehicle industry is attributed to their strategic use of data and business analytics. They rely on data for product innovation, supply chain optimization, predictive maintenance, market expansion, financial analysis, and sustainability efforts. This data-driven approach helps them stay competitive, efficiently manage their operations, and maintain their market leadership.</a:t>
            </a:r>
          </a:p>
        </p:txBody>
      </p:sp>
      <p:sp>
        <p:nvSpPr>
          <p:cNvPr name="Freeform 4" id="4"/>
          <p:cNvSpPr/>
          <p:nvPr/>
        </p:nvSpPr>
        <p:spPr>
          <a:xfrm flipH="false" flipV="false" rot="0">
            <a:off x="17259300" y="-5968633"/>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p:cSld>
    <p:bg>
      <p:bgPr>
        <a:solidFill>
          <a:srgbClr val="FFFAEB"/>
        </a:solidFill>
      </p:bgPr>
    </p:bg>
    <p:spTree>
      <p:nvGrpSpPr>
        <p:cNvPr id="1" name=""/>
        <p:cNvGrpSpPr/>
        <p:nvPr/>
      </p:nvGrpSpPr>
      <p:grpSpPr>
        <a:xfrm>
          <a:off x="0" y="0"/>
          <a:ext cx="0" cy="0"/>
          <a:chOff x="0" y="0"/>
          <a:chExt cx="0" cy="0"/>
        </a:xfrm>
      </p:grpSpPr>
      <p:sp>
        <p:nvSpPr>
          <p:cNvPr name="TextBox 2" id="2"/>
          <p:cNvSpPr txBox="true"/>
          <p:nvPr/>
        </p:nvSpPr>
        <p:spPr>
          <a:xfrm rot="0">
            <a:off x="1687722" y="3261439"/>
            <a:ext cx="14912556" cy="3198329"/>
          </a:xfrm>
          <a:prstGeom prst="rect">
            <a:avLst/>
          </a:prstGeom>
        </p:spPr>
        <p:txBody>
          <a:bodyPr anchor="t" rtlCol="false" tIns="0" lIns="0" bIns="0" rIns="0">
            <a:spAutoFit/>
          </a:bodyPr>
          <a:lstStyle/>
          <a:p>
            <a:pPr algn="ctr">
              <a:lnSpc>
                <a:spcPts val="26000"/>
              </a:lnSpc>
            </a:pPr>
            <a:r>
              <a:rPr lang="en-US" sz="18840" spc="1846">
                <a:solidFill>
                  <a:srgbClr val="231F20"/>
                </a:solidFill>
                <a:latin typeface="Oswald Bold"/>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2142191" y="3396305"/>
            <a:ext cx="9610044" cy="1948998"/>
            <a:chOff x="0" y="0"/>
            <a:chExt cx="3682024" cy="746746"/>
          </a:xfrm>
        </p:grpSpPr>
        <p:sp>
          <p:nvSpPr>
            <p:cNvPr name="Freeform 7" id="7"/>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8" id="8"/>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9" id="9"/>
          <p:cNvSpPr/>
          <p:nvPr/>
        </p:nvSpPr>
        <p:spPr>
          <a:xfrm flipH="false" flipV="false" rot="0">
            <a:off x="2474235" y="3673321"/>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2142191" y="6824894"/>
            <a:ext cx="9752965" cy="1032847"/>
          </a:xfrm>
          <a:custGeom>
            <a:avLst/>
            <a:gdLst/>
            <a:ahLst/>
            <a:cxnLst/>
            <a:rect r="r" b="b" t="t" l="l"/>
            <a:pathLst>
              <a:path h="1032847" w="9752965">
                <a:moveTo>
                  <a:pt x="0" y="0"/>
                </a:moveTo>
                <a:lnTo>
                  <a:pt x="9752965" y="0"/>
                </a:lnTo>
                <a:lnTo>
                  <a:pt x="9752965" y="1032848"/>
                </a:lnTo>
                <a:lnTo>
                  <a:pt x="0" y="1032848"/>
                </a:lnTo>
                <a:lnTo>
                  <a:pt x="0" y="0"/>
                </a:lnTo>
                <a:close/>
              </a:path>
            </a:pathLst>
          </a:custGeom>
          <a:blipFill>
            <a:blip r:embed="rId5"/>
            <a:stretch>
              <a:fillRect l="0" t="-86495" r="0" b="0"/>
            </a:stretch>
          </a:blipFill>
        </p:spPr>
      </p:sp>
      <p:grpSp>
        <p:nvGrpSpPr>
          <p:cNvPr name="Group 11" id="11"/>
          <p:cNvGrpSpPr/>
          <p:nvPr/>
        </p:nvGrpSpPr>
        <p:grpSpPr>
          <a:xfrm rot="0">
            <a:off x="2142191" y="5777447"/>
            <a:ext cx="9610044" cy="1948998"/>
            <a:chOff x="0" y="0"/>
            <a:chExt cx="3682024" cy="746746"/>
          </a:xfrm>
        </p:grpSpPr>
        <p:sp>
          <p:nvSpPr>
            <p:cNvPr name="Freeform 12" id="12"/>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3" id="13"/>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4" id="14"/>
          <p:cNvSpPr/>
          <p:nvPr/>
        </p:nvSpPr>
        <p:spPr>
          <a:xfrm flipH="false" flipV="false" rot="0">
            <a:off x="2371799" y="6162574"/>
            <a:ext cx="1159455" cy="1178744"/>
          </a:xfrm>
          <a:custGeom>
            <a:avLst/>
            <a:gdLst/>
            <a:ahLst/>
            <a:cxnLst/>
            <a:rect r="r" b="b" t="t" l="l"/>
            <a:pathLst>
              <a:path h="1178744" w="1159455">
                <a:moveTo>
                  <a:pt x="0" y="0"/>
                </a:moveTo>
                <a:lnTo>
                  <a:pt x="1159455" y="0"/>
                </a:lnTo>
                <a:lnTo>
                  <a:pt x="1159455" y="1178744"/>
                </a:lnTo>
                <a:lnTo>
                  <a:pt x="0" y="11787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3908899" y="6005886"/>
            <a:ext cx="7132181" cy="1539659"/>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It was founded in 2003 by American entrepreneurs Martin Eberhard and Marc Tarpenning and was named after Serbian American inventor Nikola Tesla.</a:t>
            </a:r>
          </a:p>
        </p:txBody>
      </p:sp>
      <p:sp>
        <p:nvSpPr>
          <p:cNvPr name="Freeform 16" id="16"/>
          <p:cNvSpPr/>
          <p:nvPr/>
        </p:nvSpPr>
        <p:spPr>
          <a:xfrm flipH="false" flipV="false" rot="0">
            <a:off x="-4850534" y="-52405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0">
            <a:off x="13136151" y="1124460"/>
            <a:ext cx="5350234" cy="7996273"/>
          </a:xfrm>
          <a:custGeom>
            <a:avLst/>
            <a:gdLst/>
            <a:ahLst/>
            <a:cxnLst/>
            <a:rect r="r" b="b" t="t" l="l"/>
            <a:pathLst>
              <a:path h="7996273" w="5350234">
                <a:moveTo>
                  <a:pt x="0" y="0"/>
                </a:moveTo>
                <a:lnTo>
                  <a:pt x="5350234" y="0"/>
                </a:lnTo>
                <a:lnTo>
                  <a:pt x="5350234" y="7996273"/>
                </a:lnTo>
                <a:lnTo>
                  <a:pt x="0" y="799627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8" id="18"/>
          <p:cNvSpPr txBox="true"/>
          <p:nvPr/>
        </p:nvSpPr>
        <p:spPr>
          <a:xfrm rot="0">
            <a:off x="725612" y="888605"/>
            <a:ext cx="9440626" cy="1686342"/>
          </a:xfrm>
          <a:prstGeom prst="rect">
            <a:avLst/>
          </a:prstGeom>
        </p:spPr>
        <p:txBody>
          <a:bodyPr anchor="t" rtlCol="false" tIns="0" lIns="0" bIns="0" rIns="0">
            <a:spAutoFit/>
          </a:bodyPr>
          <a:lstStyle/>
          <a:p>
            <a:pPr>
              <a:lnSpc>
                <a:spcPts val="13774"/>
              </a:lnSpc>
            </a:pPr>
            <a:r>
              <a:rPr lang="en-US" sz="9981" spc="978">
                <a:solidFill>
                  <a:srgbClr val="231F20"/>
                </a:solidFill>
                <a:latin typeface="Oswald Bold"/>
              </a:rPr>
              <a:t>INTRODUCTION</a:t>
            </a:r>
          </a:p>
        </p:txBody>
      </p:sp>
      <p:sp>
        <p:nvSpPr>
          <p:cNvPr name="TextBox 19" id="19"/>
          <p:cNvSpPr txBox="true"/>
          <p:nvPr/>
        </p:nvSpPr>
        <p:spPr>
          <a:xfrm rot="0">
            <a:off x="3908899" y="3624745"/>
            <a:ext cx="7132181" cy="1539659"/>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rPr>
              <a:t>Tesla, Inc., formerly (2003–17) Tesla Motors, American manufacturer of electric automobiles, solar panels, and batteries for cars and home power storage. </a:t>
            </a:r>
          </a:p>
        </p:txBody>
      </p:sp>
      <p:sp>
        <p:nvSpPr>
          <p:cNvPr name="Freeform 20" id="20"/>
          <p:cNvSpPr/>
          <p:nvPr/>
        </p:nvSpPr>
        <p:spPr>
          <a:xfrm flipH="false" flipV="false" rot="0">
            <a:off x="-5736139" y="6637513"/>
            <a:ext cx="12923501" cy="13261055"/>
          </a:xfrm>
          <a:custGeom>
            <a:avLst/>
            <a:gdLst/>
            <a:ahLst/>
            <a:cxnLst/>
            <a:rect r="r" b="b" t="t" l="l"/>
            <a:pathLst>
              <a:path h="13261055" w="12923501">
                <a:moveTo>
                  <a:pt x="0" y="0"/>
                </a:moveTo>
                <a:lnTo>
                  <a:pt x="12923501" y="0"/>
                </a:lnTo>
                <a:lnTo>
                  <a:pt x="12923501" y="13261055"/>
                </a:lnTo>
                <a:lnTo>
                  <a:pt x="0" y="132610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5307472" y="9713570"/>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94560" y="1277407"/>
            <a:ext cx="13880215" cy="1166783"/>
          </a:xfrm>
          <a:prstGeom prst="rect">
            <a:avLst/>
          </a:prstGeom>
        </p:spPr>
        <p:txBody>
          <a:bodyPr anchor="t" rtlCol="false" tIns="0" lIns="0" bIns="0" rIns="0">
            <a:spAutoFit/>
          </a:bodyPr>
          <a:lstStyle/>
          <a:p>
            <a:pPr algn="ctr">
              <a:lnSpc>
                <a:spcPts val="9587"/>
              </a:lnSpc>
            </a:pPr>
            <a:r>
              <a:rPr lang="en-US" sz="6947" spc="368">
                <a:solidFill>
                  <a:srgbClr val="231F20"/>
                </a:solidFill>
                <a:latin typeface="Oswald Bold"/>
              </a:rPr>
              <a:t>WHAT IS BUSINESS ANALYTICS</a:t>
            </a:r>
          </a:p>
        </p:txBody>
      </p:sp>
      <p:sp>
        <p:nvSpPr>
          <p:cNvPr name="TextBox 4" id="4"/>
          <p:cNvSpPr txBox="true"/>
          <p:nvPr/>
        </p:nvSpPr>
        <p:spPr>
          <a:xfrm rot="0">
            <a:off x="2149236" y="3387223"/>
            <a:ext cx="13989528" cy="5321258"/>
          </a:xfrm>
          <a:prstGeom prst="rect">
            <a:avLst/>
          </a:prstGeom>
        </p:spPr>
        <p:txBody>
          <a:bodyPr anchor="t" rtlCol="false" tIns="0" lIns="0" bIns="0" rIns="0">
            <a:spAutoFit/>
          </a:bodyPr>
          <a:lstStyle/>
          <a:p>
            <a:pPr marL="0" indent="0" lvl="0">
              <a:lnSpc>
                <a:spcPts val="4219"/>
              </a:lnSpc>
              <a:spcBef>
                <a:spcPct val="0"/>
              </a:spcBef>
            </a:pPr>
            <a:r>
              <a:rPr lang="en-US" sz="3057" spc="299">
                <a:solidFill>
                  <a:srgbClr val="231F20"/>
                </a:solidFill>
                <a:latin typeface="DM Sans"/>
              </a:rPr>
              <a:t>Business analytics is the practice of analysing data to gain insights and inform decisions. It involves collecting and processing data, using various techniques to uncover trends and patterns, and making data-driven decisions. This process can include descriptive, diagnostic, predictive, and prescriptive analytics. Data visualisation is key for communicating findings, and it supports decision-making, strategy development, and continuous improvement. Successful business analytics fosters a data-driven culture, enabling organisations to adapt to changing conditions and make informed choices.</a:t>
            </a:r>
          </a:p>
        </p:txBody>
      </p:sp>
      <p:sp>
        <p:nvSpPr>
          <p:cNvPr name="Freeform 5" id="5"/>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4176364">
            <a:off x="-5605855" y="4962679"/>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424246" y="-589754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18888" r="0" b="-58889"/>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0" y="628650"/>
            <a:ext cx="18288000" cy="1733550"/>
          </a:xfrm>
          <a:prstGeom prst="rect">
            <a:avLst/>
          </a:prstGeom>
        </p:spPr>
        <p:txBody>
          <a:bodyPr anchor="t" rtlCol="false" tIns="0" lIns="0" bIns="0" rIns="0">
            <a:spAutoFit/>
          </a:bodyPr>
          <a:lstStyle/>
          <a:p>
            <a:pPr algn="ctr">
              <a:lnSpc>
                <a:spcPts val="6900"/>
              </a:lnSpc>
            </a:pPr>
            <a:r>
              <a:rPr lang="en-US" sz="5000" spc="490">
                <a:solidFill>
                  <a:srgbClr val="FFFFFF"/>
                </a:solidFill>
                <a:latin typeface="Oswald Bold"/>
              </a:rPr>
              <a:t>WHY IS BUSINESS ANALYTICS NECESSARY IN THE AUTOMOTIVE INDUSTRY?</a:t>
            </a:r>
          </a:p>
        </p:txBody>
      </p:sp>
      <p:sp>
        <p:nvSpPr>
          <p:cNvPr name="TextBox 7" id="7"/>
          <p:cNvSpPr txBox="true"/>
          <p:nvPr/>
        </p:nvSpPr>
        <p:spPr>
          <a:xfrm rot="0">
            <a:off x="2073686" y="3477112"/>
            <a:ext cx="14140628" cy="5227320"/>
          </a:xfrm>
          <a:prstGeom prst="rect">
            <a:avLst/>
          </a:prstGeom>
        </p:spPr>
        <p:txBody>
          <a:bodyPr anchor="t" rtlCol="false" tIns="0" lIns="0" bIns="0" rIns="0">
            <a:spAutoFit/>
          </a:bodyPr>
          <a:lstStyle/>
          <a:p>
            <a:pPr marL="0" indent="0" lvl="0">
              <a:lnSpc>
                <a:spcPts val="4140"/>
              </a:lnSpc>
              <a:spcBef>
                <a:spcPct val="0"/>
              </a:spcBef>
            </a:pPr>
            <a:r>
              <a:rPr lang="en-US" sz="3000" spc="294">
                <a:solidFill>
                  <a:srgbClr val="231F20"/>
                </a:solidFill>
                <a:latin typeface="DM Sans"/>
              </a:rPr>
              <a:t>Business analytics is the practice of analysing data to gain insights and inform decisions. It involves collecting and processing data, using various techniques to uncover trends and patterns, and making data-driven decisions. This process can include descriptive, diagnostic, predictive, and prescriptive analytics. Data visualisation is key for communicating findings, and it supports decision-making, strategy development, and continuous improvement. Successful business analytics fosters a data-driven culture, enabling organisations to adapt to changing conditions and make informed choices.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6022556" y="-5656919"/>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4815496" y="-4117157"/>
            <a:ext cx="6709932" cy="6885191"/>
          </a:xfrm>
          <a:custGeom>
            <a:avLst/>
            <a:gdLst/>
            <a:ahLst/>
            <a:cxnLst/>
            <a:rect r="r" b="b" t="t" l="l"/>
            <a:pathLst>
              <a:path h="6885191" w="6709932">
                <a:moveTo>
                  <a:pt x="0" y="0"/>
                </a:moveTo>
                <a:lnTo>
                  <a:pt x="6709931" y="0"/>
                </a:lnTo>
                <a:lnTo>
                  <a:pt x="6709931" y="6885191"/>
                </a:lnTo>
                <a:lnTo>
                  <a:pt x="0" y="688519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514350" y="459961"/>
            <a:ext cx="17259300" cy="2178369"/>
          </a:xfrm>
          <a:prstGeom prst="rect">
            <a:avLst/>
          </a:prstGeom>
        </p:spPr>
        <p:txBody>
          <a:bodyPr anchor="t" rtlCol="false" tIns="0" lIns="0" bIns="0" rIns="0">
            <a:spAutoFit/>
          </a:bodyPr>
          <a:lstStyle/>
          <a:p>
            <a:pPr algn="ctr">
              <a:lnSpc>
                <a:spcPts val="8797"/>
              </a:lnSpc>
            </a:pPr>
            <a:r>
              <a:rPr lang="en-US" sz="6374" spc="624">
                <a:solidFill>
                  <a:srgbClr val="FFFFFF"/>
                </a:solidFill>
                <a:latin typeface="Oswald Bold"/>
              </a:rPr>
              <a:t>WHAT IS THE DATA DRIVEN SUCCESS OF TESLA?</a:t>
            </a:r>
          </a:p>
        </p:txBody>
      </p:sp>
      <p:grpSp>
        <p:nvGrpSpPr>
          <p:cNvPr name="Group 9" id="9"/>
          <p:cNvGrpSpPr/>
          <p:nvPr/>
        </p:nvGrpSpPr>
        <p:grpSpPr>
          <a:xfrm rot="0">
            <a:off x="1028700" y="4153810"/>
            <a:ext cx="16230600" cy="5116952"/>
            <a:chOff x="0" y="0"/>
            <a:chExt cx="1996445" cy="629411"/>
          </a:xfrm>
        </p:grpSpPr>
        <p:sp>
          <p:nvSpPr>
            <p:cNvPr name="Freeform 10" id="10"/>
            <p:cNvSpPr/>
            <p:nvPr/>
          </p:nvSpPr>
          <p:spPr>
            <a:xfrm flipH="false" flipV="false" rot="0">
              <a:off x="0" y="0"/>
              <a:ext cx="1996445" cy="629411"/>
            </a:xfrm>
            <a:custGeom>
              <a:avLst/>
              <a:gdLst/>
              <a:ahLst/>
              <a:cxnLst/>
              <a:rect r="r" b="b" t="t" l="l"/>
              <a:pathLst>
                <a:path h="629411" w="1996445">
                  <a:moveTo>
                    <a:pt x="0" y="0"/>
                  </a:moveTo>
                  <a:lnTo>
                    <a:pt x="1996445" y="0"/>
                  </a:lnTo>
                  <a:lnTo>
                    <a:pt x="1996445" y="629411"/>
                  </a:lnTo>
                  <a:lnTo>
                    <a:pt x="0" y="629411"/>
                  </a:lnTo>
                  <a:close/>
                </a:path>
              </a:pathLst>
            </a:custGeom>
            <a:solidFill>
              <a:srgbClr val="000000">
                <a:alpha val="0"/>
              </a:srgbClr>
            </a:solidFill>
            <a:ln w="38100" cap="sq">
              <a:solidFill>
                <a:srgbClr val="000000"/>
              </a:solidFill>
              <a:prstDash val="solid"/>
              <a:miter/>
            </a:ln>
          </p:spPr>
        </p:sp>
        <p:sp>
          <p:nvSpPr>
            <p:cNvPr name="TextBox 11" id="11"/>
            <p:cNvSpPr txBox="true"/>
            <p:nvPr/>
          </p:nvSpPr>
          <p:spPr>
            <a:xfrm>
              <a:off x="0" y="-19050"/>
              <a:ext cx="1996445" cy="648461"/>
            </a:xfrm>
            <a:prstGeom prst="rect">
              <a:avLst/>
            </a:prstGeom>
          </p:spPr>
          <p:txBody>
            <a:bodyPr anchor="ctr" rtlCol="false" tIns="50800" lIns="50800" bIns="50800" rIns="50800"/>
            <a:lstStyle/>
            <a:p>
              <a:pPr algn="ctr">
                <a:lnSpc>
                  <a:spcPts val="2859"/>
                </a:lnSpc>
              </a:pPr>
            </a:p>
          </p:txBody>
        </p:sp>
      </p:grpSp>
      <p:sp>
        <p:nvSpPr>
          <p:cNvPr name="TextBox 12" id="12"/>
          <p:cNvSpPr txBox="true"/>
          <p:nvPr/>
        </p:nvSpPr>
        <p:spPr>
          <a:xfrm rot="0">
            <a:off x="1532517" y="4532702"/>
            <a:ext cx="15198328" cy="4440236"/>
          </a:xfrm>
          <a:prstGeom prst="rect">
            <a:avLst/>
          </a:prstGeom>
        </p:spPr>
        <p:txBody>
          <a:bodyPr anchor="t" rtlCol="false" tIns="0" lIns="0" bIns="0" rIns="0">
            <a:spAutoFit/>
          </a:bodyPr>
          <a:lstStyle/>
          <a:p>
            <a:pPr>
              <a:lnSpc>
                <a:spcPts val="3929"/>
              </a:lnSpc>
            </a:pPr>
            <a:r>
              <a:rPr lang="en-US" sz="2847" spc="279">
                <a:solidFill>
                  <a:srgbClr val="231F20"/>
                </a:solidFill>
                <a:latin typeface="DM Sans"/>
              </a:rPr>
              <a:t>Though Tesla is an automotive and energy company of which around 90% revenue comes from cars and 10% from their energy business. But the company is often referred to as a "</a:t>
            </a:r>
            <a:r>
              <a:rPr lang="en-US" sz="2847" spc="279">
                <a:solidFill>
                  <a:srgbClr val="231F20"/>
                </a:solidFill>
                <a:latin typeface="DM Sans Bold"/>
              </a:rPr>
              <a:t>data company</a:t>
            </a:r>
            <a:r>
              <a:rPr lang="en-US" sz="2847" spc="279">
                <a:solidFill>
                  <a:srgbClr val="231F20"/>
                </a:solidFill>
                <a:latin typeface="DM Sans"/>
              </a:rPr>
              <a:t>" because it collects, analyses, and utilises vast amounts of data in various aspects of its business. This data play a vital role inside Tesla’s car self driving feature Tesla’s customer act as a beta tester to gain data and the company also gains 20% gross profit on sales of each Tesla car on the other hand, Tesla’s competitors like “</a:t>
            </a:r>
            <a:r>
              <a:rPr lang="en-US" sz="2847" spc="279">
                <a:solidFill>
                  <a:srgbClr val="000000"/>
                </a:solidFill>
                <a:latin typeface="DM Sans Bold"/>
              </a:rPr>
              <a:t>Google Waymo“</a:t>
            </a:r>
            <a:r>
              <a:rPr lang="en-US" sz="2847" spc="279">
                <a:solidFill>
                  <a:srgbClr val="231F20"/>
                </a:solidFill>
                <a:latin typeface="DM Sans"/>
              </a:rPr>
              <a:t> have to spend money for collecting more road miles data.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9265530" y="-9401698"/>
            <a:ext cx="14501208" cy="14879971"/>
          </a:xfrm>
          <a:custGeom>
            <a:avLst/>
            <a:gdLst/>
            <a:ahLst/>
            <a:cxnLst/>
            <a:rect r="r" b="b" t="t" l="l"/>
            <a:pathLst>
              <a:path h="14879971" w="14501208">
                <a:moveTo>
                  <a:pt x="0" y="0"/>
                </a:moveTo>
                <a:lnTo>
                  <a:pt x="14501209" y="0"/>
                </a:lnTo>
                <a:lnTo>
                  <a:pt x="14501209" y="14879972"/>
                </a:lnTo>
                <a:lnTo>
                  <a:pt x="0" y="148799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264773" y="1772735"/>
            <a:ext cx="13355884" cy="1149477"/>
          </a:xfrm>
          <a:prstGeom prst="rect">
            <a:avLst/>
          </a:prstGeom>
        </p:spPr>
        <p:txBody>
          <a:bodyPr anchor="t" rtlCol="false" tIns="0" lIns="0" bIns="0" rIns="0">
            <a:spAutoFit/>
          </a:bodyPr>
          <a:lstStyle/>
          <a:p>
            <a:pPr>
              <a:lnSpc>
                <a:spcPts val="9383"/>
              </a:lnSpc>
            </a:pPr>
            <a:r>
              <a:rPr lang="en-US" sz="6799" spc="666">
                <a:solidFill>
                  <a:srgbClr val="FFFFFF"/>
                </a:solidFill>
                <a:latin typeface="Oswald Bold"/>
              </a:rPr>
              <a:t>DATA SOURCE AND COLLECTION</a:t>
            </a:r>
          </a:p>
        </p:txBody>
      </p:sp>
      <p:sp>
        <p:nvSpPr>
          <p:cNvPr name="Freeform 4" id="4"/>
          <p:cNvSpPr/>
          <p:nvPr/>
        </p:nvSpPr>
        <p:spPr>
          <a:xfrm flipH="false" flipV="false" rot="0">
            <a:off x="16345811" y="-8330185"/>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264773" y="3780683"/>
            <a:ext cx="7659429" cy="4461448"/>
          </a:xfrm>
          <a:prstGeom prst="rect">
            <a:avLst/>
          </a:prstGeom>
        </p:spPr>
        <p:txBody>
          <a:bodyPr anchor="t" rtlCol="false" tIns="0" lIns="0" bIns="0" rIns="0">
            <a:spAutoFit/>
          </a:bodyPr>
          <a:lstStyle/>
          <a:p>
            <a:pPr marL="797336" indent="-398668" lvl="1">
              <a:lnSpc>
                <a:spcPts val="5096"/>
              </a:lnSpc>
              <a:buFont typeface="Arial"/>
              <a:buChar char="•"/>
            </a:pPr>
            <a:r>
              <a:rPr lang="en-US" sz="3693" spc="361">
                <a:solidFill>
                  <a:srgbClr val="F5FFF5"/>
                </a:solidFill>
                <a:latin typeface="DM Sans"/>
              </a:rPr>
              <a:t>Vehicle Sensors</a:t>
            </a:r>
          </a:p>
          <a:p>
            <a:pPr marL="797336" indent="-398668" lvl="1">
              <a:lnSpc>
                <a:spcPts val="5096"/>
              </a:lnSpc>
              <a:buFont typeface="Arial"/>
              <a:buChar char="•"/>
            </a:pPr>
            <a:r>
              <a:rPr lang="en-US" sz="3693" spc="361">
                <a:solidFill>
                  <a:srgbClr val="F5FFF5"/>
                </a:solidFill>
                <a:latin typeface="DM Sans"/>
              </a:rPr>
              <a:t>Customer Data</a:t>
            </a:r>
          </a:p>
          <a:p>
            <a:pPr marL="797336" indent="-398668" lvl="1">
              <a:lnSpc>
                <a:spcPts val="5096"/>
              </a:lnSpc>
              <a:buFont typeface="Arial"/>
              <a:buChar char="•"/>
            </a:pPr>
            <a:r>
              <a:rPr lang="en-US" sz="3693" spc="361">
                <a:solidFill>
                  <a:srgbClr val="F5FFF5"/>
                </a:solidFill>
                <a:latin typeface="DM Sans"/>
              </a:rPr>
              <a:t>Market Data Insights</a:t>
            </a:r>
          </a:p>
          <a:p>
            <a:pPr marL="797336" indent="-398668" lvl="1">
              <a:lnSpc>
                <a:spcPts val="5096"/>
              </a:lnSpc>
              <a:buFont typeface="Arial"/>
              <a:buChar char="•"/>
            </a:pPr>
            <a:r>
              <a:rPr lang="en-US" sz="3693" spc="361">
                <a:solidFill>
                  <a:srgbClr val="F5FFF5"/>
                </a:solidFill>
                <a:latin typeface="DM Sans"/>
              </a:rPr>
              <a:t>Telematics Data</a:t>
            </a:r>
          </a:p>
          <a:p>
            <a:pPr marL="797336" indent="-398668" lvl="1">
              <a:lnSpc>
                <a:spcPts val="5096"/>
              </a:lnSpc>
              <a:buFont typeface="Arial"/>
              <a:buChar char="•"/>
            </a:pPr>
            <a:r>
              <a:rPr lang="en-US" sz="3693" spc="361">
                <a:solidFill>
                  <a:srgbClr val="F5FFF5"/>
                </a:solidFill>
                <a:latin typeface="DM Sans"/>
              </a:rPr>
              <a:t>Autonomous Driving Data</a:t>
            </a:r>
          </a:p>
          <a:p>
            <a:pPr marL="797336" indent="-398668" lvl="1">
              <a:lnSpc>
                <a:spcPts val="5096"/>
              </a:lnSpc>
              <a:buFont typeface="Arial"/>
              <a:buChar char="•"/>
            </a:pPr>
            <a:r>
              <a:rPr lang="en-US" sz="3693" spc="361">
                <a:solidFill>
                  <a:srgbClr val="F5FFF5"/>
                </a:solidFill>
                <a:latin typeface="DM Sans"/>
              </a:rPr>
              <a:t>Data Storage</a:t>
            </a:r>
          </a:p>
          <a:p>
            <a:pPr algn="l">
              <a:lnSpc>
                <a:spcPts val="5096"/>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17085" r="0" b="-60692"/>
            </a:stretch>
          </a:blipFill>
        </p:spPr>
      </p:sp>
      <p:sp>
        <p:nvSpPr>
          <p:cNvPr name="Freeform 3" id="3"/>
          <p:cNvSpPr/>
          <p:nvPr/>
        </p:nvSpPr>
        <p:spPr>
          <a:xfrm flipH="false" flipV="false" rot="2035253">
            <a:off x="16397917" y="5424593"/>
            <a:ext cx="7835077" cy="10939025"/>
          </a:xfrm>
          <a:custGeom>
            <a:avLst/>
            <a:gdLst/>
            <a:ahLst/>
            <a:cxnLst/>
            <a:rect r="r" b="b" t="t" l="l"/>
            <a:pathLst>
              <a:path h="10939025" w="7835077">
                <a:moveTo>
                  <a:pt x="0" y="0"/>
                </a:moveTo>
                <a:lnTo>
                  <a:pt x="7835077" y="0"/>
                </a:lnTo>
                <a:lnTo>
                  <a:pt x="7835077" y="10939025"/>
                </a:lnTo>
                <a:lnTo>
                  <a:pt x="0" y="10939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32903" y="2501899"/>
            <a:ext cx="4047728" cy="2641601"/>
          </a:xfrm>
          <a:prstGeom prst="rect">
            <a:avLst/>
          </a:prstGeom>
        </p:spPr>
        <p:txBody>
          <a:bodyPr anchor="t" rtlCol="false" tIns="0" lIns="0" bIns="0" rIns="0">
            <a:spAutoFit/>
          </a:bodyPr>
          <a:lstStyle/>
          <a:p>
            <a:pPr algn="ctr">
              <a:lnSpc>
                <a:spcPts val="2683"/>
              </a:lnSpc>
            </a:pPr>
            <a:r>
              <a:rPr lang="en-US" sz="1944" spc="190">
                <a:solidFill>
                  <a:srgbClr val="231F20"/>
                </a:solidFill>
                <a:latin typeface="DM Sans"/>
              </a:rPr>
              <a:t>Tesla's autonomous driving technology uses sensors like radar, ultrasonic sensors, and cameras to gather real-time data on vehicle speed, road conditions, and object detection for navigation and decision-making.</a:t>
            </a:r>
          </a:p>
        </p:txBody>
      </p:sp>
      <p:sp>
        <p:nvSpPr>
          <p:cNvPr name="TextBox 5" id="5"/>
          <p:cNvSpPr txBox="true"/>
          <p:nvPr/>
        </p:nvSpPr>
        <p:spPr>
          <a:xfrm rot="0">
            <a:off x="2323239" y="1854454"/>
            <a:ext cx="3467055" cy="427447"/>
          </a:xfrm>
          <a:prstGeom prst="rect">
            <a:avLst/>
          </a:prstGeom>
        </p:spPr>
        <p:txBody>
          <a:bodyPr anchor="t" rtlCol="false" tIns="0" lIns="0" bIns="0" rIns="0">
            <a:spAutoFit/>
          </a:bodyPr>
          <a:lstStyle/>
          <a:p>
            <a:pPr algn="ctr">
              <a:lnSpc>
                <a:spcPts val="3521"/>
              </a:lnSpc>
            </a:pPr>
            <a:r>
              <a:rPr lang="en-US" sz="2551" spc="250">
                <a:solidFill>
                  <a:srgbClr val="231F20"/>
                </a:solidFill>
                <a:latin typeface="DM Sans Bold"/>
              </a:rPr>
              <a:t>VEHICLE SENSORS</a:t>
            </a:r>
          </a:p>
        </p:txBody>
      </p:sp>
      <p:sp>
        <p:nvSpPr>
          <p:cNvPr name="TextBox 6" id="6"/>
          <p:cNvSpPr txBox="true"/>
          <p:nvPr/>
        </p:nvSpPr>
        <p:spPr>
          <a:xfrm rot="0">
            <a:off x="7417614" y="2473324"/>
            <a:ext cx="4217026" cy="2665230"/>
          </a:xfrm>
          <a:prstGeom prst="rect">
            <a:avLst/>
          </a:prstGeom>
        </p:spPr>
        <p:txBody>
          <a:bodyPr anchor="t" rtlCol="false" tIns="0" lIns="0" bIns="0" rIns="0">
            <a:spAutoFit/>
          </a:bodyPr>
          <a:lstStyle/>
          <a:p>
            <a:pPr algn="ctr">
              <a:lnSpc>
                <a:spcPts val="3039"/>
              </a:lnSpc>
            </a:pPr>
            <a:r>
              <a:rPr lang="en-US" sz="2202" spc="215">
                <a:solidFill>
                  <a:srgbClr val="231F20"/>
                </a:solidFill>
                <a:latin typeface="DM Sans"/>
              </a:rPr>
              <a:t>Tesla uses customer data on charging, driving behaviour, service requests, and user feedback to optimise vehicle features and improve user experiences.</a:t>
            </a:r>
          </a:p>
        </p:txBody>
      </p:sp>
      <p:sp>
        <p:nvSpPr>
          <p:cNvPr name="TextBox 7" id="7"/>
          <p:cNvSpPr txBox="true"/>
          <p:nvPr/>
        </p:nvSpPr>
        <p:spPr>
          <a:xfrm rot="0">
            <a:off x="7752444" y="1854454"/>
            <a:ext cx="3385084" cy="427482"/>
          </a:xfrm>
          <a:prstGeom prst="rect">
            <a:avLst/>
          </a:prstGeom>
        </p:spPr>
        <p:txBody>
          <a:bodyPr anchor="t" rtlCol="false" tIns="0" lIns="0" bIns="0" rIns="0">
            <a:spAutoFit/>
          </a:bodyPr>
          <a:lstStyle/>
          <a:p>
            <a:pPr algn="ctr">
              <a:lnSpc>
                <a:spcPts val="3518"/>
              </a:lnSpc>
            </a:pPr>
            <a:r>
              <a:rPr lang="en-US" sz="2549" spc="249">
                <a:solidFill>
                  <a:srgbClr val="231F20"/>
                </a:solidFill>
                <a:latin typeface="DM Sans Bold"/>
              </a:rPr>
              <a:t>CUSTOMER DATA</a:t>
            </a:r>
          </a:p>
        </p:txBody>
      </p:sp>
      <p:sp>
        <p:nvSpPr>
          <p:cNvPr name="TextBox 8" id="8"/>
          <p:cNvSpPr txBox="true"/>
          <p:nvPr/>
        </p:nvSpPr>
        <p:spPr>
          <a:xfrm rot="0">
            <a:off x="12943597" y="2329595"/>
            <a:ext cx="4064021" cy="2799571"/>
          </a:xfrm>
          <a:prstGeom prst="rect">
            <a:avLst/>
          </a:prstGeom>
        </p:spPr>
        <p:txBody>
          <a:bodyPr anchor="t" rtlCol="false" tIns="0" lIns="0" bIns="0" rIns="0">
            <a:spAutoFit/>
          </a:bodyPr>
          <a:lstStyle/>
          <a:p>
            <a:pPr algn="ctr">
              <a:lnSpc>
                <a:spcPts val="2809"/>
              </a:lnSpc>
            </a:pPr>
            <a:r>
              <a:rPr lang="en-US" sz="2036" spc="199">
                <a:solidFill>
                  <a:srgbClr val="231F20"/>
                </a:solidFill>
                <a:latin typeface="DM Sans"/>
              </a:rPr>
              <a:t>Tesla utilizes market data to stay responsive to industry trends, competition, and consumer preferences, informing product strategies, pricing, and marketing to thrive in the automotive sector.</a:t>
            </a:r>
          </a:p>
        </p:txBody>
      </p:sp>
      <p:sp>
        <p:nvSpPr>
          <p:cNvPr name="TextBox 9" id="9"/>
          <p:cNvSpPr txBox="true"/>
          <p:nvPr/>
        </p:nvSpPr>
        <p:spPr>
          <a:xfrm rot="0">
            <a:off x="12691915" y="1713224"/>
            <a:ext cx="4567385" cy="409214"/>
          </a:xfrm>
          <a:prstGeom prst="rect">
            <a:avLst/>
          </a:prstGeom>
        </p:spPr>
        <p:txBody>
          <a:bodyPr anchor="t" rtlCol="false" tIns="0" lIns="0" bIns="0" rIns="0">
            <a:spAutoFit/>
          </a:bodyPr>
          <a:lstStyle/>
          <a:p>
            <a:pPr algn="ctr">
              <a:lnSpc>
                <a:spcPts val="3367"/>
              </a:lnSpc>
            </a:pPr>
            <a:r>
              <a:rPr lang="en-US" sz="2440" spc="239">
                <a:solidFill>
                  <a:srgbClr val="231F20"/>
                </a:solidFill>
                <a:latin typeface="DM Sans Bold"/>
              </a:rPr>
              <a:t>MARKET DATA INSIGHTS</a:t>
            </a:r>
          </a:p>
        </p:txBody>
      </p:sp>
      <p:sp>
        <p:nvSpPr>
          <p:cNvPr name="TextBox 10" id="10"/>
          <p:cNvSpPr txBox="true"/>
          <p:nvPr/>
        </p:nvSpPr>
        <p:spPr>
          <a:xfrm rot="0">
            <a:off x="1028700" y="6399065"/>
            <a:ext cx="4492412" cy="2815337"/>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rPr>
              <a:t>Tesla's telematics systems send vehicle health, diagnostics, and performance data to Tesla's servers, allowing remote monitoring, maintenance prediction, and efficient over-the-air software updates for improved vehicle functionality and issue resolution.</a:t>
            </a:r>
          </a:p>
        </p:txBody>
      </p:sp>
      <p:sp>
        <p:nvSpPr>
          <p:cNvPr name="TextBox 11" id="11"/>
          <p:cNvSpPr txBox="true"/>
          <p:nvPr/>
        </p:nvSpPr>
        <p:spPr>
          <a:xfrm rot="0">
            <a:off x="635818" y="5851336"/>
            <a:ext cx="4885294" cy="410718"/>
          </a:xfrm>
          <a:prstGeom prst="rect">
            <a:avLst/>
          </a:prstGeom>
        </p:spPr>
        <p:txBody>
          <a:bodyPr anchor="t" rtlCol="false" tIns="0" lIns="0" bIns="0" rIns="0">
            <a:spAutoFit/>
          </a:bodyPr>
          <a:lstStyle/>
          <a:p>
            <a:pPr algn="ctr">
              <a:lnSpc>
                <a:spcPts val="3380"/>
              </a:lnSpc>
            </a:pPr>
            <a:r>
              <a:rPr lang="en-US" sz="2449" spc="240">
                <a:solidFill>
                  <a:srgbClr val="231F20"/>
                </a:solidFill>
                <a:latin typeface="DM Sans Bold"/>
              </a:rPr>
              <a:t>TELEMATICS DATA</a:t>
            </a:r>
          </a:p>
        </p:txBody>
      </p:sp>
      <p:sp>
        <p:nvSpPr>
          <p:cNvPr name="Freeform 12" id="12"/>
          <p:cNvSpPr/>
          <p:nvPr/>
        </p:nvSpPr>
        <p:spPr>
          <a:xfrm flipH="false" flipV="false" rot="-10799999">
            <a:off x="-4331207" y="-7731937"/>
            <a:ext cx="7835077" cy="10939025"/>
          </a:xfrm>
          <a:custGeom>
            <a:avLst/>
            <a:gdLst/>
            <a:ahLst/>
            <a:cxnLst/>
            <a:rect r="r" b="b" t="t" l="l"/>
            <a:pathLst>
              <a:path h="10939025" w="7835077">
                <a:moveTo>
                  <a:pt x="0" y="0"/>
                </a:moveTo>
                <a:lnTo>
                  <a:pt x="7835077" y="0"/>
                </a:lnTo>
                <a:lnTo>
                  <a:pt x="7835077" y="10939025"/>
                </a:lnTo>
                <a:lnTo>
                  <a:pt x="0" y="10939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6513955" y="6433504"/>
            <a:ext cx="4188372" cy="2780899"/>
          </a:xfrm>
          <a:prstGeom prst="rect">
            <a:avLst/>
          </a:prstGeom>
        </p:spPr>
        <p:txBody>
          <a:bodyPr anchor="t" rtlCol="false" tIns="0" lIns="0" bIns="0" rIns="0">
            <a:spAutoFit/>
          </a:bodyPr>
          <a:lstStyle/>
          <a:p>
            <a:pPr algn="ctr">
              <a:lnSpc>
                <a:spcPts val="3181"/>
              </a:lnSpc>
            </a:pPr>
            <a:r>
              <a:rPr lang="en-US" sz="2305" spc="225">
                <a:solidFill>
                  <a:srgbClr val="231F20"/>
                </a:solidFill>
                <a:latin typeface="DM Sans"/>
              </a:rPr>
              <a:t>Tesla's autonomous driving effort relies on data from vehicle sensors and cameras to improve technology through machine learning.</a:t>
            </a:r>
          </a:p>
        </p:txBody>
      </p:sp>
      <p:sp>
        <p:nvSpPr>
          <p:cNvPr name="TextBox 14" id="14"/>
          <p:cNvSpPr txBox="true"/>
          <p:nvPr/>
        </p:nvSpPr>
        <p:spPr>
          <a:xfrm rot="0">
            <a:off x="6001463" y="5851336"/>
            <a:ext cx="5340623" cy="410718"/>
          </a:xfrm>
          <a:prstGeom prst="rect">
            <a:avLst/>
          </a:prstGeom>
        </p:spPr>
        <p:txBody>
          <a:bodyPr anchor="t" rtlCol="false" tIns="0" lIns="0" bIns="0" rIns="0">
            <a:spAutoFit/>
          </a:bodyPr>
          <a:lstStyle/>
          <a:p>
            <a:pPr algn="ctr">
              <a:lnSpc>
                <a:spcPts val="3380"/>
              </a:lnSpc>
            </a:pPr>
            <a:r>
              <a:rPr lang="en-US" sz="2449" spc="240">
                <a:solidFill>
                  <a:srgbClr val="231F20"/>
                </a:solidFill>
                <a:latin typeface="DM Sans Bold"/>
              </a:rPr>
              <a:t>AUTONOMOUS DRIVING DATA</a:t>
            </a:r>
          </a:p>
        </p:txBody>
      </p:sp>
      <p:sp>
        <p:nvSpPr>
          <p:cNvPr name="TextBox 15" id="15"/>
          <p:cNvSpPr txBox="true"/>
          <p:nvPr/>
        </p:nvSpPr>
        <p:spPr>
          <a:xfrm rot="0">
            <a:off x="11904464" y="6433504"/>
            <a:ext cx="4778245" cy="2824796"/>
          </a:xfrm>
          <a:prstGeom prst="rect">
            <a:avLst/>
          </a:prstGeom>
        </p:spPr>
        <p:txBody>
          <a:bodyPr anchor="t" rtlCol="false" tIns="0" lIns="0" bIns="0" rIns="0">
            <a:spAutoFit/>
          </a:bodyPr>
          <a:lstStyle/>
          <a:p>
            <a:pPr algn="ctr">
              <a:lnSpc>
                <a:spcPts val="2824"/>
              </a:lnSpc>
            </a:pPr>
            <a:r>
              <a:rPr lang="en-US" sz="2046" spc="200">
                <a:solidFill>
                  <a:srgbClr val="231F20"/>
                </a:solidFill>
                <a:latin typeface="DM Sans"/>
              </a:rPr>
              <a:t>To handle the automotive data, Tesla uses data centers with redundancy and backup, cloud storage, and advanced databases for efficient organization and access, ensuring data integrity and availability.</a:t>
            </a:r>
          </a:p>
        </p:txBody>
      </p:sp>
      <p:sp>
        <p:nvSpPr>
          <p:cNvPr name="TextBox 16" id="16"/>
          <p:cNvSpPr txBox="true"/>
          <p:nvPr/>
        </p:nvSpPr>
        <p:spPr>
          <a:xfrm rot="0">
            <a:off x="11342086" y="5851336"/>
            <a:ext cx="5340623" cy="410718"/>
          </a:xfrm>
          <a:prstGeom prst="rect">
            <a:avLst/>
          </a:prstGeom>
        </p:spPr>
        <p:txBody>
          <a:bodyPr anchor="t" rtlCol="false" tIns="0" lIns="0" bIns="0" rIns="0">
            <a:spAutoFit/>
          </a:bodyPr>
          <a:lstStyle/>
          <a:p>
            <a:pPr algn="ctr">
              <a:lnSpc>
                <a:spcPts val="3380"/>
              </a:lnSpc>
            </a:pPr>
            <a:r>
              <a:rPr lang="en-US" sz="2449" spc="240">
                <a:solidFill>
                  <a:srgbClr val="231F20"/>
                </a:solidFill>
                <a:latin typeface="DM Sans Bold"/>
              </a:rPr>
              <a:t>DATA STORAGE</a:t>
            </a:r>
          </a:p>
        </p:txBody>
      </p:sp>
      <p:grpSp>
        <p:nvGrpSpPr>
          <p:cNvPr name="Group 17" id="17"/>
          <p:cNvGrpSpPr/>
          <p:nvPr/>
        </p:nvGrpSpPr>
        <p:grpSpPr>
          <a:xfrm rot="0">
            <a:off x="1902454" y="1382845"/>
            <a:ext cx="4308624" cy="4114800"/>
            <a:chOff x="0" y="0"/>
            <a:chExt cx="529982" cy="506141"/>
          </a:xfrm>
        </p:grpSpPr>
        <p:sp>
          <p:nvSpPr>
            <p:cNvPr name="Freeform 18" id="18"/>
            <p:cNvSpPr/>
            <p:nvPr/>
          </p:nvSpPr>
          <p:spPr>
            <a:xfrm flipH="false" flipV="false" rot="0">
              <a:off x="0" y="0"/>
              <a:ext cx="529982" cy="506141"/>
            </a:xfrm>
            <a:custGeom>
              <a:avLst/>
              <a:gdLst/>
              <a:ahLst/>
              <a:cxnLst/>
              <a:rect r="r" b="b" t="t" l="l"/>
              <a:pathLst>
                <a:path h="506141" w="529982">
                  <a:moveTo>
                    <a:pt x="0" y="0"/>
                  </a:moveTo>
                  <a:lnTo>
                    <a:pt x="529982" y="0"/>
                  </a:lnTo>
                  <a:lnTo>
                    <a:pt x="529982" y="506141"/>
                  </a:lnTo>
                  <a:lnTo>
                    <a:pt x="0" y="506141"/>
                  </a:lnTo>
                  <a:close/>
                </a:path>
              </a:pathLst>
            </a:custGeom>
            <a:solidFill>
              <a:srgbClr val="000000">
                <a:alpha val="0"/>
              </a:srgbClr>
            </a:solidFill>
            <a:ln w="38100" cap="sq">
              <a:solidFill>
                <a:srgbClr val="000000"/>
              </a:solidFill>
              <a:prstDash val="solid"/>
              <a:miter/>
            </a:ln>
          </p:spPr>
        </p:sp>
        <p:sp>
          <p:nvSpPr>
            <p:cNvPr name="TextBox 19" id="19"/>
            <p:cNvSpPr txBox="true"/>
            <p:nvPr/>
          </p:nvSpPr>
          <p:spPr>
            <a:xfrm>
              <a:off x="0" y="-19050"/>
              <a:ext cx="529982" cy="525191"/>
            </a:xfrm>
            <a:prstGeom prst="rect">
              <a:avLst/>
            </a:prstGeom>
          </p:spPr>
          <p:txBody>
            <a:bodyPr anchor="ctr" rtlCol="false" tIns="50800" lIns="50800" bIns="50800" rIns="50800"/>
            <a:lstStyle/>
            <a:p>
              <a:pPr algn="ctr">
                <a:lnSpc>
                  <a:spcPts val="2859"/>
                </a:lnSpc>
              </a:pPr>
            </a:p>
          </p:txBody>
        </p:sp>
      </p:grpSp>
      <p:grpSp>
        <p:nvGrpSpPr>
          <p:cNvPr name="Group 20" id="20"/>
          <p:cNvGrpSpPr/>
          <p:nvPr/>
        </p:nvGrpSpPr>
        <p:grpSpPr>
          <a:xfrm rot="0">
            <a:off x="12691915" y="1382845"/>
            <a:ext cx="4567385" cy="3883893"/>
            <a:chOff x="0" y="0"/>
            <a:chExt cx="561811" cy="477738"/>
          </a:xfrm>
        </p:grpSpPr>
        <p:sp>
          <p:nvSpPr>
            <p:cNvPr name="Freeform 21" id="21"/>
            <p:cNvSpPr/>
            <p:nvPr/>
          </p:nvSpPr>
          <p:spPr>
            <a:xfrm flipH="false" flipV="false" rot="0">
              <a:off x="0" y="0"/>
              <a:ext cx="561811" cy="477738"/>
            </a:xfrm>
            <a:custGeom>
              <a:avLst/>
              <a:gdLst/>
              <a:ahLst/>
              <a:cxnLst/>
              <a:rect r="r" b="b" t="t" l="l"/>
              <a:pathLst>
                <a:path h="477738" w="561811">
                  <a:moveTo>
                    <a:pt x="0" y="0"/>
                  </a:moveTo>
                  <a:lnTo>
                    <a:pt x="561811" y="0"/>
                  </a:lnTo>
                  <a:lnTo>
                    <a:pt x="561811" y="477738"/>
                  </a:lnTo>
                  <a:lnTo>
                    <a:pt x="0" y="477738"/>
                  </a:lnTo>
                  <a:close/>
                </a:path>
              </a:pathLst>
            </a:custGeom>
            <a:solidFill>
              <a:srgbClr val="000000">
                <a:alpha val="0"/>
              </a:srgbClr>
            </a:solidFill>
            <a:ln w="38100" cap="sq">
              <a:solidFill>
                <a:srgbClr val="000000"/>
              </a:solidFill>
              <a:prstDash val="solid"/>
              <a:miter/>
            </a:ln>
          </p:spPr>
        </p:sp>
        <p:sp>
          <p:nvSpPr>
            <p:cNvPr name="TextBox 22" id="22"/>
            <p:cNvSpPr txBox="true"/>
            <p:nvPr/>
          </p:nvSpPr>
          <p:spPr>
            <a:xfrm>
              <a:off x="0" y="-19050"/>
              <a:ext cx="561811" cy="496788"/>
            </a:xfrm>
            <a:prstGeom prst="rect">
              <a:avLst/>
            </a:prstGeom>
          </p:spPr>
          <p:txBody>
            <a:bodyPr anchor="ctr" rtlCol="false" tIns="50800" lIns="50800" bIns="50800" rIns="50800"/>
            <a:lstStyle/>
            <a:p>
              <a:pPr algn="ctr">
                <a:lnSpc>
                  <a:spcPts val="2859"/>
                </a:lnSpc>
              </a:pPr>
            </a:p>
          </p:txBody>
        </p:sp>
      </p:grpSp>
      <p:grpSp>
        <p:nvGrpSpPr>
          <p:cNvPr name="Group 23" id="23"/>
          <p:cNvGrpSpPr/>
          <p:nvPr/>
        </p:nvGrpSpPr>
        <p:grpSpPr>
          <a:xfrm rot="0">
            <a:off x="6001463" y="5735770"/>
            <a:ext cx="5527914" cy="3760655"/>
            <a:chOff x="0" y="0"/>
            <a:chExt cx="679961" cy="462579"/>
          </a:xfrm>
        </p:grpSpPr>
        <p:sp>
          <p:nvSpPr>
            <p:cNvPr name="Freeform 24" id="24"/>
            <p:cNvSpPr/>
            <p:nvPr/>
          </p:nvSpPr>
          <p:spPr>
            <a:xfrm flipH="false" flipV="false" rot="0">
              <a:off x="0" y="0"/>
              <a:ext cx="679961" cy="462579"/>
            </a:xfrm>
            <a:custGeom>
              <a:avLst/>
              <a:gdLst/>
              <a:ahLst/>
              <a:cxnLst/>
              <a:rect r="r" b="b" t="t" l="l"/>
              <a:pathLst>
                <a:path h="462579" w="679961">
                  <a:moveTo>
                    <a:pt x="0" y="0"/>
                  </a:moveTo>
                  <a:lnTo>
                    <a:pt x="679961" y="0"/>
                  </a:lnTo>
                  <a:lnTo>
                    <a:pt x="679961" y="462579"/>
                  </a:lnTo>
                  <a:lnTo>
                    <a:pt x="0" y="462579"/>
                  </a:lnTo>
                  <a:close/>
                </a:path>
              </a:pathLst>
            </a:custGeom>
            <a:solidFill>
              <a:srgbClr val="000000">
                <a:alpha val="0"/>
              </a:srgbClr>
            </a:solidFill>
            <a:ln w="38100" cap="sq">
              <a:solidFill>
                <a:srgbClr val="000000"/>
              </a:solidFill>
              <a:prstDash val="solid"/>
              <a:miter/>
            </a:ln>
          </p:spPr>
        </p:sp>
        <p:sp>
          <p:nvSpPr>
            <p:cNvPr name="TextBox 25" id="25"/>
            <p:cNvSpPr txBox="true"/>
            <p:nvPr/>
          </p:nvSpPr>
          <p:spPr>
            <a:xfrm>
              <a:off x="0" y="-19050"/>
              <a:ext cx="679961" cy="481629"/>
            </a:xfrm>
            <a:prstGeom prst="rect">
              <a:avLst/>
            </a:prstGeom>
          </p:spPr>
          <p:txBody>
            <a:bodyPr anchor="ctr" rtlCol="false" tIns="50800" lIns="50800" bIns="50800" rIns="50800"/>
            <a:lstStyle/>
            <a:p>
              <a:pPr algn="ctr">
                <a:lnSpc>
                  <a:spcPts val="2859"/>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CCCCC"/>
        </a:solidFill>
      </p:bgPr>
    </p:bg>
    <p:spTree>
      <p:nvGrpSpPr>
        <p:cNvPr id="1" name=""/>
        <p:cNvGrpSpPr/>
        <p:nvPr/>
      </p:nvGrpSpPr>
      <p:grpSpPr>
        <a:xfrm>
          <a:off x="0" y="0"/>
          <a:ext cx="0" cy="0"/>
          <a:chOff x="0" y="0"/>
          <a:chExt cx="0" cy="0"/>
        </a:xfrm>
      </p:grpSpPr>
      <p:sp>
        <p:nvSpPr>
          <p:cNvPr name="Freeform 2" id="2"/>
          <p:cNvSpPr/>
          <p:nvPr/>
        </p:nvSpPr>
        <p:spPr>
          <a:xfrm flipH="false" flipV="false" rot="0">
            <a:off x="2099366" y="655567"/>
            <a:ext cx="13960628" cy="9059343"/>
          </a:xfrm>
          <a:custGeom>
            <a:avLst/>
            <a:gdLst/>
            <a:ahLst/>
            <a:cxnLst/>
            <a:rect r="r" b="b" t="t" l="l"/>
            <a:pathLst>
              <a:path h="9059343" w="13960628">
                <a:moveTo>
                  <a:pt x="0" y="0"/>
                </a:moveTo>
                <a:lnTo>
                  <a:pt x="13960628" y="0"/>
                </a:lnTo>
                <a:lnTo>
                  <a:pt x="13960628" y="9059343"/>
                </a:lnTo>
                <a:lnTo>
                  <a:pt x="0" y="9059343"/>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DAFywn5mO3Y</dc:identifier>
  <dcterms:modified xsi:type="dcterms:W3CDTF">2011-08-01T06:04:30Z</dcterms:modified>
  <cp:revision>1</cp:revision>
  <dc:title>Business</dc:title>
</cp:coreProperties>
</file>