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60" r:id="rId4"/>
    <p:sldId id="258" r:id="rId5"/>
    <p:sldId id="266" r:id="rId6"/>
    <p:sldId id="261" r:id="rId7"/>
    <p:sldId id="262" r:id="rId8"/>
    <p:sldId id="264" r:id="rId9"/>
    <p:sldId id="263" r:id="rId10"/>
    <p:sldId id="281" r:id="rId11"/>
    <p:sldId id="265" r:id="rId12"/>
    <p:sldId id="280" r:id="rId13"/>
    <p:sldId id="283" r:id="rId14"/>
    <p:sldId id="282"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2" r:id="rId32"/>
    <p:sldId id="303" r:id="rId33"/>
    <p:sldId id="304" r:id="rId34"/>
    <p:sldId id="305" r:id="rId35"/>
    <p:sldId id="306" r:id="rId36"/>
    <p:sldId id="307" r:id="rId37"/>
    <p:sldId id="308" r:id="rId38"/>
    <p:sldId id="309" r:id="rId39"/>
    <p:sldId id="310" r:id="rId4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4" autoAdjust="0"/>
    <p:restoredTop sz="83662" autoAdjust="0"/>
  </p:normalViewPr>
  <p:slideViewPr>
    <p:cSldViewPr snapToGrid="0">
      <p:cViewPr varScale="1">
        <p:scale>
          <a:sx n="59" d="100"/>
          <a:sy n="59" d="100"/>
        </p:scale>
        <p:origin x="1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75BA2-A0E3-4F4A-80B6-C8626E7DB58E}" type="datetimeFigureOut">
              <a:rPr lang="ru-RU" smtClean="0"/>
              <a:t>26.02.2025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5DA0F-537A-4947-912E-A61202CD2DD4}" type="slidenum">
              <a:rPr lang="ru-RU" smtClean="0"/>
              <a:t>‹#›</a:t>
            </a:fld>
            <a:endParaRPr lang="ru-RU"/>
          </a:p>
        </p:txBody>
      </p:sp>
    </p:spTree>
    <p:extLst>
      <p:ext uri="{BB962C8B-B14F-4D97-AF65-F5344CB8AC3E}">
        <p14:creationId xmlns:p14="http://schemas.microsoft.com/office/powerpoint/2010/main" val="624611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latin typeface="Times New Roman" panose="02020603050405020304" pitchFamily="18" charset="0"/>
                <a:cs typeface="Times New Roman" panose="02020603050405020304" pitchFamily="18" charset="0"/>
              </a:rPr>
              <a:t>Курс состоит из 13 тем. Основная часть содержания находится в первых 11-ти темах, каждая из которых посвящена структуре данных или алгоритму.</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latin typeface="Times New Roman" panose="02020603050405020304" pitchFamily="18" charset="0"/>
                <a:cs typeface="Times New Roman" panose="02020603050405020304" pitchFamily="18" charset="0"/>
              </a:rPr>
              <a:t>Это самые важные и наиболее распространенные структуры данных и алгоритмы кодирования на собеседованиях.</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latin typeface="Times New Roman" panose="02020603050405020304" pitchFamily="18" charset="0"/>
                <a:cs typeface="Times New Roman" panose="02020603050405020304" pitchFamily="18" charset="0"/>
              </a:rPr>
              <a:t>В каждой из этих тем вы</a:t>
            </a:r>
            <a:r>
              <a:rPr lang="ru-RU" baseline="0" dirty="0" smtClean="0">
                <a:latin typeface="Times New Roman" panose="02020603050405020304" pitchFamily="18" charset="0"/>
                <a:cs typeface="Times New Roman" panose="02020603050405020304" pitchFamily="18" charset="0"/>
              </a:rPr>
              <a:t> получите </a:t>
            </a:r>
            <a:r>
              <a:rPr lang="ru-RU" dirty="0" smtClean="0">
                <a:latin typeface="Times New Roman" panose="02020603050405020304" pitchFamily="18" charset="0"/>
                <a:cs typeface="Times New Roman" panose="02020603050405020304" pitchFamily="18" charset="0"/>
              </a:rPr>
              <a:t>объяснение структуры данных/алгоритма, что она умеет делать, как ее можно использовать для решения задач, а также детали реализации и временной/пространственной сложности. Если это структура данных, мы также поговорим об интерфейсе и о том, как его использовать. Обсудим</a:t>
            </a:r>
            <a:r>
              <a:rPr lang="ru-RU" baseline="0"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общие паттерны и трюки, связанные со структурой данных или алгоритмом. Разберем несколько примеров решения соответствующих задач для иллюстрации концепций</a:t>
            </a:r>
            <a:r>
              <a:rPr lang="ru-RU" baseline="0"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 анализом временной/пространственной сложности. </a:t>
            </a: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2</a:t>
            </a:fld>
            <a:endParaRPr lang="ru-RU"/>
          </a:p>
        </p:txBody>
      </p:sp>
    </p:spTree>
    <p:extLst>
      <p:ext uri="{BB962C8B-B14F-4D97-AF65-F5344CB8AC3E}">
        <p14:creationId xmlns:p14="http://schemas.microsoft.com/office/powerpoint/2010/main" val="2174763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11</a:t>
            </a:fld>
            <a:endParaRPr lang="ru-RU"/>
          </a:p>
        </p:txBody>
      </p:sp>
    </p:spTree>
    <p:extLst>
      <p:ext uri="{BB962C8B-B14F-4D97-AF65-F5344CB8AC3E}">
        <p14:creationId xmlns:p14="http://schemas.microsoft.com/office/powerpoint/2010/main" val="4159924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12</a:t>
            </a:fld>
            <a:endParaRPr lang="ru-RU"/>
          </a:p>
        </p:txBody>
      </p:sp>
    </p:spTree>
    <p:extLst>
      <p:ext uri="{BB962C8B-B14F-4D97-AF65-F5344CB8AC3E}">
        <p14:creationId xmlns:p14="http://schemas.microsoft.com/office/powerpoint/2010/main" val="3395554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13</a:t>
            </a:fld>
            <a:endParaRPr lang="ru-RU"/>
          </a:p>
        </p:txBody>
      </p:sp>
    </p:spTree>
    <p:extLst>
      <p:ext uri="{BB962C8B-B14F-4D97-AF65-F5344CB8AC3E}">
        <p14:creationId xmlns:p14="http://schemas.microsoft.com/office/powerpoint/2010/main" val="2947107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latin typeface="Times New Roman" pitchFamily="18" charset="0"/>
                <a:cs typeface="Times New Roman" pitchFamily="18" charset="0"/>
              </a:rPr>
              <a:t>Мы рассмотрели только некоторые виды сложностей алгоритмов, которых на самом деле гораздо больше.</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14</a:t>
            </a:fld>
            <a:endParaRPr lang="ru-RU"/>
          </a:p>
        </p:txBody>
      </p:sp>
    </p:spTree>
    <p:extLst>
      <p:ext uri="{BB962C8B-B14F-4D97-AF65-F5344CB8AC3E}">
        <p14:creationId xmlns:p14="http://schemas.microsoft.com/office/powerpoint/2010/main" val="3305004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latin typeface="Times New Roman" pitchFamily="18" charset="0"/>
                <a:cs typeface="Times New Roman" pitchFamily="18" charset="0"/>
              </a:rPr>
              <a:t>Время выполнения алгоритма с определённой сложностью в зависимости от размера входных данных при скорости 10</a:t>
            </a:r>
            <a:r>
              <a:rPr lang="ru-RU" sz="1200" baseline="30000" dirty="0" smtClean="0">
                <a:latin typeface="Times New Roman" pitchFamily="18" charset="0"/>
                <a:cs typeface="Times New Roman" pitchFamily="18" charset="0"/>
              </a:rPr>
              <a:t>6</a:t>
            </a:r>
            <a:r>
              <a:rPr lang="ru-RU" sz="1200" dirty="0" smtClean="0">
                <a:latin typeface="Times New Roman" pitchFamily="18" charset="0"/>
                <a:cs typeface="Times New Roman" pitchFamily="18" charset="0"/>
              </a:rPr>
              <a:t> операций в секунду</a:t>
            </a:r>
            <a:r>
              <a:rPr lang="en-US" sz="1200" dirty="0" smtClean="0">
                <a:latin typeface="Times New Roman" pitchFamily="18" charset="0"/>
                <a:cs typeface="Times New Roman" pitchFamily="18" charset="0"/>
              </a:rPr>
              <a:t>.</a:t>
            </a:r>
            <a:endParaRPr lang="ru-RU" sz="1200" dirty="0" smtClean="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latin typeface="Times New Roman" pitchFamily="18" charset="0"/>
                <a:cs typeface="Times New Roman" pitchFamily="18" charset="0"/>
              </a:rPr>
              <a:t>Примечание</a:t>
            </a:r>
          </a:p>
          <a:p>
            <a:pPr marL="0" indent="0" algn="just">
              <a:spcBef>
                <a:spcPts val="0"/>
              </a:spcBef>
              <a:buNone/>
            </a:pPr>
            <a:r>
              <a:rPr lang="ru-RU" dirty="0" smtClean="0">
                <a:latin typeface="Times New Roman" pitchFamily="18" charset="0"/>
                <a:cs typeface="Times New Roman" pitchFamily="18" charset="0"/>
              </a:rPr>
              <a:t>Дана идеальная модель сложности алгоритма. Подразумевается, что воздействие окружения (операционной системы) на выполнение программы ничтожно мало. Хотя в реальности, естественно, окружение может привносить свой вклад в конечную производительность приложения. </a:t>
            </a:r>
          </a:p>
          <a:p>
            <a:pPr marL="0" indent="0" algn="just">
              <a:spcBef>
                <a:spcPts val="0"/>
              </a:spcBef>
              <a:buNone/>
            </a:pPr>
            <a:r>
              <a:rPr lang="ru-RU" dirty="0" smtClean="0">
                <a:latin typeface="Times New Roman" pitchFamily="18" charset="0"/>
                <a:cs typeface="Times New Roman" pitchFamily="18" charset="0"/>
              </a:rPr>
              <a:t>В большинстве случаев сложность алгоритма зависит от наличия циклов. Метод без цикла с простыми выражениями имеет сложность O(1), метод с одним циклом - уже О(N), что, теоретически, хуже, чем O(1). Однако в реальности наличие простых операторов даже без цикла может давать меньшую производительность. Многое зависит от конкретной логики программы.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dirty="0" smtClean="0">
              <a:latin typeface="Times New Roman" pitchFamily="18" charset="0"/>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latin typeface="Times New Roman" pitchFamily="18" charset="0"/>
                <a:cs typeface="Times New Roman" pitchFamily="18" charset="0"/>
              </a:rPr>
              <a:t>Еще один аспект, который может повлиять на выполнение программы - это кэширование. Использование кэширования позволяет повторно выполнить операцию быстрее. Тем самым время выполнения одной и той же операции может быть непостоянным.</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15</a:t>
            </a:fld>
            <a:endParaRPr lang="ru-RU"/>
          </a:p>
        </p:txBody>
      </p:sp>
    </p:spTree>
    <p:extLst>
      <p:ext uri="{BB962C8B-B14F-4D97-AF65-F5344CB8AC3E}">
        <p14:creationId xmlns:p14="http://schemas.microsoft.com/office/powerpoint/2010/main" val="2995157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С точки зрения задач, связанных с алгоритмами, массивы (одномерные) и строки очень похожи: они оба представляют собой упорядоченную группу элементов. В большинстве задач, связанных с алгоритмами, в качестве входных данных используется либо массив, либо строка, поэтому важно разбираться в базовых операциях и знать наиболее распространённые шаблоны.</a:t>
            </a:r>
          </a:p>
          <a:p>
            <a:r>
              <a:rPr lang="ru-RU" sz="1200" b="0" i="0" kern="1200" dirty="0" smtClean="0">
                <a:solidFill>
                  <a:schemeClr val="tx1"/>
                </a:solidFill>
                <a:effectLst/>
                <a:latin typeface="+mn-lt"/>
                <a:ea typeface="+mn-ea"/>
                <a:cs typeface="+mn-cs"/>
              </a:rPr>
              <a:t>В разных языках слово «массив» может означать разные вещи. Например, в </a:t>
            </a:r>
            <a:r>
              <a:rPr lang="ru-RU" sz="1200" b="0" i="0" kern="1200" dirty="0" err="1" smtClean="0">
                <a:solidFill>
                  <a:schemeClr val="tx1"/>
                </a:solidFill>
                <a:effectLst/>
                <a:latin typeface="+mn-lt"/>
                <a:ea typeface="+mn-ea"/>
                <a:cs typeface="+mn-cs"/>
              </a:rPr>
              <a:t>Python</a:t>
            </a:r>
            <a:r>
              <a:rPr lang="ru-RU" sz="1200" b="0" i="0" kern="1200" dirty="0" smtClean="0">
                <a:solidFill>
                  <a:schemeClr val="tx1"/>
                </a:solidFill>
                <a:effectLst/>
                <a:latin typeface="+mn-lt"/>
                <a:ea typeface="+mn-ea"/>
                <a:cs typeface="+mn-cs"/>
              </a:rPr>
              <a:t> вместо массивов в основном используются «списки», которые очень гибкие. Инициализация так же проста, как </a:t>
            </a:r>
            <a:r>
              <a:rPr lang="ru-RU" sz="1200" b="0" i="0" kern="1200" dirty="0" err="1" smtClean="0">
                <a:solidFill>
                  <a:schemeClr val="tx1"/>
                </a:solidFill>
                <a:effectLst/>
                <a:latin typeface="+mn-lt"/>
                <a:ea typeface="+mn-ea"/>
                <a:cs typeface="+mn-cs"/>
              </a:rPr>
              <a:t>arr</a:t>
            </a:r>
            <a:r>
              <a:rPr lang="ru-RU" sz="1200" b="0" i="0" kern="1200" dirty="0" smtClean="0">
                <a:solidFill>
                  <a:schemeClr val="tx1"/>
                </a:solidFill>
                <a:effectLst/>
                <a:latin typeface="+mn-lt"/>
                <a:ea typeface="+mn-ea"/>
                <a:cs typeface="+mn-cs"/>
              </a:rPr>
              <a:t> = [], и вам не нужно беспокоиться о типе данных, которые вы храните в списке, или о размере списка. В других языках, таких как C</a:t>
            </a:r>
            <a:r>
              <a:rPr lang="en-US" sz="1200" b="0" i="0" kern="120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 во время инициализации нужно указывать размер и тип данных массива, но также есть поддержка списков (например, класс</a:t>
            </a:r>
            <a:r>
              <a:rPr lang="ru-RU" sz="1200" b="0" i="0" kern="1200" baseline="0" dirty="0" smtClean="0">
                <a:solidFill>
                  <a:schemeClr val="tx1"/>
                </a:solidFill>
                <a:effectLst/>
                <a:latin typeface="+mn-lt"/>
                <a:ea typeface="+mn-ea"/>
                <a:cs typeface="+mn-cs"/>
              </a:rPr>
              <a:t> </a:t>
            </a:r>
            <a:r>
              <a:rPr lang="en-US" sz="1200" b="0" i="0" kern="1200" baseline="0" dirty="0" smtClean="0">
                <a:solidFill>
                  <a:schemeClr val="tx1"/>
                </a:solidFill>
                <a:effectLst/>
                <a:latin typeface="+mn-lt"/>
                <a:ea typeface="+mn-ea"/>
                <a:cs typeface="+mn-cs"/>
              </a:rPr>
              <a:t>List </a:t>
            </a:r>
            <a:r>
              <a:rPr lang="ru-RU" sz="1200" b="0" i="0" kern="1200" baseline="0" dirty="0" smtClean="0">
                <a:solidFill>
                  <a:schemeClr val="tx1"/>
                </a:solidFill>
                <a:effectLst/>
                <a:latin typeface="+mn-lt"/>
                <a:ea typeface="+mn-ea"/>
                <a:cs typeface="+mn-cs"/>
              </a:rPr>
              <a:t>в С</a:t>
            </a:r>
            <a:r>
              <a:rPr lang="en-US" sz="1200" b="0" i="0" kern="1200" baseline="0" dirty="0" smtClean="0">
                <a:solidFill>
                  <a:schemeClr val="tx1"/>
                </a:solidFill>
                <a:effectLst/>
                <a:latin typeface="+mn-lt"/>
                <a:ea typeface="+mn-ea"/>
                <a:cs typeface="+mn-cs"/>
              </a:rPr>
              <a:t>#</a:t>
            </a:r>
            <a:r>
              <a:rPr lang="ru-RU"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Аналогичным образом, строки в разных языках реализованы по-разному. В </a:t>
            </a:r>
            <a:r>
              <a:rPr lang="ru-RU" dirty="0" err="1" smtClean="0"/>
              <a:t>Python</a:t>
            </a:r>
            <a:r>
              <a:rPr lang="ru-RU" dirty="0" smtClean="0"/>
              <a:t> и </a:t>
            </a:r>
            <a:r>
              <a:rPr lang="ru-RU" dirty="0" err="1" smtClean="0"/>
              <a:t>Java</a:t>
            </a:r>
            <a:r>
              <a:rPr lang="ru-RU" dirty="0" smtClean="0"/>
              <a:t> они неизменяемы. В C++ они изменяемы. Важно знать детали, связанные с массивами и строками в том языке, который вы планируете использовать на собеседовании. У нас нет времени рассматривать все различные реализации для каждого языка, поэтому, пожалуйста, изучите их для выбранного вами языка, если вы с ним не знакомы.</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indent="0" algn="just">
              <a:buNone/>
            </a:pPr>
            <a:r>
              <a:rPr lang="ru-RU" sz="1200" dirty="0" smtClean="0">
                <a:latin typeface="Times New Roman" panose="02020603050405020304" pitchFamily="18" charset="0"/>
                <a:cs typeface="Times New Roman" panose="02020603050405020304" pitchFamily="18" charset="0"/>
              </a:rPr>
              <a:t>Почему нас должно волновать, является ли что-то изменяемым или неизменяемым? Если у вас есть изменяемый массив </a:t>
            </a:r>
            <a:r>
              <a:rPr lang="ru-RU" sz="1200" dirty="0" err="1" smtClean="0">
                <a:latin typeface="Times New Roman" panose="02020603050405020304" pitchFamily="18" charset="0"/>
                <a:cs typeface="Times New Roman" panose="02020603050405020304" pitchFamily="18" charset="0"/>
              </a:rPr>
              <a:t>arr</a:t>
            </a:r>
            <a:r>
              <a:rPr lang="ru-RU" sz="1200" dirty="0" smtClean="0">
                <a:latin typeface="Times New Roman" panose="02020603050405020304" pitchFamily="18" charset="0"/>
                <a:cs typeface="Times New Roman" panose="02020603050405020304" pitchFamily="18" charset="0"/>
              </a:rPr>
              <a:t> = ["a", "b", "c"] и неизменяемая строка s = "</a:t>
            </a:r>
            <a:r>
              <a:rPr lang="ru-RU" sz="1200" dirty="0" err="1" smtClean="0">
                <a:latin typeface="Times New Roman" panose="02020603050405020304" pitchFamily="18" charset="0"/>
                <a:cs typeface="Times New Roman" panose="02020603050405020304" pitchFamily="18" charset="0"/>
              </a:rPr>
              <a:t>abc</a:t>
            </a:r>
            <a:r>
              <a:rPr lang="ru-RU" sz="1200" dirty="0" smtClean="0">
                <a:latin typeface="Times New Roman" panose="02020603050405020304" pitchFamily="18" charset="0"/>
                <a:cs typeface="Times New Roman" panose="02020603050405020304" pitchFamily="18" charset="0"/>
              </a:rPr>
              <a:t>", но вы хотите вместо этого представить "</a:t>
            </a:r>
            <a:r>
              <a:rPr lang="ru-RU" sz="1200" dirty="0" err="1" smtClean="0">
                <a:latin typeface="Times New Roman" panose="02020603050405020304" pitchFamily="18" charset="0"/>
                <a:cs typeface="Times New Roman" panose="02020603050405020304" pitchFamily="18" charset="0"/>
              </a:rPr>
              <a:t>abd</a:t>
            </a:r>
            <a:r>
              <a:rPr lang="ru-RU" sz="1200" dirty="0" smtClean="0">
                <a:latin typeface="Times New Roman" panose="02020603050405020304" pitchFamily="18" charset="0"/>
                <a:cs typeface="Times New Roman" panose="02020603050405020304" pitchFamily="18" charset="0"/>
              </a:rPr>
              <a:t>"</a:t>
            </a:r>
            <a:endParaRPr lang="en-US" sz="1200" dirty="0" smtClean="0">
              <a:latin typeface="Times New Roman" panose="02020603050405020304" pitchFamily="18" charset="0"/>
              <a:cs typeface="Times New Roman" panose="02020603050405020304" pitchFamily="18" charset="0"/>
            </a:endParaRPr>
          </a:p>
          <a:p>
            <a:pPr marL="0" indent="0" algn="just">
              <a:buNone/>
            </a:pPr>
            <a:r>
              <a:rPr lang="ru-RU" sz="1200" dirty="0" smtClean="0">
                <a:latin typeface="Times New Roman" panose="02020603050405020304" pitchFamily="18" charset="0"/>
                <a:cs typeface="Times New Roman" panose="02020603050405020304" pitchFamily="18" charset="0"/>
              </a:rPr>
              <a:t>, вы можете легко сделать </a:t>
            </a:r>
            <a:r>
              <a:rPr lang="ru-RU" sz="1200" dirty="0" err="1" smtClean="0">
                <a:latin typeface="Times New Roman" panose="02020603050405020304" pitchFamily="18" charset="0"/>
                <a:cs typeface="Times New Roman" panose="02020603050405020304" pitchFamily="18" charset="0"/>
              </a:rPr>
              <a:t>arr</a:t>
            </a:r>
            <a:r>
              <a:rPr lang="ru-RU" sz="1200" dirty="0" smtClean="0">
                <a:latin typeface="Times New Roman" panose="02020603050405020304" pitchFamily="18" charset="0"/>
                <a:cs typeface="Times New Roman" panose="02020603050405020304" pitchFamily="18" charset="0"/>
              </a:rPr>
              <a:t>[2] = "d", но не можете сделать s[2] = "d". Таким образом, если вам нужна строка s = "</a:t>
            </a:r>
            <a:r>
              <a:rPr lang="ru-RU" sz="1200" dirty="0" err="1" smtClean="0">
                <a:latin typeface="Times New Roman" panose="02020603050405020304" pitchFamily="18" charset="0"/>
                <a:cs typeface="Times New Roman" panose="02020603050405020304" pitchFamily="18" charset="0"/>
              </a:rPr>
              <a:t>abd</a:t>
            </a:r>
            <a:r>
              <a:rPr lang="ru-RU" sz="1200" dirty="0" smtClean="0">
                <a:latin typeface="Times New Roman" panose="02020603050405020304" pitchFamily="18" charset="0"/>
                <a:cs typeface="Times New Roman" panose="02020603050405020304" pitchFamily="18" charset="0"/>
              </a:rPr>
              <a:t>", вам придётся создать её с нуля. Для такой маленькой строки это не проблема. Но иногда вы имеете дело со строками длиной 100 000 символов, поэтому создание новых версий только для того, чтобы изменить один символ, обходится очень дорого (</a:t>
            </a:r>
            <a:r>
              <a:rPr lang="en-US" sz="1200" dirty="0" smtClean="0">
                <a:latin typeface="Times New Roman" panose="02020603050405020304" pitchFamily="18" charset="0"/>
                <a:cs typeface="Times New Roman" panose="02020603050405020304" pitchFamily="18" charset="0"/>
              </a:rPr>
              <a:t> </a:t>
            </a:r>
            <a:r>
              <a:rPr lang="ru-RU" sz="1200" dirty="0" smtClean="0">
                <a:latin typeface="Times New Roman" panose="02020603050405020304" pitchFamily="18" charset="0"/>
                <a:cs typeface="Times New Roman" panose="02020603050405020304" pitchFamily="18" charset="0"/>
              </a:rPr>
              <a:t>O(n), где</a:t>
            </a:r>
            <a:r>
              <a:rPr lang="en-US" sz="1200" dirty="0" smtClean="0">
                <a:latin typeface="Times New Roman" panose="02020603050405020304" pitchFamily="18" charset="0"/>
                <a:cs typeface="Times New Roman" panose="02020603050405020304" pitchFamily="18" charset="0"/>
              </a:rPr>
              <a:t> </a:t>
            </a:r>
            <a:r>
              <a:rPr lang="ru-RU" sz="1200" dirty="0" smtClean="0">
                <a:latin typeface="Times New Roman" panose="02020603050405020304" pitchFamily="18" charset="0"/>
                <a:cs typeface="Times New Roman" panose="02020603050405020304" pitchFamily="18" charset="0"/>
              </a:rPr>
              <a:t>n — размер строки).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16</a:t>
            </a:fld>
            <a:endParaRPr lang="ru-RU"/>
          </a:p>
        </p:txBody>
      </p:sp>
    </p:spTree>
    <p:extLst>
      <p:ext uri="{BB962C8B-B14F-4D97-AF65-F5344CB8AC3E}">
        <p14:creationId xmlns:p14="http://schemas.microsoft.com/office/powerpoint/2010/main" val="2372401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17</a:t>
            </a:fld>
            <a:endParaRPr lang="ru-RU"/>
          </a:p>
        </p:txBody>
      </p:sp>
    </p:spTree>
    <p:extLst>
      <p:ext uri="{BB962C8B-B14F-4D97-AF65-F5344CB8AC3E}">
        <p14:creationId xmlns:p14="http://schemas.microsoft.com/office/powerpoint/2010/main" val="4080677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18</a:t>
            </a:fld>
            <a:endParaRPr lang="ru-RU"/>
          </a:p>
        </p:txBody>
      </p:sp>
    </p:spTree>
    <p:extLst>
      <p:ext uri="{BB962C8B-B14F-4D97-AF65-F5344CB8AC3E}">
        <p14:creationId xmlns:p14="http://schemas.microsoft.com/office/powerpoint/2010/main" val="3168922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lgn="just">
              <a:buNone/>
            </a:pPr>
            <a:r>
              <a:rPr lang="ru-RU" sz="1200" dirty="0" smtClean="0">
                <a:latin typeface="Times New Roman" panose="02020603050405020304" pitchFamily="18" charset="0"/>
                <a:cs typeface="Times New Roman" panose="02020603050405020304" pitchFamily="18" charset="0"/>
              </a:rPr>
              <a:t>Преобразуем эту идею в инструкции: </a:t>
            </a:r>
          </a:p>
          <a:p>
            <a:pPr marL="0" indent="0" algn="just">
              <a:buNone/>
            </a:pPr>
            <a:r>
              <a:rPr lang="ru-RU" sz="1200" dirty="0" smtClean="0">
                <a:latin typeface="Times New Roman" panose="02020603050405020304" pitchFamily="18" charset="0"/>
                <a:cs typeface="Times New Roman" panose="02020603050405020304" pitchFamily="18" charset="0"/>
              </a:rPr>
              <a:t>Запустите один указатель на первый индекс 0, а другой - на последний индекс </a:t>
            </a:r>
            <a:r>
              <a:rPr lang="ru-RU" sz="1200" dirty="0" err="1" smtClean="0">
                <a:latin typeface="Times New Roman" panose="02020603050405020304" pitchFamily="18" charset="0"/>
                <a:cs typeface="Times New Roman" panose="02020603050405020304" pitchFamily="18" charset="0"/>
              </a:rPr>
              <a:t>input.length</a:t>
            </a:r>
            <a:r>
              <a:rPr lang="ru-RU" sz="1200" dirty="0" smtClean="0">
                <a:latin typeface="Times New Roman" panose="02020603050405020304" pitchFamily="18" charset="0"/>
                <a:cs typeface="Times New Roman" panose="02020603050405020304" pitchFamily="18" charset="0"/>
              </a:rPr>
              <a:t> - 1. </a:t>
            </a:r>
          </a:p>
          <a:p>
            <a:pPr marL="0" indent="0" algn="just">
              <a:buNone/>
            </a:pPr>
            <a:r>
              <a:rPr lang="ru-RU" sz="1200" dirty="0" smtClean="0">
                <a:latin typeface="Times New Roman" panose="02020603050405020304" pitchFamily="18" charset="0"/>
                <a:cs typeface="Times New Roman" panose="02020603050405020304" pitchFamily="18" charset="0"/>
              </a:rPr>
              <a:t>Используйте цикл </a:t>
            </a:r>
            <a:r>
              <a:rPr lang="ru-RU" sz="1200" dirty="0" err="1" smtClean="0">
                <a:latin typeface="Times New Roman" panose="02020603050405020304" pitchFamily="18" charset="0"/>
                <a:cs typeface="Times New Roman" panose="02020603050405020304" pitchFamily="18" charset="0"/>
              </a:rPr>
              <a:t>while</a:t>
            </a:r>
            <a:r>
              <a:rPr lang="ru-RU" sz="1200" dirty="0" smtClean="0">
                <a:latin typeface="Times New Roman" panose="02020603050405020304" pitchFamily="18" charset="0"/>
                <a:cs typeface="Times New Roman" panose="02020603050405020304" pitchFamily="18" charset="0"/>
              </a:rPr>
              <a:t>, пока указатели не станут равны друг другу. На каждой итерации цикла перемещайте указатели навстречу друг другу. Это означает либо инкрементировать указатель, который начинался с первого индекса, либо декрементировать указатель, который начинался с последнего индекса, либо и то, и другое. Решение о том, какие указатели перемещать, зависит от проблемы, которую мы пытаемся решить. Вот псевдокод, иллюстрирующий эту концепцию:</a:t>
            </a:r>
          </a:p>
          <a:p>
            <a:pPr marL="0" indent="0" algn="just">
              <a:buNone/>
            </a:pPr>
            <a:endParaRPr lang="ru-RU" sz="1200" dirty="0" smtClean="0">
              <a:latin typeface="Times New Roman" panose="02020603050405020304" pitchFamily="18" charset="0"/>
              <a:cs typeface="Times New Roman" panose="02020603050405020304" pitchFamily="18" charset="0"/>
            </a:endParaRPr>
          </a:p>
          <a:p>
            <a:pPr marL="0" indent="0" algn="just">
              <a:buNone/>
            </a:pPr>
            <a:r>
              <a:rPr lang="ru-RU" sz="1200" dirty="0" smtClean="0">
                <a:latin typeface="Times New Roman" panose="02020603050405020304" pitchFamily="18" charset="0"/>
                <a:cs typeface="Times New Roman" panose="02020603050405020304" pitchFamily="18" charset="0"/>
              </a:rPr>
              <a:t>Преимущество этой техники в том, что у нас никогда не будет больше, чем O(n) итераций для цикла </a:t>
            </a:r>
            <a:r>
              <a:rPr lang="ru-RU" sz="1200" dirty="0" err="1" smtClean="0">
                <a:latin typeface="Times New Roman" panose="02020603050405020304" pitchFamily="18" charset="0"/>
                <a:cs typeface="Times New Roman" panose="02020603050405020304" pitchFamily="18" charset="0"/>
              </a:rPr>
              <a:t>while</a:t>
            </a:r>
            <a:r>
              <a:rPr lang="ru-RU" sz="1200" dirty="0" smtClean="0">
                <a:latin typeface="Times New Roman" panose="02020603050405020304" pitchFamily="18" charset="0"/>
                <a:cs typeface="Times New Roman" panose="02020603050405020304" pitchFamily="18" charset="0"/>
              </a:rPr>
              <a:t>, потому что указатели начинаются n друг от друга и сближаются по крайней мере на один шаг в каждой итерации. Поэтому, если мы можем сохранить работу внутри каждой итерации на уровне O(1), то эта техника приведет к линейному времени выполнения, что обычно является наилучшим возможным временем выполнения. Давайте рассмотрим несколько примеров.</a:t>
            </a:r>
            <a:endParaRPr lang="en-US" sz="120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19</a:t>
            </a:fld>
            <a:endParaRPr lang="ru-RU"/>
          </a:p>
        </p:txBody>
      </p:sp>
    </p:spTree>
    <p:extLst>
      <p:ext uri="{BB962C8B-B14F-4D97-AF65-F5344CB8AC3E}">
        <p14:creationId xmlns:p14="http://schemas.microsoft.com/office/powerpoint/2010/main" val="2668669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latin typeface="Times New Roman" panose="02020603050405020304" pitchFamily="18" charset="0"/>
                <a:cs typeface="Times New Roman" panose="02020603050405020304" pitchFamily="18" charset="0"/>
              </a:rPr>
              <a:t>Строка является палиндромом, если она читается одинаково как в прямом, так и в обратном направлении. Это значит, что после перевертывания она все равно остается той же самой строкой. Например: «</a:t>
            </a:r>
            <a:r>
              <a:rPr lang="ru-RU" sz="1200" dirty="0" err="1" smtClean="0">
                <a:latin typeface="Times New Roman" panose="02020603050405020304" pitchFamily="18" charset="0"/>
                <a:cs typeface="Times New Roman" panose="02020603050405020304" pitchFamily="18" charset="0"/>
              </a:rPr>
              <a:t>abcdcba</a:t>
            </a:r>
            <a:r>
              <a:rPr lang="ru-RU" sz="1200" dirty="0" smtClean="0">
                <a:latin typeface="Times New Roman" panose="02020603050405020304" pitchFamily="18" charset="0"/>
                <a:cs typeface="Times New Roman" panose="02020603050405020304" pitchFamily="18" charset="0"/>
              </a:rPr>
              <a:t>» или „</a:t>
            </a:r>
            <a:r>
              <a:rPr lang="ru-RU" sz="1200" dirty="0" err="1" smtClean="0">
                <a:latin typeface="Times New Roman" panose="02020603050405020304" pitchFamily="18" charset="0"/>
                <a:cs typeface="Times New Roman" panose="02020603050405020304" pitchFamily="18" charset="0"/>
              </a:rPr>
              <a:t>racecar</a:t>
            </a:r>
            <a:r>
              <a:rPr lang="ru-RU" sz="1200" dirty="0" smtClean="0">
                <a:latin typeface="Times New Roman" panose="02020603050405020304" pitchFamily="18" charset="0"/>
                <a:cs typeface="Times New Roman" panose="02020603050405020304" pitchFamily="18" charset="0"/>
              </a:rPr>
              <a:t>“.После перевертывания строки первый символ становится последним. Если строка не изменилась после реверсирования, это означает, что первый символ совпадает с последним, второй символ совпадает со вторым последним и так далее. Мы можем использовать технику двух указателей, чтобы проверить, что все соответствующие символы равны. Для начала мы проверяем первый и последний символы с помощью двух отдельных указателей. Чтобы проверить следующую пару символов, нам нужно просто сдвинуть указатели друг к другу на одну позицию. Так продолжается до тех пор, пока указатели не встретятся друг с другом или пока мы не обнаружим несовпадение.</a:t>
            </a:r>
            <a:endParaRPr lang="en-US" sz="120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Обратите внимание, что если бы на входе был массив символов, а не строка, алгоритм бы не изменился. Техника двух указателей работает до тех пор, пока индексные переменные перемещаются по некоторой абстрактной </a:t>
            </a:r>
            <a:r>
              <a:rPr lang="ru-RU" dirty="0" err="1" smtClean="0"/>
              <a:t>итерабельной</a:t>
            </a:r>
            <a:r>
              <a:rPr lang="ru-RU" dirty="0" smtClean="0"/>
              <a:t> таблице.</a:t>
            </a:r>
            <a:r>
              <a:rPr lang="en-US" dirty="0" smtClean="0"/>
              <a:t> </a:t>
            </a:r>
            <a:r>
              <a:rPr lang="ru-RU" dirty="0" smtClean="0"/>
              <a:t>Этот алгоритм очень эффективен, поскольку не только выполняется за O(n), но и использует только  O(1) пространства. Независимо от размера входных данных, мы всегда используем только две целочисленные переменные. Временная сложность составляет O(n), поскольку итерации цикла </a:t>
            </a:r>
            <a:r>
              <a:rPr lang="ru-RU" dirty="0" err="1" smtClean="0"/>
              <a:t>while</a:t>
            </a:r>
            <a:r>
              <a:rPr lang="ru-RU" dirty="0" smtClean="0"/>
              <a:t> стоят O(1) каждая, и их никогда не может быть больше, чем O(n) итераций цикла </a:t>
            </a:r>
            <a:r>
              <a:rPr lang="ru-RU" dirty="0" err="1" smtClean="0"/>
              <a:t>while</a:t>
            </a:r>
            <a:r>
              <a:rPr lang="ru-RU" dirty="0" smtClean="0"/>
              <a:t> - указатели начинаются на расстоянии n друг от друга и сближаются на один шаг каждую итерацию.</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20</a:t>
            </a:fld>
            <a:endParaRPr lang="ru-RU"/>
          </a:p>
        </p:txBody>
      </p:sp>
    </p:spTree>
    <p:extLst>
      <p:ext uri="{BB962C8B-B14F-4D97-AF65-F5344CB8AC3E}">
        <p14:creationId xmlns:p14="http://schemas.microsoft.com/office/powerpoint/2010/main" val="891334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3</a:t>
            </a:fld>
            <a:endParaRPr lang="ru-RU"/>
          </a:p>
        </p:txBody>
      </p:sp>
    </p:spTree>
    <p:extLst>
      <p:ext uri="{BB962C8B-B14F-4D97-AF65-F5344CB8AC3E}">
        <p14:creationId xmlns:p14="http://schemas.microsoft.com/office/powerpoint/2010/main" val="1697089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Решение методом перебора — перебрать все пары целых чисел. Каждое число в массиве можно сопоставить с другим числом, поэтому временная сложность составит O(n2)</a:t>
            </a:r>
            <a:r>
              <a:rPr lang="ru-RU" sz="1200" b="0" i="1" kern="1200" dirty="0" smtClean="0">
                <a:solidFill>
                  <a:schemeClr val="tx1"/>
                </a:solidFill>
                <a:effectLst/>
                <a:latin typeface="+mn-lt"/>
                <a:ea typeface="+mn-ea"/>
                <a:cs typeface="+mn-cs"/>
              </a:rPr>
              <a:t>O</a:t>
            </a:r>
            <a:r>
              <a:rPr lang="ru-RU" sz="1200" b="0" i="0" kern="1200" dirty="0" smtClean="0">
                <a:solidFill>
                  <a:schemeClr val="tx1"/>
                </a:solidFill>
                <a:effectLst/>
                <a:latin typeface="+mn-lt"/>
                <a:ea typeface="+mn-ea"/>
                <a:cs typeface="+mn-cs"/>
              </a:rPr>
              <a:t>(</a:t>
            </a:r>
            <a:r>
              <a:rPr lang="ru-RU" sz="1200" b="0" i="1" kern="1200" dirty="0" smtClean="0">
                <a:solidFill>
                  <a:schemeClr val="tx1"/>
                </a:solidFill>
                <a:effectLst/>
                <a:latin typeface="+mn-lt"/>
                <a:ea typeface="+mn-ea"/>
                <a:cs typeface="+mn-cs"/>
              </a:rPr>
              <a:t>n</a:t>
            </a:r>
            <a:r>
              <a:rPr lang="ru-RU" sz="1200" b="0" i="0" kern="1200" dirty="0" smtClean="0">
                <a:solidFill>
                  <a:schemeClr val="tx1"/>
                </a:solidFill>
                <a:effectLst/>
                <a:latin typeface="+mn-lt"/>
                <a:ea typeface="+mn-ea"/>
                <a:cs typeface="+mn-cs"/>
              </a:rPr>
              <a:t>2), где </a:t>
            </a:r>
            <a:r>
              <a:rPr lang="ru-RU" sz="1200" b="0" i="0" kern="1200" dirty="0" err="1" smtClean="0">
                <a:solidFill>
                  <a:schemeClr val="tx1"/>
                </a:solidFill>
                <a:effectLst/>
                <a:latin typeface="+mn-lt"/>
                <a:ea typeface="+mn-ea"/>
                <a:cs typeface="+mn-cs"/>
              </a:rPr>
              <a:t>n</a:t>
            </a:r>
            <a:r>
              <a:rPr lang="ru-RU" sz="1200" b="0" i="1" kern="1200" dirty="0" err="1" smtClean="0">
                <a:solidFill>
                  <a:schemeClr val="tx1"/>
                </a:solidFill>
                <a:effectLst/>
                <a:latin typeface="+mn-lt"/>
                <a:ea typeface="+mn-ea"/>
                <a:cs typeface="+mn-cs"/>
              </a:rPr>
              <a:t>n</a:t>
            </a:r>
            <a:r>
              <a:rPr lang="ru-RU" sz="1200" b="0" i="0" kern="1200" dirty="0" smtClean="0">
                <a:solidFill>
                  <a:schemeClr val="tx1"/>
                </a:solidFill>
                <a:effectLst/>
                <a:latin typeface="+mn-lt"/>
                <a:ea typeface="+mn-ea"/>
                <a:cs typeface="+mn-cs"/>
              </a:rPr>
              <a:t> — длина массива. Поскольку массив отсортирован, мы можем использовать два указателя, чтобы сократить временную сложность до O(n)</a:t>
            </a:r>
            <a:r>
              <a:rPr lang="ru-RU" sz="1200" b="0" i="1" kern="1200" dirty="0" smtClean="0">
                <a:solidFill>
                  <a:schemeClr val="tx1"/>
                </a:solidFill>
                <a:effectLst/>
                <a:latin typeface="+mn-lt"/>
                <a:ea typeface="+mn-ea"/>
                <a:cs typeface="+mn-cs"/>
              </a:rPr>
              <a:t>O</a:t>
            </a:r>
            <a:r>
              <a:rPr lang="ru-RU" sz="1200" b="0" i="0" kern="1200" dirty="0" smtClean="0">
                <a:solidFill>
                  <a:schemeClr val="tx1"/>
                </a:solidFill>
                <a:effectLst/>
                <a:latin typeface="+mn-lt"/>
                <a:ea typeface="+mn-ea"/>
                <a:cs typeface="+mn-cs"/>
              </a:rPr>
              <a:t>(</a:t>
            </a:r>
            <a:r>
              <a:rPr lang="ru-RU" sz="1200" b="0" i="1" kern="1200" dirty="0" smtClean="0">
                <a:solidFill>
                  <a:schemeClr val="tx1"/>
                </a:solidFill>
                <a:effectLst/>
                <a:latin typeface="+mn-lt"/>
                <a:ea typeface="+mn-ea"/>
                <a:cs typeface="+mn-cs"/>
              </a:rPr>
              <a:t>n</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Давайте воспользуемся примером ввода. С помощью двух указателей мы начинаем с просмотра первого и последнего чисел. Их сумма равна 1 + 15 = 16. Поскольку 16 &gt; </a:t>
            </a:r>
            <a:r>
              <a:rPr lang="ru-RU" sz="1200" b="0" i="0" kern="1200" dirty="0" err="1" smtClean="0">
                <a:solidFill>
                  <a:schemeClr val="tx1"/>
                </a:solidFill>
                <a:effectLst/>
                <a:latin typeface="+mn-lt"/>
                <a:ea typeface="+mn-ea"/>
                <a:cs typeface="+mn-cs"/>
              </a:rPr>
              <a:t>target</a:t>
            </a:r>
            <a:r>
              <a:rPr lang="ru-RU" sz="1200" b="0" i="0" kern="1200" dirty="0" smtClean="0">
                <a:solidFill>
                  <a:schemeClr val="tx1"/>
                </a:solidFill>
                <a:effectLst/>
                <a:latin typeface="+mn-lt"/>
                <a:ea typeface="+mn-ea"/>
                <a:cs typeface="+mn-cs"/>
              </a:rPr>
              <a:t>, нам нужно уменьшить текущую сумму. Поэтому мы должны переместить указатель </a:t>
            </a:r>
            <a:r>
              <a:rPr lang="ru-RU" sz="1200" b="0" i="0" kern="1200" dirty="0" err="1" smtClean="0">
                <a:solidFill>
                  <a:schemeClr val="tx1"/>
                </a:solidFill>
                <a:effectLst/>
                <a:latin typeface="+mn-lt"/>
                <a:ea typeface="+mn-ea"/>
                <a:cs typeface="+mn-cs"/>
              </a:rPr>
              <a:t>right</a:t>
            </a:r>
            <a:r>
              <a:rPr lang="ru-RU" sz="1200" b="0" i="0" kern="1200" dirty="0" smtClean="0">
                <a:solidFill>
                  <a:schemeClr val="tx1"/>
                </a:solidFill>
                <a:effectLst/>
                <a:latin typeface="+mn-lt"/>
                <a:ea typeface="+mn-ea"/>
                <a:cs typeface="+mn-cs"/>
              </a:rPr>
              <a:t>. Теперь у нас 1 + 14 = 15. Снова перемещаем правый указатель, потому что сумма слишком велика. Теперь 1 + 9 = 10. Поскольку сумма слишком мала, нам нужно увеличить её, что можно сделать, переместив указатель left.2 + 9 = 11 &lt; </a:t>
            </a:r>
            <a:r>
              <a:rPr lang="ru-RU" sz="1200" b="0" i="0" kern="1200" dirty="0" err="1" smtClean="0">
                <a:solidFill>
                  <a:schemeClr val="tx1"/>
                </a:solidFill>
                <a:effectLst/>
                <a:latin typeface="+mn-lt"/>
                <a:ea typeface="+mn-ea"/>
                <a:cs typeface="+mn-cs"/>
              </a:rPr>
              <a:t>target</a:t>
            </a:r>
            <a:r>
              <a:rPr lang="ru-RU" sz="1200" b="0" i="0" kern="1200" dirty="0" smtClean="0">
                <a:solidFill>
                  <a:schemeClr val="tx1"/>
                </a:solidFill>
                <a:effectLst/>
                <a:latin typeface="+mn-lt"/>
                <a:ea typeface="+mn-ea"/>
                <a:cs typeface="+mn-cs"/>
              </a:rPr>
              <a:t> Поэтому мы снова перемещаем его. Наконец-то, 4 + 9 = 13 = </a:t>
            </a:r>
            <a:r>
              <a:rPr lang="ru-RU" sz="1200" b="0" i="0" kern="1200" dirty="0" err="1" smtClean="0">
                <a:solidFill>
                  <a:schemeClr val="tx1"/>
                </a:solidFill>
                <a:effectLst/>
                <a:latin typeface="+mn-lt"/>
                <a:ea typeface="+mn-ea"/>
                <a:cs typeface="+mn-cs"/>
              </a:rPr>
              <a:t>target</a:t>
            </a:r>
            <a:r>
              <a:rPr lang="ru-RU" sz="1200" b="0" i="0" kern="1200" dirty="0" smtClean="0">
                <a:solidFill>
                  <a:schemeClr val="tx1"/>
                </a:solidFill>
                <a:effectLst/>
                <a:latin typeface="+mn-lt"/>
                <a:ea typeface="+mn-ea"/>
                <a:cs typeface="+mn-cs"/>
              </a:rPr>
              <a:t>.</a:t>
            </a:r>
          </a:p>
          <a:p>
            <a:r>
              <a:rPr lang="ru-RU" sz="1200" b="0" i="0" kern="1200" dirty="0" smtClean="0">
                <a:solidFill>
                  <a:schemeClr val="tx1"/>
                </a:solidFill>
                <a:effectLst/>
                <a:latin typeface="+mn-lt"/>
                <a:ea typeface="+mn-ea"/>
                <a:cs typeface="+mn-cs"/>
              </a:rPr>
              <a:t>Причина, по которой этот алгоритм работает: поскольку числа отсортированы, перемещение левого указателя постоянно увеличивает значение, на которое указывает левый указатель (</a:t>
            </a:r>
            <a:r>
              <a:rPr lang="ru-RU" sz="1200" b="0" i="0" kern="1200" dirty="0" err="1" smtClean="0">
                <a:solidFill>
                  <a:schemeClr val="tx1"/>
                </a:solidFill>
                <a:effectLst/>
                <a:latin typeface="+mn-lt"/>
                <a:ea typeface="+mn-ea"/>
                <a:cs typeface="+mn-cs"/>
              </a:rPr>
              <a:t>nums</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left</a:t>
            </a:r>
            <a:r>
              <a:rPr lang="ru-RU" sz="1200" b="0" i="0" kern="1200" dirty="0" smtClean="0">
                <a:solidFill>
                  <a:schemeClr val="tx1"/>
                </a:solidFill>
                <a:effectLst/>
                <a:latin typeface="+mn-lt"/>
                <a:ea typeface="+mn-ea"/>
                <a:cs typeface="+mn-cs"/>
              </a:rPr>
              <a:t>] = x). Аналогично, перемещение правого указателя постоянно уменьшает значение, на которое указывает правый указатель (</a:t>
            </a:r>
            <a:r>
              <a:rPr lang="ru-RU" sz="1200" b="0" i="0" kern="1200" dirty="0" err="1" smtClean="0">
                <a:solidFill>
                  <a:schemeClr val="tx1"/>
                </a:solidFill>
                <a:effectLst/>
                <a:latin typeface="+mn-lt"/>
                <a:ea typeface="+mn-ea"/>
                <a:cs typeface="+mn-cs"/>
              </a:rPr>
              <a:t>nums</a:t>
            </a:r>
            <a:r>
              <a:rPr lang="ru-RU" sz="1200" b="0" i="0" kern="1200" dirty="0" smtClean="0">
                <a:solidFill>
                  <a:schemeClr val="tx1"/>
                </a:solidFill>
                <a:effectLst/>
                <a:latin typeface="+mn-lt"/>
                <a:ea typeface="+mn-ea"/>
                <a:cs typeface="+mn-cs"/>
              </a:rPr>
              <a:t>[</a:t>
            </a:r>
            <a:r>
              <a:rPr lang="ru-RU" sz="1200" b="0" i="0" kern="1200" dirty="0" err="1" smtClean="0">
                <a:solidFill>
                  <a:schemeClr val="tx1"/>
                </a:solidFill>
                <a:effectLst/>
                <a:latin typeface="+mn-lt"/>
                <a:ea typeface="+mn-ea"/>
                <a:cs typeface="+mn-cs"/>
              </a:rPr>
              <a:t>right</a:t>
            </a:r>
            <a:r>
              <a:rPr lang="ru-RU" sz="1200" b="0" i="0" kern="1200" dirty="0" smtClean="0">
                <a:solidFill>
                  <a:schemeClr val="tx1"/>
                </a:solidFill>
                <a:effectLst/>
                <a:latin typeface="+mn-lt"/>
                <a:ea typeface="+mn-ea"/>
                <a:cs typeface="+mn-cs"/>
              </a:rPr>
              <a:t>] = y). Если у нас есть x + y &gt; </a:t>
            </a:r>
            <a:r>
              <a:rPr lang="ru-RU" sz="1200" b="0" i="0" kern="1200" dirty="0" err="1" smtClean="0">
                <a:solidFill>
                  <a:schemeClr val="tx1"/>
                </a:solidFill>
                <a:effectLst/>
                <a:latin typeface="+mn-lt"/>
                <a:ea typeface="+mn-ea"/>
                <a:cs typeface="+mn-cs"/>
              </a:rPr>
              <a:t>target</a:t>
            </a:r>
            <a:r>
              <a:rPr lang="ru-RU" sz="1200" b="0" i="0" kern="1200" dirty="0" smtClean="0">
                <a:solidFill>
                  <a:schemeClr val="tx1"/>
                </a:solidFill>
                <a:effectLst/>
                <a:latin typeface="+mn-lt"/>
                <a:ea typeface="+mn-ea"/>
                <a:cs typeface="+mn-cs"/>
              </a:rPr>
              <a:t>, то мы никогда не сможем найти решение с y, потому что x может только увеличиваться. Таким образом, если решение существует, мы можем найти его, только уменьшив y. Та же логика применима к x если x + y &lt; </a:t>
            </a:r>
            <a:r>
              <a:rPr lang="ru-RU" sz="1200" b="0" i="0" kern="1200" dirty="0" err="1" smtClean="0">
                <a:solidFill>
                  <a:schemeClr val="tx1"/>
                </a:solidFill>
                <a:effectLst/>
                <a:latin typeface="+mn-lt"/>
                <a:ea typeface="+mn-ea"/>
                <a:cs typeface="+mn-cs"/>
              </a:rPr>
              <a:t>target</a:t>
            </a:r>
            <a:r>
              <a:rPr lang="ru-RU"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21</a:t>
            </a:fld>
            <a:endParaRPr lang="ru-RU"/>
          </a:p>
        </p:txBody>
      </p:sp>
    </p:spTree>
    <p:extLst>
      <p:ext uri="{BB962C8B-B14F-4D97-AF65-F5344CB8AC3E}">
        <p14:creationId xmlns:p14="http://schemas.microsoft.com/office/powerpoint/2010/main" val="2189194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22</a:t>
            </a:fld>
            <a:endParaRPr lang="ru-RU"/>
          </a:p>
        </p:txBody>
      </p:sp>
    </p:spTree>
    <p:extLst>
      <p:ext uri="{BB962C8B-B14F-4D97-AF65-F5344CB8AC3E}">
        <p14:creationId xmlns:p14="http://schemas.microsoft.com/office/powerpoint/2010/main" val="2985251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Преобразование этой идеи в инструкции:</a:t>
            </a:r>
          </a:p>
          <a:p>
            <a:r>
              <a:rPr lang="ru-RU" sz="1200" b="0" i="0" kern="1200" dirty="0" smtClean="0">
                <a:solidFill>
                  <a:schemeClr val="tx1"/>
                </a:solidFill>
                <a:effectLst/>
                <a:latin typeface="+mn-lt"/>
                <a:ea typeface="+mn-ea"/>
                <a:cs typeface="+mn-cs"/>
              </a:rPr>
              <a:t>Создайте два указателя, по одному для каждого итерируемого объекта. Каждый указатель должен начинаться с первого индекса.</a:t>
            </a:r>
          </a:p>
          <a:p>
            <a:r>
              <a:rPr lang="ru-RU" sz="1200" b="0" i="0" kern="1200" dirty="0" smtClean="0">
                <a:solidFill>
                  <a:schemeClr val="tx1"/>
                </a:solidFill>
                <a:effectLst/>
                <a:latin typeface="+mn-lt"/>
                <a:ea typeface="+mn-ea"/>
                <a:cs typeface="+mn-cs"/>
              </a:rPr>
              <a:t>Используйте цикл </a:t>
            </a:r>
            <a:r>
              <a:rPr lang="ru-RU" sz="1200" b="0" i="0" kern="1200" dirty="0" err="1" smtClean="0">
                <a:solidFill>
                  <a:schemeClr val="tx1"/>
                </a:solidFill>
                <a:effectLst/>
                <a:latin typeface="+mn-lt"/>
                <a:ea typeface="+mn-ea"/>
                <a:cs typeface="+mn-cs"/>
              </a:rPr>
              <a:t>while</a:t>
            </a:r>
            <a:r>
              <a:rPr lang="ru-RU" sz="1200" b="0" i="0" kern="1200" dirty="0" smtClean="0">
                <a:solidFill>
                  <a:schemeClr val="tx1"/>
                </a:solidFill>
                <a:effectLst/>
                <a:latin typeface="+mn-lt"/>
                <a:ea typeface="+mn-ea"/>
                <a:cs typeface="+mn-cs"/>
              </a:rPr>
              <a:t>, пока один из указателей не достигнет конца итерируемого объекта.</a:t>
            </a:r>
          </a:p>
          <a:p>
            <a:r>
              <a:rPr lang="ru-RU" sz="1200" b="0" i="0" kern="1200" dirty="0" smtClean="0">
                <a:solidFill>
                  <a:schemeClr val="tx1"/>
                </a:solidFill>
                <a:effectLst/>
                <a:latin typeface="+mn-lt"/>
                <a:ea typeface="+mn-ea"/>
                <a:cs typeface="+mn-cs"/>
              </a:rPr>
              <a:t>На каждой итерации цикла перемещайте указатели вперёд. Это означает увеличение либо одного, либо обоих указателей. Решение о том, какие указатели перемещать, будет зависеть от задачи, которую мы пытаемся решить.</a:t>
            </a:r>
          </a:p>
          <a:p>
            <a:r>
              <a:rPr lang="ru-RU" sz="1200" b="0" i="0" kern="1200" dirty="0" smtClean="0">
                <a:solidFill>
                  <a:schemeClr val="tx1"/>
                </a:solidFill>
                <a:effectLst/>
                <a:latin typeface="+mn-lt"/>
                <a:ea typeface="+mn-ea"/>
                <a:cs typeface="+mn-cs"/>
              </a:rPr>
              <a:t>Поскольку наш цикл </a:t>
            </a:r>
            <a:r>
              <a:rPr lang="ru-RU" sz="1200" b="0" i="0" kern="1200" dirty="0" err="1" smtClean="0">
                <a:solidFill>
                  <a:schemeClr val="tx1"/>
                </a:solidFill>
                <a:effectLst/>
                <a:latin typeface="+mn-lt"/>
                <a:ea typeface="+mn-ea"/>
                <a:cs typeface="+mn-cs"/>
              </a:rPr>
              <a:t>while</a:t>
            </a:r>
            <a:r>
              <a:rPr lang="ru-RU" sz="1200" b="0" i="0" kern="1200" dirty="0" smtClean="0">
                <a:solidFill>
                  <a:schemeClr val="tx1"/>
                </a:solidFill>
                <a:effectLst/>
                <a:latin typeface="+mn-lt"/>
                <a:ea typeface="+mn-ea"/>
                <a:cs typeface="+mn-cs"/>
              </a:rPr>
              <a:t> завершится, когда один из указателей достигнет конца, другой указатель не будет находиться в конце соответствующего итерируемого объекта, когда цикл завершится. Иногда нам нужно перебрать все элементы — в этом случае вам нужно будет написать дополнительный код, чтобы убедиться, что оба итерируемых объекта исчерпаны.</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23</a:t>
            </a:fld>
            <a:endParaRPr lang="ru-RU"/>
          </a:p>
        </p:txBody>
      </p:sp>
    </p:spTree>
    <p:extLst>
      <p:ext uri="{BB962C8B-B14F-4D97-AF65-F5344CB8AC3E}">
        <p14:creationId xmlns:p14="http://schemas.microsoft.com/office/powerpoint/2010/main" val="2480660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24</a:t>
            </a:fld>
            <a:endParaRPr lang="ru-RU"/>
          </a:p>
        </p:txBody>
      </p:sp>
    </p:spTree>
    <p:extLst>
      <p:ext uri="{BB962C8B-B14F-4D97-AF65-F5344CB8AC3E}">
        <p14:creationId xmlns:p14="http://schemas.microsoft.com/office/powerpoint/2010/main" val="234395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25</a:t>
            </a:fld>
            <a:endParaRPr lang="ru-RU"/>
          </a:p>
        </p:txBody>
      </p:sp>
    </p:spTree>
    <p:extLst>
      <p:ext uri="{BB962C8B-B14F-4D97-AF65-F5344CB8AC3E}">
        <p14:creationId xmlns:p14="http://schemas.microsoft.com/office/powerpoint/2010/main" val="792504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Заключительные замечания</a:t>
            </a:r>
          </a:p>
          <a:p>
            <a:r>
              <a:rPr lang="ru-RU" sz="1200" b="0" i="0" kern="1200" dirty="0" smtClean="0">
                <a:solidFill>
                  <a:schemeClr val="tx1"/>
                </a:solidFill>
                <a:effectLst/>
                <a:latin typeface="+mn-lt"/>
                <a:ea typeface="+mn-ea"/>
                <a:cs typeface="+mn-cs"/>
              </a:rPr>
              <a:t>Помните, что приведённые здесь методы являются лишь рекомендациями. Например, в первом методе мы начали с указателей на первый и последний индексы, но иногда вы можете столкнуться с проблемой, которая требует начала с указателей на разные индексы. Во втором методе мы продвинули два указателя вперёд по двум разным входным данным. Иногда есть только один входной массив/строка, но мы всё равно инициализируем оба указателя на первый индекс и продвигаем их вперёд.</a:t>
            </a:r>
          </a:p>
          <a:p>
            <a:r>
              <a:rPr lang="ru-RU" sz="1200" b="0" i="0" kern="1200" dirty="0" smtClean="0">
                <a:solidFill>
                  <a:schemeClr val="tx1"/>
                </a:solidFill>
                <a:effectLst/>
                <a:latin typeface="+mn-lt"/>
                <a:ea typeface="+mn-ea"/>
                <a:cs typeface="+mn-cs"/>
              </a:rPr>
              <a:t>Два указателя — это просто использование двух целочисленных переменных для перемещения по итерируемым объектам. Стратегии, которые мы рассмотрели в этой статье, являются наиболее распространёнными шаблонами, но всегда ищите другой подход к решению задачи. Есть даже задачи, в которых используются «три указателя».</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26</a:t>
            </a:fld>
            <a:endParaRPr lang="ru-RU"/>
          </a:p>
        </p:txBody>
      </p:sp>
    </p:spTree>
    <p:extLst>
      <p:ext uri="{BB962C8B-B14F-4D97-AF65-F5344CB8AC3E}">
        <p14:creationId xmlns:p14="http://schemas.microsoft.com/office/powerpoint/2010/main" val="4094283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27</a:t>
            </a:fld>
            <a:endParaRPr lang="ru-RU"/>
          </a:p>
        </p:txBody>
      </p:sp>
    </p:spTree>
    <p:extLst>
      <p:ext uri="{BB962C8B-B14F-4D97-AF65-F5344CB8AC3E}">
        <p14:creationId xmlns:p14="http://schemas.microsoft.com/office/powerpoint/2010/main" val="1090050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28</a:t>
            </a:fld>
            <a:endParaRPr lang="ru-RU"/>
          </a:p>
        </p:txBody>
      </p:sp>
    </p:spTree>
    <p:extLst>
      <p:ext uri="{BB962C8B-B14F-4D97-AF65-F5344CB8AC3E}">
        <p14:creationId xmlns:p14="http://schemas.microsoft.com/office/powerpoint/2010/main" val="2930722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29</a:t>
            </a:fld>
            <a:endParaRPr lang="ru-RU"/>
          </a:p>
        </p:txBody>
      </p:sp>
    </p:spTree>
    <p:extLst>
      <p:ext uri="{BB962C8B-B14F-4D97-AF65-F5344CB8AC3E}">
        <p14:creationId xmlns:p14="http://schemas.microsoft.com/office/powerpoint/2010/main" val="22859575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30</a:t>
            </a:fld>
            <a:endParaRPr lang="ru-RU"/>
          </a:p>
        </p:txBody>
      </p:sp>
    </p:spTree>
    <p:extLst>
      <p:ext uri="{BB962C8B-B14F-4D97-AF65-F5344CB8AC3E}">
        <p14:creationId xmlns:p14="http://schemas.microsoft.com/office/powerpoint/2010/main" val="2055816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4</a:t>
            </a:fld>
            <a:endParaRPr lang="ru-RU"/>
          </a:p>
        </p:txBody>
      </p:sp>
    </p:spTree>
    <p:extLst>
      <p:ext uri="{BB962C8B-B14F-4D97-AF65-F5344CB8AC3E}">
        <p14:creationId xmlns:p14="http://schemas.microsoft.com/office/powerpoint/2010/main" val="27134282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Теперь, когда вы понимаете, как работает скользящее окно, давайте поговорим о том, как его реализовать. В этом разделе мы воспользуемся предыдущим примером (найдите самый длинный </a:t>
            </a:r>
            <a:r>
              <a:rPr lang="ru-RU" sz="1200" kern="1200" dirty="0" err="1" smtClean="0">
                <a:solidFill>
                  <a:schemeClr val="tx1"/>
                </a:solidFill>
                <a:effectLst/>
                <a:latin typeface="+mn-lt"/>
                <a:ea typeface="+mn-ea"/>
                <a:cs typeface="+mn-cs"/>
              </a:rPr>
              <a:t>подмассив</a:t>
            </a:r>
            <a:r>
              <a:rPr lang="ru-RU" sz="1200" kern="1200" dirty="0" smtClean="0">
                <a:solidFill>
                  <a:schemeClr val="tx1"/>
                </a:solidFill>
                <a:effectLst/>
                <a:latin typeface="+mn-lt"/>
                <a:ea typeface="+mn-ea"/>
                <a:cs typeface="+mn-cs"/>
              </a:rPr>
              <a:t> с суммой, меньшей или равной k).</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Как описано выше, нам нужно определить ограничивающую метрику. В нашем примере ограничивающей метрикой является сумма элементов в окне. Как отслеживать сумму элементов в окне по мере добавления и удаления элементов? Один из способов — хранить окно в отдельном массиве. Когда мы добавляем элементы справа, мы добавляем их в наш массив. Когда мы удаляем элементы слева, мы удаляем соответствующие элементы из массива. Таким образом, мы всегда можем найти сумму для нашего текущего окна, просто сложив элементы в отдельном массиве.</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Это очень неэффективно, так как удаление элементов и вычисление суммы в окне будут занимать O(n) операций. Как можно сделать лучше?</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На самом деле нам не нужно хранить окно в отдельном массиве. Всё, что нам нужно, — это переменная, назовём её </a:t>
            </a:r>
            <a:r>
              <a:rPr lang="ru-RU" sz="1200" kern="1200" dirty="0" err="1" smtClean="0">
                <a:solidFill>
                  <a:schemeClr val="tx1"/>
                </a:solidFill>
                <a:effectLst/>
                <a:latin typeface="+mn-lt"/>
                <a:ea typeface="+mn-ea"/>
                <a:cs typeface="+mn-cs"/>
              </a:rPr>
              <a:t>curr</a:t>
            </a:r>
            <a:r>
              <a:rPr lang="ru-RU" sz="1200" kern="1200" dirty="0" smtClean="0">
                <a:solidFill>
                  <a:schemeClr val="tx1"/>
                </a:solidFill>
                <a:effectLst/>
                <a:latin typeface="+mn-lt"/>
                <a:ea typeface="+mn-ea"/>
                <a:cs typeface="+mn-cs"/>
              </a:rPr>
              <a:t>, которая отслеживает текущую сумму. Когда мы добавляем новый элемент справа, мы просто делаем </a:t>
            </a:r>
            <a:r>
              <a:rPr lang="ru-RU" sz="1200" kern="1200" dirty="0" err="1" smtClean="0">
                <a:solidFill>
                  <a:schemeClr val="tx1"/>
                </a:solidFill>
                <a:effectLst/>
                <a:latin typeface="+mn-lt"/>
                <a:ea typeface="+mn-ea"/>
                <a:cs typeface="+mn-cs"/>
              </a:rPr>
              <a:t>curr</a:t>
            </a:r>
            <a:r>
              <a:rPr lang="ru-RU" sz="1200" kern="1200" dirty="0" smtClean="0">
                <a:solidFill>
                  <a:schemeClr val="tx1"/>
                </a:solidFill>
                <a:effectLst/>
                <a:latin typeface="+mn-lt"/>
                <a:ea typeface="+mn-ea"/>
                <a:cs typeface="+mn-cs"/>
              </a:rPr>
              <a:t> += </a:t>
            </a:r>
            <a:r>
              <a:rPr lang="ru-RU" sz="1200" kern="1200" dirty="0" err="1" smtClean="0">
                <a:solidFill>
                  <a:schemeClr val="tx1"/>
                </a:solidFill>
                <a:effectLst/>
                <a:latin typeface="+mn-lt"/>
                <a:ea typeface="+mn-ea"/>
                <a:cs typeface="+mn-cs"/>
              </a:rPr>
              <a:t>nums</a:t>
            </a:r>
            <a:r>
              <a:rPr lang="ru-RU" sz="1200" kern="1200" dirty="0" smtClean="0">
                <a:solidFill>
                  <a:schemeClr val="tx1"/>
                </a:solidFill>
                <a:effectLst/>
                <a:latin typeface="+mn-lt"/>
                <a:ea typeface="+mn-ea"/>
                <a:cs typeface="+mn-cs"/>
              </a:rPr>
              <a:t>[</a:t>
            </a:r>
            <a:r>
              <a:rPr lang="ru-RU" sz="1200" kern="1200" dirty="0" err="1" smtClean="0">
                <a:solidFill>
                  <a:schemeClr val="tx1"/>
                </a:solidFill>
                <a:effectLst/>
                <a:latin typeface="+mn-lt"/>
                <a:ea typeface="+mn-ea"/>
                <a:cs typeface="+mn-cs"/>
              </a:rPr>
              <a:t>right</a:t>
            </a:r>
            <a:r>
              <a:rPr lang="ru-RU" sz="1200" kern="1200" dirty="0" smtClean="0">
                <a:solidFill>
                  <a:schemeClr val="tx1"/>
                </a:solidFill>
                <a:effectLst/>
                <a:latin typeface="+mn-lt"/>
                <a:ea typeface="+mn-ea"/>
                <a:cs typeface="+mn-cs"/>
              </a:rPr>
              <a:t>]. Когда мы удаляем элемент слева, мы просто делаем </a:t>
            </a:r>
            <a:r>
              <a:rPr lang="ru-RU" sz="1200" kern="1200" dirty="0" err="1" smtClean="0">
                <a:solidFill>
                  <a:schemeClr val="tx1"/>
                </a:solidFill>
                <a:effectLst/>
                <a:latin typeface="+mn-lt"/>
                <a:ea typeface="+mn-ea"/>
                <a:cs typeface="+mn-cs"/>
              </a:rPr>
              <a:t>curr</a:t>
            </a:r>
            <a:r>
              <a:rPr lang="ru-RU" sz="1200" kern="1200" dirty="0" smtClean="0">
                <a:solidFill>
                  <a:schemeClr val="tx1"/>
                </a:solidFill>
                <a:effectLst/>
                <a:latin typeface="+mn-lt"/>
                <a:ea typeface="+mn-ea"/>
                <a:cs typeface="+mn-cs"/>
              </a:rPr>
              <a:t> -= </a:t>
            </a:r>
            <a:r>
              <a:rPr lang="ru-RU" sz="1200" kern="1200" dirty="0" err="1" smtClean="0">
                <a:solidFill>
                  <a:schemeClr val="tx1"/>
                </a:solidFill>
                <a:effectLst/>
                <a:latin typeface="+mn-lt"/>
                <a:ea typeface="+mn-ea"/>
                <a:cs typeface="+mn-cs"/>
              </a:rPr>
              <a:t>nums</a:t>
            </a:r>
            <a:r>
              <a:rPr lang="ru-RU" sz="1200" kern="1200" dirty="0" smtClean="0">
                <a:solidFill>
                  <a:schemeClr val="tx1"/>
                </a:solidFill>
                <a:effectLst/>
                <a:latin typeface="+mn-lt"/>
                <a:ea typeface="+mn-ea"/>
                <a:cs typeface="+mn-cs"/>
              </a:rPr>
              <a:t>[</a:t>
            </a:r>
            <a:r>
              <a:rPr lang="ru-RU" sz="1200" kern="1200" dirty="0" err="1" smtClean="0">
                <a:solidFill>
                  <a:schemeClr val="tx1"/>
                </a:solidFill>
                <a:effectLst/>
                <a:latin typeface="+mn-lt"/>
                <a:ea typeface="+mn-ea"/>
                <a:cs typeface="+mn-cs"/>
              </a:rPr>
              <a:t>left</a:t>
            </a:r>
            <a:r>
              <a:rPr lang="ru-RU" sz="1200" kern="1200" dirty="0" smtClean="0">
                <a:solidFill>
                  <a:schemeClr val="tx1"/>
                </a:solidFill>
                <a:effectLst/>
                <a:latin typeface="+mn-lt"/>
                <a:ea typeface="+mn-ea"/>
                <a:cs typeface="+mn-cs"/>
              </a:rPr>
              <a:t>]. Таким образом, все операции выполняются за O(1).</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Далее, как нам переместить указатели </a:t>
            </a:r>
            <a:r>
              <a:rPr lang="ru-RU" sz="1200" kern="1200" dirty="0" err="1" smtClean="0">
                <a:solidFill>
                  <a:schemeClr val="tx1"/>
                </a:solidFill>
                <a:effectLst/>
                <a:latin typeface="+mn-lt"/>
                <a:ea typeface="+mn-ea"/>
                <a:cs typeface="+mn-cs"/>
              </a:rPr>
              <a:t>left</a:t>
            </a:r>
            <a:r>
              <a:rPr lang="ru-RU" sz="1200" kern="1200" dirty="0" smtClean="0">
                <a:solidFill>
                  <a:schemeClr val="tx1"/>
                </a:solidFill>
                <a:effectLst/>
                <a:latin typeface="+mn-lt"/>
                <a:ea typeface="+mn-ea"/>
                <a:cs typeface="+mn-cs"/>
              </a:rPr>
              <a:t> и </a:t>
            </a:r>
            <a:r>
              <a:rPr lang="ru-RU" sz="1200" kern="1200" dirty="0" err="1" smtClean="0">
                <a:solidFill>
                  <a:schemeClr val="tx1"/>
                </a:solidFill>
                <a:effectLst/>
                <a:latin typeface="+mn-lt"/>
                <a:ea typeface="+mn-ea"/>
                <a:cs typeface="+mn-cs"/>
              </a:rPr>
              <a:t>right</a:t>
            </a:r>
            <a:r>
              <a:rPr lang="ru-RU" sz="1200" kern="1200" dirty="0" smtClean="0">
                <a:solidFill>
                  <a:schemeClr val="tx1"/>
                </a:solidFill>
                <a:effectLst/>
                <a:latin typeface="+mn-lt"/>
                <a:ea typeface="+mn-ea"/>
                <a:cs typeface="+mn-cs"/>
              </a:rPr>
              <a:t>? Помните, что мы хотим продолжать расширять наше окно, и окно всегда сдвигается вправо — оно может несколько раз уменьшиться в промежутке. Поскольку </a:t>
            </a:r>
            <a:r>
              <a:rPr lang="ru-RU" sz="1200" kern="1200" dirty="0" err="1" smtClean="0">
                <a:solidFill>
                  <a:schemeClr val="tx1"/>
                </a:solidFill>
                <a:effectLst/>
                <a:latin typeface="+mn-lt"/>
                <a:ea typeface="+mn-ea"/>
                <a:cs typeface="+mn-cs"/>
              </a:rPr>
              <a:t>right</a:t>
            </a:r>
            <a:r>
              <a:rPr lang="ru-RU" sz="1200" kern="1200" dirty="0" smtClean="0">
                <a:solidFill>
                  <a:schemeClr val="tx1"/>
                </a:solidFill>
                <a:effectLst/>
                <a:latin typeface="+mn-lt"/>
                <a:ea typeface="+mn-ea"/>
                <a:cs typeface="+mn-cs"/>
              </a:rPr>
              <a:t> всегда движется вперёд, мы можем использовать цикл </a:t>
            </a:r>
            <a:r>
              <a:rPr lang="ru-RU" sz="1200" kern="1200" dirty="0" err="1" smtClean="0">
                <a:solidFill>
                  <a:schemeClr val="tx1"/>
                </a:solidFill>
                <a:effectLst/>
                <a:latin typeface="+mn-lt"/>
                <a:ea typeface="+mn-ea"/>
                <a:cs typeface="+mn-cs"/>
              </a:rPr>
              <a:t>for</a:t>
            </a:r>
            <a:r>
              <a:rPr lang="ru-RU" sz="1200" kern="1200" dirty="0" smtClean="0">
                <a:solidFill>
                  <a:schemeClr val="tx1"/>
                </a:solidFill>
                <a:effectLst/>
                <a:latin typeface="+mn-lt"/>
                <a:ea typeface="+mn-ea"/>
                <a:cs typeface="+mn-cs"/>
              </a:rPr>
              <a:t> для перебора </a:t>
            </a:r>
            <a:r>
              <a:rPr lang="ru-RU" sz="1200" kern="1200" dirty="0" err="1" smtClean="0">
                <a:solidFill>
                  <a:schemeClr val="tx1"/>
                </a:solidFill>
                <a:effectLst/>
                <a:latin typeface="+mn-lt"/>
                <a:ea typeface="+mn-ea"/>
                <a:cs typeface="+mn-cs"/>
              </a:rPr>
              <a:t>right</a:t>
            </a:r>
            <a:r>
              <a:rPr lang="ru-RU" sz="1200" kern="1200" dirty="0" smtClean="0">
                <a:solidFill>
                  <a:schemeClr val="tx1"/>
                </a:solidFill>
                <a:effectLst/>
                <a:latin typeface="+mn-lt"/>
                <a:ea typeface="+mn-ea"/>
                <a:cs typeface="+mn-cs"/>
              </a:rPr>
              <a:t> входных данных. На каждой итерации цикла </a:t>
            </a:r>
            <a:r>
              <a:rPr lang="ru-RU" sz="1200" kern="1200" dirty="0" err="1" smtClean="0">
                <a:solidFill>
                  <a:schemeClr val="tx1"/>
                </a:solidFill>
                <a:effectLst/>
                <a:latin typeface="+mn-lt"/>
                <a:ea typeface="+mn-ea"/>
                <a:cs typeface="+mn-cs"/>
              </a:rPr>
              <a:t>for</a:t>
            </a:r>
            <a:r>
              <a:rPr lang="ru-RU" sz="1200" kern="1200" dirty="0" smtClean="0">
                <a:solidFill>
                  <a:schemeClr val="tx1"/>
                </a:solidFill>
                <a:effectLst/>
                <a:latin typeface="+mn-lt"/>
                <a:ea typeface="+mn-ea"/>
                <a:cs typeface="+mn-cs"/>
              </a:rPr>
              <a:t> мы будем добавлять элемент </a:t>
            </a:r>
            <a:r>
              <a:rPr lang="ru-RU" sz="1200" kern="1200" dirty="0" err="1" smtClean="0">
                <a:solidFill>
                  <a:schemeClr val="tx1"/>
                </a:solidFill>
                <a:effectLst/>
                <a:latin typeface="+mn-lt"/>
                <a:ea typeface="+mn-ea"/>
                <a:cs typeface="+mn-cs"/>
              </a:rPr>
              <a:t>nums</a:t>
            </a:r>
            <a:r>
              <a:rPr lang="ru-RU" sz="1200" kern="1200" dirty="0" smtClean="0">
                <a:solidFill>
                  <a:schemeClr val="tx1"/>
                </a:solidFill>
                <a:effectLst/>
                <a:latin typeface="+mn-lt"/>
                <a:ea typeface="+mn-ea"/>
                <a:cs typeface="+mn-cs"/>
              </a:rPr>
              <a:t>[</a:t>
            </a:r>
            <a:r>
              <a:rPr lang="ru-RU" sz="1200" kern="1200" dirty="0" err="1" smtClean="0">
                <a:solidFill>
                  <a:schemeClr val="tx1"/>
                </a:solidFill>
                <a:effectLst/>
                <a:latin typeface="+mn-lt"/>
                <a:ea typeface="+mn-ea"/>
                <a:cs typeface="+mn-cs"/>
              </a:rPr>
              <a:t>right</a:t>
            </a:r>
            <a:r>
              <a:rPr lang="ru-RU" sz="1200" kern="1200" dirty="0" smtClean="0">
                <a:solidFill>
                  <a:schemeClr val="tx1"/>
                </a:solidFill>
                <a:effectLst/>
                <a:latin typeface="+mn-lt"/>
                <a:ea typeface="+mn-ea"/>
                <a:cs typeface="+mn-cs"/>
              </a:rPr>
              <a:t>] в наше окно.</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А как насчёт </a:t>
            </a:r>
            <a:r>
              <a:rPr lang="ru-RU" sz="1200" kern="1200" dirty="0" err="1" smtClean="0">
                <a:solidFill>
                  <a:schemeClr val="tx1"/>
                </a:solidFill>
                <a:effectLst/>
                <a:latin typeface="+mn-lt"/>
                <a:ea typeface="+mn-ea"/>
                <a:cs typeface="+mn-cs"/>
              </a:rPr>
              <a:t>left</a:t>
            </a:r>
            <a:r>
              <a:rPr lang="ru-RU" sz="1200" kern="1200" dirty="0" smtClean="0">
                <a:solidFill>
                  <a:schemeClr val="tx1"/>
                </a:solidFill>
                <a:effectLst/>
                <a:latin typeface="+mn-lt"/>
                <a:ea typeface="+mn-ea"/>
                <a:cs typeface="+mn-cs"/>
              </a:rPr>
              <a:t>? Когда мы перемещаем </a:t>
            </a:r>
            <a:r>
              <a:rPr lang="ru-RU" sz="1200" kern="1200" dirty="0" err="1" smtClean="0">
                <a:solidFill>
                  <a:schemeClr val="tx1"/>
                </a:solidFill>
                <a:effectLst/>
                <a:latin typeface="+mn-lt"/>
                <a:ea typeface="+mn-ea"/>
                <a:cs typeface="+mn-cs"/>
              </a:rPr>
              <a:t>left</a:t>
            </a:r>
            <a:r>
              <a:rPr lang="ru-RU" sz="1200" kern="1200" dirty="0" smtClean="0">
                <a:solidFill>
                  <a:schemeClr val="tx1"/>
                </a:solidFill>
                <a:effectLst/>
                <a:latin typeface="+mn-lt"/>
                <a:ea typeface="+mn-ea"/>
                <a:cs typeface="+mn-cs"/>
              </a:rPr>
              <a:t>, мы уменьшаем наше окно. Мы уменьшаем окно только тогда, когда оно становится недействительным. Поддерживая </a:t>
            </a:r>
            <a:r>
              <a:rPr lang="ru-RU" sz="1200" kern="1200" dirty="0" err="1" smtClean="0">
                <a:solidFill>
                  <a:schemeClr val="tx1"/>
                </a:solidFill>
                <a:effectLst/>
                <a:latin typeface="+mn-lt"/>
                <a:ea typeface="+mn-ea"/>
                <a:cs typeface="+mn-cs"/>
              </a:rPr>
              <a:t>curr</a:t>
            </a:r>
            <a:r>
              <a:rPr lang="ru-RU" sz="1200" kern="1200" dirty="0" smtClean="0">
                <a:solidFill>
                  <a:schemeClr val="tx1"/>
                </a:solidFill>
                <a:effectLst/>
                <a:latin typeface="+mn-lt"/>
                <a:ea typeface="+mn-ea"/>
                <a:cs typeface="+mn-cs"/>
              </a:rPr>
              <a:t>, мы можем легко определить, является ли текущее окно действительным, проверив условие </a:t>
            </a:r>
            <a:r>
              <a:rPr lang="ru-RU" sz="1200" kern="1200" dirty="0" err="1" smtClean="0">
                <a:solidFill>
                  <a:schemeClr val="tx1"/>
                </a:solidFill>
                <a:effectLst/>
                <a:latin typeface="+mn-lt"/>
                <a:ea typeface="+mn-ea"/>
                <a:cs typeface="+mn-cs"/>
              </a:rPr>
              <a:t>curr</a:t>
            </a:r>
            <a:r>
              <a:rPr lang="ru-RU" sz="1200" kern="1200" dirty="0" smtClean="0">
                <a:solidFill>
                  <a:schemeClr val="tx1"/>
                </a:solidFill>
                <a:effectLst/>
                <a:latin typeface="+mn-lt"/>
                <a:ea typeface="+mn-ea"/>
                <a:cs typeface="+mn-cs"/>
              </a:rPr>
              <a:t> &lt;= k. Когда мы добавляем новый элемент и окно становится недействительным, нам может потребоваться удалить несколько элементов слева. Например, предположим, что у нас есть </a:t>
            </a:r>
            <a:r>
              <a:rPr lang="ru-RU" sz="1200" kern="1200" dirty="0" err="1" smtClean="0">
                <a:solidFill>
                  <a:schemeClr val="tx1"/>
                </a:solidFill>
                <a:effectLst/>
                <a:latin typeface="+mn-lt"/>
                <a:ea typeface="+mn-ea"/>
                <a:cs typeface="+mn-cs"/>
              </a:rPr>
              <a:t>nums</a:t>
            </a:r>
            <a:r>
              <a:rPr lang="ru-RU" sz="1200" kern="1200" dirty="0" smtClean="0">
                <a:solidFill>
                  <a:schemeClr val="tx1"/>
                </a:solidFill>
                <a:effectLst/>
                <a:latin typeface="+mn-lt"/>
                <a:ea typeface="+mn-ea"/>
                <a:cs typeface="+mn-cs"/>
              </a:rPr>
              <a:t> = [1, 1, 1, 3] и k = 3. Когда мы доходим до 3 и добавляем его в окно, окно становится недействительным. Нам нужно удалить три элемента слева, чтобы окно снова стало активным.</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Это говорит о том, что для удаления данных нам следует использовать цикл </a:t>
            </a:r>
            <a:r>
              <a:rPr lang="ru-RU" sz="1200" kern="1200" dirty="0" err="1" smtClean="0">
                <a:solidFill>
                  <a:schemeClr val="tx1"/>
                </a:solidFill>
                <a:effectLst/>
                <a:latin typeface="+mn-lt"/>
                <a:ea typeface="+mn-ea"/>
                <a:cs typeface="+mn-cs"/>
              </a:rPr>
              <a:t>while</a:t>
            </a:r>
            <a:r>
              <a:rPr lang="ru-RU" sz="1200" kern="1200" dirty="0" smtClean="0">
                <a:solidFill>
                  <a:schemeClr val="tx1"/>
                </a:solidFill>
                <a:effectLst/>
                <a:latin typeface="+mn-lt"/>
                <a:ea typeface="+mn-ea"/>
                <a:cs typeface="+mn-cs"/>
              </a:rPr>
              <a:t>. Условием будет </a:t>
            </a:r>
            <a:r>
              <a:rPr lang="ru-RU" sz="1200" kern="1200" dirty="0" err="1" smtClean="0">
                <a:solidFill>
                  <a:schemeClr val="tx1"/>
                </a:solidFill>
                <a:effectLst/>
                <a:latin typeface="+mn-lt"/>
                <a:ea typeface="+mn-ea"/>
                <a:cs typeface="+mn-cs"/>
              </a:rPr>
              <a:t>while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curr</a:t>
            </a:r>
            <a:r>
              <a:rPr lang="ru-RU" sz="1200" kern="1200" dirty="0" smtClean="0">
                <a:solidFill>
                  <a:schemeClr val="tx1"/>
                </a:solidFill>
                <a:effectLst/>
                <a:latin typeface="+mn-lt"/>
                <a:ea typeface="+mn-ea"/>
                <a:cs typeface="+mn-cs"/>
              </a:rPr>
              <a:t> &gt; k) (пока окно не станет недействительным). Чтобы удалить данные, мы выполняем </a:t>
            </a:r>
            <a:r>
              <a:rPr lang="ru-RU" sz="1200" kern="1200" dirty="0" err="1" smtClean="0">
                <a:solidFill>
                  <a:schemeClr val="tx1"/>
                </a:solidFill>
                <a:effectLst/>
                <a:latin typeface="+mn-lt"/>
                <a:ea typeface="+mn-ea"/>
                <a:cs typeface="+mn-cs"/>
              </a:rPr>
              <a:t>curr</a:t>
            </a:r>
            <a:r>
              <a:rPr lang="ru-RU" sz="1200" kern="1200" dirty="0" smtClean="0">
                <a:solidFill>
                  <a:schemeClr val="tx1"/>
                </a:solidFill>
                <a:effectLst/>
                <a:latin typeface="+mn-lt"/>
                <a:ea typeface="+mn-ea"/>
                <a:cs typeface="+mn-cs"/>
              </a:rPr>
              <a:t> -= </a:t>
            </a:r>
            <a:r>
              <a:rPr lang="ru-RU" sz="1200" kern="1200" dirty="0" err="1" smtClean="0">
                <a:solidFill>
                  <a:schemeClr val="tx1"/>
                </a:solidFill>
                <a:effectLst/>
                <a:latin typeface="+mn-lt"/>
                <a:ea typeface="+mn-ea"/>
                <a:cs typeface="+mn-cs"/>
              </a:rPr>
              <a:t>nums</a:t>
            </a:r>
            <a:r>
              <a:rPr lang="ru-RU" sz="1200" kern="1200" dirty="0" smtClean="0">
                <a:solidFill>
                  <a:schemeClr val="tx1"/>
                </a:solidFill>
                <a:effectLst/>
                <a:latin typeface="+mn-lt"/>
                <a:ea typeface="+mn-ea"/>
                <a:cs typeface="+mn-cs"/>
              </a:rPr>
              <a:t>[</a:t>
            </a:r>
            <a:r>
              <a:rPr lang="ru-RU" sz="1200" kern="1200" dirty="0" err="1" smtClean="0">
                <a:solidFill>
                  <a:schemeClr val="tx1"/>
                </a:solidFill>
                <a:effectLst/>
                <a:latin typeface="+mn-lt"/>
                <a:ea typeface="+mn-ea"/>
                <a:cs typeface="+mn-cs"/>
              </a:rPr>
              <a:t>left</a:t>
            </a:r>
            <a:r>
              <a:rPr lang="ru-RU" sz="1200" kern="1200" dirty="0" smtClean="0">
                <a:solidFill>
                  <a:schemeClr val="tx1"/>
                </a:solidFill>
                <a:effectLst/>
                <a:latin typeface="+mn-lt"/>
                <a:ea typeface="+mn-ea"/>
                <a:cs typeface="+mn-cs"/>
              </a:rPr>
              <a:t>] и затем увеличиваем </a:t>
            </a:r>
            <a:r>
              <a:rPr lang="ru-RU" sz="1200" kern="1200" dirty="0" err="1" smtClean="0">
                <a:solidFill>
                  <a:schemeClr val="tx1"/>
                </a:solidFill>
                <a:effectLst/>
                <a:latin typeface="+mn-lt"/>
                <a:ea typeface="+mn-ea"/>
                <a:cs typeface="+mn-cs"/>
              </a:rPr>
              <a:t>left</a:t>
            </a:r>
            <a:r>
              <a:rPr lang="ru-RU" sz="1200" kern="1200" dirty="0" smtClean="0">
                <a:solidFill>
                  <a:schemeClr val="tx1"/>
                </a:solidFill>
                <a:effectLst/>
                <a:latin typeface="+mn-lt"/>
                <a:ea typeface="+mn-ea"/>
                <a:cs typeface="+mn-cs"/>
              </a:rPr>
              <a:t> на каждой итерации цикла </a:t>
            </a:r>
            <a:r>
              <a:rPr lang="ru-RU" sz="1200" kern="1200" dirty="0" err="1" smtClean="0">
                <a:solidFill>
                  <a:schemeClr val="tx1"/>
                </a:solidFill>
                <a:effectLst/>
                <a:latin typeface="+mn-lt"/>
                <a:ea typeface="+mn-ea"/>
                <a:cs typeface="+mn-cs"/>
              </a:rPr>
              <a:t>while</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Наконец, как нам обновить ответ? В каждой итерации цикла </a:t>
            </a:r>
            <a:r>
              <a:rPr lang="ru-RU" sz="1200" kern="1200" dirty="0" err="1" smtClean="0">
                <a:solidFill>
                  <a:schemeClr val="tx1"/>
                </a:solidFill>
                <a:effectLst/>
                <a:latin typeface="+mn-lt"/>
                <a:ea typeface="+mn-ea"/>
                <a:cs typeface="+mn-cs"/>
              </a:rPr>
              <a:t>for</a:t>
            </a:r>
            <a:r>
              <a:rPr lang="ru-RU" sz="1200" kern="1200" dirty="0" smtClean="0">
                <a:solidFill>
                  <a:schemeClr val="tx1"/>
                </a:solidFill>
                <a:effectLst/>
                <a:latin typeface="+mn-lt"/>
                <a:ea typeface="+mn-ea"/>
                <a:cs typeface="+mn-cs"/>
              </a:rPr>
              <a:t>, после цикла </a:t>
            </a:r>
            <a:r>
              <a:rPr lang="ru-RU" sz="1200" kern="1200" dirty="0" err="1" smtClean="0">
                <a:solidFill>
                  <a:schemeClr val="tx1"/>
                </a:solidFill>
                <a:effectLst/>
                <a:latin typeface="+mn-lt"/>
                <a:ea typeface="+mn-ea"/>
                <a:cs typeface="+mn-cs"/>
              </a:rPr>
              <a:t>while</a:t>
            </a:r>
            <a:r>
              <a:rPr lang="ru-RU" sz="1200" kern="1200" dirty="0" smtClean="0">
                <a:solidFill>
                  <a:schemeClr val="tx1"/>
                </a:solidFill>
                <a:effectLst/>
                <a:latin typeface="+mn-lt"/>
                <a:ea typeface="+mn-ea"/>
                <a:cs typeface="+mn-cs"/>
              </a:rPr>
              <a:t>, текущее окно является действительным. Здесь мы можем написать код для обновления ответа. Формула для определения длины окна — </a:t>
            </a:r>
            <a:r>
              <a:rPr lang="ru-RU" sz="1200" kern="1200" dirty="0" err="1" smtClean="0">
                <a:solidFill>
                  <a:schemeClr val="tx1"/>
                </a:solidFill>
                <a:effectLst/>
                <a:latin typeface="+mn-lt"/>
                <a:ea typeface="+mn-ea"/>
                <a:cs typeface="+mn-cs"/>
              </a:rPr>
              <a:t>right</a:t>
            </a:r>
            <a:r>
              <a:rPr lang="ru-RU" sz="1200" kern="1200" dirty="0" smtClean="0">
                <a:solidFill>
                  <a:schemeClr val="tx1"/>
                </a:solidFill>
                <a:effectLst/>
                <a:latin typeface="+mn-lt"/>
                <a:ea typeface="+mn-ea"/>
                <a:cs typeface="+mn-cs"/>
              </a:rPr>
              <a:t> - </a:t>
            </a:r>
            <a:r>
              <a:rPr lang="ru-RU" sz="1200" kern="1200" dirty="0" err="1" smtClean="0">
                <a:solidFill>
                  <a:schemeClr val="tx1"/>
                </a:solidFill>
                <a:effectLst/>
                <a:latin typeface="+mn-lt"/>
                <a:ea typeface="+mn-ea"/>
                <a:cs typeface="+mn-cs"/>
              </a:rPr>
              <a:t>left</a:t>
            </a:r>
            <a:r>
              <a:rPr lang="ru-RU" sz="1200" kern="1200" dirty="0" smtClean="0">
                <a:solidFill>
                  <a:schemeClr val="tx1"/>
                </a:solidFill>
                <a:effectLst/>
                <a:latin typeface="+mn-lt"/>
                <a:ea typeface="+mn-ea"/>
                <a:cs typeface="+mn-cs"/>
              </a:rPr>
              <a:t> + 1.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31</a:t>
            </a:fld>
            <a:endParaRPr lang="ru-RU"/>
          </a:p>
        </p:txBody>
      </p:sp>
    </p:spTree>
    <p:extLst>
      <p:ext uri="{BB962C8B-B14F-4D97-AF65-F5344CB8AC3E}">
        <p14:creationId xmlns:p14="http://schemas.microsoft.com/office/powerpoint/2010/main" val="731787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32</a:t>
            </a:fld>
            <a:endParaRPr lang="ru-RU"/>
          </a:p>
        </p:txBody>
      </p:sp>
    </p:spTree>
    <p:extLst>
      <p:ext uri="{BB962C8B-B14F-4D97-AF65-F5344CB8AC3E}">
        <p14:creationId xmlns:p14="http://schemas.microsoft.com/office/powerpoint/2010/main" val="6211714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33</a:t>
            </a:fld>
            <a:endParaRPr lang="ru-RU"/>
          </a:p>
        </p:txBody>
      </p:sp>
    </p:spTree>
    <p:extLst>
      <p:ext uri="{BB962C8B-B14F-4D97-AF65-F5344CB8AC3E}">
        <p14:creationId xmlns:p14="http://schemas.microsoft.com/office/powerpoint/2010/main" val="6678802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Давайте использовать целое число </a:t>
            </a:r>
            <a:r>
              <a:rPr lang="ru-RU" sz="1200" kern="1200" dirty="0" err="1" smtClean="0">
                <a:solidFill>
                  <a:schemeClr val="tx1"/>
                </a:solidFill>
                <a:effectLst/>
                <a:latin typeface="+mn-lt"/>
                <a:ea typeface="+mn-ea"/>
                <a:cs typeface="+mn-cs"/>
              </a:rPr>
              <a:t>curr</a:t>
            </a:r>
            <a:r>
              <a:rPr lang="ru-RU" sz="1200" kern="1200" dirty="0" smtClean="0">
                <a:solidFill>
                  <a:schemeClr val="tx1"/>
                </a:solidFill>
                <a:effectLst/>
                <a:latin typeface="+mn-lt"/>
                <a:ea typeface="+mn-ea"/>
                <a:cs typeface="+mn-cs"/>
              </a:rPr>
              <a:t>, которое отслеживает сумму в текущем окне. Поскольку в задаче требуется найти </a:t>
            </a:r>
            <a:r>
              <a:rPr lang="ru-RU" sz="1200" kern="1200" dirty="0" err="1" smtClean="0">
                <a:solidFill>
                  <a:schemeClr val="tx1"/>
                </a:solidFill>
                <a:effectLst/>
                <a:latin typeface="+mn-lt"/>
                <a:ea typeface="+mn-ea"/>
                <a:cs typeface="+mn-cs"/>
              </a:rPr>
              <a:t>подмассивы</a:t>
            </a:r>
            <a:r>
              <a:rPr lang="ru-RU" sz="1200" kern="1200" dirty="0" smtClean="0">
                <a:solidFill>
                  <a:schemeClr val="tx1"/>
                </a:solidFill>
                <a:effectLst/>
                <a:latin typeface="+mn-lt"/>
                <a:ea typeface="+mn-ea"/>
                <a:cs typeface="+mn-cs"/>
              </a:rPr>
              <a:t>, сумма которых меньше или равна k, мы хотим сохранить </a:t>
            </a:r>
            <a:r>
              <a:rPr lang="ru-RU" sz="1200" kern="1200" dirty="0" err="1" smtClean="0">
                <a:solidFill>
                  <a:schemeClr val="tx1"/>
                </a:solidFill>
                <a:effectLst/>
                <a:latin typeface="+mn-lt"/>
                <a:ea typeface="+mn-ea"/>
                <a:cs typeface="+mn-cs"/>
              </a:rPr>
              <a:t>curr</a:t>
            </a:r>
            <a:r>
              <a:rPr lang="ru-RU" sz="1200" kern="1200" dirty="0" smtClean="0">
                <a:solidFill>
                  <a:schemeClr val="tx1"/>
                </a:solidFill>
                <a:effectLst/>
                <a:latin typeface="+mn-lt"/>
                <a:ea typeface="+mn-ea"/>
                <a:cs typeface="+mn-cs"/>
              </a:rPr>
              <a:t> &lt;= k. Давайте рассмотрим пример, в котором </a:t>
            </a:r>
            <a:r>
              <a:rPr lang="ru-RU" sz="1200" kern="1200" dirty="0" err="1" smtClean="0">
                <a:solidFill>
                  <a:schemeClr val="tx1"/>
                </a:solidFill>
                <a:effectLst/>
                <a:latin typeface="+mn-lt"/>
                <a:ea typeface="+mn-ea"/>
                <a:cs typeface="+mn-cs"/>
              </a:rPr>
              <a:t>nums</a:t>
            </a:r>
            <a:r>
              <a:rPr lang="ru-RU" sz="1200" kern="1200" dirty="0" smtClean="0">
                <a:solidFill>
                  <a:schemeClr val="tx1"/>
                </a:solidFill>
                <a:effectLst/>
                <a:latin typeface="+mn-lt"/>
                <a:ea typeface="+mn-ea"/>
                <a:cs typeface="+mn-cs"/>
              </a:rPr>
              <a:t> = [3, 1, 2, 7, 4, 2, 1, 1, 5] и k = 8.</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Окно начинается пустым, но мы можем увеличить его до [3, 1, 2] при сохранении ограничения. Однако после добавления 7 сумма в окне становится слишком большой. Нам нужно уменьшить окно, пока сумма снова не станет меньше 8, что не произойдёт, пока наше окно не будет выглядеть как [7]. Когда мы пытаемся добавить следующий элемент, наше окно снова становится слишком большим, и нам нужно удалить 7, что означает, что у нас [4]. Теперь мы можем увеличить окно, пока оно не будет выглядеть как [4, 2, 1, 1], но добавление следующего элемента делает сумму слишком большой. Мы удаляем элементы слева до тех пор, пока они снова не будут соответствовать ограничению, что происходит в [1, 1, 5]. Самый длинный </a:t>
            </a:r>
            <a:r>
              <a:rPr lang="ru-RU" sz="1200" kern="1200" dirty="0" err="1" smtClean="0">
                <a:solidFill>
                  <a:schemeClr val="tx1"/>
                </a:solidFill>
                <a:effectLst/>
                <a:latin typeface="+mn-lt"/>
                <a:ea typeface="+mn-ea"/>
                <a:cs typeface="+mn-cs"/>
              </a:rPr>
              <a:t>подмассив</a:t>
            </a:r>
            <a:r>
              <a:rPr lang="ru-RU" sz="1200" kern="1200" dirty="0" smtClean="0">
                <a:solidFill>
                  <a:schemeClr val="tx1"/>
                </a:solidFill>
                <a:effectLst/>
                <a:latin typeface="+mn-lt"/>
                <a:ea typeface="+mn-ea"/>
                <a:cs typeface="+mn-cs"/>
              </a:rPr>
              <a:t>, который мы нашли, — [4, 2, 1, 1] , а значит, ответ — 4.</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Когда мы добавляем элемент в окно, перемещая правую границу, мы просто делаем </a:t>
            </a:r>
            <a:r>
              <a:rPr lang="ru-RU" sz="1200" kern="1200" dirty="0" err="1" smtClean="0">
                <a:solidFill>
                  <a:schemeClr val="tx1"/>
                </a:solidFill>
                <a:effectLst/>
                <a:latin typeface="+mn-lt"/>
                <a:ea typeface="+mn-ea"/>
                <a:cs typeface="+mn-cs"/>
              </a:rPr>
              <a:t>curr</a:t>
            </a:r>
            <a:r>
              <a:rPr lang="ru-RU" sz="1200" kern="1200" dirty="0" smtClean="0">
                <a:solidFill>
                  <a:schemeClr val="tx1"/>
                </a:solidFill>
                <a:effectLst/>
                <a:latin typeface="+mn-lt"/>
                <a:ea typeface="+mn-ea"/>
                <a:cs typeface="+mn-cs"/>
              </a:rPr>
              <a:t> += </a:t>
            </a:r>
            <a:r>
              <a:rPr lang="ru-RU" sz="1200" kern="1200" dirty="0" err="1" smtClean="0">
                <a:solidFill>
                  <a:schemeClr val="tx1"/>
                </a:solidFill>
                <a:effectLst/>
                <a:latin typeface="+mn-lt"/>
                <a:ea typeface="+mn-ea"/>
                <a:cs typeface="+mn-cs"/>
              </a:rPr>
              <a:t>value</a:t>
            </a:r>
            <a:r>
              <a:rPr lang="ru-RU" sz="1200" kern="1200" dirty="0" smtClean="0">
                <a:solidFill>
                  <a:schemeClr val="tx1"/>
                </a:solidFill>
                <a:effectLst/>
                <a:latin typeface="+mn-lt"/>
                <a:ea typeface="+mn-ea"/>
                <a:cs typeface="+mn-cs"/>
              </a:rPr>
              <a:t>. Когда мы удаляем элемент из окна, перемещая левую границу, мы просто делаем </a:t>
            </a:r>
            <a:r>
              <a:rPr lang="ru-RU" sz="1200" kern="1200" dirty="0" err="1" smtClean="0">
                <a:solidFill>
                  <a:schemeClr val="tx1"/>
                </a:solidFill>
                <a:effectLst/>
                <a:latin typeface="+mn-lt"/>
                <a:ea typeface="+mn-ea"/>
                <a:cs typeface="+mn-cs"/>
              </a:rPr>
              <a:t>curr</a:t>
            </a:r>
            <a:r>
              <a:rPr lang="ru-RU" sz="1200" kern="1200" dirty="0" smtClean="0">
                <a:solidFill>
                  <a:schemeClr val="tx1"/>
                </a:solidFill>
                <a:effectLst/>
                <a:latin typeface="+mn-lt"/>
                <a:ea typeface="+mn-ea"/>
                <a:cs typeface="+mn-cs"/>
              </a:rPr>
              <a:t> -= </a:t>
            </a:r>
            <a:r>
              <a:rPr lang="ru-RU" sz="1200" kern="1200" dirty="0" err="1" smtClean="0">
                <a:solidFill>
                  <a:schemeClr val="tx1"/>
                </a:solidFill>
                <a:effectLst/>
                <a:latin typeface="+mn-lt"/>
                <a:ea typeface="+mn-ea"/>
                <a:cs typeface="+mn-cs"/>
              </a:rPr>
              <a:t>value</a:t>
            </a:r>
            <a:r>
              <a:rPr lang="ru-RU" sz="1200" kern="1200" dirty="0" smtClean="0">
                <a:solidFill>
                  <a:schemeClr val="tx1"/>
                </a:solidFill>
                <a:effectLst/>
                <a:latin typeface="+mn-lt"/>
                <a:ea typeface="+mn-ea"/>
                <a:cs typeface="+mn-cs"/>
              </a:rPr>
              <a:t>. Мы должны удалять элементы до тех пор, пока </a:t>
            </a:r>
            <a:r>
              <a:rPr lang="ru-RU" sz="1200" kern="1200" dirty="0" err="1" smtClean="0">
                <a:solidFill>
                  <a:schemeClr val="tx1"/>
                </a:solidFill>
                <a:effectLst/>
                <a:latin typeface="+mn-lt"/>
                <a:ea typeface="+mn-ea"/>
                <a:cs typeface="+mn-cs"/>
              </a:rPr>
              <a:t>curr</a:t>
            </a:r>
            <a:r>
              <a:rPr lang="ru-RU" sz="1200" kern="1200" dirty="0" smtClean="0">
                <a:solidFill>
                  <a:schemeClr val="tx1"/>
                </a:solidFill>
                <a:effectLst/>
                <a:latin typeface="+mn-lt"/>
                <a:ea typeface="+mn-ea"/>
                <a:cs typeface="+mn-cs"/>
              </a:rPr>
              <a:t> &gt; k.</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Учитывая, что </a:t>
            </a:r>
            <a:r>
              <a:rPr lang="ru-RU" sz="1200" kern="1200" dirty="0" err="1" smtClean="0">
                <a:solidFill>
                  <a:schemeClr val="tx1"/>
                </a:solidFill>
                <a:effectLst/>
                <a:latin typeface="+mn-lt"/>
                <a:ea typeface="+mn-ea"/>
                <a:cs typeface="+mn-cs"/>
              </a:rPr>
              <a:t>подмассив</a:t>
            </a:r>
            <a:r>
              <a:rPr lang="ru-RU" sz="1200" kern="1200" dirty="0" smtClean="0">
                <a:solidFill>
                  <a:schemeClr val="tx1"/>
                </a:solidFill>
                <a:effectLst/>
                <a:latin typeface="+mn-lt"/>
                <a:ea typeface="+mn-ea"/>
                <a:cs typeface="+mn-cs"/>
              </a:rPr>
              <a:t> начинается с </a:t>
            </a:r>
            <a:r>
              <a:rPr lang="ru-RU" sz="1200" kern="1200" dirty="0" err="1" smtClean="0">
                <a:solidFill>
                  <a:schemeClr val="tx1"/>
                </a:solidFill>
                <a:effectLst/>
                <a:latin typeface="+mn-lt"/>
                <a:ea typeface="+mn-ea"/>
                <a:cs typeface="+mn-cs"/>
              </a:rPr>
              <a:t>left</a:t>
            </a:r>
            <a:r>
              <a:rPr lang="ru-RU" sz="1200" kern="1200" dirty="0" smtClean="0">
                <a:solidFill>
                  <a:schemeClr val="tx1"/>
                </a:solidFill>
                <a:effectLst/>
                <a:latin typeface="+mn-lt"/>
                <a:ea typeface="+mn-ea"/>
                <a:cs typeface="+mn-cs"/>
              </a:rPr>
              <a:t> и заканчивается на </a:t>
            </a:r>
            <a:r>
              <a:rPr lang="ru-RU" sz="1200" kern="1200" dirty="0" err="1" smtClean="0">
                <a:solidFill>
                  <a:schemeClr val="tx1"/>
                </a:solidFill>
                <a:effectLst/>
                <a:latin typeface="+mn-lt"/>
                <a:ea typeface="+mn-ea"/>
                <a:cs typeface="+mn-cs"/>
              </a:rPr>
              <a:t>right</a:t>
            </a:r>
            <a:r>
              <a:rPr lang="ru-RU" sz="1200" kern="1200" dirty="0" smtClean="0">
                <a:solidFill>
                  <a:schemeClr val="tx1"/>
                </a:solidFill>
                <a:effectLst/>
                <a:latin typeface="+mn-lt"/>
                <a:ea typeface="+mn-ea"/>
                <a:cs typeface="+mn-cs"/>
              </a:rPr>
              <a:t>, его длина составляет </a:t>
            </a:r>
            <a:r>
              <a:rPr lang="ru-RU" sz="1200" kern="1200" dirty="0" err="1" smtClean="0">
                <a:solidFill>
                  <a:schemeClr val="tx1"/>
                </a:solidFill>
                <a:effectLst/>
                <a:latin typeface="+mn-lt"/>
                <a:ea typeface="+mn-ea"/>
                <a:cs typeface="+mn-cs"/>
              </a:rPr>
              <a:t>right</a:t>
            </a:r>
            <a:r>
              <a:rPr lang="ru-RU" sz="1200" kern="1200" dirty="0" smtClean="0">
                <a:solidFill>
                  <a:schemeClr val="tx1"/>
                </a:solidFill>
                <a:effectLst/>
                <a:latin typeface="+mn-lt"/>
                <a:ea typeface="+mn-ea"/>
                <a:cs typeface="+mn-cs"/>
              </a:rPr>
              <a:t> - </a:t>
            </a:r>
            <a:r>
              <a:rPr lang="ru-RU" sz="1200" kern="1200" dirty="0" err="1" smtClean="0">
                <a:solidFill>
                  <a:schemeClr val="tx1"/>
                </a:solidFill>
                <a:effectLst/>
                <a:latin typeface="+mn-lt"/>
                <a:ea typeface="+mn-ea"/>
                <a:cs typeface="+mn-cs"/>
              </a:rPr>
              <a:t>left</a:t>
            </a:r>
            <a:r>
              <a:rPr lang="ru-RU" sz="1200" kern="1200" dirty="0" smtClean="0">
                <a:solidFill>
                  <a:schemeClr val="tx1"/>
                </a:solidFill>
                <a:effectLst/>
                <a:latin typeface="+mn-lt"/>
                <a:ea typeface="+mn-ea"/>
                <a:cs typeface="+mn-cs"/>
              </a:rPr>
              <a:t> + 1. Как упоминалось ранее, временная сложность этого алгоритма составляет O(n), поскольку вся работа, выполняемая внутри цикла </a:t>
            </a:r>
            <a:r>
              <a:rPr lang="ru-RU" sz="1200" kern="1200" dirty="0" err="1" smtClean="0">
                <a:solidFill>
                  <a:schemeClr val="tx1"/>
                </a:solidFill>
                <a:effectLst/>
                <a:latin typeface="+mn-lt"/>
                <a:ea typeface="+mn-ea"/>
                <a:cs typeface="+mn-cs"/>
              </a:rPr>
              <a:t>for</a:t>
            </a:r>
            <a:r>
              <a:rPr lang="ru-RU" sz="1200" kern="1200" dirty="0" smtClean="0">
                <a:solidFill>
                  <a:schemeClr val="tx1"/>
                </a:solidFill>
                <a:effectLst/>
                <a:latin typeface="+mn-lt"/>
                <a:ea typeface="+mn-ea"/>
                <a:cs typeface="+mn-cs"/>
              </a:rPr>
              <a:t>, амортизируется O(1), где n — длина </a:t>
            </a:r>
            <a:r>
              <a:rPr lang="ru-RU" sz="1200" kern="1200" dirty="0" err="1" smtClean="0">
                <a:solidFill>
                  <a:schemeClr val="tx1"/>
                </a:solidFill>
                <a:effectLst/>
                <a:latin typeface="+mn-lt"/>
                <a:ea typeface="+mn-ea"/>
                <a:cs typeface="+mn-cs"/>
              </a:rPr>
              <a:t>nums</a:t>
            </a:r>
            <a:r>
              <a:rPr lang="ru-RU" sz="1200" kern="1200" dirty="0" smtClean="0">
                <a:solidFill>
                  <a:schemeClr val="tx1"/>
                </a:solidFill>
                <a:effectLst/>
                <a:latin typeface="+mn-lt"/>
                <a:ea typeface="+mn-ea"/>
                <a:cs typeface="+mn-cs"/>
              </a:rPr>
              <a:t>. Пространственная сложность постоянна, поскольку мы используем только 3 целочисленные переменные.</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34</a:t>
            </a:fld>
            <a:endParaRPr lang="ru-RU"/>
          </a:p>
        </p:txBody>
      </p:sp>
    </p:spTree>
    <p:extLst>
      <p:ext uri="{BB962C8B-B14F-4D97-AF65-F5344CB8AC3E}">
        <p14:creationId xmlns:p14="http://schemas.microsoft.com/office/powerpoint/2010/main" val="1332678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Поскольку строка может содержать только "1" и "0", другой способ взглянуть на эту задачу — «какова самая длинная подстрока, содержащая не более одного "0"?». Это позволяет нам легко решить задачу с помощью скользящего окна, в котором наше условие — </a:t>
            </a:r>
            <a:r>
              <a:rPr lang="ru-RU" sz="1200" kern="1200" dirty="0" err="1" smtClean="0">
                <a:solidFill>
                  <a:schemeClr val="tx1"/>
                </a:solidFill>
                <a:effectLst/>
                <a:latin typeface="+mn-lt"/>
                <a:ea typeface="+mn-ea"/>
                <a:cs typeface="+mn-cs"/>
              </a:rPr>
              <a:t>window.count</a:t>
            </a:r>
            <a:r>
              <a:rPr lang="ru-RU" sz="1200" kern="1200" dirty="0" smtClean="0">
                <a:solidFill>
                  <a:schemeClr val="tx1"/>
                </a:solidFill>
                <a:effectLst/>
                <a:latin typeface="+mn-lt"/>
                <a:ea typeface="+mn-ea"/>
                <a:cs typeface="+mn-cs"/>
              </a:rPr>
              <a:t>("0") &lt;= 1. Мы можем использовать целое число </a:t>
            </a:r>
            <a:r>
              <a:rPr lang="ru-RU" sz="1200" kern="1200" dirty="0" err="1" smtClean="0">
                <a:solidFill>
                  <a:schemeClr val="tx1"/>
                </a:solidFill>
                <a:effectLst/>
                <a:latin typeface="+mn-lt"/>
                <a:ea typeface="+mn-ea"/>
                <a:cs typeface="+mn-cs"/>
              </a:rPr>
              <a:t>curr</a:t>
            </a:r>
            <a:r>
              <a:rPr lang="ru-RU" sz="1200" kern="1200" dirty="0" smtClean="0">
                <a:solidFill>
                  <a:schemeClr val="tx1"/>
                </a:solidFill>
                <a:effectLst/>
                <a:latin typeface="+mn-lt"/>
                <a:ea typeface="+mn-ea"/>
                <a:cs typeface="+mn-cs"/>
              </a:rPr>
              <a:t> для отслеживания количества "0" в нашем окне.</a:t>
            </a:r>
          </a:p>
          <a:p>
            <a:r>
              <a:rPr lang="ru-RU" sz="1200" kern="1200" dirty="0" smtClean="0">
                <a:solidFill>
                  <a:schemeClr val="tx1"/>
                </a:solidFill>
                <a:effectLst/>
                <a:latin typeface="+mn-lt"/>
                <a:ea typeface="+mn-ea"/>
                <a:cs typeface="+mn-cs"/>
              </a:rPr>
              <a:t>Как и в предыдущем примере, эта задача решается за O(n) времени, где n — длина s, так как работа, выполняемая на каждой итерации цикла, амортизируется константой. Также используется лишь несколько целочисленных переменных, что означает, что этот алгоритм использует O(1) памяти.</a:t>
            </a:r>
          </a:p>
          <a:p>
            <a:r>
              <a:rPr lang="ru-RU" sz="1200" kern="1200" dirty="0" smtClean="0">
                <a:solidFill>
                  <a:schemeClr val="tx1"/>
                </a:solidFill>
                <a:effectLst/>
                <a:latin typeface="+mn-lt"/>
                <a:ea typeface="+mn-ea"/>
                <a:cs typeface="+mn-cs"/>
              </a:rPr>
              <a:t>Количество </a:t>
            </a:r>
            <a:r>
              <a:rPr lang="ru-RU" sz="1200" kern="1200" dirty="0" err="1" smtClean="0">
                <a:solidFill>
                  <a:schemeClr val="tx1"/>
                </a:solidFill>
                <a:effectLst/>
                <a:latin typeface="+mn-lt"/>
                <a:ea typeface="+mn-ea"/>
                <a:cs typeface="+mn-cs"/>
              </a:rPr>
              <a:t>подмассивов</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Если в задаче требуется найти количество </a:t>
            </a:r>
            <a:r>
              <a:rPr lang="ru-RU" sz="1200" kern="1200" dirty="0" err="1" smtClean="0">
                <a:solidFill>
                  <a:schemeClr val="tx1"/>
                </a:solidFill>
                <a:effectLst/>
                <a:latin typeface="+mn-lt"/>
                <a:ea typeface="+mn-ea"/>
                <a:cs typeface="+mn-cs"/>
              </a:rPr>
              <a:t>подмассивов</a:t>
            </a:r>
            <a:r>
              <a:rPr lang="ru-RU" sz="1200" kern="1200" dirty="0" smtClean="0">
                <a:solidFill>
                  <a:schemeClr val="tx1"/>
                </a:solidFill>
                <a:effectLst/>
                <a:latin typeface="+mn-lt"/>
                <a:ea typeface="+mn-ea"/>
                <a:cs typeface="+mn-cs"/>
              </a:rPr>
              <a:t>, удовлетворяющих некоторому ограничению, мы всё равно можем использовать скользящее окно, но для вычисления количества </a:t>
            </a:r>
            <a:r>
              <a:rPr lang="ru-RU" sz="1200" kern="1200" dirty="0" err="1" smtClean="0">
                <a:solidFill>
                  <a:schemeClr val="tx1"/>
                </a:solidFill>
                <a:effectLst/>
                <a:latin typeface="+mn-lt"/>
                <a:ea typeface="+mn-ea"/>
                <a:cs typeface="+mn-cs"/>
              </a:rPr>
              <a:t>подмассивов</a:t>
            </a:r>
            <a:r>
              <a:rPr lang="ru-RU" sz="1200" kern="1200" dirty="0" smtClean="0">
                <a:solidFill>
                  <a:schemeClr val="tx1"/>
                </a:solidFill>
                <a:effectLst/>
                <a:latin typeface="+mn-lt"/>
                <a:ea typeface="+mn-ea"/>
                <a:cs typeface="+mn-cs"/>
              </a:rPr>
              <a:t> нам понадобится небольшая математическая хитрость.</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Допустим, мы используем изученный нами алгоритм скользящего окна и в данный момент имеем окно (</a:t>
            </a:r>
            <a:r>
              <a:rPr lang="ru-RU" sz="1200" kern="1200" dirty="0" err="1" smtClean="0">
                <a:solidFill>
                  <a:schemeClr val="tx1"/>
                </a:solidFill>
                <a:effectLst/>
                <a:latin typeface="+mn-lt"/>
                <a:ea typeface="+mn-ea"/>
                <a:cs typeface="+mn-cs"/>
              </a:rPr>
              <a:t>left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right</a:t>
            </a:r>
            <a:r>
              <a:rPr lang="ru-RU" sz="1200" kern="1200" dirty="0" smtClean="0">
                <a:solidFill>
                  <a:schemeClr val="tx1"/>
                </a:solidFill>
                <a:effectLst/>
                <a:latin typeface="+mn-lt"/>
                <a:ea typeface="+mn-ea"/>
                <a:cs typeface="+mn-cs"/>
              </a:rPr>
              <a:t>). Сколько допустимых окон заканчиваются на индексе </a:t>
            </a:r>
            <a:r>
              <a:rPr lang="ru-RU" sz="1200" kern="1200" dirty="0" err="1" smtClean="0">
                <a:solidFill>
                  <a:schemeClr val="tx1"/>
                </a:solidFill>
                <a:effectLst/>
                <a:latin typeface="+mn-lt"/>
                <a:ea typeface="+mn-ea"/>
                <a:cs typeface="+mn-cs"/>
              </a:rPr>
              <a:t>right</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Это текущее окно (</a:t>
            </a:r>
            <a:r>
              <a:rPr lang="ru-RU" sz="1200" kern="1200" dirty="0" err="1" smtClean="0">
                <a:solidFill>
                  <a:schemeClr val="tx1"/>
                </a:solidFill>
                <a:effectLst/>
                <a:latin typeface="+mn-lt"/>
                <a:ea typeface="+mn-ea"/>
                <a:cs typeface="+mn-cs"/>
              </a:rPr>
              <a:t>left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right</a:t>
            </a:r>
            <a:r>
              <a:rPr lang="ru-RU" sz="1200" kern="1200" dirty="0" smtClean="0">
                <a:solidFill>
                  <a:schemeClr val="tx1"/>
                </a:solidFill>
                <a:effectLst/>
                <a:latin typeface="+mn-lt"/>
                <a:ea typeface="+mn-ea"/>
                <a:cs typeface="+mn-cs"/>
              </a:rPr>
              <a:t>), затем (</a:t>
            </a:r>
            <a:r>
              <a:rPr lang="ru-RU" sz="1200" kern="1200" dirty="0" err="1" smtClean="0">
                <a:solidFill>
                  <a:schemeClr val="tx1"/>
                </a:solidFill>
                <a:effectLst/>
                <a:latin typeface="+mn-lt"/>
                <a:ea typeface="+mn-ea"/>
                <a:cs typeface="+mn-cs"/>
              </a:rPr>
              <a:t>left</a:t>
            </a:r>
            <a:r>
              <a:rPr lang="ru-RU" sz="1200" kern="1200" dirty="0" smtClean="0">
                <a:solidFill>
                  <a:schemeClr val="tx1"/>
                </a:solidFill>
                <a:effectLst/>
                <a:latin typeface="+mn-lt"/>
                <a:ea typeface="+mn-ea"/>
                <a:cs typeface="+mn-cs"/>
              </a:rPr>
              <a:t> + 1, </a:t>
            </a:r>
            <a:r>
              <a:rPr lang="ru-RU" sz="1200" kern="1200" dirty="0" err="1" smtClean="0">
                <a:solidFill>
                  <a:schemeClr val="tx1"/>
                </a:solidFill>
                <a:effectLst/>
                <a:latin typeface="+mn-lt"/>
                <a:ea typeface="+mn-ea"/>
                <a:cs typeface="+mn-cs"/>
              </a:rPr>
              <a:t>right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left</a:t>
            </a:r>
            <a:r>
              <a:rPr lang="ru-RU" sz="1200" kern="1200" dirty="0" smtClean="0">
                <a:solidFill>
                  <a:schemeClr val="tx1"/>
                </a:solidFill>
                <a:effectLst/>
                <a:latin typeface="+mn-lt"/>
                <a:ea typeface="+mn-ea"/>
                <a:cs typeface="+mn-cs"/>
              </a:rPr>
              <a:t> + 2, </a:t>
            </a:r>
            <a:r>
              <a:rPr lang="ru-RU" sz="1200" kern="1200" dirty="0" err="1" smtClean="0">
                <a:solidFill>
                  <a:schemeClr val="tx1"/>
                </a:solidFill>
                <a:effectLst/>
                <a:latin typeface="+mn-lt"/>
                <a:ea typeface="+mn-ea"/>
                <a:cs typeface="+mn-cs"/>
              </a:rPr>
              <a:t>right</a:t>
            </a:r>
            <a:r>
              <a:rPr lang="ru-RU" sz="1200" kern="1200" dirty="0" smtClean="0">
                <a:solidFill>
                  <a:schemeClr val="tx1"/>
                </a:solidFill>
                <a:effectLst/>
                <a:latin typeface="+mn-lt"/>
                <a:ea typeface="+mn-ea"/>
                <a:cs typeface="+mn-cs"/>
              </a:rPr>
              <a:t>) и так далее до (</a:t>
            </a:r>
            <a:r>
              <a:rPr lang="ru-RU" sz="1200" kern="1200" dirty="0" err="1" smtClean="0">
                <a:solidFill>
                  <a:schemeClr val="tx1"/>
                </a:solidFill>
                <a:effectLst/>
                <a:latin typeface="+mn-lt"/>
                <a:ea typeface="+mn-ea"/>
                <a:cs typeface="+mn-cs"/>
              </a:rPr>
              <a:t>right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right</a:t>
            </a:r>
            <a:r>
              <a:rPr lang="ru-RU" sz="1200" kern="1200" dirty="0" smtClean="0">
                <a:solidFill>
                  <a:schemeClr val="tx1"/>
                </a:solidFill>
                <a:effectLst/>
                <a:latin typeface="+mn-lt"/>
                <a:ea typeface="+mn-ea"/>
                <a:cs typeface="+mn-cs"/>
              </a:rPr>
              <a:t>) (только элемент в </a:t>
            </a:r>
            <a:r>
              <a:rPr lang="ru-RU" sz="1200" kern="1200" dirty="0" err="1" smtClean="0">
                <a:solidFill>
                  <a:schemeClr val="tx1"/>
                </a:solidFill>
                <a:effectLst/>
                <a:latin typeface="+mn-lt"/>
                <a:ea typeface="+mn-ea"/>
                <a:cs typeface="+mn-cs"/>
              </a:rPr>
              <a:t>right</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Вы можете зафиксировать правую границу, а затем выбрать любое значение от </a:t>
            </a:r>
            <a:r>
              <a:rPr lang="ru-RU" sz="1200" kern="1200" dirty="0" err="1" smtClean="0">
                <a:solidFill>
                  <a:schemeClr val="tx1"/>
                </a:solidFill>
                <a:effectLst/>
                <a:latin typeface="+mn-lt"/>
                <a:ea typeface="+mn-ea"/>
                <a:cs typeface="+mn-cs"/>
              </a:rPr>
              <a:t>left</a:t>
            </a:r>
            <a:r>
              <a:rPr lang="ru-RU" sz="1200" kern="1200" dirty="0" smtClean="0">
                <a:solidFill>
                  <a:schemeClr val="tx1"/>
                </a:solidFill>
                <a:effectLst/>
                <a:latin typeface="+mn-lt"/>
                <a:ea typeface="+mn-ea"/>
                <a:cs typeface="+mn-cs"/>
              </a:rPr>
              <a:t> до </a:t>
            </a:r>
            <a:r>
              <a:rPr lang="ru-RU" sz="1200" kern="1200" dirty="0" err="1" smtClean="0">
                <a:solidFill>
                  <a:schemeClr val="tx1"/>
                </a:solidFill>
                <a:effectLst/>
                <a:latin typeface="+mn-lt"/>
                <a:ea typeface="+mn-ea"/>
                <a:cs typeface="+mn-cs"/>
              </a:rPr>
              <a:t>right</a:t>
            </a:r>
            <a:r>
              <a:rPr lang="ru-RU" sz="1200" kern="1200" dirty="0" smtClean="0">
                <a:solidFill>
                  <a:schemeClr val="tx1"/>
                </a:solidFill>
                <a:effectLst/>
                <a:latin typeface="+mn-lt"/>
                <a:ea typeface="+mn-ea"/>
                <a:cs typeface="+mn-cs"/>
              </a:rPr>
              <a:t> включительно для левой границы. Таким образом, количество допустимых окон, заканчивающихся на индексе </a:t>
            </a:r>
            <a:r>
              <a:rPr lang="ru-RU" sz="1200" kern="1200" dirty="0" err="1" smtClean="0">
                <a:solidFill>
                  <a:schemeClr val="tx1"/>
                </a:solidFill>
                <a:effectLst/>
                <a:latin typeface="+mn-lt"/>
                <a:ea typeface="+mn-ea"/>
                <a:cs typeface="+mn-cs"/>
              </a:rPr>
              <a:t>right</a:t>
            </a:r>
            <a:r>
              <a:rPr lang="ru-RU" sz="1200" kern="1200" dirty="0" smtClean="0">
                <a:solidFill>
                  <a:schemeClr val="tx1"/>
                </a:solidFill>
                <a:effectLst/>
                <a:latin typeface="+mn-lt"/>
                <a:ea typeface="+mn-ea"/>
                <a:cs typeface="+mn-cs"/>
              </a:rPr>
              <a:t>, равно размеру окна, который, как мы знаем, равен </a:t>
            </a:r>
            <a:r>
              <a:rPr lang="ru-RU" sz="1200" kern="1200" dirty="0" err="1" smtClean="0">
                <a:solidFill>
                  <a:schemeClr val="tx1"/>
                </a:solidFill>
                <a:effectLst/>
                <a:latin typeface="+mn-lt"/>
                <a:ea typeface="+mn-ea"/>
                <a:cs typeface="+mn-cs"/>
              </a:rPr>
              <a:t>right</a:t>
            </a:r>
            <a:r>
              <a:rPr lang="ru-RU" sz="1200" kern="1200" dirty="0" smtClean="0">
                <a:solidFill>
                  <a:schemeClr val="tx1"/>
                </a:solidFill>
                <a:effectLst/>
                <a:latin typeface="+mn-lt"/>
                <a:ea typeface="+mn-ea"/>
                <a:cs typeface="+mn-cs"/>
              </a:rPr>
              <a:t> - </a:t>
            </a:r>
            <a:r>
              <a:rPr lang="ru-RU" sz="1200" kern="1200" dirty="0" err="1" smtClean="0">
                <a:solidFill>
                  <a:schemeClr val="tx1"/>
                </a:solidFill>
                <a:effectLst/>
                <a:latin typeface="+mn-lt"/>
                <a:ea typeface="+mn-ea"/>
                <a:cs typeface="+mn-cs"/>
              </a:rPr>
              <a:t>left</a:t>
            </a:r>
            <a:r>
              <a:rPr lang="ru-RU" sz="1200" kern="1200" dirty="0" smtClean="0">
                <a:solidFill>
                  <a:schemeClr val="tx1"/>
                </a:solidFill>
                <a:effectLst/>
                <a:latin typeface="+mn-lt"/>
                <a:ea typeface="+mn-ea"/>
                <a:cs typeface="+mn-cs"/>
              </a:rPr>
              <a:t> + 1.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35</a:t>
            </a:fld>
            <a:endParaRPr lang="ru-RU"/>
          </a:p>
        </p:txBody>
      </p:sp>
    </p:spTree>
    <p:extLst>
      <p:ext uri="{BB962C8B-B14F-4D97-AF65-F5344CB8AC3E}">
        <p14:creationId xmlns:p14="http://schemas.microsoft.com/office/powerpoint/2010/main" val="22976625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Чтобы продемонстрировать свойство, о котором мы только что узнали, давайте рассмотрим пример из описания. Когда мы доходим до индекса 2, произведение становится слишком большим, поэтому нам нужно удалить крайний левый элемент 10. Теперь окно является допустимым и имеет длину 2. Это означает, что есть 2 допустимых </a:t>
            </a:r>
            <a:r>
              <a:rPr lang="ru-RU" sz="1200" kern="1200" dirty="0" err="1" smtClean="0">
                <a:solidFill>
                  <a:schemeClr val="tx1"/>
                </a:solidFill>
                <a:effectLst/>
                <a:latin typeface="+mn-lt"/>
                <a:ea typeface="+mn-ea"/>
                <a:cs typeface="+mn-cs"/>
              </a:rPr>
              <a:t>подмассивов</a:t>
            </a:r>
            <a:r>
              <a:rPr lang="ru-RU" sz="1200" kern="1200" dirty="0" smtClean="0">
                <a:solidFill>
                  <a:schemeClr val="tx1"/>
                </a:solidFill>
                <a:effectLst/>
                <a:latin typeface="+mn-lt"/>
                <a:ea typeface="+mn-ea"/>
                <a:cs typeface="+mn-cs"/>
              </a:rPr>
              <a:t>, которые заканчиваются здесь ([2] и [5, 2]).</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Напомним, что в предыдущих примерах мы обновляли ответ (наибольшую длину) после цикла </a:t>
            </a:r>
            <a:r>
              <a:rPr lang="ru-RU" sz="1200" kern="1200" dirty="0" err="1" smtClean="0">
                <a:solidFill>
                  <a:schemeClr val="tx1"/>
                </a:solidFill>
                <a:effectLst/>
                <a:latin typeface="+mn-lt"/>
                <a:ea typeface="+mn-ea"/>
                <a:cs typeface="+mn-cs"/>
              </a:rPr>
              <a:t>while</a:t>
            </a:r>
            <a:r>
              <a:rPr lang="ru-RU" sz="1200" kern="1200" dirty="0" smtClean="0">
                <a:solidFill>
                  <a:schemeClr val="tx1"/>
                </a:solidFill>
                <a:effectLst/>
                <a:latin typeface="+mn-lt"/>
                <a:ea typeface="+mn-ea"/>
                <a:cs typeface="+mn-cs"/>
              </a:rPr>
              <a:t>, когда окно должно быть активным. Здесь мы можем добавить текущий размер окна к нашему ответу. Ограничение, определяющее, является ли окно активным, заключается в том, что произведение меньше k.</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Кроме того, обратите внимание, что если k &lt;= 1 у нас никогда не будет подходящих окон, то мы можем просто сразу вернуть 0</a:t>
            </a:r>
          </a:p>
          <a:p>
            <a:r>
              <a:rPr lang="ru-RU" sz="1200" kern="1200" dirty="0" smtClean="0">
                <a:solidFill>
                  <a:schemeClr val="tx1"/>
                </a:solidFill>
                <a:effectLst/>
                <a:latin typeface="+mn-lt"/>
                <a:ea typeface="+mn-ea"/>
                <a:cs typeface="+mn-cs"/>
              </a:rPr>
              <a:t> </a:t>
            </a:r>
          </a:p>
          <a:p>
            <a:r>
              <a:rPr lang="ru-RU" sz="1200" kern="1200" dirty="0" smtClean="0">
                <a:solidFill>
                  <a:schemeClr val="tx1"/>
                </a:solidFill>
                <a:effectLst/>
                <a:latin typeface="+mn-lt"/>
                <a:ea typeface="+mn-ea"/>
                <a:cs typeface="+mn-cs"/>
              </a:rPr>
              <a:t>Опять же, работа, выполняемая на каждой итерации цикла, амортизируется, поэтому время выполнения этого алгоритма составляет O(n), где n — длина </a:t>
            </a:r>
            <a:r>
              <a:rPr lang="ru-RU" sz="1200" kern="1200" dirty="0" err="1" smtClean="0">
                <a:solidFill>
                  <a:schemeClr val="tx1"/>
                </a:solidFill>
                <a:effectLst/>
                <a:latin typeface="+mn-lt"/>
                <a:ea typeface="+mn-ea"/>
                <a:cs typeface="+mn-cs"/>
              </a:rPr>
              <a:t>nums</a:t>
            </a:r>
            <a:r>
              <a:rPr lang="ru-RU" sz="1200" kern="1200" dirty="0" smtClean="0">
                <a:solidFill>
                  <a:schemeClr val="tx1"/>
                </a:solidFill>
                <a:effectLst/>
                <a:latin typeface="+mn-lt"/>
                <a:ea typeface="+mn-ea"/>
                <a:cs typeface="+mn-cs"/>
              </a:rPr>
              <a:t>, а пространство — O(1).</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36</a:t>
            </a:fld>
            <a:endParaRPr lang="ru-RU"/>
          </a:p>
        </p:txBody>
      </p:sp>
    </p:spTree>
    <p:extLst>
      <p:ext uri="{BB962C8B-B14F-4D97-AF65-F5344CB8AC3E}">
        <p14:creationId xmlns:p14="http://schemas.microsoft.com/office/powerpoint/2010/main" val="18968483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37</a:t>
            </a:fld>
            <a:endParaRPr lang="ru-RU"/>
          </a:p>
        </p:txBody>
      </p:sp>
    </p:spTree>
    <p:extLst>
      <p:ext uri="{BB962C8B-B14F-4D97-AF65-F5344CB8AC3E}">
        <p14:creationId xmlns:p14="http://schemas.microsoft.com/office/powerpoint/2010/main" val="36923373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38</a:t>
            </a:fld>
            <a:endParaRPr lang="ru-RU"/>
          </a:p>
        </p:txBody>
      </p:sp>
    </p:spTree>
    <p:extLst>
      <p:ext uri="{BB962C8B-B14F-4D97-AF65-F5344CB8AC3E}">
        <p14:creationId xmlns:p14="http://schemas.microsoft.com/office/powerpoint/2010/main" val="12081400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lgn="just">
              <a:spcBef>
                <a:spcPts val="300"/>
              </a:spcBef>
              <a:buNone/>
            </a:pPr>
            <a:r>
              <a:rPr lang="ru-RU" sz="1200" dirty="0" smtClean="0">
                <a:latin typeface="Times New Roman" panose="02020603050405020304" pitchFamily="18" charset="0"/>
                <a:cs typeface="Times New Roman" panose="02020603050405020304" pitchFamily="18" charset="0"/>
              </a:rPr>
              <a:t>Как мы уже упоминали ранее, мы можем создать окно длиной k и затем перемещать его вдоль массива. Добавляйте и удаляйте по одному элементу за раз, чтобы окно оставалось размером k. Если мы добавляем значение в i, то нам нужно удалить значение в i - k.</a:t>
            </a:r>
          </a:p>
          <a:p>
            <a:pPr marL="0" indent="0" algn="just">
              <a:spcBef>
                <a:spcPts val="300"/>
              </a:spcBef>
              <a:buNone/>
            </a:pPr>
            <a:endParaRPr lang="ru-RU" sz="1200" dirty="0" smtClean="0">
              <a:latin typeface="Times New Roman" panose="02020603050405020304" pitchFamily="18" charset="0"/>
              <a:cs typeface="Times New Roman" panose="02020603050405020304" pitchFamily="18" charset="0"/>
            </a:endParaRPr>
          </a:p>
          <a:p>
            <a:pPr marL="0" indent="0" algn="just">
              <a:spcBef>
                <a:spcPts val="300"/>
              </a:spcBef>
              <a:buNone/>
            </a:pPr>
            <a:r>
              <a:rPr lang="ru-RU" sz="1200" dirty="0" smtClean="0">
                <a:latin typeface="Times New Roman" panose="02020603050405020304" pitchFamily="18" charset="0"/>
                <a:cs typeface="Times New Roman" panose="02020603050405020304" pitchFamily="18" charset="0"/>
              </a:rPr>
              <a:t>После того как мы создадим первое окно, мы инициализируем наш ответ на </a:t>
            </a:r>
            <a:r>
              <a:rPr lang="ru-RU" sz="1200" dirty="0" err="1" smtClean="0">
                <a:latin typeface="Times New Roman" panose="02020603050405020304" pitchFamily="18" charset="0"/>
                <a:cs typeface="Times New Roman" panose="02020603050405020304" pitchFamily="18" charset="0"/>
              </a:rPr>
              <a:t>curr</a:t>
            </a:r>
            <a:r>
              <a:rPr lang="ru-RU" sz="1200" dirty="0" smtClean="0">
                <a:latin typeface="Times New Roman" panose="02020603050405020304" pitchFamily="18" charset="0"/>
                <a:cs typeface="Times New Roman" panose="02020603050405020304" pitchFamily="18" charset="0"/>
              </a:rPr>
              <a:t> для учёта суммы первого окна.</a:t>
            </a:r>
          </a:p>
          <a:p>
            <a:pPr marL="0" indent="0" algn="just">
              <a:spcBef>
                <a:spcPts val="300"/>
              </a:spcBef>
              <a:buNone/>
            </a:pPr>
            <a:endParaRPr lang="ru-RU" sz="1200" dirty="0" smtClean="0">
              <a:latin typeface="Times New Roman" panose="02020603050405020304" pitchFamily="18" charset="0"/>
              <a:cs typeface="Times New Roman" panose="02020603050405020304" pitchFamily="18" charset="0"/>
            </a:endParaRPr>
          </a:p>
          <a:p>
            <a:pPr marL="0" indent="0" algn="just">
              <a:spcBef>
                <a:spcPts val="300"/>
              </a:spcBef>
              <a:buNone/>
            </a:pPr>
            <a:endParaRPr lang="ru-RU" sz="1200" dirty="0" smtClean="0">
              <a:latin typeface="Times New Roman" panose="02020603050405020304" pitchFamily="18" charset="0"/>
              <a:cs typeface="Times New Roman" panose="02020603050405020304" pitchFamily="18" charset="0"/>
            </a:endParaRPr>
          </a:p>
          <a:p>
            <a:pPr marL="0" indent="0" algn="just">
              <a:spcBef>
                <a:spcPts val="300"/>
              </a:spcBef>
              <a:buNone/>
            </a:pPr>
            <a:endParaRPr lang="ru-RU" sz="1200" dirty="0" smtClean="0">
              <a:latin typeface="Times New Roman" panose="02020603050405020304" pitchFamily="18" charset="0"/>
              <a:cs typeface="Times New Roman" panose="02020603050405020304" pitchFamily="18" charset="0"/>
            </a:endParaRPr>
          </a:p>
          <a:p>
            <a:pPr marL="0" indent="0" algn="just">
              <a:spcBef>
                <a:spcPts val="300"/>
              </a:spcBef>
              <a:buNone/>
            </a:pPr>
            <a:endParaRPr lang="ru-RU" sz="1200" dirty="0" smtClean="0">
              <a:latin typeface="Times New Roman" panose="02020603050405020304" pitchFamily="18" charset="0"/>
              <a:cs typeface="Times New Roman" panose="02020603050405020304" pitchFamily="18" charset="0"/>
            </a:endParaRPr>
          </a:p>
          <a:p>
            <a:pPr marL="0" indent="0" algn="just">
              <a:spcBef>
                <a:spcPts val="300"/>
              </a:spcBef>
              <a:buNone/>
            </a:pPr>
            <a:endParaRPr lang="ru-RU" sz="1200" dirty="0" smtClean="0">
              <a:latin typeface="Times New Roman" panose="02020603050405020304" pitchFamily="18" charset="0"/>
              <a:cs typeface="Times New Roman" panose="02020603050405020304" pitchFamily="18" charset="0"/>
            </a:endParaRPr>
          </a:p>
          <a:p>
            <a:pPr marL="0" indent="0" algn="just">
              <a:spcBef>
                <a:spcPts val="300"/>
              </a:spcBef>
              <a:buNone/>
            </a:pPr>
            <a:endParaRPr lang="ru-RU" sz="1200" dirty="0" smtClean="0">
              <a:latin typeface="Times New Roman" panose="02020603050405020304" pitchFamily="18" charset="0"/>
              <a:cs typeface="Times New Roman" panose="02020603050405020304" pitchFamily="18" charset="0"/>
            </a:endParaRPr>
          </a:p>
          <a:p>
            <a:pPr marL="0" indent="0" algn="just">
              <a:spcBef>
                <a:spcPts val="300"/>
              </a:spcBef>
              <a:buNone/>
            </a:pPr>
            <a:r>
              <a:rPr lang="ru-RU" sz="1200" dirty="0" smtClean="0">
                <a:latin typeface="Times New Roman" panose="02020603050405020304" pitchFamily="18" charset="0"/>
                <a:cs typeface="Times New Roman" panose="02020603050405020304" pitchFamily="18" charset="0"/>
              </a:rPr>
              <a:t>Общее количество итераций цикла </a:t>
            </a:r>
            <a:r>
              <a:rPr lang="ru-RU" sz="1200" dirty="0" err="1" smtClean="0">
                <a:latin typeface="Times New Roman" panose="02020603050405020304" pitchFamily="18" charset="0"/>
                <a:cs typeface="Times New Roman" panose="02020603050405020304" pitchFamily="18" charset="0"/>
              </a:rPr>
              <a:t>for</a:t>
            </a:r>
            <a:r>
              <a:rPr lang="ru-RU" sz="1200" dirty="0" smtClean="0">
                <a:latin typeface="Times New Roman" panose="02020603050405020304" pitchFamily="18" charset="0"/>
                <a:cs typeface="Times New Roman" panose="02020603050405020304" pitchFamily="18" charset="0"/>
              </a:rPr>
              <a:t> равно n, где n — длина </a:t>
            </a:r>
            <a:r>
              <a:rPr lang="ru-RU" sz="1200" dirty="0" err="1" smtClean="0">
                <a:latin typeface="Times New Roman" panose="02020603050405020304" pitchFamily="18" charset="0"/>
                <a:cs typeface="Times New Roman" panose="02020603050405020304" pitchFamily="18" charset="0"/>
              </a:rPr>
              <a:t>nums</a:t>
            </a:r>
            <a:r>
              <a:rPr lang="ru-RU" sz="1200" dirty="0" smtClean="0">
                <a:latin typeface="Times New Roman" panose="02020603050405020304" pitchFamily="18" charset="0"/>
                <a:cs typeface="Times New Roman" panose="02020603050405020304" pitchFamily="18" charset="0"/>
              </a:rPr>
              <a:t>, а работа, выполняемая на каждой итерации, постоянна, что даёт этому алгоритму временную сложность O(n) при использовании памяти O(1).</a:t>
            </a:r>
          </a:p>
          <a:p>
            <a:pPr marL="0" indent="0" algn="just">
              <a:spcBef>
                <a:spcPts val="300"/>
              </a:spcBef>
              <a:buNone/>
            </a:pPr>
            <a:endParaRPr lang="ru-RU" sz="1200" dirty="0" smtClean="0">
              <a:latin typeface="Times New Roman" panose="02020603050405020304" pitchFamily="18" charset="0"/>
              <a:cs typeface="Times New Roman" panose="02020603050405020304" pitchFamily="18" charset="0"/>
            </a:endParaRPr>
          </a:p>
          <a:p>
            <a:pPr marL="0" indent="0" algn="just">
              <a:spcBef>
                <a:spcPts val="300"/>
              </a:spcBef>
              <a:buNone/>
            </a:pPr>
            <a:r>
              <a:rPr lang="ru-RU" sz="1200" dirty="0" smtClean="0">
                <a:latin typeface="Times New Roman" panose="02020603050405020304" pitchFamily="18" charset="0"/>
                <a:cs typeface="Times New Roman" panose="02020603050405020304" pitchFamily="18" charset="0"/>
              </a:rPr>
              <a:t>Заключительные замечания</a:t>
            </a:r>
          </a:p>
          <a:p>
            <a:pPr marL="0" indent="0" algn="just">
              <a:spcBef>
                <a:spcPts val="300"/>
              </a:spcBef>
              <a:buNone/>
            </a:pPr>
            <a:r>
              <a:rPr lang="ru-RU" sz="1200" dirty="0" smtClean="0">
                <a:latin typeface="Times New Roman" panose="02020603050405020304" pitchFamily="18" charset="0"/>
                <a:cs typeface="Times New Roman" panose="02020603050405020304" pitchFamily="18" charset="0"/>
              </a:rPr>
              <a:t>Раздвижное окно — чрезвычайно распространённый и универсальный шаблон. Здесь мы лишь поверхностно рассмотрели его, потому что во многих задачах с раздвижным окном также потребуется использовать </a:t>
            </a:r>
            <a:r>
              <a:rPr lang="ru-RU" sz="1200" dirty="0" err="1" smtClean="0">
                <a:latin typeface="Times New Roman" panose="02020603050405020304" pitchFamily="18" charset="0"/>
                <a:cs typeface="Times New Roman" panose="02020603050405020304" pitchFamily="18" charset="0"/>
              </a:rPr>
              <a:t>хэш</a:t>
            </a:r>
            <a:r>
              <a:rPr lang="ru-RU" sz="1200" dirty="0" smtClean="0">
                <a:latin typeface="Times New Roman" panose="02020603050405020304" pitchFamily="18" charset="0"/>
                <a:cs typeface="Times New Roman" panose="02020603050405020304" pitchFamily="18" charset="0"/>
              </a:rPr>
              <a:t>-карту, о которой мы поговорим в главе о хешировании. После изучения </a:t>
            </a:r>
            <a:r>
              <a:rPr lang="ru-RU" sz="1200" dirty="0" err="1" smtClean="0">
                <a:latin typeface="Times New Roman" panose="02020603050405020304" pitchFamily="18" charset="0"/>
                <a:cs typeface="Times New Roman" panose="02020603050405020304" pitchFamily="18" charset="0"/>
              </a:rPr>
              <a:t>хэш</a:t>
            </a:r>
            <a:r>
              <a:rPr lang="ru-RU" sz="1200" dirty="0" smtClean="0">
                <a:latin typeface="Times New Roman" panose="02020603050405020304" pitchFamily="18" charset="0"/>
                <a:cs typeface="Times New Roman" panose="02020603050405020304" pitchFamily="18" charset="0"/>
              </a:rPr>
              <a:t>-карт мы рассмотрим ещё несколько задач с раздвижным окном. А пока проверьте свои знания, решив следующие практические задачи.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39</a:t>
            </a:fld>
            <a:endParaRPr lang="ru-RU"/>
          </a:p>
        </p:txBody>
      </p:sp>
    </p:spTree>
    <p:extLst>
      <p:ext uri="{BB962C8B-B14F-4D97-AF65-F5344CB8AC3E}">
        <p14:creationId xmlns:p14="http://schemas.microsoft.com/office/powerpoint/2010/main" val="1324228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smtClean="0">
                <a:latin typeface="Times New Roman" pitchFamily="18" charset="0"/>
                <a:cs typeface="Times New Roman" pitchFamily="18" charset="0"/>
              </a:rPr>
              <a:t>Дискретность:</a:t>
            </a:r>
            <a:r>
              <a:rPr lang="ru-RU" sz="1200" dirty="0" smtClean="0">
                <a:latin typeface="Times New Roman" pitchFamily="18" charset="0"/>
                <a:cs typeface="Times New Roman" pitchFamily="18" charset="0"/>
              </a:rPr>
              <a:t> алгоритм состоит из </a:t>
            </a:r>
            <a:r>
              <a:rPr lang="ru-RU" sz="1200" u="sng" dirty="0" smtClean="0">
                <a:latin typeface="Times New Roman" pitchFamily="18" charset="0"/>
                <a:cs typeface="Times New Roman" pitchFamily="18" charset="0"/>
              </a:rPr>
              <a:t>конечного числа описаний шагов</a:t>
            </a:r>
            <a:r>
              <a:rPr lang="ru-RU" sz="1200" dirty="0" smtClean="0">
                <a:latin typeface="Times New Roman" pitchFamily="18" charset="0"/>
                <a:cs typeface="Times New Roman" pitchFamily="18" charset="0"/>
              </a:rPr>
              <a:t> (команд) и эти </a:t>
            </a:r>
            <a:r>
              <a:rPr lang="ru-RU" sz="1200" u="sng" dirty="0" smtClean="0">
                <a:latin typeface="Times New Roman" pitchFamily="18" charset="0"/>
                <a:cs typeface="Times New Roman" pitchFamily="18" charset="0"/>
              </a:rPr>
              <a:t>шаги выполняются в дискретном времени</a:t>
            </a:r>
            <a:r>
              <a:rPr lang="ru-RU" sz="1200" dirty="0" smtClean="0">
                <a:latin typeface="Times New Roman" pitchFamily="18" charset="0"/>
                <a:cs typeface="Times New Roman" pitchFamily="18" charset="0"/>
              </a:rPr>
              <a:t>, то есть любые два последовательных шага разделены при исполнении конечным, ненулевым отрезком времени. Каждый шаг должен быть закончен исполнителем прежде, чем он приступит к исполнению следующего действия.</a:t>
            </a:r>
          </a:p>
          <a:p>
            <a:pPr marL="0" indent="0" algn="just">
              <a:spcBef>
                <a:spcPts val="0"/>
              </a:spcBef>
              <a:buNone/>
            </a:pPr>
            <a:r>
              <a:rPr lang="ru-RU" sz="1200" b="1" dirty="0" smtClean="0">
                <a:latin typeface="Times New Roman" pitchFamily="18" charset="0"/>
                <a:cs typeface="Times New Roman" pitchFamily="18" charset="0"/>
              </a:rPr>
              <a:t>Элементарность шагов: </a:t>
            </a:r>
            <a:r>
              <a:rPr lang="ru-RU" sz="1200" u="sng" dirty="0" smtClean="0">
                <a:latin typeface="Times New Roman" pitchFamily="18" charset="0"/>
                <a:cs typeface="Times New Roman" pitchFamily="18" charset="0"/>
              </a:rPr>
              <a:t>объём работы</a:t>
            </a:r>
            <a:r>
              <a:rPr lang="ru-RU" sz="1200" dirty="0" smtClean="0">
                <a:latin typeface="Times New Roman" pitchFamily="18" charset="0"/>
                <a:cs typeface="Times New Roman" pitchFamily="18" charset="0"/>
              </a:rPr>
              <a:t>, выполняемой на любом шаге, </a:t>
            </a:r>
            <a:r>
              <a:rPr lang="ru-RU" sz="1200" u="sng" dirty="0" err="1" smtClean="0">
                <a:latin typeface="Times New Roman" pitchFamily="18" charset="0"/>
                <a:cs typeface="Times New Roman" pitchFamily="18" charset="0"/>
              </a:rPr>
              <a:t>мажорируется</a:t>
            </a:r>
            <a:r>
              <a:rPr lang="ru-RU" sz="1200" dirty="0" smtClean="0">
                <a:latin typeface="Times New Roman" pitchFamily="18" charset="0"/>
                <a:cs typeface="Times New Roman" pitchFamily="18" charset="0"/>
              </a:rPr>
              <a:t> (ограничивается) </a:t>
            </a:r>
            <a:r>
              <a:rPr lang="ru-RU" sz="1200" u="sng" dirty="0" smtClean="0">
                <a:latin typeface="Times New Roman" pitchFamily="18" charset="0"/>
                <a:cs typeface="Times New Roman" pitchFamily="18" charset="0"/>
              </a:rPr>
              <a:t>некоторой константой</a:t>
            </a:r>
            <a:r>
              <a:rPr lang="ru-RU" sz="1200" dirty="0" smtClean="0">
                <a:latin typeface="Times New Roman" pitchFamily="18" charset="0"/>
                <a:cs typeface="Times New Roman" pitchFamily="18" charset="0"/>
              </a:rPr>
              <a:t>, зависящей от входных данных и промежуточных значений, получаемых алгоритмом. </a:t>
            </a:r>
          </a:p>
          <a:p>
            <a:pPr marL="0" indent="0" algn="just">
              <a:spcBef>
                <a:spcPts val="0"/>
              </a:spcBef>
              <a:buNone/>
            </a:pPr>
            <a:r>
              <a:rPr lang="ru-RU" sz="1200" b="1" dirty="0" smtClean="0">
                <a:latin typeface="Times New Roman" pitchFamily="18" charset="0"/>
                <a:cs typeface="Times New Roman" pitchFamily="18" charset="0"/>
              </a:rPr>
              <a:t>Определенность</a:t>
            </a:r>
            <a:r>
              <a:rPr lang="ru-RU" sz="1200" dirty="0" smtClean="0">
                <a:latin typeface="Times New Roman" pitchFamily="18" charset="0"/>
                <a:cs typeface="Times New Roman" pitchFamily="18" charset="0"/>
              </a:rPr>
              <a:t> (детерминированность) объединяет два свойства: </a:t>
            </a:r>
            <a:r>
              <a:rPr lang="ru-RU" sz="1200" u="sng" dirty="0" smtClean="0">
                <a:latin typeface="Times New Roman" pitchFamily="18" charset="0"/>
                <a:cs typeface="Times New Roman" pitchFamily="18" charset="0"/>
              </a:rPr>
              <a:t>точность</a:t>
            </a:r>
            <a:r>
              <a:rPr lang="ru-RU" sz="1200" dirty="0" smtClean="0">
                <a:latin typeface="Times New Roman" pitchFamily="18" charset="0"/>
                <a:cs typeface="Times New Roman" pitchFamily="18" charset="0"/>
              </a:rPr>
              <a:t> – запись алгоритма должна быть такой, чтобы на каждом шаге его выполнения было известно, какую команду надо выполнить следующей; </a:t>
            </a:r>
            <a:r>
              <a:rPr lang="ru-RU" sz="1200" u="sng" dirty="0" smtClean="0">
                <a:latin typeface="Times New Roman" pitchFamily="18" charset="0"/>
                <a:cs typeface="Times New Roman" pitchFamily="18" charset="0"/>
              </a:rPr>
              <a:t>понятность</a:t>
            </a:r>
            <a:r>
              <a:rPr lang="ru-RU" sz="1200" dirty="0" smtClean="0">
                <a:latin typeface="Times New Roman" pitchFamily="18" charset="0"/>
                <a:cs typeface="Times New Roman" pitchFamily="18" charset="0"/>
              </a:rPr>
              <a:t> – алгоритм не должен содержать предписаний, смысл которых может восприниматься неоднозначно или вообще непонятен. </a:t>
            </a:r>
          </a:p>
          <a:p>
            <a:pPr marL="0" indent="0" algn="just">
              <a:spcBef>
                <a:spcPts val="0"/>
              </a:spcBef>
              <a:buNone/>
            </a:pPr>
            <a:r>
              <a:rPr lang="ru-RU" sz="1200" b="1" dirty="0" smtClean="0">
                <a:latin typeface="Times New Roman" pitchFamily="18" charset="0"/>
                <a:cs typeface="Times New Roman" pitchFamily="18" charset="0"/>
              </a:rPr>
              <a:t>Конечность</a:t>
            </a:r>
            <a:r>
              <a:rPr lang="ru-RU" sz="1200" dirty="0" smtClean="0">
                <a:latin typeface="Times New Roman" pitchFamily="18" charset="0"/>
                <a:cs typeface="Times New Roman" pitchFamily="18" charset="0"/>
              </a:rPr>
              <a:t> (</a:t>
            </a:r>
            <a:r>
              <a:rPr lang="ru-RU" sz="1200" dirty="0" err="1" smtClean="0">
                <a:latin typeface="Times New Roman" pitchFamily="18" charset="0"/>
                <a:cs typeface="Times New Roman" pitchFamily="18" charset="0"/>
              </a:rPr>
              <a:t>финитность</a:t>
            </a:r>
            <a:r>
              <a:rPr lang="ru-RU" sz="1200" dirty="0" smtClean="0">
                <a:latin typeface="Times New Roman" pitchFamily="18" charset="0"/>
                <a:cs typeface="Times New Roman" pitchFamily="18" charset="0"/>
              </a:rPr>
              <a:t>) алгоритма означает, что для получения результата нужно выполнить конечное число шагов, то есть </a:t>
            </a:r>
            <a:r>
              <a:rPr lang="ru-RU" sz="1200" u="sng" dirty="0" smtClean="0">
                <a:latin typeface="Times New Roman" pitchFamily="18" charset="0"/>
                <a:cs typeface="Times New Roman" pitchFamily="18" charset="0"/>
              </a:rPr>
              <a:t>исполнитель в некоторый момент времени останавливается</a:t>
            </a:r>
            <a:r>
              <a:rPr lang="ru-RU" sz="1200" dirty="0" smtClean="0">
                <a:latin typeface="Times New Roman" pitchFamily="18" charset="0"/>
                <a:cs typeface="Times New Roman" pitchFamily="18" charset="0"/>
              </a:rPr>
              <a:t>. Требуемое число шагов зависит от входных данных алгоритма и не </a:t>
            </a:r>
            <a:r>
              <a:rPr lang="ru-RU" sz="1200" dirty="0" err="1" smtClean="0">
                <a:latin typeface="Times New Roman" pitchFamily="18" charset="0"/>
                <a:cs typeface="Times New Roman" pitchFamily="18" charset="0"/>
              </a:rPr>
              <a:t>мажорируется</a:t>
            </a:r>
            <a:r>
              <a:rPr lang="ru-RU" sz="1200" dirty="0" smtClean="0">
                <a:latin typeface="Times New Roman" pitchFamily="18" charset="0"/>
                <a:cs typeface="Times New Roman" pitchFamily="18" charset="0"/>
              </a:rPr>
              <a:t> константой.</a:t>
            </a:r>
          </a:p>
          <a:p>
            <a:pPr marL="0" indent="0" algn="just">
              <a:spcBef>
                <a:spcPts val="0"/>
              </a:spcBef>
              <a:buNone/>
            </a:pPr>
            <a:r>
              <a:rPr lang="ru-RU" sz="1200" b="1" dirty="0" smtClean="0">
                <a:latin typeface="Times New Roman" pitchFamily="18" charset="0"/>
                <a:cs typeface="Times New Roman" pitchFamily="18" charset="0"/>
              </a:rPr>
              <a:t>Массовость</a:t>
            </a:r>
            <a:r>
              <a:rPr lang="ru-RU" sz="1200" dirty="0" smtClean="0">
                <a:latin typeface="Times New Roman" pitchFamily="18" charset="0"/>
                <a:cs typeface="Times New Roman" pitchFamily="18" charset="0"/>
              </a:rPr>
              <a:t> означает, что входные данные для алгоритма могут выбираться из некоторого множества значений. Если же входные данные уникальны, то алгоритм в силу свойства детерминированности будет давать всегда один и тот же результат и само построение алгоритма теряет смысл. </a:t>
            </a:r>
          </a:p>
        </p:txBody>
      </p:sp>
      <p:sp>
        <p:nvSpPr>
          <p:cNvPr id="4" name="Номер слайда 3"/>
          <p:cNvSpPr>
            <a:spLocks noGrp="1"/>
          </p:cNvSpPr>
          <p:nvPr>
            <p:ph type="sldNum" sz="quarter" idx="10"/>
          </p:nvPr>
        </p:nvSpPr>
        <p:spPr/>
        <p:txBody>
          <a:bodyPr/>
          <a:lstStyle/>
          <a:p>
            <a:fld id="{6275DA0F-537A-4947-912E-A61202CD2DD4}" type="slidenum">
              <a:rPr lang="ru-RU" smtClean="0"/>
              <a:t>5</a:t>
            </a:fld>
            <a:endParaRPr lang="ru-RU"/>
          </a:p>
        </p:txBody>
      </p:sp>
    </p:spTree>
    <p:extLst>
      <p:ext uri="{BB962C8B-B14F-4D97-AF65-F5344CB8AC3E}">
        <p14:creationId xmlns:p14="http://schemas.microsoft.com/office/powerpoint/2010/main" val="2085741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lgn="just">
              <a:buNone/>
            </a:pPr>
            <a:r>
              <a:rPr lang="ru-RU" sz="1200" dirty="0" smtClean="0">
                <a:latin typeface="Times New Roman" panose="02020603050405020304" pitchFamily="18" charset="0"/>
                <a:cs typeface="Times New Roman" panose="02020603050405020304" pitchFamily="18" charset="0"/>
              </a:rPr>
              <a:t>В последовательности Фибоначчи 0, 1, 1, 2, 3, 5, 8, 13, 21, 34,‌ …</a:t>
            </a:r>
          </a:p>
          <a:p>
            <a:pPr marL="0" indent="0" algn="just">
              <a:buNone/>
            </a:pPr>
            <a:r>
              <a:rPr lang="ru-RU" sz="1200" dirty="0" smtClean="0">
                <a:latin typeface="Times New Roman" panose="02020603050405020304" pitchFamily="18" charset="0"/>
                <a:cs typeface="Times New Roman" panose="02020603050405020304" pitchFamily="18" charset="0"/>
              </a:rPr>
              <a:t>каждый член равен сумме двух предыдущих:</a:t>
            </a:r>
          </a:p>
          <a:p>
            <a:pPr marL="0" indent="0" algn="just">
              <a:buNone/>
            </a:pPr>
            <a:r>
              <a:rPr lang="ru-RU" sz="1200" dirty="0" smtClean="0">
                <a:latin typeface="Times New Roman" panose="02020603050405020304" pitchFamily="18" charset="0"/>
                <a:cs typeface="Times New Roman" panose="02020603050405020304" pitchFamily="18" charset="0"/>
              </a:rPr>
              <a:t>Это одна из самых знаменитых последовательностей –– почти как последовательность степеней двойки. Числа Фибоначчи растут почти так же быстро, как степени двойки: например, F(30) больше миллиона, а в десятичной записи F(100) уже 21 цифра. </a:t>
            </a:r>
          </a:p>
          <a:p>
            <a:pPr marL="0" indent="0" algn="just">
              <a:buNone/>
            </a:pPr>
            <a:endParaRPr lang="ru-RU" sz="1200" dirty="0" smtClean="0">
              <a:latin typeface="Times New Roman" panose="02020603050405020304" pitchFamily="18" charset="0"/>
              <a:cs typeface="Times New Roman" panose="02020603050405020304" pitchFamily="18" charset="0"/>
            </a:endParaRPr>
          </a:p>
          <a:p>
            <a:pPr marL="0" indent="0" algn="just">
              <a:buNone/>
            </a:pPr>
            <a:r>
              <a:rPr lang="ru-RU" sz="1200" b="1" dirty="0" smtClean="0">
                <a:latin typeface="Times New Roman" panose="02020603050405020304" pitchFamily="18" charset="0"/>
                <a:cs typeface="Times New Roman" panose="02020603050405020304" pitchFamily="18" charset="0"/>
              </a:rPr>
              <a:t>Как вычислять числа Фибоначчи?</a:t>
            </a:r>
          </a:p>
          <a:p>
            <a:pPr marL="0" indent="0" algn="just">
              <a:buNone/>
            </a:pPr>
            <a:r>
              <a:rPr lang="ru-RU" sz="1200" dirty="0" smtClean="0">
                <a:latin typeface="Times New Roman" panose="02020603050405020304" pitchFamily="18" charset="0"/>
                <a:cs typeface="Times New Roman" panose="02020603050405020304" pitchFamily="18" charset="0"/>
              </a:rPr>
              <a:t>Экспоненциальный алгоритм.</a:t>
            </a:r>
          </a:p>
          <a:p>
            <a:pPr marL="0" indent="0" algn="just">
              <a:buNone/>
            </a:pPr>
            <a:r>
              <a:rPr lang="ru-RU" sz="1200" dirty="0" smtClean="0">
                <a:latin typeface="Times New Roman" panose="02020603050405020304" pitchFamily="18" charset="0"/>
                <a:cs typeface="Times New Roman" panose="02020603050405020304" pitchFamily="18" charset="0"/>
              </a:rPr>
              <a:t>Буквально следуя рекурсивному определению, получаем следующий алгоритм.</a:t>
            </a:r>
          </a:p>
          <a:p>
            <a:pPr marL="0" indent="0" algn="just">
              <a:buNone/>
            </a:pPr>
            <a:r>
              <a:rPr lang="ru-RU" sz="1200" dirty="0" smtClean="0">
                <a:latin typeface="Times New Roman" panose="02020603050405020304" pitchFamily="18" charset="0"/>
                <a:cs typeface="Times New Roman" panose="02020603050405020304" pitchFamily="18" charset="0"/>
              </a:rPr>
              <a:t>функция Fib1(n)</a:t>
            </a:r>
          </a:p>
          <a:p>
            <a:pPr marL="0" indent="0" algn="just">
              <a:buNone/>
            </a:pPr>
            <a:r>
              <a:rPr lang="ru-RU" sz="1200" dirty="0" smtClean="0">
                <a:latin typeface="Times New Roman" panose="02020603050405020304" pitchFamily="18" charset="0"/>
                <a:cs typeface="Times New Roman" panose="02020603050405020304" pitchFamily="18" charset="0"/>
              </a:rPr>
              <a:t>если n= 0: вернуть 0</a:t>
            </a:r>
          </a:p>
          <a:p>
            <a:pPr marL="0" indent="0" algn="just">
              <a:buNone/>
            </a:pPr>
            <a:r>
              <a:rPr lang="ru-RU" sz="1200" dirty="0" smtClean="0">
                <a:latin typeface="Times New Roman" panose="02020603050405020304" pitchFamily="18" charset="0"/>
                <a:cs typeface="Times New Roman" panose="02020603050405020304" pitchFamily="18" charset="0"/>
              </a:rPr>
              <a:t>если n= 1: вернуть 1</a:t>
            </a:r>
          </a:p>
          <a:p>
            <a:pPr marL="0" indent="0" algn="just">
              <a:buNone/>
            </a:pPr>
            <a:r>
              <a:rPr lang="ru-RU" sz="1200" dirty="0" smtClean="0">
                <a:latin typeface="Times New Roman" panose="02020603050405020304" pitchFamily="18" charset="0"/>
                <a:cs typeface="Times New Roman" panose="02020603050405020304" pitchFamily="18" charset="0"/>
              </a:rPr>
              <a:t>вернуть Fib1(n− 1) + Fib1(n− 2)</a:t>
            </a:r>
          </a:p>
          <a:p>
            <a:pPr marL="0" indent="0" algn="just">
              <a:buNone/>
            </a:pPr>
            <a:r>
              <a:rPr lang="ru-RU" sz="1200" dirty="0" smtClean="0">
                <a:latin typeface="Times New Roman" panose="02020603050405020304" pitchFamily="18" charset="0"/>
                <a:cs typeface="Times New Roman" panose="02020603050405020304" pitchFamily="18" charset="0"/>
              </a:rPr>
              <a:t>Написав алгоритм, мы должны спросить себя:</a:t>
            </a:r>
          </a:p>
          <a:p>
            <a:pPr marL="0" indent="0" algn="just">
              <a:buNone/>
            </a:pPr>
            <a:r>
              <a:rPr lang="ru-RU" sz="1200" dirty="0" smtClean="0">
                <a:latin typeface="Times New Roman" panose="02020603050405020304" pitchFamily="18" charset="0"/>
                <a:cs typeface="Times New Roman" panose="02020603050405020304" pitchFamily="18" charset="0"/>
              </a:rPr>
              <a:t>1 Корректен ли он?</a:t>
            </a:r>
          </a:p>
          <a:p>
            <a:pPr marL="0" indent="0" algn="just">
              <a:buNone/>
            </a:pPr>
            <a:r>
              <a:rPr lang="ru-RU" sz="1200" dirty="0" smtClean="0">
                <a:latin typeface="Times New Roman" panose="02020603050405020304" pitchFamily="18" charset="0"/>
                <a:cs typeface="Times New Roman" panose="02020603050405020304" pitchFamily="18" charset="0"/>
              </a:rPr>
              <a:t>2 Каково время его работы (в зависимости от n)?</a:t>
            </a:r>
          </a:p>
          <a:p>
            <a:pPr marL="0" indent="0" algn="just">
              <a:buNone/>
            </a:pPr>
            <a:r>
              <a:rPr lang="ru-RU" sz="1200" dirty="0" smtClean="0">
                <a:latin typeface="Times New Roman" panose="02020603050405020304" pitchFamily="18" charset="0"/>
                <a:cs typeface="Times New Roman" panose="02020603050405020304" pitchFamily="18" charset="0"/>
              </a:rPr>
              <a:t>3 Существует ли более быстрый алгоритм?</a:t>
            </a:r>
          </a:p>
          <a:p>
            <a:pPr marL="0" indent="0" algn="just">
              <a:buNone/>
            </a:pPr>
            <a:r>
              <a:rPr lang="ru-RU" sz="1200" dirty="0" smtClean="0">
                <a:latin typeface="Times New Roman" panose="02020603050405020304" pitchFamily="18" charset="0"/>
                <a:cs typeface="Times New Roman" panose="02020603050405020304" pitchFamily="18" charset="0"/>
              </a:rPr>
              <a:t>В нашем случае первый вопрос не имеет особого смысла, поскольку алгоритм повторяет определение. Для ответа на второй вопрос обозначим через</a:t>
            </a:r>
          </a:p>
          <a:p>
            <a:pPr marL="0" indent="0" algn="just">
              <a:buNone/>
            </a:pPr>
            <a:r>
              <a:rPr lang="ru-RU" sz="1200" dirty="0" smtClean="0">
                <a:latin typeface="Times New Roman" panose="02020603050405020304" pitchFamily="18" charset="0"/>
                <a:cs typeface="Times New Roman" panose="02020603050405020304" pitchFamily="18" charset="0"/>
              </a:rPr>
              <a:t>T (n) время работы (число операций) алгоритма Fib1 на входе n. Ясно, что для n</a:t>
            </a:r>
            <a:r>
              <a:rPr lang="ru-RU" sz="1200" baseline="0" dirty="0" smtClean="0">
                <a:latin typeface="Times New Roman" panose="02020603050405020304" pitchFamily="18" charset="0"/>
                <a:cs typeface="Times New Roman" panose="02020603050405020304" pitchFamily="18" charset="0"/>
              </a:rPr>
              <a:t> </a:t>
            </a:r>
            <a:r>
              <a:rPr lang="en-US" sz="1200" baseline="0" dirty="0" smtClean="0">
                <a:latin typeface="Times New Roman" panose="02020603050405020304" pitchFamily="18" charset="0"/>
                <a:cs typeface="Times New Roman" panose="02020603050405020304" pitchFamily="18" charset="0"/>
              </a:rPr>
              <a:t>&lt;=</a:t>
            </a:r>
            <a:r>
              <a:rPr lang="ru-RU" sz="1200" dirty="0" smtClean="0">
                <a:latin typeface="Times New Roman" panose="02020603050405020304" pitchFamily="18" charset="0"/>
                <a:cs typeface="Times New Roman" panose="02020603050405020304" pitchFamily="18" charset="0"/>
              </a:rPr>
              <a:t>1 значение T (n) не больше двух, а далее T (n)= T (n−1)+ T (n−2)+3</a:t>
            </a:r>
            <a:endParaRPr lang="en-US" sz="1200" dirty="0" smtClean="0">
              <a:latin typeface="Times New Roman" panose="02020603050405020304" pitchFamily="18" charset="0"/>
              <a:cs typeface="Times New Roman" panose="02020603050405020304" pitchFamily="18" charset="0"/>
            </a:endParaRPr>
          </a:p>
          <a:p>
            <a:r>
              <a:rPr lang="ru-RU" sz="1200" b="0" i="0" kern="1200" dirty="0" smtClean="0">
                <a:solidFill>
                  <a:schemeClr val="tx1"/>
                </a:solidFill>
                <a:effectLst/>
                <a:latin typeface="+mn-lt"/>
                <a:ea typeface="+mn-ea"/>
                <a:cs typeface="+mn-cs"/>
              </a:rPr>
              <a:t>(два рекурсивных вызова, две проверки значения n и сложение). Сравнив это</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неравенство с определением </a:t>
            </a:r>
            <a:r>
              <a:rPr lang="ru-RU" sz="1200" b="0" i="0" kern="1200" dirty="0" err="1" smtClean="0">
                <a:solidFill>
                  <a:schemeClr val="tx1"/>
                </a:solidFill>
                <a:effectLst/>
                <a:latin typeface="+mn-lt"/>
                <a:ea typeface="+mn-ea"/>
                <a:cs typeface="+mn-cs"/>
              </a:rPr>
              <a:t>Fn</a:t>
            </a:r>
            <a:r>
              <a:rPr lang="ru-RU" sz="1200" b="0" i="0" kern="1200" dirty="0" smtClean="0">
                <a:solidFill>
                  <a:schemeClr val="tx1"/>
                </a:solidFill>
                <a:effectLst/>
                <a:latin typeface="+mn-lt"/>
                <a:ea typeface="+mn-ea"/>
                <a:cs typeface="+mn-cs"/>
              </a:rPr>
              <a:t>, мы видим, что T (n) </a:t>
            </a:r>
            <a:r>
              <a:rPr lang="en-US" sz="1200" b="0" i="0" kern="1200" dirty="0" smtClean="0">
                <a:solidFill>
                  <a:schemeClr val="tx1"/>
                </a:solidFill>
                <a:effectLst/>
                <a:latin typeface="+mn-lt"/>
                <a:ea typeface="+mn-ea"/>
                <a:cs typeface="+mn-cs"/>
              </a:rPr>
              <a:t>&gt;=</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Fn</a:t>
            </a:r>
            <a:r>
              <a:rPr lang="ru-RU" sz="1200" b="0" i="0" kern="1200" dirty="0" smtClean="0">
                <a:solidFill>
                  <a:schemeClr val="tx1"/>
                </a:solidFill>
                <a:effectLst/>
                <a:latin typeface="+mn-lt"/>
                <a:ea typeface="+mn-ea"/>
                <a:cs typeface="+mn-cs"/>
              </a:rPr>
              <a:t>. Таким образом,</a:t>
            </a:r>
          </a:p>
          <a:p>
            <a:r>
              <a:rPr lang="ru-RU" sz="1200" b="0" i="0" kern="1200" dirty="0" smtClean="0">
                <a:solidFill>
                  <a:schemeClr val="tx1"/>
                </a:solidFill>
                <a:effectLst/>
                <a:latin typeface="+mn-lt"/>
                <a:ea typeface="+mn-ea"/>
                <a:cs typeface="+mn-cs"/>
              </a:rPr>
              <a:t>время работы алгоритма растёт экспоненциально с ростом n, что означает,</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что он практически бесполезен на практике. Например, для вычисления F200</a:t>
            </a:r>
          </a:p>
          <a:p>
            <a:r>
              <a:rPr lang="ru-RU" sz="1200" b="0" i="0" kern="1200" dirty="0" smtClean="0">
                <a:solidFill>
                  <a:schemeClr val="tx1"/>
                </a:solidFill>
                <a:effectLst/>
                <a:latin typeface="+mn-lt"/>
                <a:ea typeface="+mn-ea"/>
                <a:cs typeface="+mn-cs"/>
              </a:rPr>
              <a:t>понадобится около 2138 операций. На это даже суперкомпьютеру, выполняющему 40 триллионов операций в секунду, понадобится 292 секунд.</a:t>
            </a:r>
          </a:p>
          <a:p>
            <a:r>
              <a:rPr lang="ru-RU" sz="1200" b="0" i="0" kern="1200" dirty="0" smtClean="0">
                <a:solidFill>
                  <a:schemeClr val="tx1"/>
                </a:solidFill>
                <a:effectLst/>
                <a:latin typeface="+mn-lt"/>
                <a:ea typeface="+mn-ea"/>
                <a:cs typeface="+mn-cs"/>
              </a:rPr>
              <a:t>Есть такое наблюдение, называемое законом Мура: каждый год компьютеры становятся быстрее примерно в 1,6 раз. Представим себе, что такое</a:t>
            </a:r>
          </a:p>
          <a:p>
            <a:r>
              <a:rPr lang="ru-RU" sz="1200" b="0" i="0" kern="1200" dirty="0" smtClean="0">
                <a:solidFill>
                  <a:schemeClr val="tx1"/>
                </a:solidFill>
                <a:effectLst/>
                <a:latin typeface="+mn-lt"/>
                <a:ea typeface="+mn-ea"/>
                <a:cs typeface="+mn-cs"/>
              </a:rPr>
              <a:t>продлится ещё некоторое время и посмотрим, много ли чисел Фибоначчи</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нам удастся вычислить. Время работы алгоритма Fib1 растёт примерно как</a:t>
            </a:r>
          </a:p>
          <a:p>
            <a:r>
              <a:rPr lang="ru-RU" sz="1200" b="0" i="0" kern="1200" dirty="0" smtClean="0">
                <a:solidFill>
                  <a:schemeClr val="tx1"/>
                </a:solidFill>
                <a:effectLst/>
                <a:latin typeface="+mn-lt"/>
                <a:ea typeface="+mn-ea"/>
                <a:cs typeface="+mn-cs"/>
              </a:rPr>
              <a:t>20,694n ≈ 1,6n. Если сегодня компьютер позволяет вычислить F100, то через</a:t>
            </a:r>
            <a:r>
              <a:rPr lang="en-US" sz="1200" b="0" i="0" kern="1200" dirty="0" smtClean="0">
                <a:solidFill>
                  <a:schemeClr val="tx1"/>
                </a:solidFill>
                <a:effectLst/>
                <a:latin typeface="+mn-lt"/>
                <a:ea typeface="+mn-ea"/>
                <a:cs typeface="+mn-cs"/>
              </a:rPr>
              <a:t> </a:t>
            </a:r>
            <a:r>
              <a:rPr lang="ru-RU" sz="1200" b="0" i="0" kern="1200" dirty="0" smtClean="0">
                <a:solidFill>
                  <a:schemeClr val="tx1"/>
                </a:solidFill>
                <a:effectLst/>
                <a:latin typeface="+mn-lt"/>
                <a:ea typeface="+mn-ea"/>
                <a:cs typeface="+mn-cs"/>
              </a:rPr>
              <a:t>год мы вычислим F101, через два года –– F102. И так далее, по одному числу</a:t>
            </a:r>
          </a:p>
          <a:p>
            <a:r>
              <a:rPr lang="ru-RU" sz="1200" b="0" i="0" kern="1200" dirty="0" smtClean="0">
                <a:solidFill>
                  <a:schemeClr val="tx1"/>
                </a:solidFill>
                <a:effectLst/>
                <a:latin typeface="+mn-lt"/>
                <a:ea typeface="+mn-ea"/>
                <a:cs typeface="+mn-cs"/>
              </a:rPr>
              <a:t>в год.</a:t>
            </a:r>
          </a:p>
          <a:p>
            <a:r>
              <a:rPr lang="ru-RU" sz="1200" b="0" i="0" kern="1200" dirty="0" smtClean="0">
                <a:solidFill>
                  <a:schemeClr val="tx1"/>
                </a:solidFill>
                <a:effectLst/>
                <a:latin typeface="+mn-lt"/>
                <a:ea typeface="+mn-ea"/>
                <a:cs typeface="+mn-cs"/>
              </a:rPr>
              <a:t>Итак, наш алгоритм корректен, но безнадёжно неэффективен. Существует ли более быстрый алгоритм?</a:t>
            </a:r>
          </a:p>
          <a:p>
            <a:pPr marL="0" indent="0" algn="just">
              <a:buNone/>
            </a:pPr>
            <a:endParaRPr lang="ru-RU" sz="1200" dirty="0" smtClean="0">
              <a:latin typeface="Times New Roman" panose="02020603050405020304" pitchFamily="18" charset="0"/>
              <a:cs typeface="Times New Roman" panose="02020603050405020304" pitchFamily="18" charset="0"/>
            </a:endParaRPr>
          </a:p>
          <a:p>
            <a:pPr marL="0" indent="0" algn="just">
              <a:buNone/>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6</a:t>
            </a:fld>
            <a:endParaRPr lang="ru-RU"/>
          </a:p>
        </p:txBody>
      </p:sp>
    </p:spTree>
    <p:extLst>
      <p:ext uri="{BB962C8B-B14F-4D97-AF65-F5344CB8AC3E}">
        <p14:creationId xmlns:p14="http://schemas.microsoft.com/office/powerpoint/2010/main" val="509943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Попытаемся понять, почему же алгоритм Fib1 такой медленный. На рис. 1 показано дерево рекурсивных вызовов. Видно, что алгоритм много раз вычисляет одно и то же. Разумнее было бы сохранять промежуточные результаты</a:t>
            </a:r>
          </a:p>
          <a:p>
            <a:r>
              <a:rPr lang="ru-RU" sz="1200" b="0" i="0" kern="1200" dirty="0" smtClean="0">
                <a:solidFill>
                  <a:schemeClr val="tx1"/>
                </a:solidFill>
                <a:effectLst/>
                <a:latin typeface="+mn-lt"/>
                <a:ea typeface="+mn-ea"/>
                <a:cs typeface="+mn-cs"/>
              </a:rPr>
              <a:t>(значения F0, F1,‌, Fn−1):</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7</a:t>
            </a:fld>
            <a:endParaRPr lang="ru-RU"/>
          </a:p>
        </p:txBody>
      </p:sp>
    </p:spTree>
    <p:extLst>
      <p:ext uri="{BB962C8B-B14F-4D97-AF65-F5344CB8AC3E}">
        <p14:creationId xmlns:p14="http://schemas.microsoft.com/office/powerpoint/2010/main" val="2420079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kern="1200" dirty="0" smtClean="0">
                <a:solidFill>
                  <a:schemeClr val="tx1"/>
                </a:solidFill>
                <a:effectLst/>
                <a:latin typeface="+mn-lt"/>
                <a:ea typeface="+mn-ea"/>
                <a:cs typeface="+mn-cs"/>
              </a:rPr>
              <a:t>Попытаемся понять, почему же алгоритм Fib1 такой медленный. На рис. 1 показано дерево рекурсивных вызовов. Видно, что алгоритм много раз вычисляет одно и то же. Разумнее было бы сохранять промежуточные результаты</a:t>
            </a:r>
          </a:p>
          <a:p>
            <a:r>
              <a:rPr lang="ru-RU" sz="1200" b="0" i="0" kern="1200" dirty="0" smtClean="0">
                <a:solidFill>
                  <a:schemeClr val="tx1"/>
                </a:solidFill>
                <a:effectLst/>
                <a:latin typeface="+mn-lt"/>
                <a:ea typeface="+mn-ea"/>
                <a:cs typeface="+mn-cs"/>
              </a:rPr>
              <a:t>(значения F0, F1,‌, Fn−1):</a:t>
            </a:r>
          </a:p>
          <a:p>
            <a:endParaRPr lang="ru-RU"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6275DA0F-537A-4947-912E-A61202CD2DD4}" type="slidenum">
              <a:rPr lang="ru-RU" smtClean="0"/>
              <a:t>8</a:t>
            </a:fld>
            <a:endParaRPr lang="ru-RU"/>
          </a:p>
        </p:txBody>
      </p:sp>
    </p:spTree>
    <p:extLst>
      <p:ext uri="{BB962C8B-B14F-4D97-AF65-F5344CB8AC3E}">
        <p14:creationId xmlns:p14="http://schemas.microsoft.com/office/powerpoint/2010/main" val="2690449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latin typeface="Times New Roman" panose="02020603050405020304" pitchFamily="18" charset="0"/>
                <a:cs typeface="Times New Roman" panose="02020603050405020304" pitchFamily="18" charset="0"/>
              </a:rPr>
              <a:t>Обычно людей больше волнует временная сложность, чем пространственная, но обе эти характеристики важно знать. Временная сложность необходима для ответа а вопрос: сколько времени требуется алгоритму для завершения работы с увеличением размера входных данных? Пространственная сложность: с ростом размера входных данных насколько больше памяти использует алгоритм?</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Например,</a:t>
            </a:r>
            <a:r>
              <a:rPr lang="ru-RU" baseline="0" dirty="0" smtClean="0"/>
              <a:t> для задачи найти минимальный элемент в массиве, аргументом функции сложности будет длина массива.</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latin typeface="Times New Roman" panose="02020603050405020304" pitchFamily="18" charset="0"/>
                <a:cs typeface="Times New Roman" panose="02020603050405020304" pitchFamily="18" charset="0"/>
              </a:rPr>
              <a:t>При работе с целыми числами, чем больше целое число, тем больше времени займут такие операции, как сложение, умножение или печать. Хотя в теории это имеет значение, мы обычно игнорируем этот факт, поскольку практически разница очень мала, и относимся ко всем целым числам одинаково.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latin typeface="Times New Roman" panose="02020603050405020304" pitchFamily="18" charset="0"/>
                <a:cs typeface="Times New Roman" panose="02020603050405020304" pitchFamily="18" charset="0"/>
              </a:rPr>
              <a:t>Если вам на вход дан массив целых чисел, единственной переменной, которую вы будете использовать, будет n для обозначения длины массива. Технически вы можете ввести еще одну переменную, допустим k, которая обозначает среднее значение целых чисел в массиве. Однако никто так не делает.</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latin typeface="Times New Roman" panose="02020603050405020304" pitchFamily="18" charset="0"/>
                <a:cs typeface="Times New Roman" panose="02020603050405020304" pitchFamily="18" charset="0"/>
              </a:rPr>
              <a:t>Умение анализировать алгоритм и вычислять его временную и пространственную сложность - важнейший навык. Интервьюеры почти всегда будут спрашивать вас о сложности вашего алгоритма, чтобы проверить, что вы действительно понимаете свой алгоритм, а не просто запомнили/скопировали код. Умение анализировать алгоритм также позволит вам определить, какие его части можно улучшить.</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dirty="0" smtClean="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0"/>
          </p:nvPr>
        </p:nvSpPr>
        <p:spPr/>
        <p:txBody>
          <a:bodyPr/>
          <a:lstStyle/>
          <a:p>
            <a:fld id="{6275DA0F-537A-4947-912E-A61202CD2DD4}" type="slidenum">
              <a:rPr lang="ru-RU" smtClean="0"/>
              <a:t>9</a:t>
            </a:fld>
            <a:endParaRPr lang="ru-RU"/>
          </a:p>
        </p:txBody>
      </p:sp>
    </p:spTree>
    <p:extLst>
      <p:ext uri="{BB962C8B-B14F-4D97-AF65-F5344CB8AC3E}">
        <p14:creationId xmlns:p14="http://schemas.microsoft.com/office/powerpoint/2010/main" val="2048238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latin typeface="Times New Roman" pitchFamily="18" charset="0"/>
                <a:cs typeface="Times New Roman" pitchFamily="18" charset="0"/>
              </a:rPr>
              <a:t>Временная сложность обычно оценивается путём </a:t>
            </a:r>
            <a:r>
              <a:rPr lang="ru-RU" sz="1200" u="sng" dirty="0" smtClean="0">
                <a:latin typeface="Times New Roman" pitchFamily="18" charset="0"/>
                <a:cs typeface="Times New Roman" pitchFamily="18" charset="0"/>
              </a:rPr>
              <a:t>подсчёта числа элементарных операций, осуществляемых алгоритмом.</a:t>
            </a:r>
            <a:r>
              <a:rPr lang="ru-RU" sz="1200" dirty="0" smtClean="0">
                <a:latin typeface="Times New Roman" pitchFamily="18" charset="0"/>
                <a:cs typeface="Times New Roman" pitchFamily="18" charset="0"/>
              </a:rPr>
              <a:t> Время исполнения одной такой операции при этом берётся константой, то есть асимптотически оценивается как O(</a:t>
            </a:r>
            <a:r>
              <a:rPr lang="ru-RU" sz="1200" i="1" dirty="0" smtClean="0">
                <a:latin typeface="Times New Roman" pitchFamily="18" charset="0"/>
                <a:cs typeface="Times New Roman" pitchFamily="18" charset="0"/>
              </a:rPr>
              <a:t>1</a:t>
            </a:r>
            <a:r>
              <a:rPr lang="ru-RU" sz="1200" dirty="0" smtClean="0">
                <a:latin typeface="Times New Roman" panose="02020603050405020304" pitchFamily="18" charset="0"/>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latin typeface="Times New Roman" panose="02020603050405020304" pitchFamily="18" charset="0"/>
                <a:cs typeface="Times New Roman" panose="02020603050405020304" pitchFamily="18" charset="0"/>
              </a:rPr>
              <a:t>В таких обозначениях полное время исполнения и число элементарных операций, выполненных алгоритмом, отличаются максимум на постоянный множитель, который не учитывается в O-нотации. </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dirty="0" smtClean="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0"/>
          </p:nvPr>
        </p:nvSpPr>
        <p:spPr/>
        <p:txBody>
          <a:bodyPr/>
          <a:lstStyle/>
          <a:p>
            <a:fld id="{6275DA0F-537A-4947-912E-A61202CD2DD4}" type="slidenum">
              <a:rPr lang="ru-RU" smtClean="0"/>
              <a:t>10</a:t>
            </a:fld>
            <a:endParaRPr lang="ru-RU"/>
          </a:p>
        </p:txBody>
      </p:sp>
    </p:spTree>
    <p:extLst>
      <p:ext uri="{BB962C8B-B14F-4D97-AF65-F5344CB8AC3E}">
        <p14:creationId xmlns:p14="http://schemas.microsoft.com/office/powerpoint/2010/main" val="3527425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7B28D88-D73C-4BAC-84FD-3DB6CA0FC75E}" type="datetimeFigureOut">
              <a:rPr lang="ru-RU" smtClean="0"/>
              <a:t>26.02.2025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6454AFA-BD27-439C-8BB6-90EAE47625C5}" type="slidenum">
              <a:rPr lang="ru-RU" smtClean="0"/>
              <a:t>‹#›</a:t>
            </a:fld>
            <a:endParaRPr lang="ru-RU"/>
          </a:p>
        </p:txBody>
      </p:sp>
    </p:spTree>
    <p:extLst>
      <p:ext uri="{BB962C8B-B14F-4D97-AF65-F5344CB8AC3E}">
        <p14:creationId xmlns:p14="http://schemas.microsoft.com/office/powerpoint/2010/main" val="3556935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7B28D88-D73C-4BAC-84FD-3DB6CA0FC75E}" type="datetimeFigureOut">
              <a:rPr lang="ru-RU" smtClean="0"/>
              <a:t>26.02.2025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6454AFA-BD27-439C-8BB6-90EAE47625C5}" type="slidenum">
              <a:rPr lang="ru-RU" smtClean="0"/>
              <a:t>‹#›</a:t>
            </a:fld>
            <a:endParaRPr lang="ru-RU"/>
          </a:p>
        </p:txBody>
      </p:sp>
    </p:spTree>
    <p:extLst>
      <p:ext uri="{BB962C8B-B14F-4D97-AF65-F5344CB8AC3E}">
        <p14:creationId xmlns:p14="http://schemas.microsoft.com/office/powerpoint/2010/main" val="218964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7B28D88-D73C-4BAC-84FD-3DB6CA0FC75E}" type="datetimeFigureOut">
              <a:rPr lang="ru-RU" smtClean="0"/>
              <a:t>26.02.2025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6454AFA-BD27-439C-8BB6-90EAE47625C5}" type="slidenum">
              <a:rPr lang="ru-RU" smtClean="0"/>
              <a:t>‹#›</a:t>
            </a:fld>
            <a:endParaRPr lang="ru-RU"/>
          </a:p>
        </p:txBody>
      </p:sp>
    </p:spTree>
    <p:extLst>
      <p:ext uri="{BB962C8B-B14F-4D97-AF65-F5344CB8AC3E}">
        <p14:creationId xmlns:p14="http://schemas.microsoft.com/office/powerpoint/2010/main" val="1460823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7B28D88-D73C-4BAC-84FD-3DB6CA0FC75E}" type="datetimeFigureOut">
              <a:rPr lang="ru-RU" smtClean="0"/>
              <a:t>26.02.2025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6454AFA-BD27-439C-8BB6-90EAE47625C5}" type="slidenum">
              <a:rPr lang="ru-RU" smtClean="0"/>
              <a:t>‹#›</a:t>
            </a:fld>
            <a:endParaRPr lang="ru-RU"/>
          </a:p>
        </p:txBody>
      </p:sp>
    </p:spTree>
    <p:extLst>
      <p:ext uri="{BB962C8B-B14F-4D97-AF65-F5344CB8AC3E}">
        <p14:creationId xmlns:p14="http://schemas.microsoft.com/office/powerpoint/2010/main" val="1236539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7B28D88-D73C-4BAC-84FD-3DB6CA0FC75E}" type="datetimeFigureOut">
              <a:rPr lang="ru-RU" smtClean="0"/>
              <a:t>26.02.2025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6454AFA-BD27-439C-8BB6-90EAE47625C5}" type="slidenum">
              <a:rPr lang="ru-RU" smtClean="0"/>
              <a:t>‹#›</a:t>
            </a:fld>
            <a:endParaRPr lang="ru-RU"/>
          </a:p>
        </p:txBody>
      </p:sp>
    </p:spTree>
    <p:extLst>
      <p:ext uri="{BB962C8B-B14F-4D97-AF65-F5344CB8AC3E}">
        <p14:creationId xmlns:p14="http://schemas.microsoft.com/office/powerpoint/2010/main" val="3091730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7B28D88-D73C-4BAC-84FD-3DB6CA0FC75E}" type="datetimeFigureOut">
              <a:rPr lang="ru-RU" smtClean="0"/>
              <a:t>26.02.2025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6454AFA-BD27-439C-8BB6-90EAE47625C5}" type="slidenum">
              <a:rPr lang="ru-RU" smtClean="0"/>
              <a:t>‹#›</a:t>
            </a:fld>
            <a:endParaRPr lang="ru-RU"/>
          </a:p>
        </p:txBody>
      </p:sp>
    </p:spTree>
    <p:extLst>
      <p:ext uri="{BB962C8B-B14F-4D97-AF65-F5344CB8AC3E}">
        <p14:creationId xmlns:p14="http://schemas.microsoft.com/office/powerpoint/2010/main" val="915401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7B28D88-D73C-4BAC-84FD-3DB6CA0FC75E}" type="datetimeFigureOut">
              <a:rPr lang="ru-RU" smtClean="0"/>
              <a:t>26.02.2025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6454AFA-BD27-439C-8BB6-90EAE47625C5}" type="slidenum">
              <a:rPr lang="ru-RU" smtClean="0"/>
              <a:t>‹#›</a:t>
            </a:fld>
            <a:endParaRPr lang="ru-RU"/>
          </a:p>
        </p:txBody>
      </p:sp>
    </p:spTree>
    <p:extLst>
      <p:ext uri="{BB962C8B-B14F-4D97-AF65-F5344CB8AC3E}">
        <p14:creationId xmlns:p14="http://schemas.microsoft.com/office/powerpoint/2010/main" val="26684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7B28D88-D73C-4BAC-84FD-3DB6CA0FC75E}" type="datetimeFigureOut">
              <a:rPr lang="ru-RU" smtClean="0"/>
              <a:t>26.02.2025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6454AFA-BD27-439C-8BB6-90EAE47625C5}" type="slidenum">
              <a:rPr lang="ru-RU" smtClean="0"/>
              <a:t>‹#›</a:t>
            </a:fld>
            <a:endParaRPr lang="ru-RU"/>
          </a:p>
        </p:txBody>
      </p:sp>
    </p:spTree>
    <p:extLst>
      <p:ext uri="{BB962C8B-B14F-4D97-AF65-F5344CB8AC3E}">
        <p14:creationId xmlns:p14="http://schemas.microsoft.com/office/powerpoint/2010/main" val="3502734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7B28D88-D73C-4BAC-84FD-3DB6CA0FC75E}" type="datetimeFigureOut">
              <a:rPr lang="ru-RU" smtClean="0"/>
              <a:t>26.02.2025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6454AFA-BD27-439C-8BB6-90EAE47625C5}" type="slidenum">
              <a:rPr lang="ru-RU" smtClean="0"/>
              <a:t>‹#›</a:t>
            </a:fld>
            <a:endParaRPr lang="ru-RU"/>
          </a:p>
        </p:txBody>
      </p:sp>
    </p:spTree>
    <p:extLst>
      <p:ext uri="{BB962C8B-B14F-4D97-AF65-F5344CB8AC3E}">
        <p14:creationId xmlns:p14="http://schemas.microsoft.com/office/powerpoint/2010/main" val="410366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7B28D88-D73C-4BAC-84FD-3DB6CA0FC75E}" type="datetimeFigureOut">
              <a:rPr lang="ru-RU" smtClean="0"/>
              <a:t>26.02.2025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6454AFA-BD27-439C-8BB6-90EAE47625C5}" type="slidenum">
              <a:rPr lang="ru-RU" smtClean="0"/>
              <a:t>‹#›</a:t>
            </a:fld>
            <a:endParaRPr lang="ru-RU"/>
          </a:p>
        </p:txBody>
      </p:sp>
    </p:spTree>
    <p:extLst>
      <p:ext uri="{BB962C8B-B14F-4D97-AF65-F5344CB8AC3E}">
        <p14:creationId xmlns:p14="http://schemas.microsoft.com/office/powerpoint/2010/main" val="2159965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67B28D88-D73C-4BAC-84FD-3DB6CA0FC75E}" type="datetimeFigureOut">
              <a:rPr lang="ru-RU" smtClean="0"/>
              <a:t>26.02.2025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6454AFA-BD27-439C-8BB6-90EAE47625C5}" type="slidenum">
              <a:rPr lang="ru-RU" smtClean="0"/>
              <a:t>‹#›</a:t>
            </a:fld>
            <a:endParaRPr lang="ru-RU"/>
          </a:p>
        </p:txBody>
      </p:sp>
    </p:spTree>
    <p:extLst>
      <p:ext uri="{BB962C8B-B14F-4D97-AF65-F5344CB8AC3E}">
        <p14:creationId xmlns:p14="http://schemas.microsoft.com/office/powerpoint/2010/main" val="2447081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B28D88-D73C-4BAC-84FD-3DB6CA0FC75E}" type="datetimeFigureOut">
              <a:rPr lang="ru-RU" smtClean="0"/>
              <a:t>26.02.2025</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454AFA-BD27-439C-8BB6-90EAE47625C5}" type="slidenum">
              <a:rPr lang="ru-RU" smtClean="0"/>
              <a:t>‹#›</a:t>
            </a:fld>
            <a:endParaRPr lang="ru-RU"/>
          </a:p>
        </p:txBody>
      </p:sp>
    </p:spTree>
    <p:extLst>
      <p:ext uri="{BB962C8B-B14F-4D97-AF65-F5344CB8AC3E}">
        <p14:creationId xmlns:p14="http://schemas.microsoft.com/office/powerpoint/2010/main" val="3154061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ru-RU" b="1" dirty="0" smtClean="0"/>
              <a:t>Алгоритмы и структуры данных</a:t>
            </a:r>
            <a:br>
              <a:rPr lang="ru-RU" b="1" dirty="0" smtClean="0"/>
            </a:br>
            <a:endParaRPr lang="ru-RU" b="1" dirty="0"/>
          </a:p>
        </p:txBody>
      </p:sp>
      <p:sp>
        <p:nvSpPr>
          <p:cNvPr id="3" name="Подзаголовок 2"/>
          <p:cNvSpPr>
            <a:spLocks noGrp="1"/>
          </p:cNvSpPr>
          <p:nvPr>
            <p:ph type="subTitle" idx="1"/>
          </p:nvPr>
        </p:nvSpPr>
        <p:spPr/>
        <p:txBody>
          <a:bodyPr/>
          <a:lstStyle/>
          <a:p>
            <a:r>
              <a:rPr lang="ru-RU" dirty="0" smtClean="0"/>
              <a:t>Лекция 1. Сложность алгоритма</a:t>
            </a:r>
            <a:endParaRPr lang="ru-RU" dirty="0"/>
          </a:p>
        </p:txBody>
      </p:sp>
    </p:spTree>
    <p:extLst>
      <p:ext uri="{BB962C8B-B14F-4D97-AF65-F5344CB8AC3E}">
        <p14:creationId xmlns:p14="http://schemas.microsoft.com/office/powerpoint/2010/main" val="2242757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О-символика</a:t>
            </a:r>
            <a:endParaRPr lang="ru-RU" sz="40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r>
              <a:rPr lang="ru-RU" sz="3000" b="1" dirty="0" err="1" smtClean="0">
                <a:latin typeface="Times New Roman" panose="02020603050405020304" pitchFamily="18" charset="0"/>
                <a:cs typeface="Times New Roman" panose="02020603050405020304" pitchFamily="18" charset="0"/>
              </a:rPr>
              <a:t>Big</a:t>
            </a:r>
            <a:r>
              <a:rPr lang="ru-RU" sz="3000" b="1" dirty="0" smtClean="0">
                <a:latin typeface="Times New Roman" panose="02020603050405020304" pitchFamily="18" charset="0"/>
                <a:cs typeface="Times New Roman" panose="02020603050405020304" pitchFamily="18" charset="0"/>
              </a:rPr>
              <a:t> O </a:t>
            </a:r>
            <a:r>
              <a:rPr lang="ru-RU" sz="3000" dirty="0" smtClean="0">
                <a:latin typeface="Times New Roman" panose="02020603050405020304" pitchFamily="18" charset="0"/>
                <a:cs typeface="Times New Roman" panose="02020603050405020304" pitchFamily="18" charset="0"/>
              </a:rPr>
              <a:t>- это обозначение, используемое для описания вычислительной сложности алгоритма. </a:t>
            </a:r>
          </a:p>
          <a:p>
            <a:pPr marL="0" indent="0" algn="just">
              <a:buNone/>
            </a:pPr>
            <a:r>
              <a:rPr lang="ru-RU" sz="3000" b="1" dirty="0" smtClean="0">
                <a:latin typeface="Times New Roman" pitchFamily="18" charset="0"/>
                <a:cs typeface="Times New Roman" pitchFamily="18" charset="0"/>
              </a:rPr>
              <a:t>Нотация «O» большое </a:t>
            </a:r>
            <a:r>
              <a:rPr lang="ru-RU" sz="3000" u="sng" dirty="0" smtClean="0">
                <a:latin typeface="Times New Roman" pitchFamily="18" charset="0"/>
                <a:cs typeface="Times New Roman" pitchFamily="18" charset="0"/>
              </a:rPr>
              <a:t>учитывает только слагаемое самого высокого порядка</a:t>
            </a:r>
            <a:r>
              <a:rPr lang="ru-RU" sz="3000" dirty="0" smtClean="0">
                <a:latin typeface="Times New Roman" pitchFamily="18" charset="0"/>
                <a:cs typeface="Times New Roman" pitchFamily="18" charset="0"/>
              </a:rPr>
              <a:t>, а также </a:t>
            </a:r>
            <a:r>
              <a:rPr lang="ru-RU" sz="3000" u="sng" dirty="0" smtClean="0">
                <a:latin typeface="Times New Roman" pitchFamily="18" charset="0"/>
                <a:cs typeface="Times New Roman" pitchFamily="18" charset="0"/>
              </a:rPr>
              <a:t>не учитывает константные множители</a:t>
            </a:r>
            <a:r>
              <a:rPr lang="ru-RU" sz="3000" dirty="0" smtClean="0">
                <a:latin typeface="Times New Roman" pitchFamily="18" charset="0"/>
                <a:cs typeface="Times New Roman" pitchFamily="18" charset="0"/>
              </a:rPr>
              <a:t>, то есть коэффициенты. Если сложность выражена таким способом, говорят об </a:t>
            </a:r>
            <a:r>
              <a:rPr lang="ru-RU" sz="3000" u="sng" dirty="0" smtClean="0">
                <a:latin typeface="Times New Roman" pitchFamily="18" charset="0"/>
                <a:cs typeface="Times New Roman" pitchFamily="18" charset="0"/>
              </a:rPr>
              <a:t>асимптотическом описании временной сложности</a:t>
            </a:r>
            <a:r>
              <a:rPr lang="ru-RU" sz="3000" dirty="0" smtClean="0">
                <a:latin typeface="Times New Roman" pitchFamily="18" charset="0"/>
                <a:cs typeface="Times New Roman" pitchFamily="18" charset="0"/>
              </a:rPr>
              <a:t>, то есть при стремлении размера входа к бесконечности. </a:t>
            </a:r>
          </a:p>
          <a:p>
            <a:pPr marL="0" indent="0" algn="just">
              <a:spcBef>
                <a:spcPts val="0"/>
              </a:spcBef>
              <a:buNone/>
            </a:pPr>
            <a:r>
              <a:rPr lang="ru-RU" sz="3000" dirty="0" smtClean="0">
                <a:latin typeface="Times New Roman" pitchFamily="18" charset="0"/>
                <a:cs typeface="Times New Roman" pitchFamily="18" charset="0"/>
              </a:rPr>
              <a:t>Например, если существует число </a:t>
            </a:r>
            <a:r>
              <a:rPr lang="en-US" sz="3000" i="1" dirty="0" smtClean="0">
                <a:latin typeface="Times New Roman" pitchFamily="18" charset="0"/>
                <a:cs typeface="Times New Roman" pitchFamily="18" charset="0"/>
              </a:rPr>
              <a:t>n</a:t>
            </a:r>
            <a:r>
              <a:rPr lang="en-US" sz="3000" i="1" baseline="-25000" dirty="0" smtClean="0">
                <a:latin typeface="Times New Roman" pitchFamily="18" charset="0"/>
                <a:cs typeface="Times New Roman" pitchFamily="18" charset="0"/>
              </a:rPr>
              <a:t>0</a:t>
            </a:r>
            <a:r>
              <a:rPr lang="ru-RU" sz="3000" dirty="0" smtClean="0">
                <a:latin typeface="Times New Roman" pitchFamily="18" charset="0"/>
                <a:cs typeface="Times New Roman" pitchFamily="18" charset="0"/>
              </a:rPr>
              <a:t>, такое, что время работы алгоритма для всех входов длины </a:t>
            </a:r>
            <a:r>
              <a:rPr lang="en-US" sz="3000" i="1" dirty="0" smtClean="0">
                <a:latin typeface="Times New Roman" pitchFamily="18" charset="0"/>
                <a:cs typeface="Times New Roman" pitchFamily="18" charset="0"/>
              </a:rPr>
              <a:t>n &gt; n</a:t>
            </a:r>
            <a:r>
              <a:rPr lang="en-US" sz="3000" i="1" baseline="-25000" dirty="0" smtClean="0">
                <a:latin typeface="Times New Roman" pitchFamily="18" charset="0"/>
                <a:cs typeface="Times New Roman" pitchFamily="18" charset="0"/>
              </a:rPr>
              <a:t>0 </a:t>
            </a:r>
            <a:r>
              <a:rPr lang="ru-RU" sz="3000" dirty="0" smtClean="0">
                <a:latin typeface="Times New Roman" pitchFamily="18" charset="0"/>
                <a:cs typeface="Times New Roman" pitchFamily="18" charset="0"/>
              </a:rPr>
              <a:t>не превосходит </a:t>
            </a:r>
            <a:r>
              <a:rPr lang="en-US" sz="3000" i="1" dirty="0" smtClean="0">
                <a:latin typeface="Times New Roman" pitchFamily="18" charset="0"/>
                <a:cs typeface="Times New Roman" pitchFamily="18" charset="0"/>
              </a:rPr>
              <a:t>5n</a:t>
            </a:r>
            <a:r>
              <a:rPr lang="en-US" sz="3000" i="1" baseline="30000" dirty="0" smtClean="0">
                <a:latin typeface="Times New Roman" pitchFamily="18" charset="0"/>
                <a:cs typeface="Times New Roman" pitchFamily="18" charset="0"/>
              </a:rPr>
              <a:t>3</a:t>
            </a:r>
            <a:r>
              <a:rPr lang="en-US" sz="3000" i="1" dirty="0" smtClean="0">
                <a:latin typeface="Times New Roman" pitchFamily="18" charset="0"/>
                <a:cs typeface="Times New Roman" pitchFamily="18" charset="0"/>
              </a:rPr>
              <a:t>+3n</a:t>
            </a:r>
            <a:r>
              <a:rPr lang="ru-RU" sz="3000" dirty="0" smtClean="0">
                <a:latin typeface="Times New Roman" pitchFamily="18" charset="0"/>
                <a:cs typeface="Times New Roman" pitchFamily="18" charset="0"/>
              </a:rPr>
              <a:t>, то врем. сложность данного алгоритма можно асимптотически оценить как О(</a:t>
            </a:r>
            <a:r>
              <a:rPr lang="en-US" sz="3000" i="1" dirty="0" smtClean="0">
                <a:latin typeface="Times New Roman" pitchFamily="18" charset="0"/>
                <a:cs typeface="Times New Roman" pitchFamily="18" charset="0"/>
              </a:rPr>
              <a:t>n</a:t>
            </a:r>
            <a:r>
              <a:rPr lang="en-US" sz="3000" i="1" baseline="30000" dirty="0" smtClean="0">
                <a:latin typeface="Times New Roman" pitchFamily="18" charset="0"/>
                <a:cs typeface="Times New Roman" pitchFamily="18" charset="0"/>
              </a:rPr>
              <a:t>3</a:t>
            </a:r>
            <a:r>
              <a:rPr lang="ru-RU" sz="3000" dirty="0" smtClean="0">
                <a:latin typeface="Times New Roman" pitchFamily="18" charset="0"/>
                <a:cs typeface="Times New Roman" pitchFamily="18" charset="0"/>
              </a:rPr>
              <a:t>). </a:t>
            </a:r>
          </a:p>
          <a:p>
            <a:pPr marL="0" indent="0" algn="just">
              <a:spcBef>
                <a:spcPts val="0"/>
              </a:spcBef>
              <a:buNone/>
            </a:pPr>
            <a:r>
              <a:rPr lang="ru-RU" sz="3000" dirty="0" smtClean="0">
                <a:latin typeface="Times New Roman" pitchFamily="18" charset="0"/>
                <a:cs typeface="Times New Roman" pitchFamily="18" charset="0"/>
              </a:rPr>
              <a:t>Временная сложность обычно оценивается путём </a:t>
            </a:r>
            <a:r>
              <a:rPr lang="ru-RU" sz="3000" u="sng" dirty="0" smtClean="0">
                <a:latin typeface="Times New Roman" pitchFamily="18" charset="0"/>
                <a:cs typeface="Times New Roman" pitchFamily="18" charset="0"/>
              </a:rPr>
              <a:t>подсчёта числа элементарных операций, осуществляемых алгоритмом.</a:t>
            </a:r>
            <a:r>
              <a:rPr lang="ru-RU" sz="3000" dirty="0" smtClean="0">
                <a:latin typeface="Times New Roman" pitchFamily="18" charset="0"/>
                <a:cs typeface="Times New Roman" pitchFamily="18" charset="0"/>
              </a:rPr>
              <a:t> Время исполнения одной такой операции O(</a:t>
            </a:r>
            <a:r>
              <a:rPr lang="ru-RU" sz="3000" i="1" dirty="0" smtClean="0">
                <a:latin typeface="Times New Roman" pitchFamily="18" charset="0"/>
                <a:cs typeface="Times New Roman" pitchFamily="18" charset="0"/>
              </a:rPr>
              <a:t>1</a:t>
            </a:r>
            <a:r>
              <a:rPr lang="ru-RU" sz="3000" dirty="0" smtClean="0">
                <a:latin typeface="Times New Roman" pitchFamily="18" charset="0"/>
                <a:cs typeface="Times New Roman" pitchFamily="18" charset="0"/>
              </a:rPr>
              <a:t>). </a:t>
            </a:r>
          </a:p>
          <a:p>
            <a:pPr marL="0" indent="0" algn="just">
              <a:buNone/>
            </a:pPr>
            <a:endParaRPr lang="ru-RU" sz="3000" dirty="0" smtClean="0">
              <a:latin typeface="Times New Roman" pitchFamily="18" charset="0"/>
              <a:cs typeface="Times New Roman" pitchFamily="18" charset="0"/>
            </a:endParaRPr>
          </a:p>
          <a:p>
            <a:pPr marL="0" indent="0" algn="just">
              <a:buNone/>
            </a:pPr>
            <a:endParaRPr lang="ru-RU" sz="3000" dirty="0" smtClean="0">
              <a:latin typeface="Times New Roman" pitchFamily="18" charset="0"/>
              <a:cs typeface="Times New Roman" pitchFamily="18" charset="0"/>
            </a:endParaRPr>
          </a:p>
          <a:p>
            <a:pPr marL="0" indent="0" algn="just">
              <a:buNone/>
            </a:pPr>
            <a:endParaRPr lang="ru-RU"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370872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Типы алгоритмов, их эффективность</a:t>
            </a:r>
            <a:endParaRPr lang="ru-RU" sz="40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marL="0" indent="0" algn="just">
              <a:spcBef>
                <a:spcPts val="0"/>
              </a:spcBef>
              <a:buNone/>
            </a:pPr>
            <a:r>
              <a:rPr lang="ru-RU" sz="3000" dirty="0" smtClean="0">
                <a:latin typeface="Times New Roman" pitchFamily="18" charset="0"/>
                <a:cs typeface="Times New Roman" pitchFamily="18" charset="0"/>
              </a:rPr>
              <a:t>В зависимости от эффективности существует много типов алгоритмов, среди которых можно выделить следующие типы алгоритмов (перечислены в порядке уменьшения эффективности):</a:t>
            </a:r>
          </a:p>
          <a:p>
            <a:pPr marL="0" indent="0" algn="just">
              <a:spcBef>
                <a:spcPts val="0"/>
              </a:spcBef>
            </a:pPr>
            <a:r>
              <a:rPr lang="ru-RU" sz="3000" b="1" dirty="0" smtClean="0">
                <a:latin typeface="Times New Roman" pitchFamily="18" charset="0"/>
                <a:cs typeface="Times New Roman" pitchFamily="18" charset="0"/>
              </a:rPr>
              <a:t>Константный (1)</a:t>
            </a:r>
            <a:r>
              <a:rPr lang="ru-RU" sz="3000" dirty="0" smtClean="0">
                <a:latin typeface="Times New Roman" pitchFamily="18" charset="0"/>
                <a:cs typeface="Times New Roman" pitchFamily="18" charset="0"/>
              </a:rPr>
              <a:t>. Приложение выполняет фиксированное количество операций, которые, как правило, требуют постоянного времени.</a:t>
            </a:r>
          </a:p>
          <a:p>
            <a:pPr marL="0" indent="0" algn="just">
              <a:spcBef>
                <a:spcPts val="0"/>
              </a:spcBef>
              <a:buNone/>
            </a:pPr>
            <a:r>
              <a:rPr lang="en-US" sz="3000" dirty="0" err="1" smtClean="0">
                <a:latin typeface="Times New Roman" pitchFamily="18" charset="0"/>
                <a:cs typeface="Times New Roman" pitchFamily="18" charset="0"/>
              </a:rPr>
              <a:t>int</a:t>
            </a:r>
            <a:r>
              <a:rPr lang="en-US" sz="3000" dirty="0" smtClean="0">
                <a:latin typeface="Times New Roman" pitchFamily="18" charset="0"/>
                <a:cs typeface="Times New Roman" pitchFamily="18" charset="0"/>
              </a:rPr>
              <a:t> x = 10;</a:t>
            </a:r>
          </a:p>
          <a:p>
            <a:pPr marL="0" indent="0" algn="just">
              <a:spcBef>
                <a:spcPts val="0"/>
              </a:spcBef>
              <a:buNone/>
            </a:pPr>
            <a:r>
              <a:rPr lang="en-US" sz="3000" dirty="0" smtClean="0">
                <a:latin typeface="Times New Roman" pitchFamily="18" charset="0"/>
                <a:cs typeface="Times New Roman" pitchFamily="18" charset="0"/>
              </a:rPr>
              <a:t>if(x &gt; 0)</a:t>
            </a:r>
            <a:r>
              <a:rPr lang="ru-RU" sz="3000" dirty="0" smtClean="0">
                <a:latin typeface="Times New Roman" pitchFamily="18" charset="0"/>
                <a:cs typeface="Times New Roman" pitchFamily="18" charset="0"/>
              </a:rPr>
              <a:t>	</a:t>
            </a:r>
          </a:p>
          <a:p>
            <a:pPr marL="0" indent="0" algn="just">
              <a:spcBef>
                <a:spcPts val="0"/>
              </a:spcBef>
              <a:buNone/>
            </a:pPr>
            <a:r>
              <a:rPr lang="ru-RU" sz="3000"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x--;</a:t>
            </a:r>
          </a:p>
          <a:p>
            <a:pPr marL="0" indent="0" algn="just">
              <a:spcBef>
                <a:spcPts val="0"/>
              </a:spcBef>
              <a:buNone/>
            </a:pPr>
            <a:r>
              <a:rPr lang="en-US" sz="3000" dirty="0" smtClean="0">
                <a:latin typeface="Times New Roman" pitchFamily="18" charset="0"/>
                <a:cs typeface="Times New Roman" pitchFamily="18" charset="0"/>
              </a:rPr>
              <a:t>else    </a:t>
            </a:r>
            <a:r>
              <a:rPr lang="ru-RU" sz="3000" dirty="0" smtClean="0">
                <a:latin typeface="Times New Roman" pitchFamily="18" charset="0"/>
                <a:cs typeface="Times New Roman" pitchFamily="18" charset="0"/>
              </a:rPr>
              <a:t>	</a:t>
            </a:r>
          </a:p>
          <a:p>
            <a:pPr marL="0" indent="0" algn="just">
              <a:spcBef>
                <a:spcPts val="0"/>
              </a:spcBef>
              <a:buNone/>
            </a:pPr>
            <a:r>
              <a:rPr lang="ru-RU" sz="3000"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x++;</a:t>
            </a:r>
            <a:endParaRPr lang="ru-RU" sz="3000" dirty="0" smtClean="0">
              <a:latin typeface="Times New Roman" pitchFamily="18" charset="0"/>
              <a:cs typeface="Times New Roman" pitchFamily="18" charset="0"/>
            </a:endParaRPr>
          </a:p>
          <a:p>
            <a:pPr marL="0" indent="0" algn="just">
              <a:spcBef>
                <a:spcPts val="0"/>
              </a:spcBef>
            </a:pPr>
            <a:r>
              <a:rPr lang="ru-RU" sz="3000" b="1" dirty="0" smtClean="0">
                <a:latin typeface="Times New Roman" pitchFamily="18" charset="0"/>
                <a:cs typeface="Times New Roman" pitchFamily="18" charset="0"/>
              </a:rPr>
              <a:t>Логарифмический (</a:t>
            </a:r>
            <a:r>
              <a:rPr lang="ru-RU" sz="3000" b="1" dirty="0" err="1" smtClean="0">
                <a:latin typeface="Times New Roman" pitchFamily="18" charset="0"/>
                <a:cs typeface="Times New Roman" pitchFamily="18" charset="0"/>
              </a:rPr>
              <a:t>logN</a:t>
            </a:r>
            <a:r>
              <a:rPr lang="ru-RU" sz="3000" b="1" dirty="0" smtClean="0">
                <a:latin typeface="Times New Roman" pitchFamily="18" charset="0"/>
                <a:cs typeface="Times New Roman" pitchFamily="18" charset="0"/>
              </a:rPr>
              <a:t>)</a:t>
            </a:r>
            <a:r>
              <a:rPr lang="ru-RU" sz="3000" dirty="0" smtClean="0">
                <a:latin typeface="Times New Roman" pitchFamily="18" charset="0"/>
                <a:cs typeface="Times New Roman" pitchFamily="18" charset="0"/>
              </a:rPr>
              <a:t>. Выполняется медленнее, чем программы с постоянным временем. Примером подобного алгоритма может служить алгоритм бинарного поиска.</a:t>
            </a:r>
          </a:p>
          <a:p>
            <a:pPr marL="0" indent="0" algn="just">
              <a:spcBef>
                <a:spcPts val="0"/>
              </a:spcBef>
              <a:buNone/>
            </a:pPr>
            <a:endParaRPr lang="en-US" sz="3000" dirty="0" smtClean="0">
              <a:latin typeface="Times New Roman" pitchFamily="18" charset="0"/>
              <a:cs typeface="Times New Roman" pitchFamily="18" charset="0"/>
            </a:endParaRPr>
          </a:p>
          <a:p>
            <a:pPr marL="0" indent="0" algn="just">
              <a:spcBef>
                <a:spcPts val="0"/>
              </a:spcBef>
              <a:buNone/>
            </a:pPr>
            <a:endParaRPr lang="ru-RU" sz="3000" dirty="0" smtClean="0">
              <a:latin typeface="Times New Roman" pitchFamily="18" charset="0"/>
              <a:cs typeface="Times New Roman" pitchFamily="18" charset="0"/>
            </a:endParaRPr>
          </a:p>
          <a:p>
            <a:pPr marL="0" indent="0" algn="just">
              <a:spcBef>
                <a:spcPts val="0"/>
              </a:spcBef>
              <a:buNone/>
            </a:pPr>
            <a:endParaRPr lang="ru-RU" sz="3000" dirty="0" smtClean="0">
              <a:latin typeface="Times New Roman" pitchFamily="18" charset="0"/>
              <a:cs typeface="Times New Roman" pitchFamily="18" charset="0"/>
            </a:endParaRPr>
          </a:p>
          <a:p>
            <a:pPr marL="0" indent="0" algn="just">
              <a:buNone/>
            </a:pPr>
            <a:endParaRPr lang="ru-RU" sz="3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65056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Типы алгоритмов, их эффективность</a:t>
            </a:r>
            <a:endParaRPr lang="ru-RU" sz="40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marL="0" indent="0" algn="just">
              <a:spcBef>
                <a:spcPts val="0"/>
              </a:spcBef>
            </a:pPr>
            <a:r>
              <a:rPr lang="ru-RU" sz="3000" b="1" dirty="0" smtClean="0">
                <a:latin typeface="Times New Roman" pitchFamily="18" charset="0"/>
                <a:cs typeface="Times New Roman" pitchFamily="18" charset="0"/>
              </a:rPr>
              <a:t>Линейный (N)</a:t>
            </a:r>
            <a:r>
              <a:rPr lang="ru-RU" sz="3000" dirty="0" smtClean="0">
                <a:latin typeface="Times New Roman" pitchFamily="18" charset="0"/>
                <a:cs typeface="Times New Roman" pitchFamily="18" charset="0"/>
              </a:rPr>
              <a:t>. Как правило, встречается там, где метод основан на цикле. К примеру, поиск наибольшего элемента в массиве</a:t>
            </a:r>
          </a:p>
          <a:p>
            <a:pPr marL="0" indent="0" algn="just">
              <a:spcBef>
                <a:spcPts val="0"/>
              </a:spcBef>
              <a:buNone/>
            </a:pPr>
            <a:r>
              <a:rPr lang="en-US" sz="3000" dirty="0" err="1" smtClean="0">
                <a:latin typeface="Times New Roman" pitchFamily="18" charset="0"/>
                <a:cs typeface="Times New Roman" pitchFamily="18" charset="0"/>
              </a:rPr>
              <a:t>int</a:t>
            </a:r>
            <a:r>
              <a:rPr lang="en-US" sz="3000" dirty="0" smtClean="0">
                <a:latin typeface="Times New Roman" pitchFamily="18" charset="0"/>
                <a:cs typeface="Times New Roman" pitchFamily="18" charset="0"/>
              </a:rPr>
              <a:t>[] array = { 1, 2, 3, 4, 5, 6 };</a:t>
            </a:r>
            <a:endParaRPr lang="ru-RU" sz="3000" dirty="0" smtClean="0">
              <a:latin typeface="Times New Roman" pitchFamily="18" charset="0"/>
              <a:cs typeface="Times New Roman" pitchFamily="18" charset="0"/>
            </a:endParaRPr>
          </a:p>
          <a:p>
            <a:pPr marL="0" indent="0" algn="just">
              <a:spcBef>
                <a:spcPts val="0"/>
              </a:spcBef>
              <a:buNone/>
            </a:pPr>
            <a:r>
              <a:rPr lang="en-US" sz="3000" dirty="0" err="1" smtClean="0">
                <a:latin typeface="Times New Roman" pitchFamily="18" charset="0"/>
                <a:cs typeface="Times New Roman" pitchFamily="18" charset="0"/>
              </a:rPr>
              <a:t>int</a:t>
            </a:r>
            <a:r>
              <a:rPr lang="en-US" sz="3000" dirty="0" smtClean="0">
                <a:latin typeface="Times New Roman" pitchFamily="18" charset="0"/>
                <a:cs typeface="Times New Roman" pitchFamily="18" charset="0"/>
              </a:rPr>
              <a:t> max= array[0];</a:t>
            </a:r>
          </a:p>
          <a:p>
            <a:pPr marL="0" indent="0" algn="just">
              <a:spcBef>
                <a:spcPts val="0"/>
              </a:spcBef>
              <a:buNone/>
            </a:pPr>
            <a:r>
              <a:rPr lang="en-US" sz="3000" dirty="0" smtClean="0">
                <a:latin typeface="Times New Roman" pitchFamily="18" charset="0"/>
                <a:cs typeface="Times New Roman" pitchFamily="18" charset="0"/>
              </a:rPr>
              <a:t>for (</a:t>
            </a:r>
            <a:r>
              <a:rPr lang="en-US" sz="3000" dirty="0" err="1" smtClean="0">
                <a:latin typeface="Times New Roman" pitchFamily="18" charset="0"/>
                <a:cs typeface="Times New Roman" pitchFamily="18" charset="0"/>
              </a:rPr>
              <a:t>int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i</a:t>
            </a:r>
            <a:r>
              <a:rPr lang="en-US" sz="3000" dirty="0" smtClean="0">
                <a:latin typeface="Times New Roman" pitchFamily="18" charset="0"/>
                <a:cs typeface="Times New Roman" pitchFamily="18" charset="0"/>
              </a:rPr>
              <a:t> = 0; </a:t>
            </a:r>
            <a:r>
              <a:rPr lang="en-US" sz="3000" dirty="0" err="1" smtClean="0">
                <a:latin typeface="Times New Roman" pitchFamily="18" charset="0"/>
                <a:cs typeface="Times New Roman" pitchFamily="18" charset="0"/>
              </a:rPr>
              <a:t>i</a:t>
            </a:r>
            <a:r>
              <a:rPr lang="en-US" sz="3000" dirty="0" smtClean="0">
                <a:latin typeface="Times New Roman" pitchFamily="18" charset="0"/>
                <a:cs typeface="Times New Roman" pitchFamily="18" charset="0"/>
              </a:rPr>
              <a:t> &lt; </a:t>
            </a:r>
            <a:r>
              <a:rPr lang="en-US" sz="3000" dirty="0" err="1" smtClean="0">
                <a:latin typeface="Times New Roman" pitchFamily="18" charset="0"/>
                <a:cs typeface="Times New Roman" pitchFamily="18" charset="0"/>
              </a:rPr>
              <a:t>array.Length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i</a:t>
            </a:r>
            <a:r>
              <a:rPr lang="en-US" sz="3000" dirty="0" smtClean="0">
                <a:latin typeface="Times New Roman" pitchFamily="18" charset="0"/>
                <a:cs typeface="Times New Roman" pitchFamily="18" charset="0"/>
              </a:rPr>
              <a:t>++)</a:t>
            </a:r>
            <a:endParaRPr lang="ru-RU" sz="3000" dirty="0" smtClean="0">
              <a:latin typeface="Times New Roman" pitchFamily="18" charset="0"/>
              <a:cs typeface="Times New Roman" pitchFamily="18" charset="0"/>
            </a:endParaRPr>
          </a:p>
          <a:p>
            <a:pPr marL="0" indent="0" algn="just">
              <a:spcBef>
                <a:spcPts val="0"/>
              </a:spcBef>
              <a:buNone/>
            </a:pPr>
            <a:r>
              <a:rPr lang="ru-RU" sz="3000"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if (max &lt; array[</a:t>
            </a:r>
            <a:r>
              <a:rPr lang="en-US" sz="3000" dirty="0" err="1" smtClean="0">
                <a:latin typeface="Times New Roman" pitchFamily="18" charset="0"/>
                <a:cs typeface="Times New Roman" pitchFamily="18" charset="0"/>
              </a:rPr>
              <a:t>i</a:t>
            </a:r>
            <a:r>
              <a:rPr lang="en-US" sz="3000" dirty="0" smtClean="0">
                <a:latin typeface="Times New Roman" pitchFamily="18" charset="0"/>
                <a:cs typeface="Times New Roman" pitchFamily="18" charset="0"/>
              </a:rPr>
              <a:t>])</a:t>
            </a:r>
            <a:endParaRPr lang="ru-RU" sz="3000" dirty="0" smtClean="0">
              <a:latin typeface="Times New Roman" pitchFamily="18" charset="0"/>
              <a:cs typeface="Times New Roman" pitchFamily="18" charset="0"/>
            </a:endParaRPr>
          </a:p>
          <a:p>
            <a:pPr marL="0" indent="0" algn="just">
              <a:spcBef>
                <a:spcPts val="0"/>
              </a:spcBef>
              <a:buNone/>
            </a:pPr>
            <a:r>
              <a:rPr lang="ru-RU" sz="3000"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max=array[</a:t>
            </a:r>
            <a:r>
              <a:rPr lang="en-US" sz="3000" dirty="0" err="1" smtClean="0">
                <a:latin typeface="Times New Roman" pitchFamily="18" charset="0"/>
                <a:cs typeface="Times New Roman" pitchFamily="18" charset="0"/>
              </a:rPr>
              <a:t>i</a:t>
            </a:r>
            <a:r>
              <a:rPr lang="en-US" sz="3000" dirty="0" smtClean="0">
                <a:latin typeface="Times New Roman" pitchFamily="18" charset="0"/>
                <a:cs typeface="Times New Roman" pitchFamily="18" charset="0"/>
              </a:rPr>
              <a:t>];</a:t>
            </a:r>
          </a:p>
          <a:p>
            <a:pPr fontAlgn="base">
              <a:buNone/>
            </a:pPr>
            <a:r>
              <a:rPr lang="en-US" sz="3000" dirty="0" smtClean="0">
                <a:latin typeface="Times New Roman" pitchFamily="18" charset="0"/>
                <a:cs typeface="Times New Roman" pitchFamily="18" charset="0"/>
              </a:rPr>
              <a:t>            </a:t>
            </a:r>
          </a:p>
          <a:p>
            <a:pPr marL="0" indent="0" algn="just" fontAlgn="base">
              <a:spcBef>
                <a:spcPts val="0"/>
              </a:spcBef>
              <a:buNone/>
            </a:pPr>
            <a:r>
              <a:rPr lang="ru-RU" sz="3000" u="sng" dirty="0" smtClean="0">
                <a:latin typeface="Times New Roman" pitchFamily="18" charset="0"/>
                <a:cs typeface="Times New Roman" pitchFamily="18" charset="0"/>
              </a:rPr>
              <a:t>Рост трудоемкости алгоритма для данного метода пропорционален значению n, поэтому его и называют линейный.</a:t>
            </a:r>
          </a:p>
          <a:p>
            <a:pPr marL="0" indent="0" algn="just">
              <a:spcBef>
                <a:spcPts val="0"/>
              </a:spcBef>
            </a:pPr>
            <a:r>
              <a:rPr lang="ru-RU" sz="3000" b="1" dirty="0" smtClean="0">
                <a:latin typeface="Times New Roman" pitchFamily="18" charset="0"/>
                <a:cs typeface="Times New Roman" pitchFamily="18" charset="0"/>
              </a:rPr>
              <a:t>Линейно-логарифмический (</a:t>
            </a:r>
            <a:r>
              <a:rPr lang="ru-RU" sz="3000" b="1" dirty="0" err="1" smtClean="0">
                <a:latin typeface="Times New Roman" pitchFamily="18" charset="0"/>
                <a:cs typeface="Times New Roman" pitchFamily="18" charset="0"/>
              </a:rPr>
              <a:t>NlogN</a:t>
            </a:r>
            <a:r>
              <a:rPr lang="ru-RU" sz="3000" b="1" dirty="0" smtClean="0">
                <a:latin typeface="Times New Roman" pitchFamily="18" charset="0"/>
                <a:cs typeface="Times New Roman" pitchFamily="18" charset="0"/>
              </a:rPr>
              <a:t>). </a:t>
            </a:r>
            <a:r>
              <a:rPr lang="ru-RU" sz="3000" dirty="0" smtClean="0">
                <a:latin typeface="Times New Roman" pitchFamily="18" charset="0"/>
                <a:cs typeface="Times New Roman" pitchFamily="18" charset="0"/>
              </a:rPr>
              <a:t>Примером подобного алгоритма может служить </a:t>
            </a:r>
            <a:r>
              <a:rPr lang="ru-RU" sz="3000" u="sng" dirty="0" smtClean="0">
                <a:latin typeface="Times New Roman" pitchFamily="18" charset="0"/>
                <a:cs typeface="Times New Roman" pitchFamily="18" charset="0"/>
              </a:rPr>
              <a:t>сортировка слиянием</a:t>
            </a:r>
            <a:r>
              <a:rPr lang="ru-RU" sz="3000" dirty="0" smtClean="0">
                <a:latin typeface="Times New Roman" pitchFamily="18" charset="0"/>
                <a:cs typeface="Times New Roman" pitchFamily="18" charset="0"/>
              </a:rPr>
              <a:t> (</a:t>
            </a:r>
            <a:r>
              <a:rPr lang="ru-RU" sz="3000" dirty="0" err="1" smtClean="0">
                <a:latin typeface="Times New Roman" pitchFamily="18" charset="0"/>
                <a:cs typeface="Times New Roman" pitchFamily="18" charset="0"/>
              </a:rPr>
              <a:t>merge</a:t>
            </a:r>
            <a:r>
              <a:rPr lang="ru-RU" sz="3000" dirty="0" smtClean="0">
                <a:latin typeface="Times New Roman" pitchFamily="18" charset="0"/>
                <a:cs typeface="Times New Roman" pitchFamily="18" charset="0"/>
              </a:rPr>
              <a:t> </a:t>
            </a:r>
            <a:r>
              <a:rPr lang="ru-RU" sz="3000" dirty="0" err="1" smtClean="0">
                <a:latin typeface="Times New Roman" pitchFamily="18" charset="0"/>
                <a:cs typeface="Times New Roman" pitchFamily="18" charset="0"/>
              </a:rPr>
              <a:t>sort</a:t>
            </a:r>
            <a:r>
              <a:rPr lang="ru-RU" sz="3000" dirty="0" smtClean="0">
                <a:latin typeface="Times New Roman" pitchFamily="18" charset="0"/>
                <a:cs typeface="Times New Roman" pitchFamily="18" charset="0"/>
              </a:rPr>
              <a:t>).</a:t>
            </a:r>
          </a:p>
          <a:p>
            <a:pPr marL="0" indent="0" algn="just" fontAlgn="base">
              <a:spcBef>
                <a:spcPts val="0"/>
              </a:spcBef>
              <a:buNone/>
            </a:pPr>
            <a:endParaRPr lang="en-US" sz="3000" u="sng" dirty="0" err="1">
              <a:latin typeface="Times New Roman" pitchFamily="18" charset="0"/>
              <a:cs typeface="Times New Roman" pitchFamily="18" charset="0"/>
            </a:endParaRPr>
          </a:p>
        </p:txBody>
      </p:sp>
    </p:spTree>
    <p:extLst>
      <p:ext uri="{BB962C8B-B14F-4D97-AF65-F5344CB8AC3E}">
        <p14:creationId xmlns:p14="http://schemas.microsoft.com/office/powerpoint/2010/main" val="40918730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Типы алгоритмов, их эффективность</a:t>
            </a:r>
            <a:endParaRPr lang="ru-RU" sz="40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marL="0" indent="0" algn="just">
              <a:spcBef>
                <a:spcPts val="0"/>
              </a:spcBef>
            </a:pPr>
            <a:r>
              <a:rPr lang="ru-RU" sz="3000" b="1" dirty="0" smtClean="0">
                <a:latin typeface="Times New Roman" pitchFamily="18" charset="0"/>
                <a:cs typeface="Times New Roman" pitchFamily="18" charset="0"/>
              </a:rPr>
              <a:t>Квадратичный (N</a:t>
            </a:r>
            <a:r>
              <a:rPr lang="ru-RU" sz="3000" b="1" baseline="30000" dirty="0" smtClean="0">
                <a:latin typeface="Times New Roman" pitchFamily="18" charset="0"/>
                <a:cs typeface="Times New Roman" pitchFamily="18" charset="0"/>
              </a:rPr>
              <a:t>2</a:t>
            </a:r>
            <a:r>
              <a:rPr lang="ru-RU" sz="3000" b="1" dirty="0" smtClean="0">
                <a:latin typeface="Times New Roman" pitchFamily="18" charset="0"/>
                <a:cs typeface="Times New Roman" pitchFamily="18" charset="0"/>
              </a:rPr>
              <a:t>). </a:t>
            </a:r>
            <a:r>
              <a:rPr lang="ru-RU" sz="3000" dirty="0" smtClean="0">
                <a:latin typeface="Times New Roman" pitchFamily="18" charset="0"/>
                <a:cs typeface="Times New Roman" pitchFamily="18" charset="0"/>
              </a:rPr>
              <a:t>Как правило, методы, которые соответствуют данному алгоритму, содержит два цикл - внешний и вложенный, которые выполняются для всех значений вплоть до N. В качестве примера можно привести программу </a:t>
            </a:r>
            <a:r>
              <a:rPr lang="ru-RU" sz="3000" u="sng" dirty="0" smtClean="0">
                <a:latin typeface="Times New Roman" pitchFamily="18" charset="0"/>
                <a:cs typeface="Times New Roman" pitchFamily="18" charset="0"/>
              </a:rPr>
              <a:t>сортировки пузырьком </a:t>
            </a:r>
            <a:r>
              <a:rPr lang="ru-RU" sz="3000" dirty="0" smtClean="0">
                <a:latin typeface="Times New Roman" pitchFamily="18" charset="0"/>
                <a:cs typeface="Times New Roman" pitchFamily="18" charset="0"/>
              </a:rPr>
              <a:t>(</a:t>
            </a:r>
            <a:r>
              <a:rPr lang="ru-RU" sz="3000" dirty="0" err="1" smtClean="0">
                <a:latin typeface="Times New Roman" pitchFamily="18" charset="0"/>
                <a:cs typeface="Times New Roman" pitchFamily="18" charset="0"/>
              </a:rPr>
              <a:t>bubble</a:t>
            </a:r>
            <a:r>
              <a:rPr lang="ru-RU" sz="3000" dirty="0" smtClean="0">
                <a:latin typeface="Times New Roman" pitchFamily="18" charset="0"/>
                <a:cs typeface="Times New Roman" pitchFamily="18" charset="0"/>
              </a:rPr>
              <a:t> </a:t>
            </a:r>
            <a:r>
              <a:rPr lang="ru-RU" sz="3000" dirty="0" err="1" smtClean="0">
                <a:latin typeface="Times New Roman" pitchFamily="18" charset="0"/>
                <a:cs typeface="Times New Roman" pitchFamily="18" charset="0"/>
              </a:rPr>
              <a:t>sort</a:t>
            </a:r>
            <a:r>
              <a:rPr lang="ru-RU" sz="3000" dirty="0" smtClean="0">
                <a:latin typeface="Times New Roman" pitchFamily="18" charset="0"/>
                <a:cs typeface="Times New Roman" pitchFamily="18" charset="0"/>
              </a:rPr>
              <a:t>) массива из N элементов, в которой в худшем случае нам надо совершить обход N*N элементов с помощью двух циклов.</a:t>
            </a:r>
          </a:p>
          <a:p>
            <a:pPr marL="0" indent="0" algn="just">
              <a:spcBef>
                <a:spcPts val="0"/>
              </a:spcBef>
              <a:buNone/>
            </a:pPr>
            <a:r>
              <a:rPr lang="en-US" sz="3000" dirty="0" smtClean="0">
                <a:latin typeface="Times New Roman" pitchFamily="18" charset="0"/>
                <a:cs typeface="Times New Roman" pitchFamily="18" charset="0"/>
              </a:rPr>
              <a:t>private static void </a:t>
            </a:r>
            <a:r>
              <a:rPr lang="en-US" sz="3000" dirty="0" err="1" smtClean="0">
                <a:latin typeface="Times New Roman" pitchFamily="18" charset="0"/>
                <a:cs typeface="Times New Roman" pitchFamily="18" charset="0"/>
              </a:rPr>
              <a:t>BubbleSort</a:t>
            </a:r>
            <a:r>
              <a:rPr lang="en-US" sz="3000" dirty="0" smtClean="0">
                <a:latin typeface="Times New Roman" pitchFamily="18" charset="0"/>
                <a:cs typeface="Times New Roman" pitchFamily="18" charset="0"/>
              </a:rPr>
              <a:t>(</a:t>
            </a:r>
            <a:r>
              <a:rPr lang="en-US" sz="3000" dirty="0" err="1" smtClean="0">
                <a:latin typeface="Times New Roman" pitchFamily="18" charset="0"/>
                <a:cs typeface="Times New Roman" pitchFamily="18" charset="0"/>
              </a:rPr>
              <a:t>int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nums</a:t>
            </a:r>
            <a:r>
              <a:rPr lang="en-US" sz="3000" dirty="0" smtClean="0">
                <a:latin typeface="Times New Roman" pitchFamily="18" charset="0"/>
                <a:cs typeface="Times New Roman" pitchFamily="18" charset="0"/>
              </a:rPr>
              <a:t>)</a:t>
            </a:r>
          </a:p>
          <a:p>
            <a:pPr marL="0" indent="0" algn="just">
              <a:spcBef>
                <a:spcPts val="0"/>
              </a:spcBef>
              <a:buNone/>
            </a:pPr>
            <a:r>
              <a:rPr lang="en-US" sz="3000" dirty="0" smtClean="0">
                <a:latin typeface="Times New Roman" pitchFamily="18" charset="0"/>
                <a:cs typeface="Times New Roman" pitchFamily="18" charset="0"/>
              </a:rPr>
              <a:t>{</a:t>
            </a:r>
            <a:r>
              <a:rPr lang="ru-RU"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int</a:t>
            </a:r>
            <a:r>
              <a:rPr lang="en-US" sz="3000" dirty="0" smtClean="0">
                <a:latin typeface="Times New Roman" pitchFamily="18" charset="0"/>
                <a:cs typeface="Times New Roman" pitchFamily="18" charset="0"/>
              </a:rPr>
              <a:t> temp;</a:t>
            </a:r>
          </a:p>
          <a:p>
            <a:pPr marL="0" indent="0" algn="just">
              <a:spcBef>
                <a:spcPts val="0"/>
              </a:spcBef>
              <a:buNone/>
            </a:pPr>
            <a:r>
              <a:rPr lang="en-US" sz="3000" dirty="0" smtClean="0">
                <a:latin typeface="Times New Roman" pitchFamily="18" charset="0"/>
                <a:cs typeface="Times New Roman" pitchFamily="18" charset="0"/>
              </a:rPr>
              <a:t>    for (</a:t>
            </a:r>
            <a:r>
              <a:rPr lang="en-US" sz="3000" dirty="0" err="1" smtClean="0">
                <a:latin typeface="Times New Roman" pitchFamily="18" charset="0"/>
                <a:cs typeface="Times New Roman" pitchFamily="18" charset="0"/>
              </a:rPr>
              <a:t>int</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i</a:t>
            </a:r>
            <a:r>
              <a:rPr lang="en-US" sz="3000" dirty="0" smtClean="0">
                <a:latin typeface="Times New Roman" pitchFamily="18" charset="0"/>
                <a:cs typeface="Times New Roman" pitchFamily="18" charset="0"/>
              </a:rPr>
              <a:t> = 0; </a:t>
            </a:r>
            <a:r>
              <a:rPr lang="en-US" sz="3000" dirty="0" err="1" smtClean="0">
                <a:latin typeface="Times New Roman" pitchFamily="18" charset="0"/>
                <a:cs typeface="Times New Roman" pitchFamily="18" charset="0"/>
              </a:rPr>
              <a:t>i</a:t>
            </a:r>
            <a:r>
              <a:rPr lang="en-US" sz="3000" dirty="0" smtClean="0">
                <a:latin typeface="Times New Roman" pitchFamily="18" charset="0"/>
                <a:cs typeface="Times New Roman" pitchFamily="18" charset="0"/>
              </a:rPr>
              <a:t> &lt; </a:t>
            </a:r>
            <a:r>
              <a:rPr lang="en-US" sz="3000" dirty="0" err="1" smtClean="0">
                <a:latin typeface="Times New Roman" pitchFamily="18" charset="0"/>
                <a:cs typeface="Times New Roman" pitchFamily="18" charset="0"/>
              </a:rPr>
              <a:t>nums.Length</a:t>
            </a:r>
            <a:r>
              <a:rPr lang="en-US" sz="3000" dirty="0" smtClean="0">
                <a:latin typeface="Times New Roman" pitchFamily="18" charset="0"/>
                <a:cs typeface="Times New Roman" pitchFamily="18" charset="0"/>
              </a:rPr>
              <a:t> - 1; </a:t>
            </a:r>
            <a:r>
              <a:rPr lang="en-US" sz="3000" dirty="0" err="1" smtClean="0">
                <a:latin typeface="Times New Roman" pitchFamily="18" charset="0"/>
                <a:cs typeface="Times New Roman" pitchFamily="18" charset="0"/>
              </a:rPr>
              <a:t>i</a:t>
            </a:r>
            <a:r>
              <a:rPr lang="en-US" sz="3000" dirty="0" smtClean="0">
                <a:latin typeface="Times New Roman" pitchFamily="18" charset="0"/>
                <a:cs typeface="Times New Roman" pitchFamily="18" charset="0"/>
              </a:rPr>
              <a:t>++)</a:t>
            </a:r>
          </a:p>
          <a:p>
            <a:pPr marL="0" indent="0" algn="just">
              <a:spcBef>
                <a:spcPts val="0"/>
              </a:spcBef>
              <a:buNone/>
            </a:pPr>
            <a:r>
              <a:rPr lang="en-US" sz="3000" dirty="0" smtClean="0">
                <a:latin typeface="Times New Roman" pitchFamily="18" charset="0"/>
                <a:cs typeface="Times New Roman" pitchFamily="18" charset="0"/>
              </a:rPr>
              <a:t>      for (</a:t>
            </a:r>
            <a:r>
              <a:rPr lang="en-US" sz="3000" dirty="0" err="1" smtClean="0">
                <a:latin typeface="Times New Roman" pitchFamily="18" charset="0"/>
                <a:cs typeface="Times New Roman" pitchFamily="18" charset="0"/>
              </a:rPr>
              <a:t>int</a:t>
            </a:r>
            <a:r>
              <a:rPr lang="en-US" sz="3000" dirty="0" smtClean="0">
                <a:latin typeface="Times New Roman" pitchFamily="18" charset="0"/>
                <a:cs typeface="Times New Roman" pitchFamily="18" charset="0"/>
              </a:rPr>
              <a:t> j = </a:t>
            </a:r>
            <a:r>
              <a:rPr lang="en-US" sz="3000" dirty="0" err="1" smtClean="0">
                <a:latin typeface="Times New Roman" pitchFamily="18" charset="0"/>
                <a:cs typeface="Times New Roman" pitchFamily="18" charset="0"/>
              </a:rPr>
              <a:t>i</a:t>
            </a:r>
            <a:r>
              <a:rPr lang="en-US" sz="3000" dirty="0" smtClean="0">
                <a:latin typeface="Times New Roman" pitchFamily="18" charset="0"/>
                <a:cs typeface="Times New Roman" pitchFamily="18" charset="0"/>
              </a:rPr>
              <a:t> + 1; j &lt; </a:t>
            </a:r>
            <a:r>
              <a:rPr lang="en-US" sz="3000" dirty="0" err="1" smtClean="0">
                <a:latin typeface="Times New Roman" pitchFamily="18" charset="0"/>
                <a:cs typeface="Times New Roman" pitchFamily="18" charset="0"/>
              </a:rPr>
              <a:t>nums.Length</a:t>
            </a: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j++</a:t>
            </a:r>
            <a:r>
              <a:rPr lang="en-US" sz="3000" dirty="0" smtClean="0">
                <a:latin typeface="Times New Roman" pitchFamily="18" charset="0"/>
                <a:cs typeface="Times New Roman" pitchFamily="18" charset="0"/>
              </a:rPr>
              <a:t>)</a:t>
            </a:r>
          </a:p>
          <a:p>
            <a:pPr marL="0" indent="0" algn="just">
              <a:spcBef>
                <a:spcPts val="0"/>
              </a:spcBef>
              <a:buNone/>
            </a:pPr>
            <a:r>
              <a:rPr lang="en-US" sz="3000" dirty="0" smtClean="0">
                <a:latin typeface="Times New Roman" pitchFamily="18" charset="0"/>
                <a:cs typeface="Times New Roman" pitchFamily="18" charset="0"/>
              </a:rPr>
              <a:t>         if (</a:t>
            </a:r>
            <a:r>
              <a:rPr lang="en-US" sz="3000" dirty="0" err="1" smtClean="0">
                <a:latin typeface="Times New Roman" pitchFamily="18" charset="0"/>
                <a:cs typeface="Times New Roman" pitchFamily="18" charset="0"/>
              </a:rPr>
              <a:t>nums</a:t>
            </a:r>
            <a:r>
              <a:rPr lang="en-US" sz="3000" dirty="0" smtClean="0">
                <a:latin typeface="Times New Roman" pitchFamily="18" charset="0"/>
                <a:cs typeface="Times New Roman" pitchFamily="18" charset="0"/>
              </a:rPr>
              <a:t>[</a:t>
            </a:r>
            <a:r>
              <a:rPr lang="en-US" sz="3000" dirty="0" err="1" smtClean="0">
                <a:latin typeface="Times New Roman" pitchFamily="18" charset="0"/>
                <a:cs typeface="Times New Roman" pitchFamily="18" charset="0"/>
              </a:rPr>
              <a:t>i</a:t>
            </a:r>
            <a:r>
              <a:rPr lang="en-US" sz="3000" dirty="0" smtClean="0">
                <a:latin typeface="Times New Roman" pitchFamily="18" charset="0"/>
                <a:cs typeface="Times New Roman" pitchFamily="18" charset="0"/>
              </a:rPr>
              <a:t>] &gt; </a:t>
            </a:r>
            <a:r>
              <a:rPr lang="en-US" sz="3000" dirty="0" err="1" smtClean="0">
                <a:latin typeface="Times New Roman" pitchFamily="18" charset="0"/>
                <a:cs typeface="Times New Roman" pitchFamily="18" charset="0"/>
              </a:rPr>
              <a:t>nums</a:t>
            </a:r>
            <a:r>
              <a:rPr lang="en-US" sz="3000" dirty="0" smtClean="0">
                <a:latin typeface="Times New Roman" pitchFamily="18" charset="0"/>
                <a:cs typeface="Times New Roman" pitchFamily="18" charset="0"/>
              </a:rPr>
              <a:t>[j])</a:t>
            </a:r>
          </a:p>
          <a:p>
            <a:pPr marL="0" indent="0" algn="just">
              <a:spcBef>
                <a:spcPts val="0"/>
              </a:spcBef>
              <a:buNone/>
            </a:pPr>
            <a:r>
              <a:rPr lang="en-US" sz="3000" dirty="0" smtClean="0">
                <a:latin typeface="Times New Roman" pitchFamily="18" charset="0"/>
                <a:cs typeface="Times New Roman" pitchFamily="18" charset="0"/>
              </a:rPr>
              <a:t>            {</a:t>
            </a:r>
            <a:r>
              <a:rPr lang="ru-RU" sz="3000"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temp = </a:t>
            </a:r>
            <a:r>
              <a:rPr lang="en-US" sz="3000" dirty="0" err="1" smtClean="0">
                <a:latin typeface="Times New Roman" pitchFamily="18" charset="0"/>
                <a:cs typeface="Times New Roman" pitchFamily="18" charset="0"/>
              </a:rPr>
              <a:t>nums</a:t>
            </a:r>
            <a:r>
              <a:rPr lang="en-US" sz="3000" dirty="0" smtClean="0">
                <a:latin typeface="Times New Roman" pitchFamily="18" charset="0"/>
                <a:cs typeface="Times New Roman" pitchFamily="18" charset="0"/>
              </a:rPr>
              <a:t>[</a:t>
            </a:r>
            <a:r>
              <a:rPr lang="en-US" sz="3000" dirty="0" err="1" smtClean="0">
                <a:latin typeface="Times New Roman" pitchFamily="18" charset="0"/>
                <a:cs typeface="Times New Roman" pitchFamily="18" charset="0"/>
              </a:rPr>
              <a:t>i</a:t>
            </a:r>
            <a:r>
              <a:rPr lang="en-US" sz="3000" dirty="0" smtClean="0">
                <a:latin typeface="Times New Roman" pitchFamily="18" charset="0"/>
                <a:cs typeface="Times New Roman" pitchFamily="18" charset="0"/>
              </a:rPr>
              <a:t>];</a:t>
            </a:r>
          </a:p>
          <a:p>
            <a:pPr marL="0" indent="0" algn="just">
              <a:spcBef>
                <a:spcPts val="0"/>
              </a:spcBef>
              <a:buNone/>
            </a:pP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nums</a:t>
            </a:r>
            <a:r>
              <a:rPr lang="en-US" sz="3000" dirty="0" smtClean="0">
                <a:latin typeface="Times New Roman" pitchFamily="18" charset="0"/>
                <a:cs typeface="Times New Roman" pitchFamily="18" charset="0"/>
              </a:rPr>
              <a:t>[</a:t>
            </a:r>
            <a:r>
              <a:rPr lang="en-US" sz="3000" dirty="0" err="1" smtClean="0">
                <a:latin typeface="Times New Roman" pitchFamily="18" charset="0"/>
                <a:cs typeface="Times New Roman" pitchFamily="18" charset="0"/>
              </a:rPr>
              <a:t>i</a:t>
            </a:r>
            <a:r>
              <a:rPr lang="en-US" sz="3000" dirty="0" smtClean="0">
                <a:latin typeface="Times New Roman" pitchFamily="18" charset="0"/>
                <a:cs typeface="Times New Roman" pitchFamily="18" charset="0"/>
              </a:rPr>
              <a:t>] = </a:t>
            </a:r>
            <a:r>
              <a:rPr lang="en-US" sz="3000" dirty="0" err="1" smtClean="0">
                <a:latin typeface="Times New Roman" pitchFamily="18" charset="0"/>
                <a:cs typeface="Times New Roman" pitchFamily="18" charset="0"/>
              </a:rPr>
              <a:t>nums</a:t>
            </a:r>
            <a:r>
              <a:rPr lang="en-US" sz="3000" dirty="0" smtClean="0">
                <a:latin typeface="Times New Roman" pitchFamily="18" charset="0"/>
                <a:cs typeface="Times New Roman" pitchFamily="18" charset="0"/>
              </a:rPr>
              <a:t>[j];</a:t>
            </a:r>
          </a:p>
          <a:p>
            <a:pPr marL="0" indent="0" algn="just">
              <a:spcBef>
                <a:spcPts val="0"/>
              </a:spcBef>
              <a:buNone/>
            </a:pPr>
            <a:r>
              <a:rPr lang="en-US" sz="3000" dirty="0" smtClean="0">
                <a:latin typeface="Times New Roman" pitchFamily="18" charset="0"/>
                <a:cs typeface="Times New Roman" pitchFamily="18" charset="0"/>
              </a:rPr>
              <a:t>                </a:t>
            </a:r>
            <a:r>
              <a:rPr lang="en-US" sz="3000" dirty="0" err="1" smtClean="0">
                <a:latin typeface="Times New Roman" pitchFamily="18" charset="0"/>
                <a:cs typeface="Times New Roman" pitchFamily="18" charset="0"/>
              </a:rPr>
              <a:t>nums</a:t>
            </a:r>
            <a:r>
              <a:rPr lang="en-US" sz="3000" dirty="0" smtClean="0">
                <a:latin typeface="Times New Roman" pitchFamily="18" charset="0"/>
                <a:cs typeface="Times New Roman" pitchFamily="18" charset="0"/>
              </a:rPr>
              <a:t>[j] = temp;</a:t>
            </a:r>
            <a:r>
              <a:rPr lang="ru-RU" sz="3000"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 }</a:t>
            </a:r>
            <a:r>
              <a:rPr lang="ru-RU" sz="3000" dirty="0" smtClean="0">
                <a:latin typeface="Times New Roman" pitchFamily="18" charset="0"/>
                <a:cs typeface="Times New Roman" pitchFamily="18" charset="0"/>
              </a:rPr>
              <a:t> </a:t>
            </a:r>
            <a:r>
              <a:rPr lang="en-US" sz="3000" dirty="0" smtClean="0">
                <a:latin typeface="Times New Roman" pitchFamily="18" charset="0"/>
                <a:cs typeface="Times New Roman" pitchFamily="18" charset="0"/>
              </a:rPr>
              <a:t>}</a:t>
            </a:r>
            <a:endParaRPr lang="ru-RU" sz="3000" dirty="0" smtClean="0">
              <a:latin typeface="Times New Roman" pitchFamily="18" charset="0"/>
              <a:cs typeface="Times New Roman" pitchFamily="18" charset="0"/>
            </a:endParaRPr>
          </a:p>
          <a:p>
            <a:pPr marL="0" indent="0" algn="just">
              <a:spcBef>
                <a:spcPts val="0"/>
              </a:spcBef>
              <a:buNone/>
            </a:pPr>
            <a:endParaRPr lang="ru-RU" sz="3000" dirty="0" smtClean="0">
              <a:latin typeface="Times New Roman" pitchFamily="18" charset="0"/>
              <a:cs typeface="Times New Roman" pitchFamily="18" charset="0"/>
            </a:endParaRPr>
          </a:p>
          <a:p>
            <a:pPr marL="0" indent="0" algn="just" fontAlgn="base">
              <a:spcBef>
                <a:spcPts val="0"/>
              </a:spcBef>
              <a:buNone/>
            </a:pPr>
            <a:endParaRPr lang="en-US" sz="3000" u="sng" dirty="0" err="1">
              <a:latin typeface="Times New Roman" pitchFamily="18" charset="0"/>
              <a:cs typeface="Times New Roman" pitchFamily="18" charset="0"/>
            </a:endParaRPr>
          </a:p>
        </p:txBody>
      </p:sp>
    </p:spTree>
    <p:extLst>
      <p:ext uri="{BB962C8B-B14F-4D97-AF65-F5344CB8AC3E}">
        <p14:creationId xmlns:p14="http://schemas.microsoft.com/office/powerpoint/2010/main" val="782864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Типы алгоритмов, их эффективность</a:t>
            </a:r>
            <a:endParaRPr lang="ru-RU" sz="40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endParaRPr lang="ru-RU" sz="3000" dirty="0" smtClean="0">
              <a:latin typeface="Times New Roman" panose="02020603050405020304" pitchFamily="18" charset="0"/>
              <a:cs typeface="Times New Roman" panose="02020603050405020304" pitchFamily="18" charset="0"/>
            </a:endParaRPr>
          </a:p>
        </p:txBody>
      </p:sp>
      <p:pic>
        <p:nvPicPr>
          <p:cNvPr id="4" name="Picture 11"/>
          <p:cNvPicPr>
            <a:picLocks noChangeAspect="1" noChangeArrowheads="1"/>
          </p:cNvPicPr>
          <p:nvPr/>
        </p:nvPicPr>
        <p:blipFill>
          <a:blip r:embed="rId3" cstate="print"/>
          <a:srcRect l="13384" t="23200" r="32017" b="24721"/>
          <a:stretch>
            <a:fillRect/>
          </a:stretch>
        </p:blipFill>
        <p:spPr bwMode="auto">
          <a:xfrm>
            <a:off x="2351584" y="1027906"/>
            <a:ext cx="7488832" cy="4464496"/>
          </a:xfrm>
          <a:prstGeom prst="rect">
            <a:avLst/>
          </a:prstGeom>
          <a:noFill/>
          <a:ln w="9525">
            <a:noFill/>
            <a:miter lim="800000"/>
            <a:headEnd/>
            <a:tailEnd/>
          </a:ln>
        </p:spPr>
      </p:pic>
    </p:spTree>
    <p:extLst>
      <p:ext uri="{BB962C8B-B14F-4D97-AF65-F5344CB8AC3E}">
        <p14:creationId xmlns:p14="http://schemas.microsoft.com/office/powerpoint/2010/main" val="20253107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Типы алгоритмов, их эффективность</a:t>
            </a:r>
            <a:endParaRPr lang="ru-RU" sz="40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endParaRPr lang="ru-RU" sz="3000" dirty="0" smtClean="0">
              <a:latin typeface="Times New Roman" panose="02020603050405020304" pitchFamily="18" charset="0"/>
              <a:cs typeface="Times New Roman" panose="02020603050405020304" pitchFamily="18" charset="0"/>
            </a:endParaRPr>
          </a:p>
        </p:txBody>
      </p:sp>
      <p:pic>
        <p:nvPicPr>
          <p:cNvPr id="5" name="Picture 2" descr="сложность алгоритмов"/>
          <p:cNvPicPr>
            <a:picLocks noChangeAspect="1" noChangeArrowheads="1"/>
          </p:cNvPicPr>
          <p:nvPr/>
        </p:nvPicPr>
        <p:blipFill>
          <a:blip r:embed="rId3" cstate="print"/>
          <a:srcRect/>
          <a:stretch>
            <a:fillRect/>
          </a:stretch>
        </p:blipFill>
        <p:spPr bwMode="auto">
          <a:xfrm>
            <a:off x="1524000" y="1484784"/>
            <a:ext cx="9039372" cy="3384376"/>
          </a:xfrm>
          <a:prstGeom prst="rect">
            <a:avLst/>
          </a:prstGeom>
          <a:noFill/>
        </p:spPr>
      </p:pic>
    </p:spTree>
    <p:extLst>
      <p:ext uri="{BB962C8B-B14F-4D97-AF65-F5344CB8AC3E}">
        <p14:creationId xmlns:p14="http://schemas.microsoft.com/office/powerpoint/2010/main" val="3282628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Массивы и строки (</a:t>
            </a:r>
            <a:r>
              <a:rPr lang="ru-RU" sz="4000" b="1" dirty="0" err="1" smtClean="0">
                <a:latin typeface="Times New Roman" panose="02020603050405020304" pitchFamily="18" charset="0"/>
                <a:cs typeface="Times New Roman" panose="02020603050405020304" pitchFamily="18" charset="0"/>
              </a:rPr>
              <a:t>Arrays</a:t>
            </a:r>
            <a:r>
              <a:rPr lang="ru-RU" sz="4000" b="1" dirty="0" smtClean="0">
                <a:latin typeface="Times New Roman" panose="02020603050405020304" pitchFamily="18" charset="0"/>
                <a:cs typeface="Times New Roman" panose="02020603050405020304" pitchFamily="18" charset="0"/>
              </a:rPr>
              <a:t> </a:t>
            </a:r>
            <a:r>
              <a:rPr lang="ru-RU" sz="4000" b="1" dirty="0" err="1" smtClean="0">
                <a:latin typeface="Times New Roman" panose="02020603050405020304" pitchFamily="18" charset="0"/>
                <a:cs typeface="Times New Roman" panose="02020603050405020304" pitchFamily="18" charset="0"/>
              </a:rPr>
              <a:t>and</a:t>
            </a:r>
            <a:r>
              <a:rPr lang="ru-RU" sz="4000" b="1" dirty="0" smtClean="0">
                <a:latin typeface="Times New Roman" panose="02020603050405020304" pitchFamily="18" charset="0"/>
                <a:cs typeface="Times New Roman" panose="02020603050405020304" pitchFamily="18" charset="0"/>
              </a:rPr>
              <a:t> </a:t>
            </a:r>
            <a:r>
              <a:rPr lang="ru-RU" sz="4000" b="1" dirty="0" err="1" smtClean="0">
                <a:latin typeface="Times New Roman" panose="02020603050405020304" pitchFamily="18" charset="0"/>
                <a:cs typeface="Times New Roman" panose="02020603050405020304" pitchFamily="18" charset="0"/>
              </a:rPr>
              <a:t>strings</a:t>
            </a:r>
            <a:r>
              <a:rPr lang="ru-RU" sz="4000" b="1" dirty="0" smtClean="0">
                <a:latin typeface="Times New Roman" panose="02020603050405020304" pitchFamily="18" charset="0"/>
                <a:cs typeface="Times New Roman" panose="02020603050405020304" pitchFamily="18" charset="0"/>
              </a:rPr>
              <a:t>)</a:t>
            </a: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r>
              <a:rPr lang="ru-RU" sz="3000" dirty="0" smtClean="0">
                <a:latin typeface="Times New Roman" panose="02020603050405020304" pitchFamily="18" charset="0"/>
                <a:cs typeface="Times New Roman" panose="02020603050405020304" pitchFamily="18" charset="0"/>
              </a:rPr>
              <a:t>Массивы (одномерные) и строки очень похожи: они оба представляют собой упорядоченную группу элементов. </a:t>
            </a:r>
            <a:endParaRPr lang="en-US" sz="3000" dirty="0" smtClean="0">
              <a:latin typeface="Times New Roman" panose="02020603050405020304" pitchFamily="18" charset="0"/>
              <a:cs typeface="Times New Roman" panose="02020603050405020304" pitchFamily="18" charset="0"/>
            </a:endParaRPr>
          </a:p>
          <a:p>
            <a:pPr marL="0" indent="0" algn="just">
              <a:buNone/>
            </a:pPr>
            <a:r>
              <a:rPr lang="ru-RU" sz="3000" dirty="0" smtClean="0">
                <a:latin typeface="Times New Roman" panose="02020603050405020304" pitchFamily="18" charset="0"/>
                <a:cs typeface="Times New Roman" panose="02020603050405020304" pitchFamily="18" charset="0"/>
              </a:rPr>
              <a:t>Технически размер массива нельзя изменить. Динамический массив или список можно. В контексте задач по алгоритмам, когда люди говорят о массивах, они обычно имеют в виду динамические массивы. На протяжении всего курса мы будем говорить о динамических массивах/списках, но будем использовать слово «массив».</a:t>
            </a:r>
            <a:endParaRPr lang="en-US" sz="3000" dirty="0" smtClean="0">
              <a:latin typeface="Times New Roman" panose="02020603050405020304" pitchFamily="18" charset="0"/>
              <a:cs typeface="Times New Roman" panose="02020603050405020304" pitchFamily="18" charset="0"/>
            </a:endParaRPr>
          </a:p>
          <a:p>
            <a:pPr marL="0" indent="0" algn="just">
              <a:buNone/>
            </a:pPr>
            <a:r>
              <a:rPr lang="ru-RU" sz="3000" i="1" dirty="0" smtClean="0">
                <a:solidFill>
                  <a:srgbClr val="002060"/>
                </a:solidFill>
                <a:latin typeface="Times New Roman" panose="02020603050405020304" pitchFamily="18" charset="0"/>
                <a:cs typeface="Times New Roman" panose="02020603050405020304" pitchFamily="18" charset="0"/>
              </a:rPr>
              <a:t>Изменяемый: тип данных, который можно изменить. Неизменяемый: тип данных, который нельзя изменить. Если вы хотите изменить что-то неизменяемое, вам придётся воссоздать это целиком.</a:t>
            </a:r>
            <a:endParaRPr lang="en-US" sz="3000" i="1" dirty="0" smtClean="0">
              <a:solidFill>
                <a:srgbClr val="002060"/>
              </a:solidFill>
              <a:latin typeface="Times New Roman" panose="02020603050405020304" pitchFamily="18" charset="0"/>
              <a:cs typeface="Times New Roman" panose="02020603050405020304" pitchFamily="18" charset="0"/>
            </a:endParaRPr>
          </a:p>
          <a:p>
            <a:pPr marL="0" indent="0" algn="just">
              <a:buNone/>
            </a:pPr>
            <a:r>
              <a:rPr lang="ru-RU" sz="3000" dirty="0" smtClean="0">
                <a:latin typeface="Times New Roman" panose="02020603050405020304" pitchFamily="18" charset="0"/>
                <a:cs typeface="Times New Roman" panose="02020603050405020304" pitchFamily="18" charset="0"/>
              </a:rPr>
              <a:t>Почему нас должно волновать, является ли что-то изменяемым? Если у вас есть изменяемый массив </a:t>
            </a:r>
            <a:r>
              <a:rPr lang="ru-RU" sz="3000" dirty="0" err="1" smtClean="0">
                <a:latin typeface="Times New Roman" panose="02020603050405020304" pitchFamily="18" charset="0"/>
                <a:cs typeface="Times New Roman" panose="02020603050405020304" pitchFamily="18" charset="0"/>
              </a:rPr>
              <a:t>arr</a:t>
            </a:r>
            <a:r>
              <a:rPr lang="ru-RU" sz="3000" dirty="0" smtClean="0">
                <a:latin typeface="Times New Roman" panose="02020603050405020304" pitchFamily="18" charset="0"/>
                <a:cs typeface="Times New Roman" panose="02020603050405020304" pitchFamily="18" charset="0"/>
              </a:rPr>
              <a:t> = ["a", "b", "c"] и неизменяемая строка s = "</a:t>
            </a:r>
            <a:r>
              <a:rPr lang="ru-RU" sz="3000" dirty="0" err="1" smtClean="0">
                <a:latin typeface="Times New Roman" panose="02020603050405020304" pitchFamily="18" charset="0"/>
                <a:cs typeface="Times New Roman" panose="02020603050405020304" pitchFamily="18" charset="0"/>
              </a:rPr>
              <a:t>abc</a:t>
            </a:r>
            <a:r>
              <a:rPr lang="ru-RU" sz="3000" dirty="0" smtClean="0">
                <a:latin typeface="Times New Roman" panose="02020603050405020304" pitchFamily="18" charset="0"/>
                <a:cs typeface="Times New Roman" panose="02020603050405020304" pitchFamily="18" charset="0"/>
              </a:rPr>
              <a:t>", но вы хотите вместо этого представить "</a:t>
            </a:r>
            <a:r>
              <a:rPr lang="ru-RU" sz="3000" dirty="0" err="1" smtClean="0">
                <a:latin typeface="Times New Roman" panose="02020603050405020304" pitchFamily="18" charset="0"/>
                <a:cs typeface="Times New Roman" panose="02020603050405020304" pitchFamily="18" charset="0"/>
              </a:rPr>
              <a:t>abd</a:t>
            </a:r>
            <a:r>
              <a:rPr lang="ru-RU" sz="3000" dirty="0" smtClean="0">
                <a:latin typeface="Times New Roman" panose="02020603050405020304" pitchFamily="18" charset="0"/>
                <a:cs typeface="Times New Roman" panose="02020603050405020304" pitchFamily="18" charset="0"/>
              </a:rPr>
              <a:t>"</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88335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Массивы и строки (</a:t>
            </a:r>
            <a:r>
              <a:rPr lang="ru-RU" sz="4000" b="1" dirty="0" err="1" smtClean="0">
                <a:latin typeface="Times New Roman" panose="02020603050405020304" pitchFamily="18" charset="0"/>
                <a:cs typeface="Times New Roman" panose="02020603050405020304" pitchFamily="18" charset="0"/>
              </a:rPr>
              <a:t>Arrays</a:t>
            </a:r>
            <a:r>
              <a:rPr lang="ru-RU" sz="4000" b="1" dirty="0" smtClean="0">
                <a:latin typeface="Times New Roman" panose="02020603050405020304" pitchFamily="18" charset="0"/>
                <a:cs typeface="Times New Roman" panose="02020603050405020304" pitchFamily="18" charset="0"/>
              </a:rPr>
              <a:t> </a:t>
            </a:r>
            <a:r>
              <a:rPr lang="ru-RU" sz="4000" b="1" dirty="0" err="1" smtClean="0">
                <a:latin typeface="Times New Roman" panose="02020603050405020304" pitchFamily="18" charset="0"/>
                <a:cs typeface="Times New Roman" panose="02020603050405020304" pitchFamily="18" charset="0"/>
              </a:rPr>
              <a:t>and</a:t>
            </a:r>
            <a:r>
              <a:rPr lang="ru-RU" sz="4000" b="1" dirty="0" smtClean="0">
                <a:latin typeface="Times New Roman" panose="02020603050405020304" pitchFamily="18" charset="0"/>
                <a:cs typeface="Times New Roman" panose="02020603050405020304" pitchFamily="18" charset="0"/>
              </a:rPr>
              <a:t> </a:t>
            </a:r>
            <a:r>
              <a:rPr lang="ru-RU" sz="4000" b="1" dirty="0" err="1" smtClean="0">
                <a:latin typeface="Times New Roman" panose="02020603050405020304" pitchFamily="18" charset="0"/>
                <a:cs typeface="Times New Roman" panose="02020603050405020304" pitchFamily="18" charset="0"/>
              </a:rPr>
              <a:t>strings</a:t>
            </a:r>
            <a:r>
              <a:rPr lang="ru-RU" sz="4000" b="1" dirty="0" smtClean="0">
                <a:latin typeface="Times New Roman" panose="02020603050405020304" pitchFamily="18" charset="0"/>
                <a:cs typeface="Times New Roman" panose="02020603050405020304" pitchFamily="18" charset="0"/>
              </a:rPr>
              <a:t>)</a:t>
            </a: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endParaRPr lang="ru-RU" sz="3000" dirty="0" smtClean="0">
              <a:latin typeface="Times New Roman" panose="02020603050405020304" pitchFamily="18" charset="0"/>
              <a:cs typeface="Times New Roman" panose="02020603050405020304" pitchFamily="18" charset="0"/>
            </a:endParaRPr>
          </a:p>
          <a:p>
            <a:pPr marL="0" indent="0" algn="just">
              <a:buNone/>
            </a:pPr>
            <a:endParaRPr lang="ru-RU" sz="3000" dirty="0">
              <a:latin typeface="Times New Roman" panose="02020603050405020304" pitchFamily="18" charset="0"/>
              <a:cs typeface="Times New Roman" panose="02020603050405020304" pitchFamily="18" charset="0"/>
            </a:endParaRPr>
          </a:p>
          <a:p>
            <a:pPr marL="0" indent="0" algn="just">
              <a:buNone/>
            </a:pPr>
            <a:endParaRPr lang="ru-RU" sz="3000" dirty="0" smtClean="0">
              <a:latin typeface="Times New Roman" panose="02020603050405020304" pitchFamily="18" charset="0"/>
              <a:cs typeface="Times New Roman" panose="02020603050405020304" pitchFamily="18" charset="0"/>
            </a:endParaRPr>
          </a:p>
          <a:p>
            <a:pPr marL="0" indent="0" algn="just">
              <a:buNone/>
            </a:pPr>
            <a:endParaRPr lang="ru-RU" sz="3000" dirty="0">
              <a:latin typeface="Times New Roman" panose="02020603050405020304" pitchFamily="18" charset="0"/>
              <a:cs typeface="Times New Roman" panose="02020603050405020304" pitchFamily="18" charset="0"/>
            </a:endParaRPr>
          </a:p>
          <a:p>
            <a:pPr marL="0" indent="0" algn="just">
              <a:buNone/>
            </a:pPr>
            <a:endParaRPr lang="ru-RU" sz="3000" dirty="0" smtClean="0">
              <a:latin typeface="Times New Roman" panose="02020603050405020304" pitchFamily="18" charset="0"/>
              <a:cs typeface="Times New Roman" panose="02020603050405020304" pitchFamily="18" charset="0"/>
            </a:endParaRPr>
          </a:p>
          <a:p>
            <a:pPr marL="0" indent="0" algn="just">
              <a:buNone/>
            </a:pPr>
            <a:endParaRPr lang="ru-RU" sz="3000" dirty="0">
              <a:latin typeface="Times New Roman" panose="02020603050405020304" pitchFamily="18" charset="0"/>
              <a:cs typeface="Times New Roman" panose="02020603050405020304" pitchFamily="18" charset="0"/>
            </a:endParaRPr>
          </a:p>
          <a:p>
            <a:pPr marL="0" indent="0" algn="just">
              <a:buNone/>
            </a:pPr>
            <a:endParaRPr lang="ru-RU" sz="3000" dirty="0" smtClean="0">
              <a:latin typeface="Times New Roman" panose="02020603050405020304" pitchFamily="18" charset="0"/>
              <a:cs typeface="Times New Roman" panose="02020603050405020304" pitchFamily="18" charset="0"/>
            </a:endParaRPr>
          </a:p>
          <a:p>
            <a:pPr marL="0" indent="0" algn="just">
              <a:buNone/>
            </a:pPr>
            <a:endParaRPr lang="ru-RU" sz="3000" dirty="0">
              <a:latin typeface="Times New Roman" panose="02020603050405020304" pitchFamily="18" charset="0"/>
              <a:cs typeface="Times New Roman" panose="02020603050405020304" pitchFamily="18" charset="0"/>
            </a:endParaRPr>
          </a:p>
          <a:p>
            <a:pPr marL="0" indent="0" algn="just">
              <a:buNone/>
            </a:pPr>
            <a:endParaRPr lang="ru-RU" sz="3000" dirty="0" smtClean="0">
              <a:latin typeface="Times New Roman" panose="02020603050405020304" pitchFamily="18" charset="0"/>
              <a:cs typeface="Times New Roman" panose="02020603050405020304" pitchFamily="18" charset="0"/>
            </a:endParaRPr>
          </a:p>
          <a:p>
            <a:pPr algn="just"/>
            <a:r>
              <a:rPr lang="ru-RU" sz="3000" dirty="0" smtClean="0">
                <a:latin typeface="Times New Roman" panose="02020603050405020304" pitchFamily="18" charset="0"/>
                <a:cs typeface="Times New Roman" panose="02020603050405020304" pitchFamily="18" charset="0"/>
              </a:rPr>
              <a:t>Добавление в конец списка занимает амортизированное время O(1).</a:t>
            </a:r>
            <a:endParaRPr lang="en-US" sz="3000" dirty="0" smtClean="0">
              <a:latin typeface="Times New Roman" panose="02020603050405020304" pitchFamily="18" charset="0"/>
              <a:cs typeface="Times New Roman" panose="02020603050405020304" pitchFamily="18" charset="0"/>
            </a:endParaRPr>
          </a:p>
        </p:txBody>
      </p:sp>
      <p:pic>
        <p:nvPicPr>
          <p:cNvPr id="2050" name="Picture 2" descr="диаграмма временной сложности для массивов и строк"/>
          <p:cNvPicPr>
            <a:picLocks noChangeAspect="1" noChangeArrowheads="1"/>
          </p:cNvPicPr>
          <p:nvPr/>
        </p:nvPicPr>
        <p:blipFill rotWithShape="1">
          <a:blip r:embed="rId3">
            <a:extLst>
              <a:ext uri="{28A0092B-C50C-407E-A947-70E740481C1C}">
                <a14:useLocalDpi xmlns:a14="http://schemas.microsoft.com/office/drawing/2010/main" val="0"/>
              </a:ext>
            </a:extLst>
          </a:blip>
          <a:srcRect l="8990" t="16861" r="8914" b="4116"/>
          <a:stretch/>
        </p:blipFill>
        <p:spPr bwMode="auto">
          <a:xfrm>
            <a:off x="964628" y="1027906"/>
            <a:ext cx="9000000" cy="4872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493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Два указателя</a:t>
            </a: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r>
              <a:rPr lang="ru-RU" sz="3000" dirty="0" smtClean="0">
                <a:latin typeface="Times New Roman" panose="02020603050405020304" pitchFamily="18" charset="0"/>
                <a:cs typeface="Times New Roman" panose="02020603050405020304" pitchFamily="18" charset="0"/>
              </a:rPr>
              <a:t>Два указателя — чрезвычайно распространённый метод, используемый для решения задач, связанных с массивами и строками. Он предполагает наличие двух целочисленных переменных, которые перемещаются по итерируемому объекту. Это означает, что у нас будут два целых числа, обычно называемых </a:t>
            </a:r>
            <a:r>
              <a:rPr lang="ru-RU" sz="3000" b="1" i="1" dirty="0" smtClean="0">
                <a:solidFill>
                  <a:srgbClr val="FF0000"/>
                </a:solidFill>
                <a:latin typeface="Times New Roman" panose="02020603050405020304" pitchFamily="18" charset="0"/>
                <a:cs typeface="Times New Roman" panose="02020603050405020304" pitchFamily="18" charset="0"/>
              </a:rPr>
              <a:t>i</a:t>
            </a:r>
            <a:r>
              <a:rPr lang="ru-RU" sz="3000" dirty="0" smtClean="0">
                <a:latin typeface="Times New Roman" panose="02020603050405020304" pitchFamily="18" charset="0"/>
                <a:cs typeface="Times New Roman" panose="02020603050405020304" pitchFamily="18" charset="0"/>
              </a:rPr>
              <a:t> и </a:t>
            </a:r>
            <a:r>
              <a:rPr lang="ru-RU" sz="3000" b="1" i="1" dirty="0">
                <a:solidFill>
                  <a:srgbClr val="FF0000"/>
                </a:solidFill>
                <a:latin typeface="Times New Roman" panose="02020603050405020304" pitchFamily="18" charset="0"/>
                <a:cs typeface="Times New Roman" panose="02020603050405020304" pitchFamily="18" charset="0"/>
              </a:rPr>
              <a:t>j</a:t>
            </a:r>
            <a:r>
              <a:rPr lang="ru-RU" sz="3000" dirty="0" smtClean="0">
                <a:latin typeface="Times New Roman" panose="02020603050405020304" pitchFamily="18" charset="0"/>
                <a:cs typeface="Times New Roman" panose="02020603050405020304" pitchFamily="18" charset="0"/>
              </a:rPr>
              <a:t> или </a:t>
            </a:r>
            <a:r>
              <a:rPr lang="ru-RU" sz="3000" b="1" i="1" dirty="0" err="1">
                <a:solidFill>
                  <a:srgbClr val="FF0000"/>
                </a:solidFill>
                <a:latin typeface="Times New Roman" panose="02020603050405020304" pitchFamily="18" charset="0"/>
                <a:cs typeface="Times New Roman" panose="02020603050405020304" pitchFamily="18" charset="0"/>
              </a:rPr>
              <a:t>left</a:t>
            </a:r>
            <a:r>
              <a:rPr lang="ru-RU" sz="3000" dirty="0" smtClean="0">
                <a:latin typeface="Times New Roman" panose="02020603050405020304" pitchFamily="18" charset="0"/>
                <a:cs typeface="Times New Roman" panose="02020603050405020304" pitchFamily="18" charset="0"/>
              </a:rPr>
              <a:t> и </a:t>
            </a:r>
            <a:r>
              <a:rPr lang="ru-RU" sz="3000" b="1" i="1" dirty="0" err="1">
                <a:solidFill>
                  <a:srgbClr val="FF0000"/>
                </a:solidFill>
                <a:latin typeface="Times New Roman" panose="02020603050405020304" pitchFamily="18" charset="0"/>
                <a:cs typeface="Times New Roman" panose="02020603050405020304" pitchFamily="18" charset="0"/>
              </a:rPr>
              <a:t>right</a:t>
            </a:r>
            <a:r>
              <a:rPr lang="ru-RU" sz="3000" dirty="0" smtClean="0">
                <a:latin typeface="Times New Roman" panose="02020603050405020304" pitchFamily="18" charset="0"/>
                <a:cs typeface="Times New Roman" panose="02020603050405020304" pitchFamily="18" charset="0"/>
              </a:rPr>
              <a:t>, каждое из которых представляет индекс массива или строки.</a:t>
            </a:r>
          </a:p>
          <a:p>
            <a:pPr marL="0" indent="0" algn="just">
              <a:buNone/>
            </a:pPr>
            <a:r>
              <a:rPr lang="ru-RU" sz="3000" dirty="0" smtClean="0">
                <a:latin typeface="Times New Roman" panose="02020603050405020304" pitchFamily="18" charset="0"/>
                <a:cs typeface="Times New Roman" panose="02020603050405020304" pitchFamily="18" charset="0"/>
              </a:rPr>
              <a:t>Существует несколько способов реализации двух указателей.</a:t>
            </a:r>
          </a:p>
        </p:txBody>
      </p:sp>
    </p:spTree>
    <p:extLst>
      <p:ext uri="{BB962C8B-B14F-4D97-AF65-F5344CB8AC3E}">
        <p14:creationId xmlns:p14="http://schemas.microsoft.com/office/powerpoint/2010/main" val="26360593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Два указателя</a:t>
            </a:r>
            <a:r>
              <a:rPr lang="en-US" sz="4000" b="1" dirty="0" smtClean="0">
                <a:latin typeface="Times New Roman" panose="02020603050405020304" pitchFamily="18" charset="0"/>
                <a:cs typeface="Times New Roman" panose="02020603050405020304" pitchFamily="18" charset="0"/>
              </a:rPr>
              <a:t>. </a:t>
            </a:r>
            <a:r>
              <a:rPr lang="ru-RU" sz="4000" b="1" dirty="0" smtClean="0">
                <a:latin typeface="Times New Roman" panose="02020603050405020304" pitchFamily="18" charset="0"/>
                <a:cs typeface="Times New Roman" panose="02020603050405020304" pitchFamily="18" charset="0"/>
              </a:rPr>
              <a:t>Первый способ реализации</a:t>
            </a: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r>
              <a:rPr lang="ru-RU" sz="3000" b="1" dirty="0" smtClean="0">
                <a:latin typeface="Times New Roman" panose="02020603050405020304" pitchFamily="18" charset="0"/>
                <a:cs typeface="Times New Roman" panose="02020603050405020304" pitchFamily="18" charset="0"/>
              </a:rPr>
              <a:t>Запустите указатели на краях входных данных. Перемещайте их по направлению друг к другу, пока они не встретятся. </a:t>
            </a:r>
          </a:p>
          <a:p>
            <a:pPr marL="0" indent="0" algn="just">
              <a:buNone/>
            </a:pPr>
            <a:r>
              <a:rPr lang="en-US" sz="3000" dirty="0" smtClean="0">
                <a:latin typeface="Times New Roman" panose="02020603050405020304" pitchFamily="18" charset="0"/>
                <a:cs typeface="Times New Roman" panose="02020603050405020304" pitchFamily="18" charset="0"/>
              </a:rPr>
              <a:t>function </a:t>
            </a:r>
            <a:r>
              <a:rPr lang="en-US" sz="3000" dirty="0" err="1" smtClean="0">
                <a:latin typeface="Times New Roman" panose="02020603050405020304" pitchFamily="18" charset="0"/>
                <a:cs typeface="Times New Roman" panose="02020603050405020304" pitchFamily="18" charset="0"/>
              </a:rPr>
              <a:t>fn</a:t>
            </a:r>
            <a:r>
              <a:rPr lang="en-US" sz="3000" dirty="0" smtClean="0">
                <a:latin typeface="Times New Roman" panose="02020603050405020304" pitchFamily="18" charset="0"/>
                <a:cs typeface="Times New Roman" panose="02020603050405020304" pitchFamily="18" charset="0"/>
              </a:rPr>
              <a:t>(</a:t>
            </a:r>
            <a:r>
              <a:rPr lang="en-US" sz="3000" dirty="0" err="1" smtClean="0">
                <a:latin typeface="Times New Roman" panose="02020603050405020304" pitchFamily="18" charset="0"/>
                <a:cs typeface="Times New Roman" panose="02020603050405020304" pitchFamily="18" charset="0"/>
              </a:rPr>
              <a:t>arr</a:t>
            </a:r>
            <a:r>
              <a:rPr lang="en-US" sz="3000" dirty="0" smtClean="0">
                <a:latin typeface="Times New Roman" panose="02020603050405020304" pitchFamily="18" charset="0"/>
                <a:cs typeface="Times New Roman" panose="02020603050405020304" pitchFamily="18" charset="0"/>
              </a:rPr>
              <a:t>):</a:t>
            </a:r>
          </a:p>
          <a:p>
            <a:pPr marL="0" indent="0" algn="just">
              <a:buNone/>
            </a:pPr>
            <a:r>
              <a:rPr lang="en-US" sz="3000" dirty="0" smtClean="0">
                <a:latin typeface="Times New Roman" panose="02020603050405020304" pitchFamily="18" charset="0"/>
                <a:cs typeface="Times New Roman" panose="02020603050405020304" pitchFamily="18" charset="0"/>
              </a:rPr>
              <a:t>    left = 0</a:t>
            </a:r>
          </a:p>
          <a:p>
            <a:pPr marL="0" indent="0" algn="just">
              <a:buNone/>
            </a:pPr>
            <a:r>
              <a:rPr lang="en-US" sz="3000" dirty="0" smtClean="0">
                <a:latin typeface="Times New Roman" panose="02020603050405020304" pitchFamily="18" charset="0"/>
                <a:cs typeface="Times New Roman" panose="02020603050405020304" pitchFamily="18" charset="0"/>
              </a:rPr>
              <a:t>    right = </a:t>
            </a:r>
            <a:r>
              <a:rPr lang="en-US" sz="3000" dirty="0" err="1" smtClean="0">
                <a:latin typeface="Times New Roman" panose="02020603050405020304" pitchFamily="18" charset="0"/>
                <a:cs typeface="Times New Roman" panose="02020603050405020304" pitchFamily="18" charset="0"/>
              </a:rPr>
              <a:t>arr.length</a:t>
            </a:r>
            <a:r>
              <a:rPr lang="en-US" sz="3000" dirty="0" smtClean="0">
                <a:latin typeface="Times New Roman" panose="02020603050405020304" pitchFamily="18" charset="0"/>
                <a:cs typeface="Times New Roman" panose="02020603050405020304" pitchFamily="18" charset="0"/>
              </a:rPr>
              <a:t> - 1</a:t>
            </a:r>
          </a:p>
          <a:p>
            <a:pPr marL="0" indent="0" algn="just">
              <a:buNone/>
            </a:pPr>
            <a:r>
              <a:rPr lang="en-US" sz="3000" dirty="0" smtClean="0">
                <a:latin typeface="Times New Roman" panose="02020603050405020304" pitchFamily="18" charset="0"/>
                <a:cs typeface="Times New Roman" panose="02020603050405020304" pitchFamily="18" charset="0"/>
              </a:rPr>
              <a:t>    while left &lt; right:</a:t>
            </a:r>
          </a:p>
          <a:p>
            <a:pPr marL="0" indent="0" algn="just">
              <a:buNone/>
            </a:pPr>
            <a:r>
              <a:rPr lang="en-US" sz="3000" dirty="0" smtClean="0">
                <a:latin typeface="Times New Roman" panose="02020603050405020304" pitchFamily="18" charset="0"/>
                <a:cs typeface="Times New Roman" panose="02020603050405020304" pitchFamily="18" charset="0"/>
              </a:rPr>
              <a:t>        Do some logic here depending on the problem</a:t>
            </a:r>
          </a:p>
          <a:p>
            <a:pPr marL="0" indent="0" algn="just">
              <a:buNone/>
            </a:pPr>
            <a:r>
              <a:rPr lang="en-US" sz="3000" dirty="0" smtClean="0">
                <a:latin typeface="Times New Roman" panose="02020603050405020304" pitchFamily="18" charset="0"/>
                <a:cs typeface="Times New Roman" panose="02020603050405020304" pitchFamily="18" charset="0"/>
              </a:rPr>
              <a:t>        Do some more logic here to decide on one of the following:</a:t>
            </a:r>
          </a:p>
          <a:p>
            <a:pPr marL="0" indent="0" algn="just">
              <a:buNone/>
            </a:pPr>
            <a:r>
              <a:rPr lang="en-US" sz="3000" dirty="0" smtClean="0">
                <a:latin typeface="Times New Roman" panose="02020603050405020304" pitchFamily="18" charset="0"/>
                <a:cs typeface="Times New Roman" panose="02020603050405020304" pitchFamily="18" charset="0"/>
              </a:rPr>
              <a:t>            1. left++</a:t>
            </a:r>
          </a:p>
          <a:p>
            <a:pPr marL="0" indent="0" algn="just">
              <a:buNone/>
            </a:pPr>
            <a:r>
              <a:rPr lang="en-US" sz="3000" dirty="0" smtClean="0">
                <a:latin typeface="Times New Roman" panose="02020603050405020304" pitchFamily="18" charset="0"/>
                <a:cs typeface="Times New Roman" panose="02020603050405020304" pitchFamily="18" charset="0"/>
              </a:rPr>
              <a:t>            2. right--</a:t>
            </a:r>
          </a:p>
          <a:p>
            <a:pPr marL="0" indent="0" algn="just">
              <a:buNone/>
            </a:pPr>
            <a:r>
              <a:rPr lang="en-US" sz="3000" dirty="0" smtClean="0">
                <a:latin typeface="Times New Roman" panose="02020603050405020304" pitchFamily="18" charset="0"/>
                <a:cs typeface="Times New Roman" panose="02020603050405020304" pitchFamily="18" charset="0"/>
              </a:rPr>
              <a:t>            3. Both left++ and right--</a:t>
            </a:r>
            <a:endParaRPr lang="ru-RU"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3047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Что содержит этот курс?</a:t>
            </a:r>
            <a:endParaRPr lang="ru-RU" sz="40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algn="just"/>
            <a:r>
              <a:rPr lang="ru-RU" sz="3000" dirty="0" smtClean="0">
                <a:latin typeface="Times New Roman" panose="02020603050405020304" pitchFamily="18" charset="0"/>
                <a:cs typeface="Times New Roman" panose="02020603050405020304" pitchFamily="18" charset="0"/>
              </a:rPr>
              <a:t>Массивы и строки (</a:t>
            </a:r>
            <a:r>
              <a:rPr lang="ru-RU" sz="3000" dirty="0" err="1" smtClean="0">
                <a:latin typeface="Times New Roman" panose="02020603050405020304" pitchFamily="18" charset="0"/>
                <a:cs typeface="Times New Roman" panose="02020603050405020304" pitchFamily="18" charset="0"/>
              </a:rPr>
              <a:t>Arrays</a:t>
            </a:r>
            <a:r>
              <a:rPr lang="ru-RU" sz="3000" dirty="0" smtClean="0">
                <a:latin typeface="Times New Roman" panose="02020603050405020304" pitchFamily="18" charset="0"/>
                <a:cs typeface="Times New Roman" panose="02020603050405020304" pitchFamily="18" charset="0"/>
              </a:rPr>
              <a:t> </a:t>
            </a:r>
            <a:r>
              <a:rPr lang="ru-RU" sz="3000" dirty="0" err="1" smtClean="0">
                <a:latin typeface="Times New Roman" panose="02020603050405020304" pitchFamily="18" charset="0"/>
                <a:cs typeface="Times New Roman" panose="02020603050405020304" pitchFamily="18" charset="0"/>
              </a:rPr>
              <a:t>and</a:t>
            </a:r>
            <a:r>
              <a:rPr lang="ru-RU" sz="3000" dirty="0" smtClean="0">
                <a:latin typeface="Times New Roman" panose="02020603050405020304" pitchFamily="18" charset="0"/>
                <a:cs typeface="Times New Roman" panose="02020603050405020304" pitchFamily="18" charset="0"/>
              </a:rPr>
              <a:t> </a:t>
            </a:r>
            <a:r>
              <a:rPr lang="ru-RU" sz="3000" dirty="0" err="1" smtClean="0">
                <a:latin typeface="Times New Roman" panose="02020603050405020304" pitchFamily="18" charset="0"/>
                <a:cs typeface="Times New Roman" panose="02020603050405020304" pitchFamily="18" charset="0"/>
              </a:rPr>
              <a:t>strings</a:t>
            </a:r>
            <a:r>
              <a:rPr lang="ru-RU" sz="3000" dirty="0" smtClean="0">
                <a:latin typeface="Times New Roman" panose="02020603050405020304" pitchFamily="18" charset="0"/>
                <a:cs typeface="Times New Roman" panose="02020603050405020304" pitchFamily="18" charset="0"/>
              </a:rPr>
              <a:t>)</a:t>
            </a:r>
          </a:p>
          <a:p>
            <a:pPr algn="just"/>
            <a:r>
              <a:rPr lang="ru-RU" sz="3000" dirty="0" smtClean="0">
                <a:latin typeface="Times New Roman" panose="02020603050405020304" pitchFamily="18" charset="0"/>
                <a:cs typeface="Times New Roman" panose="02020603050405020304" pitchFamily="18" charset="0"/>
              </a:rPr>
              <a:t>Хэш-таблица и множества (</a:t>
            </a:r>
            <a:r>
              <a:rPr lang="ru-RU" sz="3000" dirty="0" err="1" smtClean="0">
                <a:latin typeface="Times New Roman" panose="02020603050405020304" pitchFamily="18" charset="0"/>
                <a:cs typeface="Times New Roman" panose="02020603050405020304" pitchFamily="18" charset="0"/>
              </a:rPr>
              <a:t>Hashmaps</a:t>
            </a:r>
            <a:r>
              <a:rPr lang="ru-RU" sz="3000" dirty="0" smtClean="0">
                <a:latin typeface="Times New Roman" panose="02020603050405020304" pitchFamily="18" charset="0"/>
                <a:cs typeface="Times New Roman" panose="02020603050405020304" pitchFamily="18" charset="0"/>
              </a:rPr>
              <a:t> </a:t>
            </a:r>
            <a:r>
              <a:rPr lang="ru-RU" sz="3000" dirty="0" err="1" smtClean="0">
                <a:latin typeface="Times New Roman" panose="02020603050405020304" pitchFamily="18" charset="0"/>
                <a:cs typeface="Times New Roman" panose="02020603050405020304" pitchFamily="18" charset="0"/>
              </a:rPr>
              <a:t>and</a:t>
            </a:r>
            <a:r>
              <a:rPr lang="ru-RU" sz="3000" dirty="0" smtClean="0">
                <a:latin typeface="Times New Roman" panose="02020603050405020304" pitchFamily="18" charset="0"/>
                <a:cs typeface="Times New Roman" panose="02020603050405020304" pitchFamily="18" charset="0"/>
              </a:rPr>
              <a:t> </a:t>
            </a:r>
            <a:r>
              <a:rPr lang="ru-RU" sz="3000" dirty="0" err="1" smtClean="0">
                <a:latin typeface="Times New Roman" panose="02020603050405020304" pitchFamily="18" charset="0"/>
                <a:cs typeface="Times New Roman" panose="02020603050405020304" pitchFamily="18" charset="0"/>
              </a:rPr>
              <a:t>sets</a:t>
            </a:r>
            <a:r>
              <a:rPr lang="ru-RU" sz="3000" dirty="0" smtClean="0">
                <a:latin typeface="Times New Roman" panose="02020603050405020304" pitchFamily="18" charset="0"/>
                <a:cs typeface="Times New Roman" panose="02020603050405020304" pitchFamily="18" charset="0"/>
              </a:rPr>
              <a:t>)</a:t>
            </a:r>
          </a:p>
          <a:p>
            <a:pPr algn="just"/>
            <a:r>
              <a:rPr lang="ru-RU" sz="3000" dirty="0" smtClean="0">
                <a:latin typeface="Times New Roman" panose="02020603050405020304" pitchFamily="18" charset="0"/>
                <a:cs typeface="Times New Roman" panose="02020603050405020304" pitchFamily="18" charset="0"/>
              </a:rPr>
              <a:t>Связанные списки (</a:t>
            </a:r>
            <a:r>
              <a:rPr lang="ru-RU" sz="3000" dirty="0" err="1" smtClean="0">
                <a:latin typeface="Times New Roman" panose="02020603050405020304" pitchFamily="18" charset="0"/>
                <a:cs typeface="Times New Roman" panose="02020603050405020304" pitchFamily="18" charset="0"/>
              </a:rPr>
              <a:t>Linked</a:t>
            </a:r>
            <a:r>
              <a:rPr lang="ru-RU" sz="3000" dirty="0" smtClean="0">
                <a:latin typeface="Times New Roman" panose="02020603050405020304" pitchFamily="18" charset="0"/>
                <a:cs typeface="Times New Roman" panose="02020603050405020304" pitchFamily="18" charset="0"/>
              </a:rPr>
              <a:t> </a:t>
            </a:r>
            <a:r>
              <a:rPr lang="ru-RU" sz="3000" dirty="0" err="1" smtClean="0">
                <a:latin typeface="Times New Roman" panose="02020603050405020304" pitchFamily="18" charset="0"/>
                <a:cs typeface="Times New Roman" panose="02020603050405020304" pitchFamily="18" charset="0"/>
              </a:rPr>
              <a:t>lists</a:t>
            </a:r>
            <a:r>
              <a:rPr lang="ru-RU" sz="3000" dirty="0" smtClean="0">
                <a:latin typeface="Times New Roman" panose="02020603050405020304" pitchFamily="18" charset="0"/>
                <a:cs typeface="Times New Roman" panose="02020603050405020304" pitchFamily="18" charset="0"/>
              </a:rPr>
              <a:t>)</a:t>
            </a:r>
          </a:p>
          <a:p>
            <a:pPr algn="just"/>
            <a:r>
              <a:rPr lang="ru-RU" sz="3000" dirty="0" smtClean="0">
                <a:latin typeface="Times New Roman" panose="02020603050405020304" pitchFamily="18" charset="0"/>
                <a:cs typeface="Times New Roman" panose="02020603050405020304" pitchFamily="18" charset="0"/>
              </a:rPr>
              <a:t>Стеки и очереди (</a:t>
            </a:r>
            <a:r>
              <a:rPr lang="ru-RU" sz="3000" dirty="0" err="1" smtClean="0">
                <a:latin typeface="Times New Roman" panose="02020603050405020304" pitchFamily="18" charset="0"/>
                <a:cs typeface="Times New Roman" panose="02020603050405020304" pitchFamily="18" charset="0"/>
              </a:rPr>
              <a:t>Stacks</a:t>
            </a:r>
            <a:r>
              <a:rPr lang="ru-RU" sz="3000" dirty="0" smtClean="0">
                <a:latin typeface="Times New Roman" panose="02020603050405020304" pitchFamily="18" charset="0"/>
                <a:cs typeface="Times New Roman" panose="02020603050405020304" pitchFamily="18" charset="0"/>
              </a:rPr>
              <a:t> </a:t>
            </a:r>
            <a:r>
              <a:rPr lang="ru-RU" sz="3000" dirty="0" err="1" smtClean="0">
                <a:latin typeface="Times New Roman" panose="02020603050405020304" pitchFamily="18" charset="0"/>
                <a:cs typeface="Times New Roman" panose="02020603050405020304" pitchFamily="18" charset="0"/>
              </a:rPr>
              <a:t>and</a:t>
            </a:r>
            <a:r>
              <a:rPr lang="ru-RU" sz="3000" dirty="0" smtClean="0">
                <a:latin typeface="Times New Roman" panose="02020603050405020304" pitchFamily="18" charset="0"/>
                <a:cs typeface="Times New Roman" panose="02020603050405020304" pitchFamily="18" charset="0"/>
              </a:rPr>
              <a:t> </a:t>
            </a:r>
            <a:r>
              <a:rPr lang="ru-RU" sz="3000" dirty="0" err="1" smtClean="0">
                <a:latin typeface="Times New Roman" panose="02020603050405020304" pitchFamily="18" charset="0"/>
                <a:cs typeface="Times New Roman" panose="02020603050405020304" pitchFamily="18" charset="0"/>
              </a:rPr>
              <a:t>queues</a:t>
            </a:r>
            <a:r>
              <a:rPr lang="ru-RU" sz="3000" dirty="0" smtClean="0">
                <a:latin typeface="Times New Roman" panose="02020603050405020304" pitchFamily="18" charset="0"/>
                <a:cs typeface="Times New Roman" panose="02020603050405020304" pitchFamily="18" charset="0"/>
              </a:rPr>
              <a:t>)</a:t>
            </a:r>
          </a:p>
          <a:p>
            <a:pPr algn="just"/>
            <a:r>
              <a:rPr lang="ru-RU" sz="3000" dirty="0" smtClean="0">
                <a:latin typeface="Times New Roman" panose="02020603050405020304" pitchFamily="18" charset="0"/>
                <a:cs typeface="Times New Roman" panose="02020603050405020304" pitchFamily="18" charset="0"/>
              </a:rPr>
              <a:t>Деревья и графы (</a:t>
            </a:r>
            <a:r>
              <a:rPr lang="ru-RU" sz="3000" dirty="0" err="1" smtClean="0">
                <a:latin typeface="Times New Roman" panose="02020603050405020304" pitchFamily="18" charset="0"/>
                <a:cs typeface="Times New Roman" panose="02020603050405020304" pitchFamily="18" charset="0"/>
              </a:rPr>
              <a:t>Trees</a:t>
            </a:r>
            <a:r>
              <a:rPr lang="ru-RU" sz="3000" dirty="0" smtClean="0">
                <a:latin typeface="Times New Roman" panose="02020603050405020304" pitchFamily="18" charset="0"/>
                <a:cs typeface="Times New Roman" panose="02020603050405020304" pitchFamily="18" charset="0"/>
              </a:rPr>
              <a:t> </a:t>
            </a:r>
            <a:r>
              <a:rPr lang="ru-RU" sz="3000" dirty="0" err="1" smtClean="0">
                <a:latin typeface="Times New Roman" panose="02020603050405020304" pitchFamily="18" charset="0"/>
                <a:cs typeface="Times New Roman" panose="02020603050405020304" pitchFamily="18" charset="0"/>
              </a:rPr>
              <a:t>and</a:t>
            </a:r>
            <a:r>
              <a:rPr lang="ru-RU" sz="3000" dirty="0" smtClean="0">
                <a:latin typeface="Times New Roman" panose="02020603050405020304" pitchFamily="18" charset="0"/>
                <a:cs typeface="Times New Roman" panose="02020603050405020304" pitchFamily="18" charset="0"/>
              </a:rPr>
              <a:t> </a:t>
            </a:r>
            <a:r>
              <a:rPr lang="ru-RU" sz="3000" dirty="0" err="1" smtClean="0">
                <a:latin typeface="Times New Roman" panose="02020603050405020304" pitchFamily="18" charset="0"/>
                <a:cs typeface="Times New Roman" panose="02020603050405020304" pitchFamily="18" charset="0"/>
              </a:rPr>
              <a:t>graphs</a:t>
            </a:r>
            <a:r>
              <a:rPr lang="ru-RU" sz="3000" dirty="0" smtClean="0">
                <a:latin typeface="Times New Roman" panose="02020603050405020304" pitchFamily="18" charset="0"/>
                <a:cs typeface="Times New Roman" panose="02020603050405020304" pitchFamily="18" charset="0"/>
              </a:rPr>
              <a:t>)</a:t>
            </a:r>
          </a:p>
          <a:p>
            <a:pPr algn="just"/>
            <a:r>
              <a:rPr lang="ru-RU" sz="3000" dirty="0" smtClean="0">
                <a:latin typeface="Times New Roman" panose="02020603050405020304" pitchFamily="18" charset="0"/>
                <a:cs typeface="Times New Roman" panose="02020603050405020304" pitchFamily="18" charset="0"/>
              </a:rPr>
              <a:t>Кучи (</a:t>
            </a:r>
            <a:r>
              <a:rPr lang="ru-RU" sz="3000" dirty="0" err="1" smtClean="0">
                <a:latin typeface="Times New Roman" panose="02020603050405020304" pitchFamily="18" charset="0"/>
                <a:cs typeface="Times New Roman" panose="02020603050405020304" pitchFamily="18" charset="0"/>
              </a:rPr>
              <a:t>Heaps</a:t>
            </a:r>
            <a:r>
              <a:rPr lang="ru-RU" sz="3000" dirty="0" smtClean="0">
                <a:latin typeface="Times New Roman" panose="02020603050405020304" pitchFamily="18" charset="0"/>
                <a:cs typeface="Times New Roman" panose="02020603050405020304" pitchFamily="18" charset="0"/>
              </a:rPr>
              <a:t>)</a:t>
            </a:r>
          </a:p>
          <a:p>
            <a:pPr algn="just"/>
            <a:r>
              <a:rPr lang="ru-RU" sz="3000" dirty="0" smtClean="0">
                <a:latin typeface="Times New Roman" panose="02020603050405020304" pitchFamily="18" charset="0"/>
                <a:cs typeface="Times New Roman" panose="02020603050405020304" pitchFamily="18" charset="0"/>
              </a:rPr>
              <a:t>Жадные алгоритмы (</a:t>
            </a:r>
            <a:r>
              <a:rPr lang="ru-RU" sz="3000" dirty="0" err="1" smtClean="0">
                <a:latin typeface="Times New Roman" panose="02020603050405020304" pitchFamily="18" charset="0"/>
                <a:cs typeface="Times New Roman" panose="02020603050405020304" pitchFamily="18" charset="0"/>
              </a:rPr>
              <a:t>Greedy</a:t>
            </a:r>
            <a:r>
              <a:rPr lang="ru-RU" sz="3000" dirty="0" smtClean="0">
                <a:latin typeface="Times New Roman" panose="02020603050405020304" pitchFamily="18" charset="0"/>
                <a:cs typeface="Times New Roman" panose="02020603050405020304" pitchFamily="18" charset="0"/>
              </a:rPr>
              <a:t> </a:t>
            </a:r>
            <a:r>
              <a:rPr lang="ru-RU" sz="3000" dirty="0" err="1" smtClean="0">
                <a:latin typeface="Times New Roman" panose="02020603050405020304" pitchFamily="18" charset="0"/>
                <a:cs typeface="Times New Roman" panose="02020603050405020304" pitchFamily="18" charset="0"/>
              </a:rPr>
              <a:t>algorithms</a:t>
            </a:r>
            <a:r>
              <a:rPr lang="ru-RU" sz="3000" dirty="0" smtClean="0">
                <a:latin typeface="Times New Roman" panose="02020603050405020304" pitchFamily="18" charset="0"/>
                <a:cs typeface="Times New Roman" panose="02020603050405020304" pitchFamily="18" charset="0"/>
              </a:rPr>
              <a:t>)</a:t>
            </a:r>
          </a:p>
          <a:p>
            <a:pPr algn="just"/>
            <a:r>
              <a:rPr lang="ru-RU" sz="3000" dirty="0" smtClean="0">
                <a:solidFill>
                  <a:srgbClr val="002060"/>
                </a:solidFill>
                <a:latin typeface="Times New Roman" panose="02020603050405020304" pitchFamily="18" charset="0"/>
                <a:cs typeface="Times New Roman" panose="02020603050405020304" pitchFamily="18" charset="0"/>
              </a:rPr>
              <a:t>Поиск с возвратом (</a:t>
            </a:r>
            <a:r>
              <a:rPr lang="ru-RU" sz="3000" dirty="0" err="1" smtClean="0">
                <a:solidFill>
                  <a:srgbClr val="002060"/>
                </a:solidFill>
                <a:latin typeface="Times New Roman" panose="02020603050405020304" pitchFamily="18" charset="0"/>
                <a:cs typeface="Times New Roman" panose="02020603050405020304" pitchFamily="18" charset="0"/>
              </a:rPr>
              <a:t>Binary</a:t>
            </a:r>
            <a:r>
              <a:rPr lang="ru-RU" sz="3000" dirty="0" smtClean="0">
                <a:solidFill>
                  <a:srgbClr val="002060"/>
                </a:solidFill>
                <a:latin typeface="Times New Roman" panose="02020603050405020304" pitchFamily="18" charset="0"/>
                <a:cs typeface="Times New Roman" panose="02020603050405020304" pitchFamily="18" charset="0"/>
              </a:rPr>
              <a:t> </a:t>
            </a:r>
            <a:r>
              <a:rPr lang="ru-RU" sz="3000" dirty="0" err="1" smtClean="0">
                <a:solidFill>
                  <a:srgbClr val="002060"/>
                </a:solidFill>
                <a:latin typeface="Times New Roman" panose="02020603050405020304" pitchFamily="18" charset="0"/>
                <a:cs typeface="Times New Roman" panose="02020603050405020304" pitchFamily="18" charset="0"/>
              </a:rPr>
              <a:t>search</a:t>
            </a:r>
            <a:r>
              <a:rPr lang="ru-RU" sz="3000" dirty="0" smtClean="0">
                <a:solidFill>
                  <a:srgbClr val="002060"/>
                </a:solidFill>
                <a:latin typeface="Times New Roman" panose="02020603050405020304" pitchFamily="18" charset="0"/>
                <a:cs typeface="Times New Roman" panose="02020603050405020304" pitchFamily="18" charset="0"/>
              </a:rPr>
              <a:t>)</a:t>
            </a:r>
          </a:p>
          <a:p>
            <a:pPr algn="just"/>
            <a:r>
              <a:rPr lang="ru-RU" sz="3000" dirty="0" smtClean="0">
                <a:solidFill>
                  <a:srgbClr val="002060"/>
                </a:solidFill>
                <a:latin typeface="Times New Roman" panose="02020603050405020304" pitchFamily="18" charset="0"/>
                <a:cs typeface="Times New Roman" panose="02020603050405020304" pitchFamily="18" charset="0"/>
              </a:rPr>
              <a:t>Динамическое программирование (</a:t>
            </a:r>
            <a:r>
              <a:rPr lang="ru-RU" sz="3000" dirty="0" err="1" smtClean="0">
                <a:solidFill>
                  <a:srgbClr val="002060"/>
                </a:solidFill>
                <a:latin typeface="Times New Roman" panose="02020603050405020304" pitchFamily="18" charset="0"/>
                <a:cs typeface="Times New Roman" panose="02020603050405020304" pitchFamily="18" charset="0"/>
              </a:rPr>
              <a:t>Dynamic</a:t>
            </a:r>
            <a:r>
              <a:rPr lang="ru-RU" sz="3000" dirty="0" smtClean="0">
                <a:solidFill>
                  <a:srgbClr val="002060"/>
                </a:solidFill>
                <a:latin typeface="Times New Roman" panose="02020603050405020304" pitchFamily="18" charset="0"/>
                <a:cs typeface="Times New Roman" panose="02020603050405020304" pitchFamily="18" charset="0"/>
              </a:rPr>
              <a:t> </a:t>
            </a:r>
            <a:r>
              <a:rPr lang="ru-RU" sz="3000" dirty="0" err="1" smtClean="0">
                <a:solidFill>
                  <a:srgbClr val="002060"/>
                </a:solidFill>
                <a:latin typeface="Times New Roman" panose="02020603050405020304" pitchFamily="18" charset="0"/>
                <a:cs typeface="Times New Roman" panose="02020603050405020304" pitchFamily="18" charset="0"/>
              </a:rPr>
              <a:t>programming</a:t>
            </a:r>
            <a:r>
              <a:rPr lang="ru-RU" sz="3000" dirty="0" smtClean="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46657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Два указателя</a:t>
            </a:r>
            <a:r>
              <a:rPr lang="en-US" sz="4000" b="1" dirty="0" smtClean="0">
                <a:latin typeface="Times New Roman" panose="02020603050405020304" pitchFamily="18" charset="0"/>
                <a:cs typeface="Times New Roman" panose="02020603050405020304" pitchFamily="18" charset="0"/>
              </a:rPr>
              <a:t>. </a:t>
            </a:r>
            <a:r>
              <a:rPr lang="ru-RU" sz="4000" b="1" dirty="0" smtClean="0">
                <a:latin typeface="Times New Roman" panose="02020603050405020304" pitchFamily="18" charset="0"/>
                <a:cs typeface="Times New Roman" panose="02020603050405020304" pitchFamily="18" charset="0"/>
              </a:rPr>
              <a:t>Первый способ реализации</a:t>
            </a: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r>
              <a:rPr lang="ru-RU" sz="3000" dirty="0" smtClean="0">
                <a:latin typeface="Times New Roman" panose="02020603050405020304" pitchFamily="18" charset="0"/>
                <a:cs typeface="Times New Roman" panose="02020603050405020304" pitchFamily="18" charset="0"/>
              </a:rPr>
              <a:t>Пример 1: Задав строку s, верните </a:t>
            </a:r>
            <a:r>
              <a:rPr lang="ru-RU" sz="3000" dirty="0" err="1" smtClean="0">
                <a:latin typeface="Times New Roman" panose="02020603050405020304" pitchFamily="18" charset="0"/>
                <a:cs typeface="Times New Roman" panose="02020603050405020304" pitchFamily="18" charset="0"/>
              </a:rPr>
              <a:t>true</a:t>
            </a:r>
            <a:r>
              <a:rPr lang="ru-RU" sz="3000" dirty="0" smtClean="0">
                <a:latin typeface="Times New Roman" panose="02020603050405020304" pitchFamily="18" charset="0"/>
                <a:cs typeface="Times New Roman" panose="02020603050405020304" pitchFamily="18" charset="0"/>
              </a:rPr>
              <a:t>, если она является палиндромом, и </a:t>
            </a:r>
            <a:r>
              <a:rPr lang="ru-RU" sz="3000" dirty="0" err="1" smtClean="0">
                <a:latin typeface="Times New Roman" panose="02020603050405020304" pitchFamily="18" charset="0"/>
                <a:cs typeface="Times New Roman" panose="02020603050405020304" pitchFamily="18" charset="0"/>
              </a:rPr>
              <a:t>false</a:t>
            </a:r>
            <a:r>
              <a:rPr lang="ru-RU" sz="3000" dirty="0" smtClean="0">
                <a:latin typeface="Times New Roman" panose="02020603050405020304" pitchFamily="18" charset="0"/>
                <a:cs typeface="Times New Roman" panose="02020603050405020304" pitchFamily="18" charset="0"/>
              </a:rPr>
              <a:t> в противном случае. </a:t>
            </a:r>
          </a:p>
          <a:p>
            <a:pPr marL="0" indent="0" algn="just">
              <a:buNone/>
            </a:pPr>
            <a:r>
              <a:rPr lang="en-US" sz="3000" dirty="0" smtClean="0">
                <a:latin typeface="Times New Roman" panose="02020603050405020304" pitchFamily="18" charset="0"/>
                <a:cs typeface="Times New Roman" panose="02020603050405020304" pitchFamily="18" charset="0"/>
              </a:rPr>
              <a:t>static public bool </a:t>
            </a:r>
            <a:r>
              <a:rPr lang="en-US" sz="3000" dirty="0" err="1" smtClean="0">
                <a:latin typeface="Times New Roman" panose="02020603050405020304" pitchFamily="18" charset="0"/>
                <a:cs typeface="Times New Roman" panose="02020603050405020304" pitchFamily="18" charset="0"/>
              </a:rPr>
              <a:t>checkIfPalindrome</a:t>
            </a:r>
            <a:r>
              <a:rPr lang="en-US" sz="3000" dirty="0" smtClean="0">
                <a:latin typeface="Times New Roman" panose="02020603050405020304" pitchFamily="18" charset="0"/>
                <a:cs typeface="Times New Roman" panose="02020603050405020304" pitchFamily="18" charset="0"/>
              </a:rPr>
              <a:t>(string s) {</a:t>
            </a:r>
          </a:p>
          <a:p>
            <a:pPr marL="0" indent="0" algn="just">
              <a:buNone/>
            </a:pP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int</a:t>
            </a:r>
            <a:r>
              <a:rPr lang="en-US" sz="3000" dirty="0" smtClean="0">
                <a:latin typeface="Times New Roman" panose="02020603050405020304" pitchFamily="18" charset="0"/>
                <a:cs typeface="Times New Roman" panose="02020603050405020304" pitchFamily="18" charset="0"/>
              </a:rPr>
              <a:t> left = 0;</a:t>
            </a:r>
          </a:p>
          <a:p>
            <a:pPr marL="0" indent="0" algn="just">
              <a:buNone/>
            </a:pP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int</a:t>
            </a:r>
            <a:r>
              <a:rPr lang="en-US" sz="3000" dirty="0" smtClean="0">
                <a:latin typeface="Times New Roman" panose="02020603050405020304" pitchFamily="18" charset="0"/>
                <a:cs typeface="Times New Roman" panose="02020603050405020304" pitchFamily="18" charset="0"/>
              </a:rPr>
              <a:t> right = </a:t>
            </a:r>
            <a:r>
              <a:rPr lang="en-US" sz="3000" dirty="0" err="1" smtClean="0">
                <a:latin typeface="Times New Roman" panose="02020603050405020304" pitchFamily="18" charset="0"/>
                <a:cs typeface="Times New Roman" panose="02020603050405020304" pitchFamily="18" charset="0"/>
              </a:rPr>
              <a:t>s.lenght</a:t>
            </a:r>
            <a:r>
              <a:rPr lang="en-US" sz="3000" dirty="0" smtClean="0">
                <a:latin typeface="Times New Roman" panose="02020603050405020304" pitchFamily="18" charset="0"/>
                <a:cs typeface="Times New Roman" panose="02020603050405020304" pitchFamily="18" charset="0"/>
              </a:rPr>
              <a:t>() - 1;</a:t>
            </a:r>
          </a:p>
          <a:p>
            <a:pPr marL="0" indent="0" algn="just">
              <a:buNone/>
            </a:pPr>
            <a:r>
              <a:rPr lang="en-US" sz="3000" dirty="0" smtClean="0">
                <a:latin typeface="Times New Roman" panose="02020603050405020304" pitchFamily="18" charset="0"/>
                <a:cs typeface="Times New Roman" panose="02020603050405020304" pitchFamily="18" charset="0"/>
              </a:rPr>
              <a:t>    while (left &lt; right) {</a:t>
            </a:r>
          </a:p>
          <a:p>
            <a:pPr marL="0" indent="0" algn="just">
              <a:buNone/>
            </a:pPr>
            <a:r>
              <a:rPr lang="en-US" sz="3000" dirty="0" smtClean="0">
                <a:latin typeface="Times New Roman" panose="02020603050405020304" pitchFamily="18" charset="0"/>
                <a:cs typeface="Times New Roman" panose="02020603050405020304" pitchFamily="18" charset="0"/>
              </a:rPr>
              <a:t>        if (s[left] != s[right]) {</a:t>
            </a:r>
          </a:p>
          <a:p>
            <a:pPr marL="0" indent="0" algn="just">
              <a:buNone/>
            </a:pPr>
            <a:r>
              <a:rPr lang="en-US" sz="3000" dirty="0" smtClean="0">
                <a:latin typeface="Times New Roman" panose="02020603050405020304" pitchFamily="18" charset="0"/>
                <a:cs typeface="Times New Roman" panose="02020603050405020304" pitchFamily="18" charset="0"/>
              </a:rPr>
              <a:t>            return false;</a:t>
            </a:r>
          </a:p>
          <a:p>
            <a:pPr marL="0" indent="0" algn="just">
              <a:buNone/>
            </a:pPr>
            <a:r>
              <a:rPr lang="en-US" sz="3000" dirty="0" smtClean="0">
                <a:latin typeface="Times New Roman" panose="02020603050405020304" pitchFamily="18" charset="0"/>
                <a:cs typeface="Times New Roman" panose="02020603050405020304" pitchFamily="18" charset="0"/>
              </a:rPr>
              <a:t>        }</a:t>
            </a:r>
          </a:p>
          <a:p>
            <a:pPr marL="0" indent="0" algn="just">
              <a:buNone/>
            </a:pPr>
            <a:r>
              <a:rPr lang="en-US" sz="3000" dirty="0" smtClean="0">
                <a:latin typeface="Times New Roman" panose="02020603050405020304" pitchFamily="18" charset="0"/>
                <a:cs typeface="Times New Roman" panose="02020603050405020304" pitchFamily="18" charset="0"/>
              </a:rPr>
              <a:t>        left++; right--;</a:t>
            </a:r>
          </a:p>
          <a:p>
            <a:pPr marL="0" indent="0" algn="just">
              <a:buNone/>
            </a:pPr>
            <a:r>
              <a:rPr lang="en-US" sz="3000" dirty="0" smtClean="0">
                <a:latin typeface="Times New Roman" panose="02020603050405020304" pitchFamily="18" charset="0"/>
                <a:cs typeface="Times New Roman" panose="02020603050405020304" pitchFamily="18" charset="0"/>
              </a:rPr>
              <a:t>    }    return true;  }</a:t>
            </a:r>
            <a:endParaRPr lang="ru-RU" sz="3000" dirty="0" smtClean="0">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4767944" y="2912594"/>
            <a:ext cx="7282542" cy="3785652"/>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ru-RU" sz="2400" dirty="0">
                <a:solidFill>
                  <a:schemeClr val="dk1"/>
                </a:solidFill>
                <a:latin typeface="Times New Roman" panose="02020603050405020304" pitchFamily="18" charset="0"/>
                <a:cs typeface="Times New Roman" panose="02020603050405020304" pitchFamily="18" charset="0"/>
              </a:rPr>
              <a:t>Этот алгоритм очень эффективен, поскольку не только выполняется за O(n), но и использует только  O(1) пространства. Независимо от размера входных данных, мы всегда используем только две целочисленные переменные. Временная сложность составляет O(n), поскольку итерации цикла </a:t>
            </a:r>
            <a:r>
              <a:rPr lang="ru-RU" sz="2400" dirty="0" err="1">
                <a:solidFill>
                  <a:schemeClr val="dk1"/>
                </a:solidFill>
                <a:latin typeface="Times New Roman" panose="02020603050405020304" pitchFamily="18" charset="0"/>
                <a:cs typeface="Times New Roman" panose="02020603050405020304" pitchFamily="18" charset="0"/>
              </a:rPr>
              <a:t>while</a:t>
            </a:r>
            <a:r>
              <a:rPr lang="ru-RU" sz="2400" dirty="0">
                <a:solidFill>
                  <a:schemeClr val="dk1"/>
                </a:solidFill>
                <a:latin typeface="Times New Roman" panose="02020603050405020304" pitchFamily="18" charset="0"/>
                <a:cs typeface="Times New Roman" panose="02020603050405020304" pitchFamily="18" charset="0"/>
              </a:rPr>
              <a:t> стоят O(1) каждая, и их никогда не может быть больше, чем O(n) итераций цикла </a:t>
            </a:r>
            <a:r>
              <a:rPr lang="ru-RU" sz="2400" dirty="0" err="1">
                <a:solidFill>
                  <a:schemeClr val="dk1"/>
                </a:solidFill>
                <a:latin typeface="Times New Roman" panose="02020603050405020304" pitchFamily="18" charset="0"/>
                <a:cs typeface="Times New Roman" panose="02020603050405020304" pitchFamily="18" charset="0"/>
              </a:rPr>
              <a:t>while</a:t>
            </a:r>
            <a:r>
              <a:rPr lang="ru-RU" sz="2400" dirty="0">
                <a:solidFill>
                  <a:schemeClr val="dk1"/>
                </a:solidFill>
                <a:latin typeface="Times New Roman" panose="02020603050405020304" pitchFamily="18" charset="0"/>
                <a:cs typeface="Times New Roman" panose="02020603050405020304" pitchFamily="18" charset="0"/>
              </a:rPr>
              <a:t> - указатели начинаются на расстоянии n друг от друга и сближаются на один шаг каждую итерацию.</a:t>
            </a:r>
          </a:p>
        </p:txBody>
      </p:sp>
    </p:spTree>
    <p:extLst>
      <p:ext uri="{BB962C8B-B14F-4D97-AF65-F5344CB8AC3E}">
        <p14:creationId xmlns:p14="http://schemas.microsoft.com/office/powerpoint/2010/main" val="40355886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Два указателя</a:t>
            </a:r>
            <a:r>
              <a:rPr lang="en-US" sz="4000" b="1" dirty="0" smtClean="0">
                <a:latin typeface="Times New Roman" panose="02020603050405020304" pitchFamily="18" charset="0"/>
                <a:cs typeface="Times New Roman" panose="02020603050405020304" pitchFamily="18" charset="0"/>
              </a:rPr>
              <a:t>. </a:t>
            </a:r>
            <a:r>
              <a:rPr lang="ru-RU" sz="4000" b="1" dirty="0" smtClean="0">
                <a:latin typeface="Times New Roman" panose="02020603050405020304" pitchFamily="18" charset="0"/>
                <a:cs typeface="Times New Roman" panose="02020603050405020304" pitchFamily="18" charset="0"/>
              </a:rPr>
              <a:t>Первый способ реализации</a:t>
            </a: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r>
              <a:rPr lang="ru-RU" sz="3000" dirty="0" smtClean="0">
                <a:latin typeface="Times New Roman" panose="02020603050405020304" pitchFamily="18" charset="0"/>
                <a:cs typeface="Times New Roman" panose="02020603050405020304" pitchFamily="18" charset="0"/>
              </a:rPr>
              <a:t>Пример 2: Учитывая отсортированный массив уникальных целых чисел и целевое целое число, верните </a:t>
            </a:r>
            <a:r>
              <a:rPr lang="ru-RU" sz="3000" dirty="0" err="1" smtClean="0">
                <a:latin typeface="Times New Roman" panose="02020603050405020304" pitchFamily="18" charset="0"/>
                <a:cs typeface="Times New Roman" panose="02020603050405020304" pitchFamily="18" charset="0"/>
              </a:rPr>
              <a:t>true</a:t>
            </a:r>
            <a:r>
              <a:rPr lang="ru-RU" sz="3000" dirty="0" smtClean="0">
                <a:latin typeface="Times New Roman" panose="02020603050405020304" pitchFamily="18" charset="0"/>
                <a:cs typeface="Times New Roman" panose="02020603050405020304" pitchFamily="18" charset="0"/>
              </a:rPr>
              <a:t>, если существует пара чисел, сумма которых равна целевому, и </a:t>
            </a:r>
            <a:r>
              <a:rPr lang="ru-RU" sz="3000" dirty="0" err="1" smtClean="0">
                <a:latin typeface="Times New Roman" panose="02020603050405020304" pitchFamily="18" charset="0"/>
                <a:cs typeface="Times New Roman" panose="02020603050405020304" pitchFamily="18" charset="0"/>
              </a:rPr>
              <a:t>false</a:t>
            </a:r>
            <a:r>
              <a:rPr lang="ru-RU" sz="3000" dirty="0" smtClean="0">
                <a:latin typeface="Times New Roman" panose="02020603050405020304" pitchFamily="18" charset="0"/>
                <a:cs typeface="Times New Roman" panose="02020603050405020304" pitchFamily="18" charset="0"/>
              </a:rPr>
              <a:t> в противном случае. Эта задача похожа на </a:t>
            </a:r>
            <a:r>
              <a:rPr lang="ru-RU" sz="3000" dirty="0" err="1" smtClean="0">
                <a:latin typeface="Times New Roman" panose="02020603050405020304" pitchFamily="18" charset="0"/>
                <a:cs typeface="Times New Roman" panose="02020603050405020304" pitchFamily="18" charset="0"/>
              </a:rPr>
              <a:t>Two</a:t>
            </a:r>
            <a:r>
              <a:rPr lang="ru-RU" sz="3000" dirty="0" smtClean="0">
                <a:latin typeface="Times New Roman" panose="02020603050405020304" pitchFamily="18" charset="0"/>
                <a:cs typeface="Times New Roman" panose="02020603050405020304" pitchFamily="18" charset="0"/>
              </a:rPr>
              <a:t> </a:t>
            </a:r>
            <a:r>
              <a:rPr lang="ru-RU" sz="3000" dirty="0" err="1" smtClean="0">
                <a:latin typeface="Times New Roman" panose="02020603050405020304" pitchFamily="18" charset="0"/>
                <a:cs typeface="Times New Roman" panose="02020603050405020304" pitchFamily="18" charset="0"/>
              </a:rPr>
              <a:t>Sum</a:t>
            </a:r>
            <a:r>
              <a:rPr lang="ru-RU" sz="3000" dirty="0" smtClean="0">
                <a:latin typeface="Times New Roman" panose="02020603050405020304" pitchFamily="18" charset="0"/>
                <a:cs typeface="Times New Roman" panose="02020603050405020304" pitchFamily="18" charset="0"/>
              </a:rPr>
              <a:t>. (В </a:t>
            </a:r>
            <a:r>
              <a:rPr lang="ru-RU" sz="3000" dirty="0" err="1" smtClean="0">
                <a:latin typeface="Times New Roman" panose="02020603050405020304" pitchFamily="18" charset="0"/>
                <a:cs typeface="Times New Roman" panose="02020603050405020304" pitchFamily="18" charset="0"/>
              </a:rPr>
              <a:t>Two</a:t>
            </a:r>
            <a:r>
              <a:rPr lang="ru-RU" sz="3000" dirty="0" smtClean="0">
                <a:latin typeface="Times New Roman" panose="02020603050405020304" pitchFamily="18" charset="0"/>
                <a:cs typeface="Times New Roman" panose="02020603050405020304" pitchFamily="18" charset="0"/>
              </a:rPr>
              <a:t> </a:t>
            </a:r>
            <a:r>
              <a:rPr lang="ru-RU" sz="3000" dirty="0" err="1" smtClean="0">
                <a:latin typeface="Times New Roman" panose="02020603050405020304" pitchFamily="18" charset="0"/>
                <a:cs typeface="Times New Roman" panose="02020603050405020304" pitchFamily="18" charset="0"/>
              </a:rPr>
              <a:t>Sum</a:t>
            </a:r>
            <a:r>
              <a:rPr lang="ru-RU" sz="3000" dirty="0" smtClean="0">
                <a:latin typeface="Times New Roman" panose="02020603050405020304" pitchFamily="18" charset="0"/>
                <a:cs typeface="Times New Roman" panose="02020603050405020304" pitchFamily="18" charset="0"/>
              </a:rPr>
              <a:t> входные данные не сортируются).Например, при заданных </a:t>
            </a:r>
            <a:r>
              <a:rPr lang="ru-RU" sz="3000" dirty="0" err="1" smtClean="0">
                <a:latin typeface="Times New Roman" panose="02020603050405020304" pitchFamily="18" charset="0"/>
                <a:cs typeface="Times New Roman" panose="02020603050405020304" pitchFamily="18" charset="0"/>
              </a:rPr>
              <a:t>nums</a:t>
            </a:r>
            <a:r>
              <a:rPr lang="ru-RU" sz="3000" dirty="0" smtClean="0">
                <a:latin typeface="Times New Roman" panose="02020603050405020304" pitchFamily="18" charset="0"/>
                <a:cs typeface="Times New Roman" panose="02020603050405020304" pitchFamily="18" charset="0"/>
              </a:rPr>
              <a:t> = [1, 2, 4, 6, 8, 9, 14, 15] и </a:t>
            </a:r>
            <a:r>
              <a:rPr lang="ru-RU" sz="3000" dirty="0" err="1" smtClean="0">
                <a:latin typeface="Times New Roman" panose="02020603050405020304" pitchFamily="18" charset="0"/>
                <a:cs typeface="Times New Roman" panose="02020603050405020304" pitchFamily="18" charset="0"/>
              </a:rPr>
              <a:t>target</a:t>
            </a:r>
            <a:r>
              <a:rPr lang="ru-RU" sz="3000" dirty="0" smtClean="0">
                <a:latin typeface="Times New Roman" panose="02020603050405020304" pitchFamily="18" charset="0"/>
                <a:cs typeface="Times New Roman" panose="02020603050405020304" pitchFamily="18" charset="0"/>
              </a:rPr>
              <a:t> = 13, верните </a:t>
            </a:r>
            <a:r>
              <a:rPr lang="ru-RU" sz="3000" dirty="0" err="1" smtClean="0">
                <a:latin typeface="Times New Roman" panose="02020603050405020304" pitchFamily="18" charset="0"/>
                <a:cs typeface="Times New Roman" panose="02020603050405020304" pitchFamily="18" charset="0"/>
              </a:rPr>
              <a:t>true</a:t>
            </a:r>
            <a:r>
              <a:rPr lang="ru-RU" sz="3000" dirty="0" smtClean="0">
                <a:latin typeface="Times New Roman" panose="02020603050405020304" pitchFamily="18" charset="0"/>
                <a:cs typeface="Times New Roman" panose="02020603050405020304" pitchFamily="18" charset="0"/>
              </a:rPr>
              <a:t>, потому что 4 + 9 = 13.</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3150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Два указателя</a:t>
            </a:r>
            <a:r>
              <a:rPr lang="en-US" sz="4000" b="1" dirty="0" smtClean="0">
                <a:latin typeface="Times New Roman" panose="02020603050405020304" pitchFamily="18" charset="0"/>
                <a:cs typeface="Times New Roman" panose="02020603050405020304" pitchFamily="18" charset="0"/>
              </a:rPr>
              <a:t>. </a:t>
            </a:r>
            <a:r>
              <a:rPr lang="ru-RU" sz="4000" b="1" dirty="0" smtClean="0">
                <a:latin typeface="Times New Roman" panose="02020603050405020304" pitchFamily="18" charset="0"/>
                <a:cs typeface="Times New Roman" panose="02020603050405020304" pitchFamily="18" charset="0"/>
              </a:rPr>
              <a:t>Первый способ реализации</a:t>
            </a: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r>
              <a:rPr lang="en-US" sz="3000" dirty="0" smtClean="0">
                <a:latin typeface="Times New Roman" panose="02020603050405020304" pitchFamily="18" charset="0"/>
                <a:cs typeface="Times New Roman" panose="02020603050405020304" pitchFamily="18" charset="0"/>
              </a:rPr>
              <a:t>static public bool </a:t>
            </a:r>
            <a:r>
              <a:rPr lang="en-US" sz="3000" dirty="0" err="1" smtClean="0">
                <a:latin typeface="Times New Roman" panose="02020603050405020304" pitchFamily="18" charset="0"/>
                <a:cs typeface="Times New Roman" panose="02020603050405020304" pitchFamily="18" charset="0"/>
              </a:rPr>
              <a:t>checkForTarget</a:t>
            </a:r>
            <a:r>
              <a:rPr lang="en-US" sz="3000" dirty="0" smtClean="0">
                <a:latin typeface="Times New Roman" panose="02020603050405020304" pitchFamily="18" charset="0"/>
                <a:cs typeface="Times New Roman" panose="02020603050405020304" pitchFamily="18" charset="0"/>
              </a:rPr>
              <a:t>(</a:t>
            </a:r>
            <a:r>
              <a:rPr lang="en-US" sz="3000" dirty="0" err="1" smtClean="0">
                <a:latin typeface="Times New Roman" panose="02020603050405020304" pitchFamily="18" charset="0"/>
                <a:cs typeface="Times New Roman" panose="02020603050405020304" pitchFamily="18" charset="0"/>
              </a:rPr>
              <a:t>int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nums</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int</a:t>
            </a:r>
            <a:r>
              <a:rPr lang="en-US" sz="3000" dirty="0" smtClean="0">
                <a:latin typeface="Times New Roman" panose="02020603050405020304" pitchFamily="18" charset="0"/>
                <a:cs typeface="Times New Roman" panose="02020603050405020304" pitchFamily="18" charset="0"/>
              </a:rPr>
              <a:t> target) {</a:t>
            </a:r>
          </a:p>
          <a:p>
            <a:pPr marL="0" indent="0" algn="just">
              <a:buNone/>
            </a:pP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int</a:t>
            </a:r>
            <a:r>
              <a:rPr lang="en-US" sz="3000" dirty="0" smtClean="0">
                <a:latin typeface="Times New Roman" panose="02020603050405020304" pitchFamily="18" charset="0"/>
                <a:cs typeface="Times New Roman" panose="02020603050405020304" pitchFamily="18" charset="0"/>
              </a:rPr>
              <a:t> left = 0;</a:t>
            </a:r>
          </a:p>
          <a:p>
            <a:pPr marL="0" indent="0" algn="just">
              <a:buNone/>
            </a:pP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int</a:t>
            </a:r>
            <a:r>
              <a:rPr lang="en-US" sz="3000" dirty="0" smtClean="0">
                <a:latin typeface="Times New Roman" panose="02020603050405020304" pitchFamily="18" charset="0"/>
                <a:cs typeface="Times New Roman" panose="02020603050405020304" pitchFamily="18" charset="0"/>
              </a:rPr>
              <a:t> right = </a:t>
            </a:r>
            <a:r>
              <a:rPr lang="en-US" sz="3000" dirty="0" err="1" smtClean="0">
                <a:latin typeface="Times New Roman" panose="02020603050405020304" pitchFamily="18" charset="0"/>
                <a:cs typeface="Times New Roman" panose="02020603050405020304" pitchFamily="18" charset="0"/>
              </a:rPr>
              <a:t>nums.length</a:t>
            </a:r>
            <a:r>
              <a:rPr lang="en-US" sz="3000" dirty="0" smtClean="0">
                <a:latin typeface="Times New Roman" panose="02020603050405020304" pitchFamily="18" charset="0"/>
                <a:cs typeface="Times New Roman" panose="02020603050405020304" pitchFamily="18" charset="0"/>
              </a:rPr>
              <a:t>() - 1;</a:t>
            </a:r>
          </a:p>
          <a:p>
            <a:pPr marL="0" indent="0" algn="just">
              <a:buNone/>
            </a:pPr>
            <a:r>
              <a:rPr lang="en-US" sz="3000" dirty="0" smtClean="0">
                <a:latin typeface="Times New Roman" panose="02020603050405020304" pitchFamily="18" charset="0"/>
                <a:cs typeface="Times New Roman" panose="02020603050405020304" pitchFamily="18" charset="0"/>
              </a:rPr>
              <a:t>    while (left &lt; right) {</a:t>
            </a:r>
          </a:p>
          <a:p>
            <a:pPr marL="0" indent="0" algn="just">
              <a:buNone/>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int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curr</a:t>
            </a:r>
            <a:r>
              <a:rPr lang="en-US" sz="3000" dirty="0" smtClean="0">
                <a:latin typeface="Times New Roman" panose="02020603050405020304" pitchFamily="18" charset="0"/>
                <a:cs typeface="Times New Roman" panose="02020603050405020304" pitchFamily="18" charset="0"/>
              </a:rPr>
              <a:t> = </a:t>
            </a:r>
            <a:r>
              <a:rPr lang="en-US" sz="3000" dirty="0" err="1" smtClean="0">
                <a:latin typeface="Times New Roman" panose="02020603050405020304" pitchFamily="18" charset="0"/>
                <a:cs typeface="Times New Roman" panose="02020603050405020304" pitchFamily="18" charset="0"/>
              </a:rPr>
              <a:t>nums</a:t>
            </a:r>
            <a:r>
              <a:rPr lang="en-US" sz="3000" dirty="0" smtClean="0">
                <a:latin typeface="Times New Roman" panose="02020603050405020304" pitchFamily="18" charset="0"/>
                <a:cs typeface="Times New Roman" panose="02020603050405020304" pitchFamily="18" charset="0"/>
              </a:rPr>
              <a:t>[left] + </a:t>
            </a:r>
            <a:r>
              <a:rPr lang="en-US" sz="3000" dirty="0" err="1" smtClean="0">
                <a:latin typeface="Times New Roman" panose="02020603050405020304" pitchFamily="18" charset="0"/>
                <a:cs typeface="Times New Roman" panose="02020603050405020304" pitchFamily="18" charset="0"/>
              </a:rPr>
              <a:t>nums</a:t>
            </a:r>
            <a:r>
              <a:rPr lang="en-US" sz="3000" dirty="0" smtClean="0">
                <a:latin typeface="Times New Roman" panose="02020603050405020304" pitchFamily="18" charset="0"/>
                <a:cs typeface="Times New Roman" panose="02020603050405020304" pitchFamily="18" charset="0"/>
              </a:rPr>
              <a:t>[right];</a:t>
            </a:r>
          </a:p>
          <a:p>
            <a:pPr marL="0" indent="0" algn="just">
              <a:buNone/>
            </a:pPr>
            <a:r>
              <a:rPr lang="en-US" sz="3000" dirty="0" smtClean="0">
                <a:latin typeface="Times New Roman" panose="02020603050405020304" pitchFamily="18" charset="0"/>
                <a:cs typeface="Times New Roman" panose="02020603050405020304" pitchFamily="18" charset="0"/>
              </a:rPr>
              <a:t>        if (</a:t>
            </a:r>
            <a:r>
              <a:rPr lang="en-US" sz="3000" dirty="0" err="1" smtClean="0">
                <a:latin typeface="Times New Roman" panose="02020603050405020304" pitchFamily="18" charset="0"/>
                <a:cs typeface="Times New Roman" panose="02020603050405020304" pitchFamily="18" charset="0"/>
              </a:rPr>
              <a:t>curr</a:t>
            </a:r>
            <a:r>
              <a:rPr lang="en-US" sz="3000" dirty="0" smtClean="0">
                <a:latin typeface="Times New Roman" panose="02020603050405020304" pitchFamily="18" charset="0"/>
                <a:cs typeface="Times New Roman" panose="02020603050405020304" pitchFamily="18" charset="0"/>
              </a:rPr>
              <a:t> == target) {</a:t>
            </a:r>
          </a:p>
          <a:p>
            <a:pPr marL="0" indent="0" algn="just">
              <a:buNone/>
            </a:pPr>
            <a:r>
              <a:rPr lang="en-US" sz="3000" dirty="0" smtClean="0">
                <a:latin typeface="Times New Roman" panose="02020603050405020304" pitchFamily="18" charset="0"/>
                <a:cs typeface="Times New Roman" panose="02020603050405020304" pitchFamily="18" charset="0"/>
              </a:rPr>
              <a:t>            return true;</a:t>
            </a:r>
          </a:p>
          <a:p>
            <a:pPr marL="0" indent="0" algn="just">
              <a:buNone/>
            </a:pPr>
            <a:r>
              <a:rPr lang="en-US" sz="3000" dirty="0" smtClean="0">
                <a:latin typeface="Times New Roman" panose="02020603050405020304" pitchFamily="18" charset="0"/>
                <a:cs typeface="Times New Roman" panose="02020603050405020304" pitchFamily="18" charset="0"/>
              </a:rPr>
              <a:t>        }</a:t>
            </a:r>
          </a:p>
          <a:p>
            <a:pPr marL="0" indent="0" algn="just">
              <a:buNone/>
            </a:pPr>
            <a:r>
              <a:rPr lang="en-US" sz="3000" dirty="0" smtClean="0">
                <a:latin typeface="Times New Roman" panose="02020603050405020304" pitchFamily="18" charset="0"/>
                <a:cs typeface="Times New Roman" panose="02020603050405020304" pitchFamily="18" charset="0"/>
              </a:rPr>
              <a:t>        if (</a:t>
            </a:r>
            <a:r>
              <a:rPr lang="en-US" sz="3000" dirty="0" err="1" smtClean="0">
                <a:latin typeface="Times New Roman" panose="02020603050405020304" pitchFamily="18" charset="0"/>
                <a:cs typeface="Times New Roman" panose="02020603050405020304" pitchFamily="18" charset="0"/>
              </a:rPr>
              <a:t>curr</a:t>
            </a:r>
            <a:r>
              <a:rPr lang="en-US" sz="3000" dirty="0" smtClean="0">
                <a:latin typeface="Times New Roman" panose="02020603050405020304" pitchFamily="18" charset="0"/>
                <a:cs typeface="Times New Roman" panose="02020603050405020304" pitchFamily="18" charset="0"/>
              </a:rPr>
              <a:t> &gt; target) {</a:t>
            </a:r>
          </a:p>
          <a:p>
            <a:pPr marL="0" indent="0" algn="just">
              <a:buNone/>
            </a:pPr>
            <a:r>
              <a:rPr lang="en-US" sz="3000" dirty="0" smtClean="0">
                <a:latin typeface="Times New Roman" panose="02020603050405020304" pitchFamily="18" charset="0"/>
                <a:cs typeface="Times New Roman" panose="02020603050405020304" pitchFamily="18" charset="0"/>
              </a:rPr>
              <a:t>            right--;  } else {</a:t>
            </a:r>
          </a:p>
          <a:p>
            <a:pPr marL="0" indent="0" algn="just">
              <a:buNone/>
            </a:pPr>
            <a:r>
              <a:rPr lang="en-US" sz="3000" dirty="0" smtClean="0">
                <a:latin typeface="Times New Roman" panose="02020603050405020304" pitchFamily="18" charset="0"/>
                <a:cs typeface="Times New Roman" panose="02020603050405020304" pitchFamily="18" charset="0"/>
              </a:rPr>
              <a:t>            </a:t>
            </a:r>
            <a:r>
              <a:rPr lang="en-US" sz="3000" smtClean="0">
                <a:latin typeface="Times New Roman" panose="02020603050405020304" pitchFamily="18" charset="0"/>
                <a:cs typeface="Times New Roman" panose="02020603050405020304" pitchFamily="18" charset="0"/>
              </a:rPr>
              <a:t>left++;   }  } return false; }</a:t>
            </a:r>
            <a:endParaRPr lang="ru-RU" sz="3000" dirty="0" smtClean="0">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5840186" y="4583864"/>
            <a:ext cx="6096000" cy="1200329"/>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ru-RU" sz="2400" dirty="0">
                <a:solidFill>
                  <a:schemeClr val="dk1"/>
                </a:solidFill>
                <a:latin typeface="Times New Roman" panose="02020603050405020304" pitchFamily="18" charset="0"/>
                <a:cs typeface="Times New Roman" panose="02020603050405020304" pitchFamily="18" charset="0"/>
              </a:rPr>
              <a:t>Как и в предыдущем примере, этот алгоритм использует пространство O(1) и имеет временную сложность O(n).</a:t>
            </a:r>
            <a:endParaRPr lang="ru-RU" sz="2400"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148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Два </a:t>
            </a:r>
            <a:r>
              <a:rPr lang="ru-RU" sz="4000" b="1" dirty="0" smtClean="0">
                <a:latin typeface="Times New Roman" panose="02020603050405020304" pitchFamily="18" charset="0"/>
                <a:cs typeface="Times New Roman" panose="02020603050405020304" pitchFamily="18" charset="0"/>
              </a:rPr>
              <a:t>указателя. Второй способ реализации</a:t>
            </a:r>
            <a:endParaRPr lang="ru-RU" sz="4000" b="1" dirty="0" smtClean="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r>
              <a:rPr lang="ru-RU" sz="3000" dirty="0" smtClean="0">
                <a:latin typeface="Times New Roman" panose="02020603050405020304" pitchFamily="18" charset="0"/>
                <a:cs typeface="Times New Roman" panose="02020603050405020304" pitchFamily="18" charset="0"/>
              </a:rPr>
              <a:t>Метод </a:t>
            </a:r>
            <a:r>
              <a:rPr lang="ru-RU" sz="3000" dirty="0">
                <a:latin typeface="Times New Roman" panose="02020603050405020304" pitchFamily="18" charset="0"/>
                <a:cs typeface="Times New Roman" panose="02020603050405020304" pitchFamily="18" charset="0"/>
              </a:rPr>
              <a:t>применим, когда на входе есть два итерируемых объекта, например, два массива.</a:t>
            </a:r>
          </a:p>
          <a:p>
            <a:pPr marL="0" indent="0" algn="just">
              <a:buNone/>
            </a:pPr>
            <a:r>
              <a:rPr lang="ru-RU" sz="3000" b="1" i="1" dirty="0" smtClean="0">
                <a:latin typeface="Times New Roman" panose="02020603050405020304" pitchFamily="18" charset="0"/>
                <a:cs typeface="Times New Roman" panose="02020603050405020304" pitchFamily="18" charset="0"/>
              </a:rPr>
              <a:t>Перемещайтесь </a:t>
            </a:r>
            <a:r>
              <a:rPr lang="ru-RU" sz="3000" b="1" i="1" dirty="0">
                <a:latin typeface="Times New Roman" panose="02020603050405020304" pitchFamily="18" charset="0"/>
                <a:cs typeface="Times New Roman" panose="02020603050405020304" pitchFamily="18" charset="0"/>
              </a:rPr>
              <a:t>по обоим входам одновременно до тех пор, пока не будут проверены все элементы</a:t>
            </a:r>
            <a:r>
              <a:rPr lang="ru-RU" sz="3000" b="1" i="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427485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Два </a:t>
            </a:r>
            <a:r>
              <a:rPr lang="ru-RU" sz="4000" b="1" dirty="0" smtClean="0">
                <a:latin typeface="Times New Roman" panose="02020603050405020304" pitchFamily="18" charset="0"/>
                <a:cs typeface="Times New Roman" panose="02020603050405020304" pitchFamily="18" charset="0"/>
              </a:rPr>
              <a:t>указателя. Второй способ реализации</a:t>
            </a:r>
            <a:endParaRPr lang="ru-RU" sz="4000" b="1" dirty="0" smtClean="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marL="0" indent="0" algn="just">
              <a:spcBef>
                <a:spcPts val="300"/>
              </a:spcBef>
              <a:buNone/>
            </a:pPr>
            <a:r>
              <a:rPr lang="ru-RU" sz="2000" dirty="0" smtClean="0">
                <a:latin typeface="Times New Roman" panose="02020603050405020304" pitchFamily="18" charset="0"/>
                <a:cs typeface="Times New Roman" panose="02020603050405020304" pitchFamily="18" charset="0"/>
              </a:rPr>
              <a:t>функция </a:t>
            </a:r>
            <a:r>
              <a:rPr lang="ru-RU" sz="2000" dirty="0" err="1">
                <a:latin typeface="Times New Roman" panose="02020603050405020304" pitchFamily="18" charset="0"/>
                <a:cs typeface="Times New Roman" panose="02020603050405020304" pitchFamily="18" charset="0"/>
              </a:rPr>
              <a:t>fn</a:t>
            </a:r>
            <a:r>
              <a:rPr lang="ru-RU" sz="2000" dirty="0">
                <a:latin typeface="Times New Roman" panose="02020603050405020304" pitchFamily="18" charset="0"/>
                <a:cs typeface="Times New Roman" panose="02020603050405020304" pitchFamily="18" charset="0"/>
              </a:rPr>
              <a:t>(arr1, arr2):</a:t>
            </a:r>
          </a:p>
          <a:p>
            <a:pPr marL="0" indent="0" algn="just">
              <a:spcBef>
                <a:spcPts val="300"/>
              </a:spcBef>
              <a:buNone/>
            </a:pPr>
            <a:r>
              <a:rPr lang="ru-RU" sz="2000" dirty="0">
                <a:latin typeface="Times New Roman" panose="02020603050405020304" pitchFamily="18" charset="0"/>
                <a:cs typeface="Times New Roman" panose="02020603050405020304" pitchFamily="18" charset="0"/>
              </a:rPr>
              <a:t> i = j = 0</a:t>
            </a:r>
          </a:p>
          <a:p>
            <a:pPr marL="0" indent="0" algn="just">
              <a:spcBef>
                <a:spcPts val="300"/>
              </a:spcBef>
              <a:buNone/>
            </a:pPr>
            <a:r>
              <a:rPr lang="ru-RU" sz="2000" dirty="0">
                <a:latin typeface="Times New Roman" panose="02020603050405020304" pitchFamily="18" charset="0"/>
                <a:cs typeface="Times New Roman" panose="02020603050405020304" pitchFamily="18" charset="0"/>
              </a:rPr>
              <a:t> пока i &lt; длина arr1 и j &lt; длина arr2:</a:t>
            </a:r>
          </a:p>
          <a:p>
            <a:pPr marL="0" indent="0" algn="just">
              <a:spcBef>
                <a:spcPts val="300"/>
              </a:spcBef>
              <a:buNone/>
            </a:pPr>
            <a:r>
              <a:rPr lang="ru-RU" sz="2000" dirty="0">
                <a:latin typeface="Times New Roman" panose="02020603050405020304" pitchFamily="18" charset="0"/>
                <a:cs typeface="Times New Roman" panose="02020603050405020304" pitchFamily="18" charset="0"/>
              </a:rPr>
              <a:t> Выполните здесь некоторую логику в зависимости от задачи</a:t>
            </a:r>
          </a:p>
          <a:p>
            <a:pPr marL="0" indent="0" algn="just">
              <a:spcBef>
                <a:spcPts val="300"/>
              </a:spcBef>
              <a:buNone/>
            </a:pPr>
            <a:r>
              <a:rPr lang="ru-RU" sz="2000" dirty="0">
                <a:latin typeface="Times New Roman" panose="02020603050405020304" pitchFamily="18" charset="0"/>
                <a:cs typeface="Times New Roman" panose="02020603050405020304" pitchFamily="18" charset="0"/>
              </a:rPr>
              <a:t> Выполните здесь ещё некоторую логику, чтобы выбрать одно из следующих действий:</a:t>
            </a:r>
          </a:p>
          <a:p>
            <a:pPr marL="0" indent="0" algn="just">
              <a:spcBef>
                <a:spcPts val="300"/>
              </a:spcBef>
              <a:buNone/>
            </a:pPr>
            <a:r>
              <a:rPr lang="ru-RU" sz="2000" dirty="0">
                <a:latin typeface="Times New Roman" panose="02020603050405020304" pitchFamily="18" charset="0"/>
                <a:cs typeface="Times New Roman" panose="02020603050405020304" pitchFamily="18" charset="0"/>
              </a:rPr>
              <a:t> 1. i++</a:t>
            </a:r>
          </a:p>
          <a:p>
            <a:pPr marL="0" indent="0" algn="just">
              <a:spcBef>
                <a:spcPts val="300"/>
              </a:spcBef>
              <a:buNone/>
            </a:pPr>
            <a:r>
              <a:rPr lang="ru-RU" sz="2000" dirty="0">
                <a:latin typeface="Times New Roman" panose="02020603050405020304" pitchFamily="18" charset="0"/>
                <a:cs typeface="Times New Roman" panose="02020603050405020304" pitchFamily="18" charset="0"/>
              </a:rPr>
              <a:t> 2. j++</a:t>
            </a:r>
          </a:p>
          <a:p>
            <a:pPr marL="0" indent="0" algn="just">
              <a:spcBef>
                <a:spcPts val="300"/>
              </a:spcBef>
              <a:buNone/>
            </a:pPr>
            <a:r>
              <a:rPr lang="ru-RU" sz="2000" dirty="0">
                <a:latin typeface="Times New Roman" panose="02020603050405020304" pitchFamily="18" charset="0"/>
                <a:cs typeface="Times New Roman" panose="02020603050405020304" pitchFamily="18" charset="0"/>
              </a:rPr>
              <a:t> 3. И i++, и j++</a:t>
            </a:r>
          </a:p>
          <a:p>
            <a:pPr marL="0" indent="0" algn="just">
              <a:spcBef>
                <a:spcPts val="300"/>
              </a:spcBef>
              <a:buNone/>
            </a:pPr>
            <a:endParaRPr lang="ru-RU" sz="2000" dirty="0">
              <a:latin typeface="Times New Roman" panose="02020603050405020304" pitchFamily="18" charset="0"/>
              <a:cs typeface="Times New Roman" panose="02020603050405020304" pitchFamily="18" charset="0"/>
            </a:endParaRPr>
          </a:p>
          <a:p>
            <a:pPr marL="0" indent="0" algn="just">
              <a:spcBef>
                <a:spcPts val="300"/>
              </a:spcBef>
              <a:buNone/>
            </a:pPr>
            <a:r>
              <a:rPr lang="ru-RU" sz="2000" dirty="0">
                <a:latin typeface="Times New Roman" panose="02020603050405020304" pitchFamily="18" charset="0"/>
                <a:cs typeface="Times New Roman" panose="02020603050405020304" pitchFamily="18" charset="0"/>
              </a:rPr>
              <a:t> // Шаг 4: убедитесь, что оба итерируемых объекта исчерпаны</a:t>
            </a:r>
          </a:p>
          <a:p>
            <a:pPr marL="0" indent="0" algn="just">
              <a:spcBef>
                <a:spcPts val="300"/>
              </a:spcBef>
              <a:buNone/>
            </a:pPr>
            <a:r>
              <a:rPr lang="ru-RU" sz="2000" dirty="0">
                <a:latin typeface="Times New Roman" panose="02020603050405020304" pitchFamily="18" charset="0"/>
                <a:cs typeface="Times New Roman" panose="02020603050405020304" pitchFamily="18" charset="0"/>
              </a:rPr>
              <a:t> // Обратите внимание, что будет выполняться только один из </a:t>
            </a:r>
            <a:endParaRPr lang="ru-RU" sz="2000" dirty="0" smtClean="0">
              <a:latin typeface="Times New Roman" panose="02020603050405020304" pitchFamily="18" charset="0"/>
              <a:cs typeface="Times New Roman" panose="02020603050405020304" pitchFamily="18" charset="0"/>
            </a:endParaRPr>
          </a:p>
          <a:p>
            <a:pPr marL="0" indent="0" algn="just">
              <a:spcBef>
                <a:spcPts val="300"/>
              </a:spcBef>
              <a:buNone/>
            </a:pPr>
            <a:r>
              <a:rPr lang="ru-RU" sz="2000" dirty="0" smtClean="0">
                <a:latin typeface="Times New Roman" panose="02020603050405020304" pitchFamily="18" charset="0"/>
                <a:cs typeface="Times New Roman" panose="02020603050405020304" pitchFamily="18" charset="0"/>
              </a:rPr>
              <a:t> // этих </a:t>
            </a:r>
            <a:r>
              <a:rPr lang="ru-RU" sz="2000" dirty="0">
                <a:latin typeface="Times New Roman" panose="02020603050405020304" pitchFamily="18" charset="0"/>
                <a:cs typeface="Times New Roman" panose="02020603050405020304" pitchFamily="18" charset="0"/>
              </a:rPr>
              <a:t>циклов</a:t>
            </a:r>
          </a:p>
          <a:p>
            <a:pPr marL="0" indent="0" algn="just">
              <a:spcBef>
                <a:spcPts val="300"/>
              </a:spcBef>
              <a:buNone/>
            </a:pP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while</a:t>
            </a:r>
            <a:r>
              <a:rPr lang="ru-RU" sz="2000" dirty="0">
                <a:latin typeface="Times New Roman" panose="02020603050405020304" pitchFamily="18" charset="0"/>
                <a:cs typeface="Times New Roman" panose="02020603050405020304" pitchFamily="18" charset="0"/>
              </a:rPr>
              <a:t> i &lt; arr1.length:</a:t>
            </a:r>
          </a:p>
          <a:p>
            <a:pPr marL="0" indent="0" algn="just">
              <a:spcBef>
                <a:spcPts val="300"/>
              </a:spcBef>
              <a:buNone/>
            </a:pPr>
            <a:r>
              <a:rPr lang="ru-RU" sz="2000" dirty="0">
                <a:latin typeface="Times New Roman" panose="02020603050405020304" pitchFamily="18" charset="0"/>
                <a:cs typeface="Times New Roman" panose="02020603050405020304" pitchFamily="18" charset="0"/>
              </a:rPr>
              <a:t> Выполните здесь некоторую логику в зависимости от задачи</a:t>
            </a:r>
          </a:p>
          <a:p>
            <a:pPr marL="0" indent="0" algn="just">
              <a:spcBef>
                <a:spcPts val="300"/>
              </a:spcBef>
              <a:buNone/>
            </a:pPr>
            <a:r>
              <a:rPr lang="ru-RU" sz="2000" dirty="0">
                <a:latin typeface="Times New Roman" panose="02020603050405020304" pitchFamily="18" charset="0"/>
                <a:cs typeface="Times New Roman" panose="02020603050405020304" pitchFamily="18" charset="0"/>
              </a:rPr>
              <a:t> i</a:t>
            </a:r>
            <a:r>
              <a:rPr lang="ru-RU" sz="2000" dirty="0" smtClean="0">
                <a:latin typeface="Times New Roman" panose="02020603050405020304" pitchFamily="18" charset="0"/>
                <a:cs typeface="Times New Roman" panose="02020603050405020304" pitchFamily="18" charset="0"/>
              </a:rPr>
              <a:t>++</a:t>
            </a:r>
            <a:endParaRPr lang="ru-RU" sz="1000" dirty="0">
              <a:latin typeface="Times New Roman" panose="02020603050405020304" pitchFamily="18" charset="0"/>
              <a:cs typeface="Times New Roman" panose="02020603050405020304" pitchFamily="18" charset="0"/>
            </a:endParaRPr>
          </a:p>
          <a:p>
            <a:pPr marL="0" indent="0" algn="just">
              <a:spcBef>
                <a:spcPts val="300"/>
              </a:spcBef>
              <a:buNone/>
            </a:pP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while</a:t>
            </a:r>
            <a:r>
              <a:rPr lang="ru-RU" sz="2000" dirty="0">
                <a:latin typeface="Times New Roman" panose="02020603050405020304" pitchFamily="18" charset="0"/>
                <a:cs typeface="Times New Roman" panose="02020603050405020304" pitchFamily="18" charset="0"/>
              </a:rPr>
              <a:t> j &lt; arr2.length:</a:t>
            </a:r>
          </a:p>
          <a:p>
            <a:pPr marL="0" indent="0" algn="just">
              <a:spcBef>
                <a:spcPts val="300"/>
              </a:spcBef>
              <a:buNone/>
            </a:pPr>
            <a:r>
              <a:rPr lang="ru-RU" sz="2000" dirty="0">
                <a:latin typeface="Times New Roman" panose="02020603050405020304" pitchFamily="18" charset="0"/>
                <a:cs typeface="Times New Roman" panose="02020603050405020304" pitchFamily="18" charset="0"/>
              </a:rPr>
              <a:t> Выполните здесь некоторую логику в зависимости от задачи</a:t>
            </a:r>
          </a:p>
          <a:p>
            <a:pPr marL="0" indent="0" algn="just">
              <a:spcBef>
                <a:spcPts val="300"/>
              </a:spcBef>
              <a:buNone/>
            </a:pPr>
            <a:r>
              <a:rPr lang="ru-RU" sz="2000" dirty="0">
                <a:latin typeface="Times New Roman" panose="02020603050405020304" pitchFamily="18" charset="0"/>
                <a:cs typeface="Times New Roman" panose="02020603050405020304" pitchFamily="18" charset="0"/>
              </a:rPr>
              <a:t> j++</a:t>
            </a:r>
            <a:endParaRPr lang="ru-RU" sz="2000" dirty="0" smtClean="0">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7086600" y="2684340"/>
            <a:ext cx="4849586" cy="4093428"/>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ru-RU" sz="2000" dirty="0">
                <a:solidFill>
                  <a:schemeClr val="dk1"/>
                </a:solidFill>
                <a:latin typeface="Times New Roman" panose="02020603050405020304" pitchFamily="18" charset="0"/>
                <a:cs typeface="Times New Roman" panose="02020603050405020304" pitchFamily="18" charset="0"/>
              </a:rPr>
              <a:t>Как и в случае с первым методом, который мы рассмотрели, этот метод будет иметь линейную временную сложность O(</a:t>
            </a:r>
            <a:r>
              <a:rPr lang="ru-RU" sz="2000" dirty="0" err="1">
                <a:solidFill>
                  <a:schemeClr val="dk1"/>
                </a:solidFill>
                <a:latin typeface="Times New Roman" panose="02020603050405020304" pitchFamily="18" charset="0"/>
                <a:cs typeface="Times New Roman" panose="02020603050405020304" pitchFamily="18" charset="0"/>
              </a:rPr>
              <a:t>n+m</a:t>
            </a:r>
            <a:r>
              <a:rPr lang="ru-RU" sz="2000" dirty="0">
                <a:solidFill>
                  <a:schemeClr val="dk1"/>
                </a:solidFill>
                <a:latin typeface="Times New Roman" panose="02020603050405020304" pitchFamily="18" charset="0"/>
                <a:cs typeface="Times New Roman" panose="02020603050405020304" pitchFamily="18" charset="0"/>
              </a:rPr>
              <a:t>)O(</a:t>
            </a:r>
            <a:r>
              <a:rPr lang="ru-RU" sz="2000" dirty="0" err="1">
                <a:solidFill>
                  <a:schemeClr val="dk1"/>
                </a:solidFill>
                <a:latin typeface="Times New Roman" panose="02020603050405020304" pitchFamily="18" charset="0"/>
                <a:cs typeface="Times New Roman" panose="02020603050405020304" pitchFamily="18" charset="0"/>
              </a:rPr>
              <a:t>n+m</a:t>
            </a:r>
            <a:r>
              <a:rPr lang="ru-RU" sz="2000" dirty="0">
                <a:solidFill>
                  <a:schemeClr val="dk1"/>
                </a:solidFill>
                <a:latin typeface="Times New Roman" panose="02020603050405020304" pitchFamily="18" charset="0"/>
                <a:cs typeface="Times New Roman" panose="02020603050405020304" pitchFamily="18" charset="0"/>
              </a:rPr>
              <a:t>), если работа внутри цикла </a:t>
            </a:r>
            <a:r>
              <a:rPr lang="ru-RU" sz="2000" dirty="0" err="1">
                <a:solidFill>
                  <a:schemeClr val="dk1"/>
                </a:solidFill>
                <a:latin typeface="Times New Roman" panose="02020603050405020304" pitchFamily="18" charset="0"/>
                <a:cs typeface="Times New Roman" panose="02020603050405020304" pitchFamily="18" charset="0"/>
              </a:rPr>
              <a:t>while</a:t>
            </a:r>
            <a:r>
              <a:rPr lang="ru-RU" sz="2000" dirty="0">
                <a:solidFill>
                  <a:schemeClr val="dk1"/>
                </a:solidFill>
                <a:latin typeface="Times New Roman" panose="02020603050405020304" pitchFamily="18" charset="0"/>
                <a:cs typeface="Times New Roman" panose="02020603050405020304" pitchFamily="18" charset="0"/>
              </a:rPr>
              <a:t> выполняется за O(1)O(1), где n = arr1.length и m = arr2.length. Это связано с тем, что на каждой итерации мы перемещаем как минимум один указатель вперёд, а указатели не могут быть перемещены вперёд более n + m раз без исчерпания массивов. Давайте рассмотрим несколько примеров.</a:t>
            </a:r>
            <a:endParaRPr lang="ru-RU" sz="2000"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50701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Два указателя</a:t>
            </a:r>
            <a:r>
              <a:rPr lang="en-US" sz="4000" b="1" dirty="0" smtClean="0">
                <a:latin typeface="Times New Roman" panose="02020603050405020304" pitchFamily="18" charset="0"/>
                <a:cs typeface="Times New Roman" panose="02020603050405020304" pitchFamily="18" charset="0"/>
              </a:rPr>
              <a:t>. </a:t>
            </a:r>
            <a:r>
              <a:rPr lang="ru-RU" sz="4000" b="1" dirty="0" smtClean="0">
                <a:latin typeface="Times New Roman" panose="02020603050405020304" pitchFamily="18" charset="0"/>
                <a:cs typeface="Times New Roman" panose="02020603050405020304" pitchFamily="18" charset="0"/>
              </a:rPr>
              <a:t>Второй способ </a:t>
            </a:r>
            <a:r>
              <a:rPr lang="ru-RU" sz="4000" b="1" dirty="0" smtClean="0">
                <a:latin typeface="Times New Roman" panose="02020603050405020304" pitchFamily="18" charset="0"/>
                <a:cs typeface="Times New Roman" panose="02020603050405020304" pitchFamily="18" charset="0"/>
              </a:rPr>
              <a:t>реализации</a:t>
            </a: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r>
              <a:rPr lang="ru-RU" sz="3000" dirty="0">
                <a:latin typeface="Times New Roman" panose="02020603050405020304" pitchFamily="18" charset="0"/>
                <a:cs typeface="Times New Roman" panose="02020603050405020304" pitchFamily="18" charset="0"/>
              </a:rPr>
              <a:t>Пример 3. Даны два отсортированных массива целых чисел arr1 и arr2, верните новый массив, который объединяет их и также является отсортированным</a:t>
            </a:r>
            <a:r>
              <a:rPr lang="ru-RU" sz="3000" dirty="0" smtClean="0">
                <a:latin typeface="Times New Roman" panose="02020603050405020304" pitchFamily="18" charset="0"/>
                <a:cs typeface="Times New Roman" panose="02020603050405020304" pitchFamily="18" charset="0"/>
              </a:rPr>
              <a:t>.</a:t>
            </a:r>
            <a:endParaRPr lang="en-US" sz="3000" dirty="0" smtClean="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None/>
            </a:pPr>
            <a:r>
              <a:rPr lang="en-US" altLang="ru-RU" sz="2000" dirty="0">
                <a:solidFill>
                  <a:srgbClr val="0000FF"/>
                </a:solidFill>
                <a:latin typeface="Cascadia Mono" panose="020B0609020000020004" pitchFamily="49" charset="0"/>
                <a:ea typeface="Times New Roman" panose="02020603050405020304" pitchFamily="18" charset="0"/>
                <a:cs typeface="Courier New" panose="02070309020205020404" pitchFamily="49" charset="0"/>
              </a:rPr>
              <a:t>public</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a:solidFill>
                  <a:srgbClr val="0000FF"/>
                </a:solidFill>
                <a:latin typeface="Cascadia Mono" panose="020B0609020000020004" pitchFamily="49" charset="0"/>
                <a:ea typeface="Times New Roman" panose="02020603050405020304" pitchFamily="18" charset="0"/>
                <a:cs typeface="Courier New" panose="02070309020205020404" pitchFamily="49" charset="0"/>
              </a:rPr>
              <a:t>static</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err="1">
                <a:solidFill>
                  <a:srgbClr val="0000FF"/>
                </a:solidFill>
                <a:latin typeface="Cascadia Mono" panose="020B0609020000020004" pitchFamily="49" charset="0"/>
                <a:ea typeface="Times New Roman" panose="02020603050405020304" pitchFamily="18" charset="0"/>
                <a:cs typeface="Courier New" panose="02070309020205020404" pitchFamily="49" charset="0"/>
              </a:rPr>
              <a:t>int</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a:solidFill>
                  <a:srgbClr val="74531F"/>
                </a:solidFill>
                <a:latin typeface="Cascadia Mono" panose="020B0609020000020004" pitchFamily="49" charset="0"/>
                <a:ea typeface="Times New Roman" panose="02020603050405020304" pitchFamily="18" charset="0"/>
                <a:cs typeface="Courier New" panose="02070309020205020404" pitchFamily="49" charset="0"/>
              </a:rPr>
              <a:t>combine</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err="1">
                <a:solidFill>
                  <a:srgbClr val="0000FF"/>
                </a:solidFill>
                <a:latin typeface="Cascadia Mono" panose="020B0609020000020004" pitchFamily="49" charset="0"/>
                <a:ea typeface="Times New Roman" panose="02020603050405020304" pitchFamily="18" charset="0"/>
                <a:cs typeface="Courier New" panose="02070309020205020404" pitchFamily="49" charset="0"/>
              </a:rPr>
              <a:t>int</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arr1</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err="1">
                <a:solidFill>
                  <a:srgbClr val="0000FF"/>
                </a:solidFill>
                <a:latin typeface="Cascadia Mono" panose="020B0609020000020004" pitchFamily="49" charset="0"/>
                <a:ea typeface="Times New Roman" panose="02020603050405020304" pitchFamily="18" charset="0"/>
                <a:cs typeface="Courier New" panose="02070309020205020404" pitchFamily="49" charset="0"/>
              </a:rPr>
              <a:t>int</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arr2</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p>
          <a:p>
            <a:pPr marL="0" lvl="0" indent="0" eaLnBrk="0" fontAlgn="base" hangingPunct="0">
              <a:lnSpc>
                <a:spcPct val="100000"/>
              </a:lnSpc>
              <a:spcBef>
                <a:spcPct val="0"/>
              </a:spcBef>
              <a:spcAft>
                <a:spcPct val="0"/>
              </a:spcAft>
              <a:buNone/>
            </a:pP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smtClean="0">
                <a:solidFill>
                  <a:srgbClr val="008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a:solidFill>
                  <a:srgbClr val="008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err="1">
                <a:solidFill>
                  <a:srgbClr val="008000"/>
                </a:solidFill>
                <a:latin typeface="Cascadia Mono" panose="020B0609020000020004" pitchFamily="49" charset="0"/>
                <a:ea typeface="Times New Roman" panose="02020603050405020304" pitchFamily="18" charset="0"/>
                <a:cs typeface="Courier New" panose="02070309020205020404" pitchFamily="49" charset="0"/>
              </a:rPr>
              <a:t>ans</a:t>
            </a:r>
            <a:r>
              <a:rPr lang="en-US" altLang="ru-RU" sz="2000" dirty="0">
                <a:solidFill>
                  <a:srgbClr val="008000"/>
                </a:solidFill>
                <a:latin typeface="Cascadia Mono" panose="020B0609020000020004" pitchFamily="49" charset="0"/>
                <a:ea typeface="Times New Roman" panose="02020603050405020304" pitchFamily="18" charset="0"/>
                <a:cs typeface="Courier New" panose="02070309020205020404" pitchFamily="49" charset="0"/>
              </a:rPr>
              <a:t> is the </a:t>
            </a:r>
            <a:r>
              <a:rPr lang="en-US" altLang="ru-RU" sz="2000" dirty="0" smtClean="0">
                <a:solidFill>
                  <a:srgbClr val="008000"/>
                </a:solidFill>
                <a:latin typeface="Cascadia Mono" panose="020B0609020000020004" pitchFamily="49" charset="0"/>
                <a:ea typeface="Times New Roman" panose="02020603050405020304" pitchFamily="18" charset="0"/>
                <a:cs typeface="Courier New" panose="02070309020205020404" pitchFamily="49" charset="0"/>
              </a:rPr>
              <a:t>answer</a:t>
            </a:r>
            <a:br>
              <a:rPr lang="en-US" altLang="ru-RU" sz="2000" dirty="0" smtClean="0">
                <a:solidFill>
                  <a:srgbClr val="008000"/>
                </a:solidFill>
                <a:latin typeface="Cascadia Mono" panose="020B0609020000020004" pitchFamily="49" charset="0"/>
                <a:ea typeface="Times New Roman" panose="02020603050405020304" pitchFamily="18" charset="0"/>
                <a:cs typeface="Courier New" panose="02070309020205020404" pitchFamily="49" charset="0"/>
              </a:rPr>
            </a:b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err="1" smtClean="0">
                <a:solidFill>
                  <a:srgbClr val="0000FF"/>
                </a:solidFill>
                <a:latin typeface="Cascadia Mono" panose="020B0609020000020004" pitchFamily="49" charset="0"/>
                <a:ea typeface="Times New Roman" panose="02020603050405020304" pitchFamily="18" charset="0"/>
                <a:cs typeface="Courier New" panose="02070309020205020404" pitchFamily="49" charset="0"/>
              </a:rPr>
              <a:t>int</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err="1">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ans</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 </a:t>
            </a:r>
            <a:r>
              <a:rPr lang="en-US" altLang="ru-RU" sz="2000" dirty="0">
                <a:solidFill>
                  <a:srgbClr val="0000FF"/>
                </a:solidFill>
                <a:latin typeface="Cascadia Mono" panose="020B0609020000020004" pitchFamily="49" charset="0"/>
                <a:ea typeface="Times New Roman" panose="02020603050405020304" pitchFamily="18" charset="0"/>
                <a:cs typeface="Courier New" panose="02070309020205020404" pitchFamily="49" charset="0"/>
              </a:rPr>
              <a:t>new</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err="1">
                <a:solidFill>
                  <a:srgbClr val="0000FF"/>
                </a:solidFill>
                <a:latin typeface="Cascadia Mono" panose="020B0609020000020004" pitchFamily="49" charset="0"/>
                <a:ea typeface="Times New Roman" panose="02020603050405020304" pitchFamily="18" charset="0"/>
                <a:cs typeface="Courier New" panose="02070309020205020404" pitchFamily="49" charset="0"/>
              </a:rPr>
              <a:t>int</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arr1</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.Length + </a:t>
            </a:r>
            <a:r>
              <a:rPr lang="en-US" altLang="ru-RU" sz="2000" dirty="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arr2</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.Length</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b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b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err="1" smtClean="0">
                <a:solidFill>
                  <a:srgbClr val="0000FF"/>
                </a:solidFill>
                <a:latin typeface="Cascadia Mono" panose="020B0609020000020004" pitchFamily="49" charset="0"/>
                <a:ea typeface="Times New Roman" panose="02020603050405020304" pitchFamily="18" charset="0"/>
                <a:cs typeface="Courier New" panose="02070309020205020404" pitchFamily="49" charset="0"/>
              </a:rPr>
              <a:t>int</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err="1">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i</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0, </a:t>
            </a:r>
            <a:r>
              <a:rPr lang="en-US" altLang="ru-RU" sz="2000" dirty="0" smtClean="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j</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 </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0, </a:t>
            </a:r>
            <a:r>
              <a:rPr lang="en-US" altLang="ru-RU" sz="2000" dirty="0" smtClean="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k</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 0</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b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b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smtClean="0">
                <a:solidFill>
                  <a:srgbClr val="8F08C4"/>
                </a:solidFill>
                <a:latin typeface="Cascadia Mono" panose="020B0609020000020004" pitchFamily="49" charset="0"/>
                <a:ea typeface="Times New Roman" panose="02020603050405020304" pitchFamily="18" charset="0"/>
                <a:cs typeface="Courier New" panose="02070309020205020404" pitchFamily="49" charset="0"/>
              </a:rPr>
              <a:t>while</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err="1">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i</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&lt; </a:t>
            </a:r>
            <a:r>
              <a:rPr lang="en-US" altLang="ru-RU" sz="2000" dirty="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arr1</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.Length &amp;&amp; </a:t>
            </a:r>
            <a:r>
              <a:rPr lang="en-US" altLang="ru-RU" sz="2000" dirty="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j</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&lt; </a:t>
            </a:r>
            <a:r>
              <a:rPr lang="en-US" altLang="ru-RU" sz="2000" dirty="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arr2</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.Length</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b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b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b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b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a:solidFill>
                  <a:srgbClr val="8F08C4"/>
                </a:solidFill>
                <a:latin typeface="Cascadia Mono" panose="020B0609020000020004" pitchFamily="49" charset="0"/>
                <a:ea typeface="Times New Roman" panose="02020603050405020304" pitchFamily="18" charset="0"/>
                <a:cs typeface="Courier New" panose="02070309020205020404" pitchFamily="49" charset="0"/>
              </a:rPr>
              <a:t>if</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arr1</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err="1">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i</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&lt; </a:t>
            </a:r>
            <a:r>
              <a:rPr lang="en-US" altLang="ru-RU" sz="2000" dirty="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arr2</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j</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err="1" smtClean="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ans</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smtClean="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k</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 </a:t>
            </a:r>
            <a:r>
              <a:rPr lang="en-US" altLang="ru-RU" sz="2000" dirty="0" smtClean="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arr1</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err="1" smtClean="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i</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b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b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smtClean="0">
                <a:solidFill>
                  <a:srgbClr val="8F08C4"/>
                </a:solidFill>
                <a:latin typeface="Cascadia Mono" panose="020B0609020000020004" pitchFamily="49" charset="0"/>
                <a:ea typeface="Times New Roman" panose="02020603050405020304" pitchFamily="18" charset="0"/>
                <a:cs typeface="Courier New" panose="02070309020205020404" pitchFamily="49" charset="0"/>
              </a:rPr>
              <a:t>else</a:t>
            </a:r>
            <a:r>
              <a:rPr lang="en-US" altLang="ru-RU" sz="2000" dirty="0">
                <a:solidFill>
                  <a:srgbClr val="8F08C4"/>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err="1" smtClean="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ans</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smtClean="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k</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 </a:t>
            </a:r>
            <a:r>
              <a:rPr lang="en-US" altLang="ru-RU" sz="2000" dirty="0" smtClean="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arr2</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err="1" smtClean="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j</a:t>
            </a:r>
            <a:r>
              <a:rPr lang="en-US" altLang="ru-RU" sz="2000" dirty="0" err="1"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b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b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ru-RU"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r>
            <a:b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br>
            <a:r>
              <a:rPr lang="en-US" altLang="ru-RU" sz="2000" dirty="0" smtClean="0">
                <a:solidFill>
                  <a:srgbClr val="008000"/>
                </a:solidFill>
                <a:latin typeface="Cascadia Mono" panose="020B0609020000020004" pitchFamily="49" charset="0"/>
                <a:ea typeface="Times New Roman" panose="02020603050405020304" pitchFamily="18" charset="0"/>
                <a:cs typeface="Courier New" panose="02070309020205020404" pitchFamily="49" charset="0"/>
              </a:rPr>
              <a:t/>
            </a:r>
            <a:br>
              <a:rPr lang="en-US" altLang="ru-RU" sz="2000" dirty="0" smtClean="0">
                <a:solidFill>
                  <a:srgbClr val="008000"/>
                </a:solidFill>
                <a:latin typeface="Cascadia Mono" panose="020B0609020000020004" pitchFamily="49" charset="0"/>
                <a:ea typeface="Times New Roman" panose="02020603050405020304" pitchFamily="18" charset="0"/>
                <a:cs typeface="Courier New" panose="02070309020205020404" pitchFamily="49" charset="0"/>
              </a:rPr>
            </a:br>
            <a:r>
              <a:rPr lang="ru-RU"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a:solidFill>
                  <a:srgbClr val="8F08C4"/>
                </a:solidFill>
                <a:latin typeface="Cascadia Mono" panose="020B0609020000020004" pitchFamily="49" charset="0"/>
                <a:ea typeface="Times New Roman" panose="02020603050405020304" pitchFamily="18" charset="0"/>
                <a:cs typeface="Courier New" panose="02070309020205020404" pitchFamily="49" charset="0"/>
              </a:rPr>
              <a:t>while</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err="1">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i</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&lt; </a:t>
            </a:r>
            <a:r>
              <a:rPr lang="en-US" altLang="ru-RU" sz="2000" dirty="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arr1</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.Length) </a:t>
            </a:r>
            <a:r>
              <a:rPr lang="en-US" altLang="ru-RU" sz="2000" dirty="0" err="1">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ans</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k</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 </a:t>
            </a:r>
            <a:r>
              <a:rPr lang="en-US" altLang="ru-RU" sz="2000" dirty="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arr1</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err="1">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i</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b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b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smtClean="0">
                <a:solidFill>
                  <a:srgbClr val="8F08C4"/>
                </a:solidFill>
                <a:latin typeface="Cascadia Mono" panose="020B0609020000020004" pitchFamily="49" charset="0"/>
                <a:ea typeface="Times New Roman" panose="02020603050405020304" pitchFamily="18" charset="0"/>
                <a:cs typeface="Courier New" panose="02070309020205020404" pitchFamily="49" charset="0"/>
              </a:rPr>
              <a:t>for</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 </a:t>
            </a:r>
            <a:r>
              <a:rPr lang="en-US" altLang="ru-RU" sz="2000" dirty="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j</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&lt; </a:t>
            </a:r>
            <a:r>
              <a:rPr lang="en-US" altLang="ru-RU" sz="2000" dirty="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arr2</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.Length; </a:t>
            </a:r>
            <a:r>
              <a:rPr lang="en-US" altLang="ru-RU" sz="2000" dirty="0" err="1">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ans</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k</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 </a:t>
            </a:r>
            <a:r>
              <a:rPr lang="en-US" altLang="ru-RU" sz="2000" dirty="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arr1</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err="1">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j</a:t>
            </a:r>
            <a:r>
              <a:rPr lang="en-US" altLang="ru-RU" sz="2000" dirty="0" err="1">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b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b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r>
            <a:b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b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ru-RU" altLang="ru-RU" sz="2000" dirty="0" err="1">
                <a:solidFill>
                  <a:srgbClr val="8F08C4"/>
                </a:solidFill>
                <a:latin typeface="Cascadia Mono" panose="020B0609020000020004" pitchFamily="49" charset="0"/>
                <a:ea typeface="Times New Roman" panose="02020603050405020304" pitchFamily="18" charset="0"/>
                <a:cs typeface="Courier New" panose="02070309020205020404" pitchFamily="49" charset="0"/>
              </a:rPr>
              <a:t>return</a:t>
            </a:r>
            <a:r>
              <a:rPr lang="ru-RU"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ru-RU" altLang="ru-RU" sz="2000" dirty="0" err="1">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ans</a:t>
            </a:r>
            <a:r>
              <a:rPr lang="ru-RU"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r>
            <a:b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br>
            <a:r>
              <a:rPr lang="ru-RU"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ru-RU" altLang="ru-RU" sz="2000" dirty="0" smtClean="0"/>
              <a:t> </a:t>
            </a:r>
            <a:endParaRPr lang="ru-RU" altLang="ru-RU" sz="2000" dirty="0">
              <a:latin typeface="Arial" panose="020B0604020202020204" pitchFamily="34" charset="0"/>
            </a:endParaRPr>
          </a:p>
          <a:p>
            <a:pPr marL="0" lvl="0" indent="0" eaLnBrk="0" fontAlgn="base" hangingPunct="0">
              <a:lnSpc>
                <a:spcPct val="100000"/>
              </a:lnSpc>
              <a:spcBef>
                <a:spcPct val="0"/>
              </a:spcBef>
              <a:spcAft>
                <a:spcPct val="0"/>
              </a:spcAft>
              <a:buNone/>
            </a:pPr>
            <a:endParaRPr lang="ru-RU" altLang="ru-RU" sz="3200" dirty="0">
              <a:latin typeface="Arial" panose="020B0604020202020204" pitchFamily="34" charset="0"/>
            </a:endParaRPr>
          </a:p>
          <a:p>
            <a:pPr marL="0" indent="0" algn="just">
              <a:buNone/>
            </a:pPr>
            <a:endParaRPr lang="en-US" sz="3000" dirty="0" smtClean="0">
              <a:latin typeface="Times New Roman" panose="02020603050405020304" pitchFamily="18" charset="0"/>
              <a:cs typeface="Times New Roman" panose="02020603050405020304" pitchFamily="18" charset="0"/>
            </a:endParaRPr>
          </a:p>
          <a:p>
            <a:pPr marL="0" indent="0" algn="just">
              <a:buNone/>
            </a:pPr>
            <a:endParaRPr lang="en-US" sz="3000" dirty="0" smtClean="0">
              <a:latin typeface="Times New Roman" panose="02020603050405020304" pitchFamily="18" charset="0"/>
              <a:cs typeface="Times New Roman" panose="02020603050405020304" pitchFamily="18" charset="0"/>
            </a:endParaRPr>
          </a:p>
          <a:p>
            <a:pPr marL="0" indent="0" algn="just">
              <a:buNone/>
            </a:pPr>
            <a:endParaRPr lang="ru-RU" sz="3000" dirty="0" smtClean="0">
              <a:latin typeface="Times New Roman" panose="02020603050405020304" pitchFamily="18" charset="0"/>
              <a:cs typeface="Times New Roman" panose="02020603050405020304" pitchFamily="18" charset="0"/>
            </a:endParaRPr>
          </a:p>
          <a:p>
            <a:pPr marL="0" indent="0" algn="just">
              <a:buNone/>
            </a:pPr>
            <a:endParaRPr lang="ru-RU" sz="3000" dirty="0" smtClean="0">
              <a:latin typeface="Times New Roman" panose="02020603050405020304" pitchFamily="18" charset="0"/>
              <a:cs typeface="Times New Roman" panose="02020603050405020304" pitchFamily="18" charset="0"/>
            </a:endParaRPr>
          </a:p>
        </p:txBody>
      </p:sp>
      <p:sp>
        <p:nvSpPr>
          <p:cNvPr id="4" name="Прямоугольник 3"/>
          <p:cNvSpPr/>
          <p:nvPr/>
        </p:nvSpPr>
        <p:spPr>
          <a:xfrm>
            <a:off x="8131629" y="3203575"/>
            <a:ext cx="3935186" cy="3416320"/>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ru-RU" sz="2400" dirty="0">
                <a:latin typeface="Times New Roman" panose="02020603050405020304" pitchFamily="18" charset="0"/>
                <a:cs typeface="Times New Roman" panose="02020603050405020304" pitchFamily="18" charset="0"/>
              </a:rPr>
              <a:t>Как и в двух предыдущих примерах, этот алгоритм имеет временную сложность O(n) и использует O(1) памяти(если не считать вывод дополнительным пространством, что обычно не делается</a:t>
            </a:r>
            <a:r>
              <a:rPr lang="ru-RU" sz="2400" dirty="0" smtClean="0">
                <a:latin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38263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Два указателя</a:t>
            </a:r>
            <a:r>
              <a:rPr lang="en-US" sz="4000" b="1" dirty="0" smtClean="0">
                <a:latin typeface="Times New Roman" panose="02020603050405020304" pitchFamily="18" charset="0"/>
                <a:cs typeface="Times New Roman" panose="02020603050405020304" pitchFamily="18" charset="0"/>
              </a:rPr>
              <a:t>. </a:t>
            </a:r>
            <a:r>
              <a:rPr lang="ru-RU" sz="4000" b="1" dirty="0" smtClean="0">
                <a:latin typeface="Times New Roman" panose="02020603050405020304" pitchFamily="18" charset="0"/>
                <a:cs typeface="Times New Roman" panose="02020603050405020304" pitchFamily="18" charset="0"/>
              </a:rPr>
              <a:t>Второй способ </a:t>
            </a:r>
            <a:r>
              <a:rPr lang="ru-RU" sz="4000" b="1" dirty="0" smtClean="0">
                <a:latin typeface="Times New Roman" panose="02020603050405020304" pitchFamily="18" charset="0"/>
                <a:cs typeface="Times New Roman" panose="02020603050405020304" pitchFamily="18" charset="0"/>
              </a:rPr>
              <a:t>реализации</a:t>
            </a: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r>
              <a:rPr lang="ru-RU" sz="3000" dirty="0">
                <a:latin typeface="Times New Roman" panose="02020603050405020304" pitchFamily="18" charset="0"/>
                <a:cs typeface="Times New Roman" panose="02020603050405020304" pitchFamily="18" charset="0"/>
              </a:rPr>
              <a:t>Пример </a:t>
            </a:r>
            <a:r>
              <a:rPr lang="ru-RU" sz="3000" dirty="0" smtClean="0">
                <a:latin typeface="Times New Roman" panose="02020603050405020304" pitchFamily="18" charset="0"/>
                <a:cs typeface="Times New Roman" panose="02020603050405020304" pitchFamily="18" charset="0"/>
              </a:rPr>
              <a:t>4:</a:t>
            </a:r>
            <a:r>
              <a:rPr lang="en-US" sz="3000" dirty="0" smtClean="0">
                <a:latin typeface="Times New Roman" panose="02020603050405020304" pitchFamily="18" charset="0"/>
                <a:cs typeface="Times New Roman" panose="02020603050405020304" pitchFamily="18" charset="0"/>
              </a:rPr>
              <a:t> </a:t>
            </a:r>
            <a:r>
              <a:rPr lang="ru-RU" sz="3000" dirty="0" smtClean="0">
                <a:latin typeface="Times New Roman" panose="02020603050405020304" pitchFamily="18" charset="0"/>
                <a:cs typeface="Times New Roman" panose="02020603050405020304" pitchFamily="18" charset="0"/>
              </a:rPr>
              <a:t>Является </a:t>
            </a:r>
            <a:r>
              <a:rPr lang="ru-RU" sz="3000" dirty="0" err="1">
                <a:latin typeface="Times New Roman" panose="02020603050405020304" pitchFamily="18" charset="0"/>
                <a:cs typeface="Times New Roman" panose="02020603050405020304" pitchFamily="18" charset="0"/>
              </a:rPr>
              <a:t>подпоследовательностью</a:t>
            </a:r>
            <a:r>
              <a:rPr lang="ru-RU" sz="3000" dirty="0" smtClean="0">
                <a:latin typeface="Times New Roman" panose="02020603050405020304" pitchFamily="18" charset="0"/>
                <a:cs typeface="Times New Roman" panose="02020603050405020304" pitchFamily="18" charset="0"/>
              </a:rPr>
              <a:t>.</a:t>
            </a:r>
            <a:r>
              <a:rPr lang="en-US" sz="3000" dirty="0" smtClean="0">
                <a:latin typeface="Times New Roman" panose="02020603050405020304" pitchFamily="18" charset="0"/>
                <a:cs typeface="Times New Roman" panose="02020603050405020304" pitchFamily="18" charset="0"/>
              </a:rPr>
              <a:t> </a:t>
            </a:r>
            <a:r>
              <a:rPr lang="ru-RU" sz="3000" dirty="0" smtClean="0">
                <a:latin typeface="Times New Roman" panose="02020603050405020304" pitchFamily="18" charset="0"/>
                <a:cs typeface="Times New Roman" panose="02020603050405020304" pitchFamily="18" charset="0"/>
              </a:rPr>
              <a:t>Даны </a:t>
            </a:r>
            <a:r>
              <a:rPr lang="ru-RU" sz="3000" dirty="0">
                <a:latin typeface="Times New Roman" panose="02020603050405020304" pitchFamily="18" charset="0"/>
                <a:cs typeface="Times New Roman" panose="02020603050405020304" pitchFamily="18" charset="0"/>
              </a:rPr>
              <a:t>две строки s и t. Верните </a:t>
            </a:r>
            <a:r>
              <a:rPr lang="ru-RU" sz="3000" dirty="0" err="1">
                <a:latin typeface="Times New Roman" panose="02020603050405020304" pitchFamily="18" charset="0"/>
                <a:cs typeface="Times New Roman" panose="02020603050405020304" pitchFamily="18" charset="0"/>
              </a:rPr>
              <a:t>true</a:t>
            </a:r>
            <a:r>
              <a:rPr lang="ru-RU" sz="3000" dirty="0">
                <a:latin typeface="Times New Roman" panose="02020603050405020304" pitchFamily="18" charset="0"/>
                <a:cs typeface="Times New Roman" panose="02020603050405020304" pitchFamily="18" charset="0"/>
              </a:rPr>
              <a:t> если s является </a:t>
            </a:r>
            <a:r>
              <a:rPr lang="ru-RU" sz="3000" dirty="0" err="1">
                <a:latin typeface="Times New Roman" panose="02020603050405020304" pitchFamily="18" charset="0"/>
                <a:cs typeface="Times New Roman" panose="02020603050405020304" pitchFamily="18" charset="0"/>
              </a:rPr>
              <a:t>подпоследовательностью</a:t>
            </a:r>
            <a:r>
              <a:rPr lang="ru-RU" sz="3000" dirty="0">
                <a:latin typeface="Times New Roman" panose="02020603050405020304" pitchFamily="18" charset="0"/>
                <a:cs typeface="Times New Roman" panose="02020603050405020304" pitchFamily="18" charset="0"/>
              </a:rPr>
              <a:t> t, или </a:t>
            </a:r>
            <a:r>
              <a:rPr lang="ru-RU" sz="3000" dirty="0" err="1">
                <a:latin typeface="Times New Roman" panose="02020603050405020304" pitchFamily="18" charset="0"/>
                <a:cs typeface="Times New Roman" panose="02020603050405020304" pitchFamily="18" charset="0"/>
              </a:rPr>
              <a:t>false</a:t>
            </a:r>
            <a:r>
              <a:rPr lang="ru-RU" sz="3000" dirty="0">
                <a:latin typeface="Times New Roman" panose="02020603050405020304" pitchFamily="18" charset="0"/>
                <a:cs typeface="Times New Roman" panose="02020603050405020304" pitchFamily="18" charset="0"/>
              </a:rPr>
              <a:t> в противном случае.</a:t>
            </a:r>
          </a:p>
          <a:p>
            <a:pPr marL="0" indent="0" algn="just">
              <a:buNone/>
            </a:pPr>
            <a:r>
              <a:rPr lang="ru-RU" sz="2000" dirty="0" err="1" smtClean="0">
                <a:latin typeface="Times New Roman" panose="02020603050405020304" pitchFamily="18" charset="0"/>
                <a:cs typeface="Times New Roman" panose="02020603050405020304" pitchFamily="18" charset="0"/>
              </a:rPr>
              <a:t>Подпоследовательность</a:t>
            </a:r>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строки — это последовательность символов, которую можно получить, удалив некоторые (или все) символы из исходной строки, сохранив при этом относительный порядок оставшихся символов. Например, «</a:t>
            </a:r>
            <a:r>
              <a:rPr lang="ru-RU" sz="2000" dirty="0" err="1">
                <a:latin typeface="Times New Roman" panose="02020603050405020304" pitchFamily="18" charset="0"/>
                <a:cs typeface="Times New Roman" panose="02020603050405020304" pitchFamily="18" charset="0"/>
              </a:rPr>
              <a:t>ace</a:t>
            </a:r>
            <a:r>
              <a:rPr lang="ru-RU" sz="2000" dirty="0">
                <a:latin typeface="Times New Roman" panose="02020603050405020304" pitchFamily="18" charset="0"/>
                <a:cs typeface="Times New Roman" panose="02020603050405020304" pitchFamily="18" charset="0"/>
              </a:rPr>
              <a:t>» является </a:t>
            </a:r>
            <a:r>
              <a:rPr lang="ru-RU" sz="2000" dirty="0" err="1">
                <a:latin typeface="Times New Roman" panose="02020603050405020304" pitchFamily="18" charset="0"/>
                <a:cs typeface="Times New Roman" panose="02020603050405020304" pitchFamily="18" charset="0"/>
              </a:rPr>
              <a:t>подпоследовательностью</a:t>
            </a:r>
            <a:r>
              <a:rPr lang="ru-RU" sz="2000" dirty="0">
                <a:latin typeface="Times New Roman" panose="02020603050405020304" pitchFamily="18" charset="0"/>
                <a:cs typeface="Times New Roman" panose="02020603050405020304" pitchFamily="18" charset="0"/>
              </a:rPr>
              <a:t> «</a:t>
            </a:r>
            <a:r>
              <a:rPr lang="ru-RU" sz="2000" dirty="0" err="1">
                <a:latin typeface="Times New Roman" panose="02020603050405020304" pitchFamily="18" charset="0"/>
                <a:cs typeface="Times New Roman" panose="02020603050405020304" pitchFamily="18" charset="0"/>
              </a:rPr>
              <a:t>abcde</a:t>
            </a:r>
            <a:r>
              <a:rPr lang="ru-RU" sz="2000" dirty="0">
                <a:latin typeface="Times New Roman" panose="02020603050405020304" pitchFamily="18" charset="0"/>
                <a:cs typeface="Times New Roman" panose="02020603050405020304" pitchFamily="18" charset="0"/>
              </a:rPr>
              <a:t>», а «</a:t>
            </a:r>
            <a:r>
              <a:rPr lang="ru-RU" sz="2000" dirty="0" err="1">
                <a:latin typeface="Times New Roman" panose="02020603050405020304" pitchFamily="18" charset="0"/>
                <a:cs typeface="Times New Roman" panose="02020603050405020304" pitchFamily="18" charset="0"/>
              </a:rPr>
              <a:t>aec</a:t>
            </a:r>
            <a:r>
              <a:rPr lang="ru-RU" sz="2000" dirty="0">
                <a:latin typeface="Times New Roman" panose="02020603050405020304" pitchFamily="18" charset="0"/>
                <a:cs typeface="Times New Roman" panose="02020603050405020304" pitchFamily="18" charset="0"/>
              </a:rPr>
              <a:t>» — нет</a:t>
            </a:r>
            <a:r>
              <a:rPr lang="ru-RU"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lgn="just">
              <a:spcBef>
                <a:spcPts val="300"/>
              </a:spcBef>
              <a:buNone/>
            </a:pPr>
            <a:r>
              <a:rPr lang="en-US" altLang="ru-RU" sz="2000" dirty="0">
                <a:solidFill>
                  <a:srgbClr val="0000FF"/>
                </a:solidFill>
                <a:latin typeface="Cascadia Mono" panose="020B0609020000020004" pitchFamily="49" charset="0"/>
                <a:ea typeface="Times New Roman" panose="02020603050405020304" pitchFamily="18" charset="0"/>
                <a:cs typeface="Courier New" panose="02070309020205020404" pitchFamily="49" charset="0"/>
              </a:rPr>
              <a:t>public</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a:solidFill>
                  <a:srgbClr val="0000FF"/>
                </a:solidFill>
                <a:latin typeface="Cascadia Mono" panose="020B0609020000020004" pitchFamily="49" charset="0"/>
                <a:ea typeface="Times New Roman" panose="02020603050405020304" pitchFamily="18" charset="0"/>
                <a:cs typeface="Courier New" panose="02070309020205020404" pitchFamily="49" charset="0"/>
              </a:rPr>
              <a:t>static</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a:solidFill>
                  <a:srgbClr val="0000FF"/>
                </a:solidFill>
                <a:latin typeface="Cascadia Mono" panose="020B0609020000020004" pitchFamily="49" charset="0"/>
                <a:ea typeface="Times New Roman" panose="02020603050405020304" pitchFamily="18" charset="0"/>
                <a:cs typeface="Courier New" panose="02070309020205020404" pitchFamily="49" charset="0"/>
              </a:rPr>
              <a:t>bool</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err="1">
                <a:solidFill>
                  <a:srgbClr val="74531F"/>
                </a:solidFill>
                <a:latin typeface="Cascadia Mono" panose="020B0609020000020004" pitchFamily="49" charset="0"/>
                <a:ea typeface="Times New Roman" panose="02020603050405020304" pitchFamily="18" charset="0"/>
                <a:cs typeface="Courier New" panose="02070309020205020404" pitchFamily="49" charset="0"/>
              </a:rPr>
              <a:t>isSubsequence</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a:solidFill>
                  <a:srgbClr val="0000FF"/>
                </a:solidFill>
                <a:latin typeface="Cascadia Mono" panose="020B0609020000020004" pitchFamily="49" charset="0"/>
                <a:ea typeface="Times New Roman" panose="02020603050405020304" pitchFamily="18" charset="0"/>
                <a:cs typeface="Courier New" panose="02070309020205020404" pitchFamily="49" charset="0"/>
              </a:rPr>
              <a:t>string</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s</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a:solidFill>
                  <a:srgbClr val="0000FF"/>
                </a:solidFill>
                <a:latin typeface="Cascadia Mono" panose="020B0609020000020004" pitchFamily="49" charset="0"/>
                <a:ea typeface="Times New Roman" panose="02020603050405020304" pitchFamily="18" charset="0"/>
                <a:cs typeface="Courier New" panose="02070309020205020404" pitchFamily="49" charset="0"/>
              </a:rPr>
              <a:t>string</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t</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p>
          <a:p>
            <a:pPr marL="0" indent="0" algn="just">
              <a:spcBef>
                <a:spcPts val="300"/>
              </a:spcBef>
              <a:buNone/>
            </a:pP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p>
          <a:p>
            <a:pPr marL="0" indent="0" algn="just">
              <a:spcBef>
                <a:spcPts val="300"/>
              </a:spcBef>
              <a:buNone/>
            </a:pP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err="1">
                <a:solidFill>
                  <a:srgbClr val="0000FF"/>
                </a:solidFill>
                <a:latin typeface="Cascadia Mono" panose="020B0609020000020004" pitchFamily="49" charset="0"/>
                <a:ea typeface="Times New Roman" panose="02020603050405020304" pitchFamily="18" charset="0"/>
                <a:cs typeface="Courier New" panose="02070309020205020404" pitchFamily="49" charset="0"/>
              </a:rPr>
              <a:t>int</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err="1">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i</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 </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0, </a:t>
            </a:r>
            <a:r>
              <a:rPr lang="en-US" altLang="ru-RU" sz="2000" dirty="0" smtClean="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j</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 0</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p>
          <a:p>
            <a:pPr marL="0" indent="0" algn="just">
              <a:spcBef>
                <a:spcPts val="300"/>
              </a:spcBef>
              <a:buNone/>
            </a:pP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smtClean="0">
                <a:solidFill>
                  <a:srgbClr val="8F08C4"/>
                </a:solidFill>
                <a:latin typeface="Cascadia Mono" panose="020B0609020000020004" pitchFamily="49" charset="0"/>
                <a:ea typeface="Times New Roman" panose="02020603050405020304" pitchFamily="18" charset="0"/>
                <a:cs typeface="Courier New" panose="02070309020205020404" pitchFamily="49" charset="0"/>
              </a:rPr>
              <a:t>while</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err="1">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i</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&lt; </a:t>
            </a:r>
            <a:r>
              <a:rPr lang="en-US" altLang="ru-RU" sz="2000" dirty="0" err="1">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s</a:t>
            </a:r>
            <a:r>
              <a:rPr lang="en-US" altLang="ru-RU" sz="2000" dirty="0" err="1">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.Length</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&amp;&amp; </a:t>
            </a:r>
            <a:r>
              <a:rPr lang="en-US" altLang="ru-RU" sz="2000" dirty="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j</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&lt; </a:t>
            </a:r>
            <a:r>
              <a:rPr lang="en-US" altLang="ru-RU" sz="2000" dirty="0" err="1">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t</a:t>
            </a:r>
            <a:r>
              <a:rPr lang="en-US" altLang="ru-RU" sz="2000" dirty="0" err="1">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.Length</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p>
          <a:p>
            <a:pPr marL="0" indent="0" algn="just">
              <a:spcBef>
                <a:spcPts val="300"/>
              </a:spcBef>
              <a:buNone/>
            </a:pP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p>
          <a:p>
            <a:pPr marL="0" indent="0" algn="just">
              <a:spcBef>
                <a:spcPts val="300"/>
              </a:spcBef>
              <a:buNone/>
            </a:pP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a:solidFill>
                  <a:srgbClr val="8F08C4"/>
                </a:solidFill>
                <a:latin typeface="Cascadia Mono" panose="020B0609020000020004" pitchFamily="49" charset="0"/>
                <a:ea typeface="Times New Roman" panose="02020603050405020304" pitchFamily="18" charset="0"/>
                <a:cs typeface="Courier New" panose="02070309020205020404" pitchFamily="49" charset="0"/>
              </a:rPr>
              <a:t>if</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s</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err="1">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i</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 </a:t>
            </a:r>
            <a:r>
              <a:rPr lang="en-US" altLang="ru-RU" sz="2000" dirty="0" smtClean="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t</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smtClean="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j</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err="1" smtClean="0">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i</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p>
          <a:p>
            <a:pPr marL="0" indent="0" algn="just">
              <a:spcBef>
                <a:spcPts val="300"/>
              </a:spcBef>
              <a:buNone/>
            </a:pPr>
            <a:endPar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endParaRPr>
          </a:p>
          <a:p>
            <a:pPr marL="0" indent="0" algn="just">
              <a:spcBef>
                <a:spcPts val="300"/>
              </a:spcBef>
              <a:buNone/>
            </a:pP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err="1">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j</a:t>
            </a:r>
            <a:r>
              <a:rPr lang="en-US" altLang="ru-RU" sz="2000" dirty="0" err="1"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p>
          <a:p>
            <a:pPr marL="0" indent="0" algn="just">
              <a:spcBef>
                <a:spcPts val="300"/>
              </a:spcBef>
              <a:buNone/>
            </a:pP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p>
          <a:p>
            <a:pPr marL="0" indent="0" algn="just">
              <a:spcBef>
                <a:spcPts val="300"/>
              </a:spcBef>
              <a:buNone/>
            </a:pP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a:solidFill>
                  <a:srgbClr val="8F08C4"/>
                </a:solidFill>
                <a:latin typeface="Cascadia Mono" panose="020B0609020000020004" pitchFamily="49" charset="0"/>
                <a:ea typeface="Times New Roman" panose="02020603050405020304" pitchFamily="18" charset="0"/>
                <a:cs typeface="Courier New" panose="02070309020205020404" pitchFamily="49" charset="0"/>
              </a:rPr>
              <a:t>return</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en-US" altLang="ru-RU" sz="2000" dirty="0" err="1">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i</a:t>
            </a: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 </a:t>
            </a:r>
            <a:r>
              <a:rPr lang="en-US" altLang="ru-RU" sz="2000" dirty="0" err="1">
                <a:solidFill>
                  <a:srgbClr val="1F377F"/>
                </a:solidFill>
                <a:latin typeface="Cascadia Mono" panose="020B0609020000020004" pitchFamily="49" charset="0"/>
                <a:ea typeface="Times New Roman" panose="02020603050405020304" pitchFamily="18" charset="0"/>
                <a:cs typeface="Courier New" panose="02070309020205020404" pitchFamily="49" charset="0"/>
              </a:rPr>
              <a:t>s</a:t>
            </a:r>
            <a:r>
              <a:rPr lang="en-US" altLang="ru-RU" sz="2000" dirty="0" err="1">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.Length</a:t>
            </a:r>
            <a:r>
              <a:rPr lang="en-US" altLang="ru-RU" sz="2000" dirty="0" smtClean="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p>
          <a:p>
            <a:pPr marL="0" indent="0" algn="just">
              <a:spcBef>
                <a:spcPts val="300"/>
              </a:spcBef>
              <a:buNone/>
            </a:pPr>
            <a:r>
              <a:rPr lang="en-US"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        </a:t>
            </a:r>
            <a:r>
              <a:rPr lang="ru-RU" altLang="ru-RU" sz="2000" dirty="0">
                <a:solidFill>
                  <a:srgbClr val="000000"/>
                </a:solidFill>
                <a:latin typeface="Cascadia Mono" panose="020B0609020000020004" pitchFamily="49" charset="0"/>
                <a:ea typeface="Times New Roman" panose="02020603050405020304" pitchFamily="18" charset="0"/>
                <a:cs typeface="Courier New" panose="02070309020205020404" pitchFamily="49" charset="0"/>
              </a:rPr>
              <a:t>}</a:t>
            </a:r>
            <a:r>
              <a:rPr lang="ru-RU" altLang="ru-RU" sz="2000" dirty="0"/>
              <a:t> </a:t>
            </a:r>
            <a:endParaRPr lang="ru-RU" altLang="ru-RU" sz="2000" dirty="0">
              <a:latin typeface="Arial" panose="020B0604020202020204" pitchFamily="34"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p:txBody>
      </p:sp>
      <p:sp>
        <p:nvSpPr>
          <p:cNvPr id="10" name="Прямоугольник 9"/>
          <p:cNvSpPr/>
          <p:nvPr/>
        </p:nvSpPr>
        <p:spPr>
          <a:xfrm>
            <a:off x="6531429" y="4971029"/>
            <a:ext cx="5404757" cy="1569660"/>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ru-RU" sz="2400" dirty="0">
                <a:solidFill>
                  <a:schemeClr val="dk1"/>
                </a:solidFill>
                <a:latin typeface="Times New Roman" panose="02020603050405020304" pitchFamily="18" charset="0"/>
                <a:cs typeface="Times New Roman" panose="02020603050405020304" pitchFamily="18" charset="0"/>
              </a:rPr>
              <a:t>Как и во всех предыдущих примерах, в </a:t>
            </a:r>
            <a:r>
              <a:rPr lang="ru-RU" sz="2400" dirty="0" smtClean="0">
                <a:solidFill>
                  <a:schemeClr val="dk1"/>
                </a:solidFill>
                <a:latin typeface="Times New Roman" panose="02020603050405020304" pitchFamily="18" charset="0"/>
                <a:cs typeface="Times New Roman" panose="02020603050405020304" pitchFamily="18" charset="0"/>
              </a:rPr>
              <a:t>этом</a:t>
            </a:r>
            <a:r>
              <a:rPr lang="en-US" sz="2400" dirty="0" smtClean="0">
                <a:solidFill>
                  <a:schemeClr val="dk1"/>
                </a:solidFill>
                <a:latin typeface="Times New Roman" panose="02020603050405020304" pitchFamily="18" charset="0"/>
                <a:cs typeface="Times New Roman" panose="02020603050405020304" pitchFamily="18" charset="0"/>
              </a:rPr>
              <a:t> </a:t>
            </a:r>
            <a:r>
              <a:rPr lang="ru-RU" sz="2400" dirty="0" smtClean="0">
                <a:solidFill>
                  <a:schemeClr val="dk1"/>
                </a:solidFill>
                <a:latin typeface="Times New Roman" panose="02020603050405020304" pitchFamily="18" charset="0"/>
                <a:cs typeface="Times New Roman" panose="02020603050405020304" pitchFamily="18" charset="0"/>
              </a:rPr>
              <a:t>решении</a:t>
            </a:r>
            <a:r>
              <a:rPr lang="en-US" sz="2400" dirty="0" smtClean="0">
                <a:solidFill>
                  <a:schemeClr val="dk1"/>
                </a:solidFill>
                <a:latin typeface="Times New Roman" panose="02020603050405020304" pitchFamily="18" charset="0"/>
                <a:cs typeface="Times New Roman" panose="02020603050405020304" pitchFamily="18" charset="0"/>
              </a:rPr>
              <a:t> </a:t>
            </a:r>
            <a:r>
              <a:rPr lang="ru-RU" sz="2400" dirty="0" smtClean="0">
                <a:solidFill>
                  <a:schemeClr val="dk1"/>
                </a:solidFill>
                <a:latin typeface="Times New Roman" panose="02020603050405020304" pitchFamily="18" charset="0"/>
                <a:cs typeface="Times New Roman" panose="02020603050405020304" pitchFamily="18" charset="0"/>
              </a:rPr>
              <a:t>используется</a:t>
            </a:r>
            <a:r>
              <a:rPr lang="en-US" sz="2400" dirty="0" smtClean="0">
                <a:solidFill>
                  <a:schemeClr val="dk1"/>
                </a:solidFill>
                <a:latin typeface="Times New Roman" panose="02020603050405020304" pitchFamily="18" charset="0"/>
                <a:cs typeface="Times New Roman" panose="02020603050405020304" pitchFamily="18" charset="0"/>
              </a:rPr>
              <a:t> </a:t>
            </a:r>
            <a:r>
              <a:rPr lang="ru-RU" sz="2400" dirty="0" smtClean="0">
                <a:solidFill>
                  <a:schemeClr val="dk1"/>
                </a:solidFill>
                <a:latin typeface="Times New Roman" panose="02020603050405020304" pitchFamily="18" charset="0"/>
                <a:cs typeface="Times New Roman" panose="02020603050405020304" pitchFamily="18" charset="0"/>
              </a:rPr>
              <a:t>O(1</a:t>
            </a:r>
            <a:r>
              <a:rPr lang="ru-RU" sz="2400" dirty="0">
                <a:solidFill>
                  <a:schemeClr val="dk1"/>
                </a:solidFill>
                <a:latin typeface="Times New Roman" panose="02020603050405020304" pitchFamily="18" charset="0"/>
                <a:cs typeface="Times New Roman" panose="02020603050405020304" pitchFamily="18" charset="0"/>
              </a:rPr>
              <a:t>) памяти. </a:t>
            </a:r>
            <a:r>
              <a:rPr lang="ru-RU" sz="2400" dirty="0">
                <a:solidFill>
                  <a:schemeClr val="dk1"/>
                </a:solidFill>
                <a:latin typeface="Times New Roman" panose="02020603050405020304" pitchFamily="18" charset="0"/>
                <a:cs typeface="Times New Roman" panose="02020603050405020304" pitchFamily="18" charset="0"/>
              </a:rPr>
              <a:t>Временная сложность линейно зависит от длин s и t.</a:t>
            </a:r>
            <a:endParaRPr lang="ru-RU" sz="2400"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9504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en-US" sz="4000" b="1" dirty="0" smtClean="0">
                <a:latin typeface="Times New Roman" panose="02020603050405020304" pitchFamily="18" charset="0"/>
                <a:cs typeface="Times New Roman" panose="02020603050405020304" pitchFamily="18" charset="0"/>
              </a:rPr>
              <a:t>Sliding window.</a:t>
            </a:r>
            <a:endParaRPr lang="ru-RU" sz="4000" b="1" dirty="0" smtClean="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marL="0" indent="0" algn="just">
              <a:spcBef>
                <a:spcPts val="600"/>
              </a:spcBef>
              <a:buNone/>
            </a:pPr>
            <a:r>
              <a:rPr lang="ru-RU" sz="2000" dirty="0" smtClean="0">
                <a:latin typeface="Times New Roman" panose="02020603050405020304" pitchFamily="18" charset="0"/>
                <a:cs typeface="Times New Roman" panose="02020603050405020304" pitchFamily="18" charset="0"/>
              </a:rPr>
              <a:t>Как </a:t>
            </a:r>
            <a:r>
              <a:rPr lang="ru-RU" sz="2000" dirty="0">
                <a:latin typeface="Times New Roman" panose="02020603050405020304" pitchFamily="18" charset="0"/>
                <a:cs typeface="Times New Roman" panose="02020603050405020304" pitchFamily="18" charset="0"/>
              </a:rPr>
              <a:t>и в случае с двумя указателями, скользящие окна работают одинаково с массивами и строками — важно, чтобы они были итерируемыми и содержали упорядоченные элементы. Для краткости в первой части этой темы, до примеров, основное внимание будет уделено массивам. Однако вся логика идентична для строк.</a:t>
            </a:r>
          </a:p>
          <a:p>
            <a:pPr marL="0" indent="0" algn="just">
              <a:spcBef>
                <a:spcPts val="600"/>
              </a:spcBef>
              <a:buNone/>
            </a:pPr>
            <a:r>
              <a:rPr lang="ru-RU" sz="2000" dirty="0" smtClean="0">
                <a:latin typeface="Times New Roman" panose="02020603050405020304" pitchFamily="18" charset="0"/>
                <a:cs typeface="Times New Roman" panose="02020603050405020304" pitchFamily="18" charset="0"/>
              </a:rPr>
              <a:t>Сдвигающееся </a:t>
            </a:r>
            <a:r>
              <a:rPr lang="ru-RU" sz="2000" dirty="0">
                <a:latin typeface="Times New Roman" panose="02020603050405020304" pitchFamily="18" charset="0"/>
                <a:cs typeface="Times New Roman" panose="02020603050405020304" pitchFamily="18" charset="0"/>
              </a:rPr>
              <a:t>окно — ещё один распространённый подход к решению задач, связанных с массивами. Сдвигающееся окно фактически реализуется с помощью двух </a:t>
            </a:r>
            <a:r>
              <a:rPr lang="ru-RU" sz="2000" dirty="0" smtClean="0">
                <a:latin typeface="Times New Roman" panose="02020603050405020304" pitchFamily="18" charset="0"/>
                <a:cs typeface="Times New Roman" panose="02020603050405020304" pitchFamily="18" charset="0"/>
              </a:rPr>
              <a:t>указателей</a:t>
            </a:r>
            <a:r>
              <a:rPr lang="ru-RU" sz="2000" dirty="0">
                <a:latin typeface="Times New Roman" panose="02020603050405020304" pitchFamily="18" charset="0"/>
                <a:cs typeface="Times New Roman" panose="02020603050405020304" pitchFamily="18" charset="0"/>
              </a:rPr>
              <a:t>.</a:t>
            </a:r>
            <a:r>
              <a:rPr lang="ru-RU" sz="2000" dirty="0" smtClean="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П</a:t>
            </a:r>
            <a:r>
              <a:rPr lang="ru-RU" sz="2000" dirty="0" smtClean="0">
                <a:latin typeface="Times New Roman" panose="02020603050405020304" pitchFamily="18" charset="0"/>
                <a:cs typeface="Times New Roman" panose="02020603050405020304" pitchFamily="18" charset="0"/>
              </a:rPr>
              <a:t>режде </a:t>
            </a:r>
            <a:r>
              <a:rPr lang="ru-RU" sz="2000" dirty="0">
                <a:latin typeface="Times New Roman" panose="02020603050405020304" pitchFamily="18" charset="0"/>
                <a:cs typeface="Times New Roman" panose="02020603050405020304" pitchFamily="18" charset="0"/>
              </a:rPr>
              <a:t>чем мы начнём, нам нужно поговорить о понятии </a:t>
            </a:r>
            <a:r>
              <a:rPr lang="ru-RU" sz="2000" dirty="0" err="1">
                <a:latin typeface="Times New Roman" panose="02020603050405020304" pitchFamily="18" charset="0"/>
                <a:cs typeface="Times New Roman" panose="02020603050405020304" pitchFamily="18" charset="0"/>
              </a:rPr>
              <a:t>подмассива</a:t>
            </a:r>
            <a:r>
              <a:rPr lang="ru-RU" sz="2000" dirty="0" smtClean="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a:p>
            <a:pPr marL="0" indent="0" algn="just">
              <a:spcBef>
                <a:spcPts val="600"/>
              </a:spcBef>
              <a:buNone/>
            </a:pPr>
            <a:r>
              <a:rPr lang="ru-RU" sz="2000" b="1" dirty="0" err="1">
                <a:latin typeface="Times New Roman" panose="02020603050405020304" pitchFamily="18" charset="0"/>
                <a:cs typeface="Times New Roman" panose="02020603050405020304" pitchFamily="18" charset="0"/>
              </a:rPr>
              <a:t>Подмассивы</a:t>
            </a:r>
            <a:endParaRPr lang="ru-RU" sz="2000" b="1" dirty="0">
              <a:latin typeface="Times New Roman" panose="02020603050405020304" pitchFamily="18" charset="0"/>
              <a:cs typeface="Times New Roman" panose="02020603050405020304" pitchFamily="18" charset="0"/>
            </a:endParaRPr>
          </a:p>
          <a:p>
            <a:pPr marL="0" indent="0" algn="just">
              <a:spcBef>
                <a:spcPts val="600"/>
              </a:spcBef>
              <a:buNone/>
            </a:pPr>
            <a:r>
              <a:rPr lang="ru-RU" sz="2000" dirty="0">
                <a:latin typeface="Times New Roman" panose="02020603050405020304" pitchFamily="18" charset="0"/>
                <a:cs typeface="Times New Roman" panose="02020603050405020304" pitchFamily="18" charset="0"/>
              </a:rPr>
              <a:t>Если дан массив, </a:t>
            </a:r>
            <a:r>
              <a:rPr lang="ru-RU" sz="2000" dirty="0" err="1">
                <a:latin typeface="Times New Roman" panose="02020603050405020304" pitchFamily="18" charset="0"/>
                <a:cs typeface="Times New Roman" panose="02020603050405020304" pitchFamily="18" charset="0"/>
              </a:rPr>
              <a:t>подмассив</a:t>
            </a:r>
            <a:r>
              <a:rPr lang="ru-RU" sz="2000" dirty="0">
                <a:latin typeface="Times New Roman" panose="02020603050405020304" pitchFamily="18" charset="0"/>
                <a:cs typeface="Times New Roman" panose="02020603050405020304" pitchFamily="18" charset="0"/>
              </a:rPr>
              <a:t> — это непрерывная часть массива. Все элементы должны быть смежными друг с другом в исходном массиве и в исходном порядке. Например, для массива [1, 2, 3, 4] </a:t>
            </a:r>
            <a:r>
              <a:rPr lang="ru-RU" sz="2000" dirty="0" err="1">
                <a:latin typeface="Times New Roman" panose="02020603050405020304" pitchFamily="18" charset="0"/>
                <a:cs typeface="Times New Roman" panose="02020603050405020304" pitchFamily="18" charset="0"/>
              </a:rPr>
              <a:t>подмассивы</a:t>
            </a:r>
            <a:r>
              <a:rPr lang="ru-RU" sz="2000" dirty="0">
                <a:latin typeface="Times New Roman" panose="02020603050405020304" pitchFamily="18" charset="0"/>
                <a:cs typeface="Times New Roman" panose="02020603050405020304" pitchFamily="18" charset="0"/>
              </a:rPr>
              <a:t> (сгруппированные по длине) будут следующими</a:t>
            </a:r>
            <a:r>
              <a:rPr lang="ru-RU" sz="2000" dirty="0" smtClean="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a:p>
            <a:pPr marL="0" indent="0" algn="just">
              <a:spcBef>
                <a:spcPts val="600"/>
              </a:spcBef>
              <a:buNone/>
            </a:pPr>
            <a:r>
              <a:rPr lang="ru-RU" sz="2000" dirty="0">
                <a:latin typeface="Times New Roman" panose="02020603050405020304" pitchFamily="18" charset="0"/>
                <a:cs typeface="Times New Roman" panose="02020603050405020304" pitchFamily="18" charset="0"/>
              </a:rPr>
              <a:t>[1], [2], [3], [4]</a:t>
            </a:r>
          </a:p>
          <a:p>
            <a:pPr marL="0" indent="0" algn="just">
              <a:spcBef>
                <a:spcPts val="600"/>
              </a:spcBef>
              <a:buNone/>
            </a:pPr>
            <a:r>
              <a:rPr lang="ru-RU" sz="2000" dirty="0">
                <a:latin typeface="Times New Roman" panose="02020603050405020304" pitchFamily="18" charset="0"/>
                <a:cs typeface="Times New Roman" panose="02020603050405020304" pitchFamily="18" charset="0"/>
              </a:rPr>
              <a:t>[1, 2], [2, 3], [3, 4]</a:t>
            </a:r>
          </a:p>
          <a:p>
            <a:pPr marL="0" indent="0" algn="just">
              <a:spcBef>
                <a:spcPts val="600"/>
              </a:spcBef>
              <a:buNone/>
            </a:pPr>
            <a:r>
              <a:rPr lang="ru-RU" sz="2000" dirty="0">
                <a:latin typeface="Times New Roman" panose="02020603050405020304" pitchFamily="18" charset="0"/>
                <a:cs typeface="Times New Roman" panose="02020603050405020304" pitchFamily="18" charset="0"/>
              </a:rPr>
              <a:t>[1, 2, 3], [2, 3, 4]</a:t>
            </a:r>
          </a:p>
          <a:p>
            <a:pPr marL="0" indent="0" algn="just">
              <a:spcBef>
                <a:spcPts val="600"/>
              </a:spcBef>
              <a:buNone/>
            </a:pPr>
            <a:r>
              <a:rPr lang="ru-RU" sz="2000" dirty="0">
                <a:latin typeface="Times New Roman" panose="02020603050405020304" pitchFamily="18" charset="0"/>
                <a:cs typeface="Times New Roman" panose="02020603050405020304" pitchFamily="18" charset="0"/>
              </a:rPr>
              <a:t>[1, 2, 3, 4]</a:t>
            </a:r>
          </a:p>
          <a:p>
            <a:pPr marL="0" indent="0" algn="just">
              <a:spcBef>
                <a:spcPts val="600"/>
              </a:spcBef>
              <a:buNone/>
            </a:pPr>
            <a:r>
              <a:rPr lang="ru-RU" sz="2000" dirty="0" err="1">
                <a:latin typeface="Times New Roman" panose="02020603050405020304" pitchFamily="18" charset="0"/>
                <a:cs typeface="Times New Roman" panose="02020603050405020304" pitchFamily="18" charset="0"/>
              </a:rPr>
              <a:t>Подмассив</a:t>
            </a:r>
            <a:r>
              <a:rPr lang="ru-RU" sz="2000" dirty="0">
                <a:latin typeface="Times New Roman" panose="02020603050405020304" pitchFamily="18" charset="0"/>
                <a:cs typeface="Times New Roman" panose="02020603050405020304" pitchFamily="18" charset="0"/>
              </a:rPr>
              <a:t> может быть определен двумя индексами, начальным и конечным. Например, с помощью [1, 2, 3, 4] </a:t>
            </a:r>
            <a:r>
              <a:rPr lang="ru-RU" sz="2000" dirty="0" err="1">
                <a:latin typeface="Times New Roman" panose="02020603050405020304" pitchFamily="18" charset="0"/>
                <a:cs typeface="Times New Roman" panose="02020603050405020304" pitchFamily="18" charset="0"/>
              </a:rPr>
              <a:t>подмассив</a:t>
            </a:r>
            <a:r>
              <a:rPr lang="ru-RU" sz="2000" dirty="0">
                <a:latin typeface="Times New Roman" panose="02020603050405020304" pitchFamily="18" charset="0"/>
                <a:cs typeface="Times New Roman" panose="02020603050405020304" pitchFamily="18" charset="0"/>
              </a:rPr>
              <a:t> [2, 3] имеет начальный индекс 1 и конечный индекс 2. Давайте назовем начальный индекс левой границей, а конечный индекс - правой границей. Другое название </a:t>
            </a:r>
            <a:r>
              <a:rPr lang="ru-RU" sz="2000" dirty="0" err="1">
                <a:latin typeface="Times New Roman" panose="02020603050405020304" pitchFamily="18" charset="0"/>
                <a:cs typeface="Times New Roman" panose="02020603050405020304" pitchFamily="18" charset="0"/>
              </a:rPr>
              <a:t>подмассива</a:t>
            </a:r>
            <a:r>
              <a:rPr lang="ru-RU" sz="2000" dirty="0">
                <a:latin typeface="Times New Roman" panose="02020603050405020304" pitchFamily="18" charset="0"/>
                <a:cs typeface="Times New Roman" panose="02020603050405020304" pitchFamily="18" charset="0"/>
              </a:rPr>
              <a:t> в этом контексте - "</a:t>
            </a:r>
            <a:r>
              <a:rPr lang="ru-RU" sz="2000" dirty="0" err="1">
                <a:latin typeface="Times New Roman" panose="02020603050405020304" pitchFamily="18" charset="0"/>
                <a:cs typeface="Times New Roman" panose="02020603050405020304" pitchFamily="18" charset="0"/>
              </a:rPr>
              <a:t>window</a:t>
            </a:r>
            <a:r>
              <a:rPr lang="ru-RU" sz="2000" dirty="0">
                <a:latin typeface="Times New Roman" panose="02020603050405020304" pitchFamily="18" charset="0"/>
                <a:cs typeface="Times New Roman" panose="02020603050405020304" pitchFamily="18" charset="0"/>
              </a:rPr>
              <a:t>".</a:t>
            </a:r>
          </a:p>
          <a:p>
            <a:pPr marL="0" indent="0" algn="just">
              <a:spcBef>
                <a:spcPts val="600"/>
              </a:spcBef>
              <a:buNone/>
            </a:pP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020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fontScale="90000"/>
          </a:bodyPr>
          <a:lstStyle/>
          <a:p>
            <a:r>
              <a:rPr lang="ru-RU" sz="4000" b="1" dirty="0">
                <a:latin typeface="Times New Roman" panose="02020603050405020304" pitchFamily="18" charset="0"/>
                <a:cs typeface="Times New Roman" panose="02020603050405020304" pitchFamily="18" charset="0"/>
              </a:rPr>
              <a:t>Когда мы должны использовать </a:t>
            </a:r>
            <a:r>
              <a:rPr lang="ru-RU" sz="4000" b="1" dirty="0" smtClean="0">
                <a:latin typeface="Times New Roman" panose="02020603050405020304" pitchFamily="18" charset="0"/>
                <a:cs typeface="Times New Roman" panose="02020603050405020304" pitchFamily="18" charset="0"/>
              </a:rPr>
              <a:t>скользящее окно</a:t>
            </a:r>
            <a:r>
              <a:rPr lang="ru-RU" sz="4000" b="1" dirty="0">
                <a:latin typeface="Times New Roman" panose="02020603050405020304" pitchFamily="18" charset="0"/>
                <a:cs typeface="Times New Roman" panose="02020603050405020304" pitchFamily="18" charset="0"/>
              </a:rPr>
              <a:t>?</a:t>
            </a:r>
          </a:p>
        </p:txBody>
      </p:sp>
      <p:sp>
        <p:nvSpPr>
          <p:cNvPr id="3" name="Объект 2"/>
          <p:cNvSpPr>
            <a:spLocks noGrp="1"/>
          </p:cNvSpPr>
          <p:nvPr>
            <p:ph idx="1"/>
          </p:nvPr>
        </p:nvSpPr>
        <p:spPr>
          <a:xfrm>
            <a:off x="206828" y="1027906"/>
            <a:ext cx="11729358" cy="4351338"/>
          </a:xfrm>
        </p:spPr>
        <p:txBody>
          <a:bodyPr>
            <a:noAutofit/>
          </a:bodyPr>
          <a:lstStyle/>
          <a:p>
            <a:pPr marL="0" indent="0" algn="just">
              <a:spcBef>
                <a:spcPts val="600"/>
              </a:spcBef>
              <a:buNone/>
            </a:pPr>
            <a:r>
              <a:rPr lang="ru-RU" sz="2000" dirty="0" smtClean="0">
                <a:latin typeface="Times New Roman" panose="02020603050405020304" pitchFamily="18" charset="0"/>
                <a:cs typeface="Times New Roman" panose="02020603050405020304" pitchFamily="18" charset="0"/>
              </a:rPr>
              <a:t>Существует </a:t>
            </a:r>
            <a:r>
              <a:rPr lang="ru-RU" sz="2000" dirty="0">
                <a:latin typeface="Times New Roman" panose="02020603050405020304" pitchFamily="18" charset="0"/>
                <a:cs typeface="Times New Roman" panose="02020603050405020304" pitchFamily="18" charset="0"/>
              </a:rPr>
              <a:t>очень распространённая группа задач, связанных с </a:t>
            </a:r>
            <a:r>
              <a:rPr lang="ru-RU" sz="2000" dirty="0" err="1">
                <a:latin typeface="Times New Roman" panose="02020603050405020304" pitchFamily="18" charset="0"/>
                <a:cs typeface="Times New Roman" panose="02020603050405020304" pitchFamily="18" charset="0"/>
              </a:rPr>
              <a:t>подмассивами</a:t>
            </a:r>
            <a:r>
              <a:rPr lang="ru-RU" sz="2000" dirty="0">
                <a:latin typeface="Times New Roman" panose="02020603050405020304" pitchFamily="18" charset="0"/>
                <a:cs typeface="Times New Roman" panose="02020603050405020304" pitchFamily="18" charset="0"/>
              </a:rPr>
              <a:t>, которые можно эффективно решить с помощью скользящего окна. Давайте поговорим о том, как определить эти задачи.</a:t>
            </a:r>
          </a:p>
          <a:p>
            <a:pPr marL="0" indent="0" algn="just">
              <a:spcBef>
                <a:spcPts val="600"/>
              </a:spcBef>
              <a:buNone/>
            </a:pPr>
            <a:r>
              <a:rPr lang="ru-RU" sz="2000" b="1" dirty="0" smtClean="0">
                <a:latin typeface="Times New Roman" panose="02020603050405020304" pitchFamily="18" charset="0"/>
                <a:cs typeface="Times New Roman" panose="02020603050405020304" pitchFamily="18" charset="0"/>
              </a:rPr>
              <a:t>Во-первых</a:t>
            </a:r>
            <a:r>
              <a:rPr lang="ru-RU" sz="2000" dirty="0">
                <a:latin typeface="Times New Roman" panose="02020603050405020304" pitchFamily="18" charset="0"/>
                <a:cs typeface="Times New Roman" panose="02020603050405020304" pitchFamily="18" charset="0"/>
              </a:rPr>
              <a:t>, задача будет явно или неявно определять критерии, которые делают </a:t>
            </a:r>
            <a:r>
              <a:rPr lang="ru-RU" sz="2000" dirty="0" err="1">
                <a:latin typeface="Times New Roman" panose="02020603050405020304" pitchFamily="18" charset="0"/>
                <a:cs typeface="Times New Roman" panose="02020603050405020304" pitchFamily="18" charset="0"/>
              </a:rPr>
              <a:t>подмассив</a:t>
            </a:r>
            <a:r>
              <a:rPr lang="ru-RU" sz="2000" dirty="0">
                <a:latin typeface="Times New Roman" panose="02020603050405020304" pitchFamily="18" charset="0"/>
                <a:cs typeface="Times New Roman" panose="02020603050405020304" pitchFamily="18" charset="0"/>
              </a:rPr>
              <a:t> «действительным». Есть 2 компонента, определяющих, что делает </a:t>
            </a:r>
            <a:r>
              <a:rPr lang="ru-RU" sz="2000" dirty="0" err="1">
                <a:latin typeface="Times New Roman" panose="02020603050405020304" pitchFamily="18" charset="0"/>
                <a:cs typeface="Times New Roman" panose="02020603050405020304" pitchFamily="18" charset="0"/>
              </a:rPr>
              <a:t>подмассив</a:t>
            </a:r>
            <a:r>
              <a:rPr lang="ru-RU" sz="2000" dirty="0">
                <a:latin typeface="Times New Roman" panose="02020603050405020304" pitchFamily="18" charset="0"/>
                <a:cs typeface="Times New Roman" panose="02020603050405020304" pitchFamily="18" charset="0"/>
              </a:rPr>
              <a:t> действительным</a:t>
            </a:r>
            <a:r>
              <a:rPr lang="ru-RU" sz="2000" dirty="0" smtClean="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a:p>
            <a:pPr algn="just">
              <a:spcBef>
                <a:spcPts val="600"/>
              </a:spcBef>
            </a:pPr>
            <a:r>
              <a:rPr lang="ru-RU" sz="2000" dirty="0">
                <a:latin typeface="Times New Roman" panose="02020603050405020304" pitchFamily="18" charset="0"/>
                <a:cs typeface="Times New Roman" panose="02020603050405020304" pitchFamily="18" charset="0"/>
              </a:rPr>
              <a:t>Метрика ограничения. Это какой-либо атрибут </a:t>
            </a:r>
            <a:r>
              <a:rPr lang="ru-RU" sz="2000" dirty="0" err="1">
                <a:latin typeface="Times New Roman" panose="02020603050405020304" pitchFamily="18" charset="0"/>
                <a:cs typeface="Times New Roman" panose="02020603050405020304" pitchFamily="18" charset="0"/>
              </a:rPr>
              <a:t>подмассива</a:t>
            </a:r>
            <a:r>
              <a:rPr lang="ru-RU" sz="2000" dirty="0">
                <a:latin typeface="Times New Roman" panose="02020603050405020304" pitchFamily="18" charset="0"/>
                <a:cs typeface="Times New Roman" panose="02020603050405020304" pitchFamily="18" charset="0"/>
              </a:rPr>
              <a:t>. Это может быть сумма, количество уникальных элементов, частота появления конкретного элемента или любой другой атрибут.</a:t>
            </a:r>
          </a:p>
          <a:p>
            <a:pPr algn="just">
              <a:spcBef>
                <a:spcPts val="600"/>
              </a:spcBef>
            </a:pPr>
            <a:r>
              <a:rPr lang="ru-RU" sz="2000" dirty="0">
                <a:latin typeface="Times New Roman" panose="02020603050405020304" pitchFamily="18" charset="0"/>
                <a:cs typeface="Times New Roman" panose="02020603050405020304" pitchFamily="18" charset="0"/>
              </a:rPr>
              <a:t>Числовое ограничение для метрики ограничения. Это значение метрики ограничения, при котором </a:t>
            </a:r>
            <a:r>
              <a:rPr lang="ru-RU" sz="2000" dirty="0" err="1">
                <a:latin typeface="Times New Roman" panose="02020603050405020304" pitchFamily="18" charset="0"/>
                <a:cs typeface="Times New Roman" panose="02020603050405020304" pitchFamily="18" charset="0"/>
              </a:rPr>
              <a:t>подмассив</a:t>
            </a:r>
            <a:r>
              <a:rPr lang="ru-RU" sz="2000" dirty="0">
                <a:latin typeface="Times New Roman" panose="02020603050405020304" pitchFamily="18" charset="0"/>
                <a:cs typeface="Times New Roman" panose="02020603050405020304" pitchFamily="18" charset="0"/>
              </a:rPr>
              <a:t> считается допустимым.</a:t>
            </a:r>
          </a:p>
          <a:p>
            <a:pPr marL="0" indent="0" algn="just">
              <a:spcBef>
                <a:spcPts val="600"/>
              </a:spcBef>
              <a:buNone/>
            </a:pPr>
            <a:r>
              <a:rPr lang="ru-RU" sz="2000" dirty="0">
                <a:latin typeface="Times New Roman" panose="02020603050405020304" pitchFamily="18" charset="0"/>
                <a:cs typeface="Times New Roman" panose="02020603050405020304" pitchFamily="18" charset="0"/>
              </a:rPr>
              <a:t>Например, предположим, что задача состоит в том, чтобы определить, является ли </a:t>
            </a:r>
            <a:r>
              <a:rPr lang="ru-RU" sz="2000" dirty="0" err="1">
                <a:latin typeface="Times New Roman" panose="02020603050405020304" pitchFamily="18" charset="0"/>
                <a:cs typeface="Times New Roman" panose="02020603050405020304" pitchFamily="18" charset="0"/>
              </a:rPr>
              <a:t>подмассив</a:t>
            </a:r>
            <a:r>
              <a:rPr lang="ru-RU" sz="2000" dirty="0">
                <a:latin typeface="Times New Roman" panose="02020603050405020304" pitchFamily="18" charset="0"/>
                <a:cs typeface="Times New Roman" panose="02020603050405020304" pitchFamily="18" charset="0"/>
              </a:rPr>
              <a:t> допустимым, если его сумма меньше или равна 10. Метрикой ограничения здесь является сумма </a:t>
            </a:r>
            <a:r>
              <a:rPr lang="ru-RU" sz="2000" dirty="0" err="1">
                <a:latin typeface="Times New Roman" panose="02020603050405020304" pitchFamily="18" charset="0"/>
                <a:cs typeface="Times New Roman" panose="02020603050405020304" pitchFamily="18" charset="0"/>
              </a:rPr>
              <a:t>подмассива</a:t>
            </a:r>
            <a:r>
              <a:rPr lang="ru-RU" sz="2000" dirty="0">
                <a:latin typeface="Times New Roman" panose="02020603050405020304" pitchFamily="18" charset="0"/>
                <a:cs typeface="Times New Roman" panose="02020603050405020304" pitchFamily="18" charset="0"/>
              </a:rPr>
              <a:t>, а числовым ограничением — &lt;= 10. </a:t>
            </a:r>
            <a:r>
              <a:rPr lang="ru-RU" sz="2000" dirty="0" err="1">
                <a:latin typeface="Times New Roman" panose="02020603050405020304" pitchFamily="18" charset="0"/>
                <a:cs typeface="Times New Roman" panose="02020603050405020304" pitchFamily="18" charset="0"/>
              </a:rPr>
              <a:t>Подмассив</a:t>
            </a:r>
            <a:r>
              <a:rPr lang="ru-RU" sz="2000" dirty="0">
                <a:latin typeface="Times New Roman" panose="02020603050405020304" pitchFamily="18" charset="0"/>
                <a:cs typeface="Times New Roman" panose="02020603050405020304" pitchFamily="18" charset="0"/>
              </a:rPr>
              <a:t> считается допустимым, если его метрика ограничения соответствует числовому ограничению, то есть сумма меньше или равна 10</a:t>
            </a:r>
            <a:r>
              <a:rPr lang="ru-RU" sz="2000" dirty="0" smtClean="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a:p>
            <a:pPr marL="0" indent="0" algn="just">
              <a:spcBef>
                <a:spcPts val="600"/>
              </a:spcBef>
              <a:buNone/>
            </a:pPr>
            <a:r>
              <a:rPr lang="ru-RU" sz="2000" b="1" dirty="0">
                <a:latin typeface="Times New Roman" panose="02020603050405020304" pitchFamily="18" charset="0"/>
                <a:cs typeface="Times New Roman" panose="02020603050405020304" pitchFamily="18" charset="0"/>
              </a:rPr>
              <a:t>Во-вторых</a:t>
            </a:r>
            <a:r>
              <a:rPr lang="ru-RU" sz="2000" dirty="0">
                <a:latin typeface="Times New Roman" panose="02020603050405020304" pitchFamily="18" charset="0"/>
                <a:cs typeface="Times New Roman" panose="02020603050405020304" pitchFamily="18" charset="0"/>
              </a:rPr>
              <a:t>, задача будет заключаться в том, чтобы каким-то образом найти допустимые </a:t>
            </a:r>
            <a:r>
              <a:rPr lang="ru-RU" sz="2000" dirty="0" err="1">
                <a:latin typeface="Times New Roman" panose="02020603050405020304" pitchFamily="18" charset="0"/>
                <a:cs typeface="Times New Roman" panose="02020603050405020304" pitchFamily="18" charset="0"/>
              </a:rPr>
              <a:t>подмассивы</a:t>
            </a:r>
            <a:r>
              <a:rPr lang="ru-RU" sz="2000" dirty="0" smtClean="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a:p>
            <a:pPr algn="just">
              <a:spcBef>
                <a:spcPts val="600"/>
              </a:spcBef>
            </a:pPr>
            <a:r>
              <a:rPr lang="ru-RU" sz="2000" dirty="0">
                <a:latin typeface="Times New Roman" panose="02020603050405020304" pitchFamily="18" charset="0"/>
                <a:cs typeface="Times New Roman" panose="02020603050405020304" pitchFamily="18" charset="0"/>
              </a:rPr>
              <a:t>Самая распространённая задача, с которой вы столкнётесь, — это поиск лучшего допустимого </a:t>
            </a:r>
            <a:r>
              <a:rPr lang="ru-RU" sz="2000" dirty="0" err="1">
                <a:latin typeface="Times New Roman" panose="02020603050405020304" pitchFamily="18" charset="0"/>
                <a:cs typeface="Times New Roman" panose="02020603050405020304" pitchFamily="18" charset="0"/>
              </a:rPr>
              <a:t>подмассива</a:t>
            </a:r>
            <a:r>
              <a:rPr lang="ru-RU" sz="2000" dirty="0">
                <a:latin typeface="Times New Roman" panose="02020603050405020304" pitchFamily="18" charset="0"/>
                <a:cs typeface="Times New Roman" panose="02020603050405020304" pitchFamily="18" charset="0"/>
              </a:rPr>
              <a:t>. В задаче будет указано, что делает </a:t>
            </a:r>
            <a:r>
              <a:rPr lang="ru-RU" sz="2000" dirty="0" err="1">
                <a:latin typeface="Times New Roman" panose="02020603050405020304" pitchFamily="18" charset="0"/>
                <a:cs typeface="Times New Roman" panose="02020603050405020304" pitchFamily="18" charset="0"/>
              </a:rPr>
              <a:t>подмассив</a:t>
            </a:r>
            <a:r>
              <a:rPr lang="ru-RU" sz="2000" dirty="0">
                <a:latin typeface="Times New Roman" panose="02020603050405020304" pitchFamily="18" charset="0"/>
                <a:cs typeface="Times New Roman" panose="02020603050405020304" pitchFamily="18" charset="0"/>
              </a:rPr>
              <a:t> лучше другого. Например, в задаче может потребоваться найти самый длинный допустимый </a:t>
            </a:r>
            <a:r>
              <a:rPr lang="ru-RU" sz="2000" dirty="0" err="1">
                <a:latin typeface="Times New Roman" panose="02020603050405020304" pitchFamily="18" charset="0"/>
                <a:cs typeface="Times New Roman" panose="02020603050405020304" pitchFamily="18" charset="0"/>
              </a:rPr>
              <a:t>подмассив</a:t>
            </a:r>
            <a:r>
              <a:rPr lang="ru-RU" sz="2000" dirty="0" smtClean="0">
                <a:latin typeface="Times New Roman" panose="02020603050405020304" pitchFamily="18" charset="0"/>
                <a:cs typeface="Times New Roman" panose="02020603050405020304" pitchFamily="18" charset="0"/>
              </a:rPr>
              <a:t>.</a:t>
            </a:r>
            <a:endParaRPr lang="ru-RU" sz="2000" dirty="0">
              <a:latin typeface="Times New Roman" panose="02020603050405020304" pitchFamily="18" charset="0"/>
              <a:cs typeface="Times New Roman" panose="02020603050405020304" pitchFamily="18" charset="0"/>
            </a:endParaRPr>
          </a:p>
          <a:p>
            <a:pPr algn="just">
              <a:spcBef>
                <a:spcPts val="600"/>
              </a:spcBef>
            </a:pPr>
            <a:r>
              <a:rPr lang="ru-RU" sz="2000" dirty="0">
                <a:latin typeface="Times New Roman" panose="02020603050405020304" pitchFamily="18" charset="0"/>
                <a:cs typeface="Times New Roman" panose="02020603050405020304" pitchFamily="18" charset="0"/>
              </a:rPr>
              <a:t>Ещё одна распространённая задача — найти количество допустимых </a:t>
            </a:r>
            <a:r>
              <a:rPr lang="ru-RU" sz="2000" dirty="0" err="1">
                <a:latin typeface="Times New Roman" panose="02020603050405020304" pitchFamily="18" charset="0"/>
                <a:cs typeface="Times New Roman" panose="02020603050405020304" pitchFamily="18" charset="0"/>
              </a:rPr>
              <a:t>подмассивов</a:t>
            </a:r>
            <a:r>
              <a:rPr lang="ru-RU" sz="2000" dirty="0">
                <a:latin typeface="Times New Roman" panose="02020603050405020304" pitchFamily="18" charset="0"/>
                <a:cs typeface="Times New Roman" panose="02020603050405020304" pitchFamily="18" charset="0"/>
              </a:rPr>
              <a:t>. Мы рассмотрим её </a:t>
            </a:r>
            <a:r>
              <a:rPr lang="ru-RU" sz="2000" dirty="0" smtClean="0">
                <a:latin typeface="Times New Roman" panose="02020603050405020304" pitchFamily="18" charset="0"/>
                <a:cs typeface="Times New Roman" panose="02020603050405020304" pitchFamily="18" charset="0"/>
              </a:rPr>
              <a:t>далее.</a:t>
            </a: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49045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fontScale="90000"/>
          </a:bodyPr>
          <a:lstStyle/>
          <a:p>
            <a:r>
              <a:rPr lang="ru-RU" sz="4000" b="1" dirty="0">
                <a:latin typeface="Times New Roman" panose="02020603050405020304" pitchFamily="18" charset="0"/>
                <a:cs typeface="Times New Roman" panose="02020603050405020304" pitchFamily="18" charset="0"/>
              </a:rPr>
              <a:t>Когда мы должны использовать </a:t>
            </a:r>
            <a:r>
              <a:rPr lang="ru-RU" sz="4000" b="1" dirty="0" smtClean="0">
                <a:latin typeface="Times New Roman" panose="02020603050405020304" pitchFamily="18" charset="0"/>
                <a:cs typeface="Times New Roman" panose="02020603050405020304" pitchFamily="18" charset="0"/>
              </a:rPr>
              <a:t>скользящее окно</a:t>
            </a:r>
            <a:r>
              <a:rPr lang="ru-RU" sz="4000" b="1" dirty="0">
                <a:latin typeface="Times New Roman" panose="02020603050405020304" pitchFamily="18" charset="0"/>
                <a:cs typeface="Times New Roman" panose="02020603050405020304" pitchFamily="18" charset="0"/>
              </a:rPr>
              <a:t>?</a:t>
            </a: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r>
              <a:rPr lang="ru-RU" dirty="0" smtClean="0">
                <a:latin typeface="Times New Roman" panose="02020603050405020304" pitchFamily="18" charset="0"/>
                <a:cs typeface="Times New Roman" panose="02020603050405020304" pitchFamily="18" charset="0"/>
              </a:rPr>
              <a:t>Всякий </a:t>
            </a:r>
            <a:r>
              <a:rPr lang="ru-RU" dirty="0">
                <a:latin typeface="Times New Roman" panose="02020603050405020304" pitchFamily="18" charset="0"/>
                <a:cs typeface="Times New Roman" panose="02020603050405020304" pitchFamily="18" charset="0"/>
              </a:rPr>
              <a:t>раз, когда в описании задачи говорится о </a:t>
            </a:r>
            <a:r>
              <a:rPr lang="ru-RU" dirty="0" err="1">
                <a:latin typeface="Times New Roman" panose="02020603050405020304" pitchFamily="18" charset="0"/>
                <a:cs typeface="Times New Roman" panose="02020603050405020304" pitchFamily="18" charset="0"/>
              </a:rPr>
              <a:t>подмассивах</a:t>
            </a:r>
            <a:r>
              <a:rPr lang="ru-RU" dirty="0">
                <a:latin typeface="Times New Roman" panose="02020603050405020304" pitchFamily="18" charset="0"/>
                <a:cs typeface="Times New Roman" panose="02020603050405020304" pitchFamily="18" charset="0"/>
              </a:rPr>
              <a:t>, вам следует проанализировать описание задачи, чтобы понять, подходит ли скользящее окно. Если вы найдёте то, что упомянуто выше, то это хороший вариант.</a:t>
            </a:r>
          </a:p>
          <a:p>
            <a:pPr marL="0" indent="0" algn="just">
              <a:buNone/>
            </a:pPr>
            <a:endParaRPr lang="ru-RU" dirty="0">
              <a:latin typeface="Times New Roman" panose="02020603050405020304" pitchFamily="18" charset="0"/>
              <a:cs typeface="Times New Roman" panose="02020603050405020304" pitchFamily="18" charset="0"/>
            </a:endParaRPr>
          </a:p>
          <a:p>
            <a:pPr marL="0" indent="0" algn="just">
              <a:buNone/>
            </a:pPr>
            <a:r>
              <a:rPr lang="ru-RU" dirty="0">
                <a:latin typeface="Times New Roman" panose="02020603050405020304" pitchFamily="18" charset="0"/>
                <a:cs typeface="Times New Roman" panose="02020603050405020304" pitchFamily="18" charset="0"/>
              </a:rPr>
              <a:t>Вот несколько примеров проблем, которые мы </a:t>
            </a:r>
            <a:r>
              <a:rPr lang="ru-RU" dirty="0" smtClean="0">
                <a:latin typeface="Times New Roman" panose="02020603050405020304" pitchFamily="18" charset="0"/>
                <a:cs typeface="Times New Roman" panose="02020603050405020304" pitchFamily="18" charset="0"/>
              </a:rPr>
              <a:t>рассмотрим, </a:t>
            </a:r>
            <a:r>
              <a:rPr lang="ru-RU" dirty="0">
                <a:latin typeface="Times New Roman" panose="02020603050405020304" pitchFamily="18" charset="0"/>
                <a:cs typeface="Times New Roman" panose="02020603050405020304" pitchFamily="18" charset="0"/>
              </a:rPr>
              <a:t>чтобы помочь вам лучше понять, как выглядят проблемы с </a:t>
            </a:r>
            <a:r>
              <a:rPr lang="ru-RU" dirty="0" smtClean="0">
                <a:latin typeface="Times New Roman" panose="02020603050405020304" pitchFamily="18" charset="0"/>
                <a:cs typeface="Times New Roman" panose="02020603050405020304" pitchFamily="18" charset="0"/>
              </a:rPr>
              <a:t>скользящими окнами</a:t>
            </a:r>
            <a:r>
              <a:rPr lang="ru-RU" dirty="0">
                <a:latin typeface="Times New Roman" panose="02020603050405020304" pitchFamily="18" charset="0"/>
                <a:cs typeface="Times New Roman" panose="02020603050405020304" pitchFamily="18" charset="0"/>
              </a:rPr>
              <a:t>:</a:t>
            </a:r>
          </a:p>
          <a:p>
            <a:pPr marL="0" indent="0" algn="just">
              <a:buNone/>
            </a:pPr>
            <a:endParaRPr lang="ru-RU" dirty="0">
              <a:latin typeface="Times New Roman" panose="02020603050405020304" pitchFamily="18" charset="0"/>
              <a:cs typeface="Times New Roman" panose="02020603050405020304" pitchFamily="18" charset="0"/>
            </a:endParaRPr>
          </a:p>
          <a:p>
            <a:pPr algn="just"/>
            <a:r>
              <a:rPr lang="ru-RU" dirty="0">
                <a:latin typeface="Times New Roman" panose="02020603050405020304" pitchFamily="18" charset="0"/>
                <a:cs typeface="Times New Roman" panose="02020603050405020304" pitchFamily="18" charset="0"/>
              </a:rPr>
              <a:t>Найдите самый длинный </a:t>
            </a:r>
            <a:r>
              <a:rPr lang="ru-RU" dirty="0" err="1">
                <a:latin typeface="Times New Roman" panose="02020603050405020304" pitchFamily="18" charset="0"/>
                <a:cs typeface="Times New Roman" panose="02020603050405020304" pitchFamily="18" charset="0"/>
              </a:rPr>
              <a:t>подмассив</a:t>
            </a:r>
            <a:r>
              <a:rPr lang="ru-RU" dirty="0">
                <a:latin typeface="Times New Roman" panose="02020603050405020304" pitchFamily="18" charset="0"/>
                <a:cs typeface="Times New Roman" panose="02020603050405020304" pitchFamily="18" charset="0"/>
              </a:rPr>
              <a:t> с суммой, меньшей или равной k</a:t>
            </a:r>
          </a:p>
          <a:p>
            <a:pPr algn="just"/>
            <a:r>
              <a:rPr lang="ru-RU" dirty="0">
                <a:latin typeface="Times New Roman" panose="02020603050405020304" pitchFamily="18" charset="0"/>
                <a:cs typeface="Times New Roman" panose="02020603050405020304" pitchFamily="18" charset="0"/>
              </a:rPr>
              <a:t>Найдите самую длинную подстроку, содержащую не более одного "0"</a:t>
            </a:r>
          </a:p>
          <a:p>
            <a:pPr algn="just"/>
            <a:r>
              <a:rPr lang="ru-RU" dirty="0">
                <a:latin typeface="Times New Roman" panose="02020603050405020304" pitchFamily="18" charset="0"/>
                <a:cs typeface="Times New Roman" panose="02020603050405020304" pitchFamily="18" charset="0"/>
              </a:rPr>
              <a:t>Найдите количество </a:t>
            </a:r>
            <a:r>
              <a:rPr lang="ru-RU" dirty="0" err="1">
                <a:latin typeface="Times New Roman" panose="02020603050405020304" pitchFamily="18" charset="0"/>
                <a:cs typeface="Times New Roman" panose="02020603050405020304" pitchFamily="18" charset="0"/>
              </a:rPr>
              <a:t>подмассивов</a:t>
            </a:r>
            <a:r>
              <a:rPr lang="ru-RU" dirty="0">
                <a:latin typeface="Times New Roman" panose="02020603050405020304" pitchFamily="18" charset="0"/>
                <a:cs typeface="Times New Roman" panose="02020603050405020304" pitchFamily="18" charset="0"/>
              </a:rPr>
              <a:t>, в которых произведение меньше k</a:t>
            </a:r>
          </a:p>
        </p:txBody>
      </p:sp>
    </p:spTree>
    <p:extLst>
      <p:ext uri="{BB962C8B-B14F-4D97-AF65-F5344CB8AC3E}">
        <p14:creationId xmlns:p14="http://schemas.microsoft.com/office/powerpoint/2010/main" val="419886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Литература</a:t>
            </a:r>
            <a:endParaRPr lang="ru-RU" sz="40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marL="514350" indent="-514350" algn="just">
              <a:buFont typeface="+mj-lt"/>
              <a:buAutoNum type="arabicPeriod"/>
            </a:pPr>
            <a:r>
              <a:rPr lang="ru-RU" sz="3000" dirty="0" err="1" smtClean="0">
                <a:solidFill>
                  <a:srgbClr val="FF0000"/>
                </a:solidFill>
                <a:latin typeface="Times New Roman" panose="02020603050405020304" pitchFamily="18" charset="0"/>
                <a:cs typeface="Times New Roman" panose="02020603050405020304" pitchFamily="18" charset="0"/>
              </a:rPr>
              <a:t>Дасгупта</a:t>
            </a:r>
            <a:r>
              <a:rPr lang="ru-RU" sz="3000" dirty="0" smtClean="0">
                <a:solidFill>
                  <a:srgbClr val="FF0000"/>
                </a:solidFill>
                <a:latin typeface="Times New Roman" panose="02020603050405020304" pitchFamily="18" charset="0"/>
                <a:cs typeface="Times New Roman" panose="02020603050405020304" pitchFamily="18" charset="0"/>
              </a:rPr>
              <a:t> </a:t>
            </a:r>
            <a:r>
              <a:rPr lang="ru-RU" sz="3000" dirty="0">
                <a:solidFill>
                  <a:srgbClr val="FF0000"/>
                </a:solidFill>
                <a:latin typeface="Times New Roman" panose="02020603050405020304" pitchFamily="18" charset="0"/>
                <a:cs typeface="Times New Roman" panose="02020603050405020304" pitchFamily="18" charset="0"/>
              </a:rPr>
              <a:t>С. и др</a:t>
            </a:r>
            <a:r>
              <a:rPr lang="ru-RU" sz="3000" dirty="0" smtClean="0">
                <a:solidFill>
                  <a:srgbClr val="FF0000"/>
                </a:solidFill>
                <a:latin typeface="Times New Roman" panose="02020603050405020304" pitchFamily="18" charset="0"/>
                <a:cs typeface="Times New Roman" panose="02020603050405020304" pitchFamily="18" charset="0"/>
              </a:rPr>
              <a:t>. Алгоритмы </a:t>
            </a:r>
            <a:r>
              <a:rPr lang="ru-RU" sz="3000" dirty="0">
                <a:latin typeface="Times New Roman" panose="02020603050405020304" pitchFamily="18" charset="0"/>
                <a:cs typeface="Times New Roman" panose="02020603050405020304" pitchFamily="18" charset="0"/>
              </a:rPr>
              <a:t>/ С. </a:t>
            </a:r>
            <a:r>
              <a:rPr lang="ru-RU" sz="3000" dirty="0" err="1">
                <a:latin typeface="Times New Roman" panose="02020603050405020304" pitchFamily="18" charset="0"/>
                <a:cs typeface="Times New Roman" panose="02020603050405020304" pitchFamily="18" charset="0"/>
              </a:rPr>
              <a:t>Дасгупта</a:t>
            </a:r>
            <a:r>
              <a:rPr lang="ru-RU" sz="3000" dirty="0">
                <a:latin typeface="Times New Roman" panose="02020603050405020304" pitchFamily="18" charset="0"/>
                <a:cs typeface="Times New Roman" panose="02020603050405020304" pitchFamily="18" charset="0"/>
              </a:rPr>
              <a:t>, Х. Пападимитриу, У. </a:t>
            </a:r>
            <a:r>
              <a:rPr lang="ru-RU" sz="3000" dirty="0" err="1" smtClean="0">
                <a:latin typeface="Times New Roman" panose="02020603050405020304" pitchFamily="18" charset="0"/>
                <a:cs typeface="Times New Roman" panose="02020603050405020304" pitchFamily="18" charset="0"/>
              </a:rPr>
              <a:t>Вазирани</a:t>
            </a:r>
            <a:r>
              <a:rPr lang="ru-RU" sz="3000" dirty="0">
                <a:latin typeface="Times New Roman" panose="02020603050405020304" pitchFamily="18" charset="0"/>
                <a:cs typeface="Times New Roman" panose="02020603050405020304" pitchFamily="18" charset="0"/>
              </a:rPr>
              <a:t>; Пер. с англ. под ред. А. </a:t>
            </a:r>
            <a:r>
              <a:rPr lang="ru-RU" sz="3000" dirty="0" err="1">
                <a:latin typeface="Times New Roman" panose="02020603050405020304" pitchFamily="18" charset="0"/>
                <a:cs typeface="Times New Roman" panose="02020603050405020304" pitchFamily="18" charset="0"/>
              </a:rPr>
              <a:t>Шеня</a:t>
            </a:r>
            <a:r>
              <a:rPr lang="ru-RU" sz="3000" dirty="0">
                <a:latin typeface="Times New Roman" panose="02020603050405020304" pitchFamily="18" charset="0"/>
                <a:cs typeface="Times New Roman" panose="02020603050405020304" pitchFamily="18" charset="0"/>
              </a:rPr>
              <a:t>. ––М.: </a:t>
            </a:r>
            <a:r>
              <a:rPr lang="ru-RU" sz="3000" dirty="0" smtClean="0">
                <a:latin typeface="Times New Roman" panose="02020603050405020304" pitchFamily="18" charset="0"/>
                <a:cs typeface="Times New Roman" panose="02020603050405020304" pitchFamily="18" charset="0"/>
              </a:rPr>
              <a:t>МЦНМО, 2014 </a:t>
            </a:r>
            <a:r>
              <a:rPr lang="ru-RU" sz="3000" dirty="0">
                <a:latin typeface="Times New Roman" panose="02020603050405020304" pitchFamily="18" charset="0"/>
                <a:cs typeface="Times New Roman" panose="02020603050405020304" pitchFamily="18" charset="0"/>
              </a:rPr>
              <a:t>–– 320 с</a:t>
            </a:r>
            <a:r>
              <a:rPr lang="ru-RU" sz="3000" dirty="0" smtClean="0">
                <a:latin typeface="Times New Roman" panose="02020603050405020304" pitchFamily="18" charset="0"/>
                <a:cs typeface="Times New Roman" panose="02020603050405020304" pitchFamily="18" charset="0"/>
              </a:rPr>
              <a:t>.</a:t>
            </a:r>
          </a:p>
          <a:p>
            <a:pPr marL="514350" indent="-514350" algn="just">
              <a:buFont typeface="+mj-lt"/>
              <a:buAutoNum type="arabicPeriod"/>
            </a:pPr>
            <a:r>
              <a:rPr lang="ru-RU" sz="3000" dirty="0" err="1" smtClean="0">
                <a:latin typeface="Times New Roman" panose="02020603050405020304" pitchFamily="18" charset="0"/>
                <a:cs typeface="Times New Roman" panose="02020603050405020304" pitchFamily="18" charset="0"/>
              </a:rPr>
              <a:t>Кормен</a:t>
            </a:r>
            <a:r>
              <a:rPr lang="ru-RU" sz="3000" dirty="0">
                <a:latin typeface="Times New Roman" panose="02020603050405020304" pitchFamily="18" charset="0"/>
                <a:cs typeface="Times New Roman" panose="02020603050405020304" pitchFamily="18" charset="0"/>
              </a:rPr>
              <a:t>, Томас Х., </a:t>
            </a:r>
            <a:r>
              <a:rPr lang="ru-RU" sz="3000" dirty="0" err="1">
                <a:latin typeface="Times New Roman" panose="02020603050405020304" pitchFamily="18" charset="0"/>
                <a:cs typeface="Times New Roman" panose="02020603050405020304" pitchFamily="18" charset="0"/>
              </a:rPr>
              <a:t>Лейзерсон</a:t>
            </a:r>
            <a:r>
              <a:rPr lang="ru-RU" sz="3000" dirty="0">
                <a:latin typeface="Times New Roman" panose="02020603050405020304" pitchFamily="18" charset="0"/>
                <a:cs typeface="Times New Roman" panose="02020603050405020304" pitchFamily="18" charset="0"/>
              </a:rPr>
              <a:t>, Чарльз И., </a:t>
            </a:r>
            <a:r>
              <a:rPr lang="ru-RU" sz="3000" dirty="0" err="1">
                <a:latin typeface="Times New Roman" panose="02020603050405020304" pitchFamily="18" charset="0"/>
                <a:cs typeface="Times New Roman" panose="02020603050405020304" pitchFamily="18" charset="0"/>
              </a:rPr>
              <a:t>Ривест</a:t>
            </a:r>
            <a:r>
              <a:rPr lang="ru-RU" sz="3000" dirty="0">
                <a:latin typeface="Times New Roman" panose="02020603050405020304" pitchFamily="18" charset="0"/>
                <a:cs typeface="Times New Roman" panose="02020603050405020304" pitchFamily="18" charset="0"/>
              </a:rPr>
              <a:t>, Рональд Л., </a:t>
            </a:r>
            <a:r>
              <a:rPr lang="ru-RU" sz="3000" dirty="0" err="1">
                <a:latin typeface="Times New Roman" panose="02020603050405020304" pitchFamily="18" charset="0"/>
                <a:cs typeface="Times New Roman" panose="02020603050405020304" pitchFamily="18" charset="0"/>
              </a:rPr>
              <a:t>Штайн</a:t>
            </a:r>
            <a:r>
              <a:rPr lang="ru-RU" sz="3000" dirty="0" smtClean="0">
                <a:latin typeface="Times New Roman" panose="02020603050405020304" pitchFamily="18" charset="0"/>
                <a:cs typeface="Times New Roman" panose="02020603050405020304" pitchFamily="18" charset="0"/>
              </a:rPr>
              <a:t>, Клиффорд. Алгоритмы</a:t>
            </a:r>
            <a:r>
              <a:rPr lang="ru-RU" sz="3000" dirty="0">
                <a:latin typeface="Times New Roman" panose="02020603050405020304" pitchFamily="18" charset="0"/>
                <a:cs typeface="Times New Roman" panose="02020603050405020304" pitchFamily="18" charset="0"/>
              </a:rPr>
              <a:t>: построение и анализ, 2-е издание. : Пер. с англ. — М. </a:t>
            </a:r>
            <a:r>
              <a:rPr lang="ru-RU" sz="3000" dirty="0" smtClean="0">
                <a:latin typeface="Times New Roman" panose="02020603050405020304" pitchFamily="18" charset="0"/>
                <a:cs typeface="Times New Roman" panose="02020603050405020304" pitchFamily="18" charset="0"/>
              </a:rPr>
              <a:t>: Издательский </a:t>
            </a:r>
            <a:r>
              <a:rPr lang="ru-RU" sz="3000" dirty="0">
                <a:latin typeface="Times New Roman" panose="02020603050405020304" pitchFamily="18" charset="0"/>
                <a:cs typeface="Times New Roman" panose="02020603050405020304" pitchFamily="18" charset="0"/>
              </a:rPr>
              <a:t>дом “Вильямс”, 2011 — 1296 с. : ил. — </a:t>
            </a:r>
            <a:r>
              <a:rPr lang="ru-RU" sz="3000" dirty="0" err="1">
                <a:latin typeface="Times New Roman" panose="02020603050405020304" pitchFamily="18" charset="0"/>
                <a:cs typeface="Times New Roman" panose="02020603050405020304" pitchFamily="18" charset="0"/>
              </a:rPr>
              <a:t>Парал</a:t>
            </a:r>
            <a:r>
              <a:rPr lang="ru-RU" sz="3000" dirty="0">
                <a:latin typeface="Times New Roman" panose="02020603050405020304" pitchFamily="18" charset="0"/>
                <a:cs typeface="Times New Roman" panose="02020603050405020304" pitchFamily="18" charset="0"/>
              </a:rPr>
              <a:t>. </a:t>
            </a:r>
            <a:r>
              <a:rPr lang="ru-RU" sz="3000" dirty="0" err="1">
                <a:latin typeface="Times New Roman" panose="02020603050405020304" pitchFamily="18" charset="0"/>
                <a:cs typeface="Times New Roman" panose="02020603050405020304" pitchFamily="18" charset="0"/>
              </a:rPr>
              <a:t>тит</a:t>
            </a:r>
            <a:r>
              <a:rPr lang="ru-RU" sz="3000" dirty="0">
                <a:latin typeface="Times New Roman" panose="02020603050405020304" pitchFamily="18" charset="0"/>
                <a:cs typeface="Times New Roman" panose="02020603050405020304" pitchFamily="18" charset="0"/>
              </a:rPr>
              <a:t>. </a:t>
            </a:r>
            <a:r>
              <a:rPr lang="ru-RU" sz="3000" dirty="0" smtClean="0">
                <a:latin typeface="Times New Roman" panose="02020603050405020304" pitchFamily="18" charset="0"/>
                <a:cs typeface="Times New Roman" panose="02020603050405020304" pitchFamily="18" charset="0"/>
              </a:rPr>
              <a:t>англ.</a:t>
            </a:r>
          </a:p>
          <a:p>
            <a:pPr marL="514350" indent="-514350" algn="just">
              <a:buFont typeface="+mj-lt"/>
              <a:buAutoNum type="arabicPeriod"/>
            </a:pPr>
            <a:r>
              <a:rPr lang="ru-RU" sz="3000" dirty="0" err="1" smtClean="0">
                <a:latin typeface="Times New Roman" panose="02020603050405020304" pitchFamily="18" charset="0"/>
                <a:cs typeface="Times New Roman" panose="02020603050405020304" pitchFamily="18" charset="0"/>
              </a:rPr>
              <a:t>Шень</a:t>
            </a:r>
            <a:r>
              <a:rPr lang="ru-RU" sz="3000" dirty="0" smtClean="0">
                <a:latin typeface="Times New Roman" panose="02020603050405020304" pitchFamily="18" charset="0"/>
                <a:cs typeface="Times New Roman" panose="02020603050405020304" pitchFamily="18" charset="0"/>
              </a:rPr>
              <a:t> А. Программирование</a:t>
            </a:r>
            <a:r>
              <a:rPr lang="ru-RU" sz="3000" dirty="0">
                <a:latin typeface="Times New Roman" panose="02020603050405020304" pitchFamily="18" charset="0"/>
                <a:cs typeface="Times New Roman" panose="02020603050405020304" pitchFamily="18" charset="0"/>
              </a:rPr>
              <a:t>: теоремы и задачи. — 2-е изд., </a:t>
            </a:r>
            <a:r>
              <a:rPr lang="ru-RU" sz="3000" dirty="0" err="1">
                <a:latin typeface="Times New Roman" panose="02020603050405020304" pitchFamily="18" charset="0"/>
                <a:cs typeface="Times New Roman" panose="02020603050405020304" pitchFamily="18" charset="0"/>
              </a:rPr>
              <a:t>испр</a:t>
            </a:r>
            <a:r>
              <a:rPr lang="ru-RU" sz="3000" dirty="0">
                <a:latin typeface="Times New Roman" panose="02020603050405020304" pitchFamily="18" charset="0"/>
                <a:cs typeface="Times New Roman" panose="02020603050405020304" pitchFamily="18" charset="0"/>
              </a:rPr>
              <a:t>. и доп. </a:t>
            </a:r>
            <a:r>
              <a:rPr lang="ru-RU" sz="3000" dirty="0" smtClean="0">
                <a:latin typeface="Times New Roman" panose="02020603050405020304" pitchFamily="18" charset="0"/>
                <a:cs typeface="Times New Roman" panose="02020603050405020304" pitchFamily="18" charset="0"/>
              </a:rPr>
              <a:t>— М</a:t>
            </a:r>
            <a:r>
              <a:rPr lang="ru-RU" sz="3000" dirty="0">
                <a:latin typeface="Times New Roman" panose="02020603050405020304" pitchFamily="18" charset="0"/>
                <a:cs typeface="Times New Roman" panose="02020603050405020304" pitchFamily="18" charset="0"/>
              </a:rPr>
              <a:t>.: МЦНМО, 2004 — 296 с.: ил</a:t>
            </a:r>
            <a:r>
              <a:rPr lang="ru-RU" sz="3000" dirty="0" smtClean="0">
                <a:latin typeface="Times New Roman" panose="02020603050405020304" pitchFamily="18" charset="0"/>
                <a:cs typeface="Times New Roman" panose="02020603050405020304" pitchFamily="18" charset="0"/>
              </a:rPr>
              <a:t>.</a:t>
            </a:r>
          </a:p>
          <a:p>
            <a:pPr marL="514350" indent="-514350" algn="just">
              <a:buFont typeface="+mj-lt"/>
              <a:buAutoNum type="arabicPeriod"/>
            </a:pPr>
            <a:r>
              <a:rPr lang="ru-RU" sz="3000" dirty="0" err="1" smtClean="0">
                <a:solidFill>
                  <a:srgbClr val="002060"/>
                </a:solidFill>
                <a:latin typeface="Times New Roman" pitchFamily="18" charset="0"/>
                <a:cs typeface="Times New Roman" pitchFamily="18" charset="0"/>
              </a:rPr>
              <a:t>Бхаргава</a:t>
            </a:r>
            <a:r>
              <a:rPr lang="ru-RU" sz="3000" dirty="0" smtClean="0">
                <a:solidFill>
                  <a:srgbClr val="002060"/>
                </a:solidFill>
                <a:latin typeface="Times New Roman" pitchFamily="18" charset="0"/>
                <a:cs typeface="Times New Roman" pitchFamily="18" charset="0"/>
              </a:rPr>
              <a:t> А. </a:t>
            </a:r>
            <a:r>
              <a:rPr lang="ru-RU" sz="3000" dirty="0" err="1" smtClean="0">
                <a:solidFill>
                  <a:srgbClr val="002060"/>
                </a:solidFill>
                <a:latin typeface="Times New Roman" pitchFamily="18" charset="0"/>
                <a:cs typeface="Times New Roman" pitchFamily="18" charset="0"/>
              </a:rPr>
              <a:t>Грокаем</a:t>
            </a:r>
            <a:r>
              <a:rPr lang="ru-RU" sz="3000" dirty="0" smtClean="0">
                <a:solidFill>
                  <a:srgbClr val="002060"/>
                </a:solidFill>
                <a:latin typeface="Times New Roman" pitchFamily="18" charset="0"/>
                <a:cs typeface="Times New Roman" pitchFamily="18" charset="0"/>
              </a:rPr>
              <a:t> алгоритмы. Иллюстрированное пособие для программистов и любопытствующих / А. </a:t>
            </a:r>
            <a:r>
              <a:rPr lang="ru-RU" sz="3000" dirty="0" err="1" smtClean="0">
                <a:solidFill>
                  <a:srgbClr val="002060"/>
                </a:solidFill>
                <a:latin typeface="Times New Roman" pitchFamily="18" charset="0"/>
                <a:cs typeface="Times New Roman" pitchFamily="18" charset="0"/>
              </a:rPr>
              <a:t>Бхаргава</a:t>
            </a:r>
            <a:r>
              <a:rPr lang="ru-RU" sz="3000" dirty="0" smtClean="0">
                <a:solidFill>
                  <a:srgbClr val="002060"/>
                </a:solidFill>
                <a:latin typeface="Times New Roman" pitchFamily="18" charset="0"/>
                <a:cs typeface="Times New Roman" pitchFamily="18" charset="0"/>
              </a:rPr>
              <a:t>. — СПб.: Питер,201</a:t>
            </a:r>
            <a:r>
              <a:rPr lang="en-US" sz="3000" dirty="0" smtClean="0">
                <a:solidFill>
                  <a:srgbClr val="002060"/>
                </a:solidFill>
                <a:latin typeface="Times New Roman" pitchFamily="18" charset="0"/>
                <a:cs typeface="Times New Roman" pitchFamily="18" charset="0"/>
              </a:rPr>
              <a:t>7</a:t>
            </a:r>
            <a:r>
              <a:rPr lang="ru-RU" sz="3000" dirty="0" smtClean="0">
                <a:solidFill>
                  <a:srgbClr val="002060"/>
                </a:solidFill>
                <a:latin typeface="Times New Roman" pitchFamily="18" charset="0"/>
                <a:cs typeface="Times New Roman" pitchFamily="18" charset="0"/>
              </a:rPr>
              <a:t>.—288 с: ил. </a:t>
            </a:r>
          </a:p>
        </p:txBody>
      </p:sp>
    </p:spTree>
    <p:extLst>
      <p:ext uri="{BB962C8B-B14F-4D97-AF65-F5344CB8AC3E}">
        <p14:creationId xmlns:p14="http://schemas.microsoft.com/office/powerpoint/2010/main" val="1637811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Алгоритм</a:t>
            </a:r>
            <a:endParaRPr lang="ru-RU" sz="40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r>
              <a:rPr lang="ru-RU" sz="2200" dirty="0" smtClean="0">
                <a:latin typeface="Times New Roman" panose="02020603050405020304" pitchFamily="18" charset="0"/>
                <a:cs typeface="Times New Roman" panose="02020603050405020304" pitchFamily="18" charset="0"/>
              </a:rPr>
              <a:t>Идея </a:t>
            </a:r>
            <a:r>
              <a:rPr lang="ru-RU" sz="2200" dirty="0">
                <a:latin typeface="Times New Roman" panose="02020603050405020304" pitchFamily="18" charset="0"/>
                <a:cs typeface="Times New Roman" panose="02020603050405020304" pitchFamily="18" charset="0"/>
              </a:rPr>
              <a:t>скользящего окна заключается в том, чтобы рассматривать только допустимые </a:t>
            </a:r>
            <a:r>
              <a:rPr lang="ru-RU" sz="2200" dirty="0" err="1">
                <a:latin typeface="Times New Roman" panose="02020603050405020304" pitchFamily="18" charset="0"/>
                <a:cs typeface="Times New Roman" panose="02020603050405020304" pitchFamily="18" charset="0"/>
              </a:rPr>
              <a:t>подмассивы</a:t>
            </a:r>
            <a:r>
              <a:rPr lang="ru-RU" sz="2200" dirty="0">
                <a:latin typeface="Times New Roman" panose="02020603050405020304" pitchFamily="18" charset="0"/>
                <a:cs typeface="Times New Roman" panose="02020603050405020304" pitchFamily="18" charset="0"/>
              </a:rPr>
              <a:t>. Напомним, что </a:t>
            </a:r>
            <a:r>
              <a:rPr lang="ru-RU" sz="2200" dirty="0" err="1">
                <a:latin typeface="Times New Roman" panose="02020603050405020304" pitchFamily="18" charset="0"/>
                <a:cs typeface="Times New Roman" panose="02020603050405020304" pitchFamily="18" charset="0"/>
              </a:rPr>
              <a:t>подмассив</a:t>
            </a:r>
            <a:r>
              <a:rPr lang="ru-RU" sz="2200" dirty="0">
                <a:latin typeface="Times New Roman" panose="02020603050405020304" pitchFamily="18" charset="0"/>
                <a:cs typeface="Times New Roman" panose="02020603050405020304" pitchFamily="18" charset="0"/>
              </a:rPr>
              <a:t> можно определить с помощью левой границы (индекса первого элемента) и правой границы (индекса последнего элемента). В скользящем окне мы используем две переменные </a:t>
            </a:r>
            <a:r>
              <a:rPr lang="ru-RU" sz="2200" dirty="0" err="1">
                <a:latin typeface="Times New Roman" panose="02020603050405020304" pitchFamily="18" charset="0"/>
                <a:cs typeface="Times New Roman" panose="02020603050405020304" pitchFamily="18" charset="0"/>
              </a:rPr>
              <a:t>left</a:t>
            </a:r>
            <a:r>
              <a:rPr lang="ru-RU" sz="2200" dirty="0">
                <a:latin typeface="Times New Roman" panose="02020603050405020304" pitchFamily="18" charset="0"/>
                <a:cs typeface="Times New Roman" panose="02020603050405020304" pitchFamily="18" charset="0"/>
              </a:rPr>
              <a:t> и </a:t>
            </a:r>
            <a:r>
              <a:rPr lang="ru-RU" sz="2200" dirty="0" err="1">
                <a:latin typeface="Times New Roman" panose="02020603050405020304" pitchFamily="18" charset="0"/>
                <a:cs typeface="Times New Roman" panose="02020603050405020304" pitchFamily="18" charset="0"/>
              </a:rPr>
              <a:t>right</a:t>
            </a:r>
            <a:r>
              <a:rPr lang="ru-RU" sz="2200" dirty="0">
                <a:latin typeface="Times New Roman" panose="02020603050405020304" pitchFamily="18" charset="0"/>
                <a:cs typeface="Times New Roman" panose="02020603050405020304" pitchFamily="18" charset="0"/>
              </a:rPr>
              <a:t>, которые в любой момент времени представляют текущий рассматриваемый </a:t>
            </a:r>
            <a:r>
              <a:rPr lang="ru-RU" sz="2200" dirty="0" err="1">
                <a:latin typeface="Times New Roman" panose="02020603050405020304" pitchFamily="18" charset="0"/>
                <a:cs typeface="Times New Roman" panose="02020603050405020304" pitchFamily="18" charset="0"/>
              </a:rPr>
              <a:t>подмассив</a:t>
            </a:r>
            <a:r>
              <a:rPr lang="ru-RU" sz="2200" dirty="0" smtClean="0">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a:p>
            <a:pPr marL="0" indent="0" algn="just">
              <a:buNone/>
            </a:pPr>
            <a:r>
              <a:rPr lang="ru-RU" sz="2200" dirty="0">
                <a:latin typeface="Times New Roman" panose="02020603050405020304" pitchFamily="18" charset="0"/>
                <a:cs typeface="Times New Roman" panose="02020603050405020304" pitchFamily="18" charset="0"/>
              </a:rPr>
              <a:t>Изначально у нас есть </a:t>
            </a:r>
            <a:r>
              <a:rPr lang="ru-RU" sz="2200" dirty="0" err="1">
                <a:latin typeface="Times New Roman" panose="02020603050405020304" pitchFamily="18" charset="0"/>
                <a:cs typeface="Times New Roman" panose="02020603050405020304" pitchFamily="18" charset="0"/>
              </a:rPr>
              <a:t>left</a:t>
            </a:r>
            <a:r>
              <a:rPr lang="ru-RU" sz="2200" dirty="0">
                <a:latin typeface="Times New Roman" panose="02020603050405020304" pitchFamily="18" charset="0"/>
                <a:cs typeface="Times New Roman" panose="02020603050405020304" pitchFamily="18" charset="0"/>
              </a:rPr>
              <a:t> = </a:t>
            </a:r>
            <a:r>
              <a:rPr lang="ru-RU" sz="2200" dirty="0" err="1">
                <a:latin typeface="Times New Roman" panose="02020603050405020304" pitchFamily="18" charset="0"/>
                <a:cs typeface="Times New Roman" panose="02020603050405020304" pitchFamily="18" charset="0"/>
              </a:rPr>
              <a:t>right</a:t>
            </a:r>
            <a:r>
              <a:rPr lang="ru-RU" sz="2200" dirty="0">
                <a:latin typeface="Times New Roman" panose="02020603050405020304" pitchFamily="18" charset="0"/>
                <a:cs typeface="Times New Roman" panose="02020603050405020304" pitchFamily="18" charset="0"/>
              </a:rPr>
              <a:t> = 0, что означает, что первый </a:t>
            </a:r>
            <a:r>
              <a:rPr lang="ru-RU" sz="2200" dirty="0" err="1">
                <a:latin typeface="Times New Roman" panose="02020603050405020304" pitchFamily="18" charset="0"/>
                <a:cs typeface="Times New Roman" panose="02020603050405020304" pitchFamily="18" charset="0"/>
              </a:rPr>
              <a:t>подмассив</a:t>
            </a:r>
            <a:r>
              <a:rPr lang="ru-RU" sz="2200" dirty="0">
                <a:latin typeface="Times New Roman" panose="02020603050405020304" pitchFamily="18" charset="0"/>
                <a:cs typeface="Times New Roman" panose="02020603050405020304" pitchFamily="18" charset="0"/>
              </a:rPr>
              <a:t>, на который мы смотрим, — это просто первый элемент массива сам по себе. Мы хотим увеличить размер нашего «окна» и делаем это с помощью увеличения </a:t>
            </a:r>
            <a:r>
              <a:rPr lang="ru-RU" sz="2200" dirty="0" err="1">
                <a:latin typeface="Times New Roman" panose="02020603050405020304" pitchFamily="18" charset="0"/>
                <a:cs typeface="Times New Roman" panose="02020603050405020304" pitchFamily="18" charset="0"/>
              </a:rPr>
              <a:t>right</a:t>
            </a:r>
            <a:r>
              <a:rPr lang="ru-RU" sz="2200" dirty="0">
                <a:latin typeface="Times New Roman" panose="02020603050405020304" pitchFamily="18" charset="0"/>
                <a:cs typeface="Times New Roman" panose="02020603050405020304" pitchFamily="18" charset="0"/>
              </a:rPr>
              <a:t>. Когда мы увеличиваем </a:t>
            </a:r>
            <a:r>
              <a:rPr lang="ru-RU" sz="2200" dirty="0" err="1">
                <a:latin typeface="Times New Roman" panose="02020603050405020304" pitchFamily="18" charset="0"/>
                <a:cs typeface="Times New Roman" panose="02020603050405020304" pitchFamily="18" charset="0"/>
              </a:rPr>
              <a:t>right</a:t>
            </a:r>
            <a:r>
              <a:rPr lang="ru-RU" sz="2200" dirty="0">
                <a:latin typeface="Times New Roman" panose="02020603050405020304" pitchFamily="18" charset="0"/>
                <a:cs typeface="Times New Roman" panose="02020603050405020304" pitchFamily="18" charset="0"/>
              </a:rPr>
              <a:t>, это похоже на «добавление» нового элемента в наше окно</a:t>
            </a:r>
            <a:r>
              <a:rPr lang="ru-RU" sz="2200" dirty="0" smtClean="0">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a:p>
            <a:pPr marL="0" indent="0" algn="just">
              <a:buNone/>
            </a:pPr>
            <a:r>
              <a:rPr lang="ru-RU" sz="2200" dirty="0">
                <a:latin typeface="Times New Roman" panose="02020603050405020304" pitchFamily="18" charset="0"/>
                <a:cs typeface="Times New Roman" panose="02020603050405020304" pitchFamily="18" charset="0"/>
              </a:rPr>
              <a:t>Но что, если после добавления нового элемента </a:t>
            </a:r>
            <a:r>
              <a:rPr lang="ru-RU" sz="2200" dirty="0" err="1">
                <a:latin typeface="Times New Roman" panose="02020603050405020304" pitchFamily="18" charset="0"/>
                <a:cs typeface="Times New Roman" panose="02020603050405020304" pitchFamily="18" charset="0"/>
              </a:rPr>
              <a:t>подмассив</a:t>
            </a:r>
            <a:r>
              <a:rPr lang="ru-RU" sz="2200" dirty="0">
                <a:latin typeface="Times New Roman" panose="02020603050405020304" pitchFamily="18" charset="0"/>
                <a:cs typeface="Times New Roman" panose="02020603050405020304" pitchFamily="18" charset="0"/>
              </a:rPr>
              <a:t> станет недействительным? Нам нужно «удалить» некоторые элементы из нашего окна, пока оно снова не станет действительным. Чтобы «удалить» элементы, мы можем увеличить значение </a:t>
            </a:r>
            <a:r>
              <a:rPr lang="ru-RU" sz="2200" dirty="0" err="1">
                <a:latin typeface="Times New Roman" panose="02020603050405020304" pitchFamily="18" charset="0"/>
                <a:cs typeface="Times New Roman" panose="02020603050405020304" pitchFamily="18" charset="0"/>
              </a:rPr>
              <a:t>left</a:t>
            </a:r>
            <a:r>
              <a:rPr lang="ru-RU" sz="2200" dirty="0">
                <a:latin typeface="Times New Roman" panose="02020603050405020304" pitchFamily="18" charset="0"/>
                <a:cs typeface="Times New Roman" panose="02020603050405020304" pitchFamily="18" charset="0"/>
              </a:rPr>
              <a:t>, что уменьшит наше окно</a:t>
            </a:r>
            <a:r>
              <a:rPr lang="ru-RU" sz="2200" dirty="0" smtClean="0">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a:p>
            <a:pPr marL="0" indent="0" algn="just">
              <a:buNone/>
            </a:pPr>
            <a:r>
              <a:rPr lang="ru-RU" sz="2200" dirty="0">
                <a:latin typeface="Times New Roman" panose="02020603050405020304" pitchFamily="18" charset="0"/>
                <a:cs typeface="Times New Roman" panose="02020603050405020304" pitchFamily="18" charset="0"/>
              </a:rPr>
              <a:t>По мере добавления и удаления элементов мы «перемещаем» наше окно вдоль ввода слева направо. Размер окна постоянно меняется — оно увеличивается до тех пор, пока не станет недействительным, а затем уменьшается. Однако оно всегда смещается вправо, пока мы не дойдём до конца ввода.</a:t>
            </a:r>
          </a:p>
        </p:txBody>
      </p:sp>
    </p:spTree>
    <p:extLst>
      <p:ext uri="{BB962C8B-B14F-4D97-AF65-F5344CB8AC3E}">
        <p14:creationId xmlns:p14="http://schemas.microsoft.com/office/powerpoint/2010/main" val="28566066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Реализация</a:t>
            </a:r>
            <a:endParaRPr lang="ru-RU" sz="40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r>
              <a:rPr lang="ru-RU" sz="2200" dirty="0">
                <a:latin typeface="Times New Roman" panose="02020603050405020304" pitchFamily="18" charset="0"/>
                <a:cs typeface="Times New Roman" panose="02020603050405020304" pitchFamily="18" charset="0"/>
              </a:rPr>
              <a:t>Вот некоторый псевдокод, который объединяет все это воедино</a:t>
            </a:r>
            <a:r>
              <a:rPr lang="ru-RU" sz="2200" dirty="0" smtClean="0">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a:p>
            <a:pPr marL="0" indent="0" algn="just">
              <a:buNone/>
            </a:pPr>
            <a:r>
              <a:rPr lang="ru-RU" sz="2200" dirty="0">
                <a:latin typeface="Times New Roman" panose="02020603050405020304" pitchFamily="18" charset="0"/>
                <a:cs typeface="Times New Roman" panose="02020603050405020304" pitchFamily="18" charset="0"/>
              </a:rPr>
              <a:t>функция </a:t>
            </a:r>
            <a:r>
              <a:rPr lang="en-US" sz="2200" dirty="0" err="1">
                <a:latin typeface="Times New Roman" panose="02020603050405020304" pitchFamily="18" charset="0"/>
                <a:cs typeface="Times New Roman" panose="02020603050405020304" pitchFamily="18" charset="0"/>
              </a:rPr>
              <a:t>fn</a:t>
            </a:r>
            <a:r>
              <a:rPr lang="en-US" sz="2200" dirty="0">
                <a:latin typeface="Times New Roman" panose="02020603050405020304" pitchFamily="18" charset="0"/>
                <a:cs typeface="Times New Roman" panose="02020603050405020304" pitchFamily="18" charset="0"/>
              </a:rPr>
              <a:t>(</a:t>
            </a:r>
            <a:r>
              <a:rPr lang="ru-RU" sz="2200" dirty="0">
                <a:latin typeface="Times New Roman" panose="02020603050405020304" pitchFamily="18" charset="0"/>
                <a:cs typeface="Times New Roman" panose="02020603050405020304" pitchFamily="18" charset="0"/>
              </a:rPr>
              <a:t>числа, </a:t>
            </a:r>
            <a:r>
              <a:rPr lang="en-US" sz="2200" dirty="0">
                <a:latin typeface="Times New Roman" panose="02020603050405020304" pitchFamily="18" charset="0"/>
                <a:cs typeface="Times New Roman" panose="02020603050405020304" pitchFamily="18" charset="0"/>
              </a:rPr>
              <a:t>k):</a:t>
            </a:r>
          </a:p>
          <a:p>
            <a:pPr marL="0" indent="0" algn="just">
              <a:buNone/>
            </a:pPr>
            <a:r>
              <a:rPr lang="en-US" sz="2200" dirty="0">
                <a:latin typeface="Times New Roman" panose="02020603050405020304" pitchFamily="18" charset="0"/>
                <a:cs typeface="Times New Roman" panose="02020603050405020304" pitchFamily="18" charset="0"/>
              </a:rPr>
              <a:t> left = 0 </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curr</a:t>
            </a:r>
            <a:r>
              <a:rPr lang="en-US" sz="2200" dirty="0">
                <a:latin typeface="Times New Roman" panose="02020603050405020304" pitchFamily="18" charset="0"/>
                <a:cs typeface="Times New Roman" panose="02020603050405020304" pitchFamily="18" charset="0"/>
              </a:rPr>
              <a:t> = 0 </a:t>
            </a:r>
          </a:p>
          <a:p>
            <a:pPr marL="0" indent="0" algn="just">
              <a:buNone/>
            </a:pPr>
            <a:r>
              <a:rPr lang="en-US" sz="2200" dirty="0">
                <a:latin typeface="Times New Roman" panose="02020603050405020304" pitchFamily="18" charset="0"/>
                <a:cs typeface="Times New Roman" panose="02020603050405020304" pitchFamily="18" charset="0"/>
              </a:rPr>
              <a:t> answer = 0 </a:t>
            </a:r>
          </a:p>
          <a:p>
            <a:pPr marL="0" indent="0" algn="just">
              <a:buNone/>
            </a:pPr>
            <a:r>
              <a:rPr lang="en-US" sz="2200" dirty="0">
                <a:latin typeface="Times New Roman" panose="02020603050405020304" pitchFamily="18" charset="0"/>
                <a:cs typeface="Times New Roman" panose="02020603050405020304" pitchFamily="18" charset="0"/>
              </a:rPr>
              <a:t> for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right = 0; right &lt; </a:t>
            </a:r>
            <a:r>
              <a:rPr lang="ru-RU" sz="2200" dirty="0" err="1">
                <a:latin typeface="Times New Roman" panose="02020603050405020304" pitchFamily="18" charset="0"/>
                <a:cs typeface="Times New Roman" panose="02020603050405020304" pitchFamily="18" charset="0"/>
              </a:rPr>
              <a:t>числа.длина</a:t>
            </a:r>
            <a:r>
              <a:rPr lang="ru-RU"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right++):</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curr</a:t>
            </a:r>
            <a:r>
              <a:rPr lang="en-US" sz="2200" dirty="0">
                <a:latin typeface="Times New Roman" panose="02020603050405020304" pitchFamily="18" charset="0"/>
                <a:cs typeface="Times New Roman" panose="02020603050405020304" pitchFamily="18" charset="0"/>
              </a:rPr>
              <a:t> + = </a:t>
            </a:r>
            <a:r>
              <a:rPr lang="ru-RU" sz="2200" dirty="0">
                <a:latin typeface="Times New Roman" panose="02020603050405020304" pitchFamily="18" charset="0"/>
                <a:cs typeface="Times New Roman" panose="02020603050405020304" pitchFamily="18" charset="0"/>
              </a:rPr>
              <a:t>количество [справа]</a:t>
            </a:r>
          </a:p>
          <a:p>
            <a:pPr marL="0" indent="0" algn="just">
              <a:buNone/>
            </a:pPr>
            <a:r>
              <a:rPr lang="ru-RU"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while (</a:t>
            </a:r>
            <a:r>
              <a:rPr lang="en-US" sz="2200" dirty="0" err="1">
                <a:latin typeface="Times New Roman" panose="02020603050405020304" pitchFamily="18" charset="0"/>
                <a:cs typeface="Times New Roman" panose="02020603050405020304" pitchFamily="18" charset="0"/>
              </a:rPr>
              <a:t>curr</a:t>
            </a:r>
            <a:r>
              <a:rPr lang="en-US" sz="2200" dirty="0">
                <a:latin typeface="Times New Roman" panose="02020603050405020304" pitchFamily="18" charset="0"/>
                <a:cs typeface="Times New Roman" panose="02020603050405020304" pitchFamily="18" charset="0"/>
              </a:rPr>
              <a:t> &gt; k):</a:t>
            </a:r>
          </a:p>
          <a:p>
            <a:pPr marL="0" indent="0" algn="just">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curr</a:t>
            </a:r>
            <a:r>
              <a:rPr lang="en-US" sz="2200" dirty="0">
                <a:latin typeface="Times New Roman" panose="02020603050405020304" pitchFamily="18" charset="0"/>
                <a:cs typeface="Times New Roman" panose="02020603050405020304" pitchFamily="18" charset="0"/>
              </a:rPr>
              <a:t> -= </a:t>
            </a:r>
            <a:r>
              <a:rPr lang="ru-RU" sz="2200" dirty="0">
                <a:latin typeface="Times New Roman" panose="02020603050405020304" pitchFamily="18" charset="0"/>
                <a:cs typeface="Times New Roman" panose="02020603050405020304" pitchFamily="18" charset="0"/>
              </a:rPr>
              <a:t>количество [слева]</a:t>
            </a:r>
          </a:p>
          <a:p>
            <a:pPr marL="0" indent="0" algn="just">
              <a:buNone/>
            </a:pPr>
            <a:r>
              <a:rPr lang="ru-RU" sz="2200" dirty="0">
                <a:latin typeface="Times New Roman" panose="02020603050405020304" pitchFamily="18" charset="0"/>
                <a:cs typeface="Times New Roman" panose="02020603050405020304" pitchFamily="18" charset="0"/>
              </a:rPr>
              <a:t> слева ++</a:t>
            </a:r>
          </a:p>
          <a:p>
            <a:pPr marL="0" indent="0" algn="just">
              <a:buNone/>
            </a:pPr>
            <a:endParaRPr lang="ru-RU" sz="2200" dirty="0">
              <a:latin typeface="Times New Roman" panose="02020603050405020304" pitchFamily="18" charset="0"/>
              <a:cs typeface="Times New Roman" panose="02020603050405020304" pitchFamily="18" charset="0"/>
            </a:endParaRPr>
          </a:p>
          <a:p>
            <a:pPr marL="0" indent="0" algn="just">
              <a:buNone/>
            </a:pPr>
            <a:r>
              <a:rPr lang="ru-RU" sz="2200" dirty="0">
                <a:latin typeface="Times New Roman" panose="02020603050405020304" pitchFamily="18" charset="0"/>
                <a:cs typeface="Times New Roman" panose="02020603050405020304" pitchFamily="18" charset="0"/>
              </a:rPr>
              <a:t> ответ = максимальное (ответ, справа - слева + 1</a:t>
            </a:r>
            <a:r>
              <a:rPr lang="ru-RU" sz="2200" dirty="0" smtClean="0">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a:p>
            <a:pPr marL="0" indent="0" algn="just">
              <a:buNone/>
            </a:pPr>
            <a:r>
              <a:rPr lang="ru-RU" sz="2200" dirty="0">
                <a:latin typeface="Times New Roman" panose="02020603050405020304" pitchFamily="18" charset="0"/>
                <a:cs typeface="Times New Roman" panose="02020603050405020304" pitchFamily="18" charset="0"/>
              </a:rPr>
              <a:t> вернуть ответ</a:t>
            </a:r>
          </a:p>
          <a:p>
            <a:pPr marL="0" indent="0" algn="just">
              <a:buNone/>
            </a:pPr>
            <a:r>
              <a:rPr lang="ru-RU" sz="2200" dirty="0">
                <a:latin typeface="Times New Roman" panose="02020603050405020304" pitchFamily="18" charset="0"/>
                <a:cs typeface="Times New Roman" panose="02020603050405020304" pitchFamily="18" charset="0"/>
              </a:rPr>
              <a:t>Вот некоторый псевдокод для общего шаблона:</a:t>
            </a:r>
          </a:p>
          <a:p>
            <a:pPr marL="0" indent="0" algn="just">
              <a:buNone/>
            </a:pPr>
            <a:endParaRPr lang="ru-RU" sz="2200" dirty="0">
              <a:latin typeface="Times New Roman" panose="02020603050405020304" pitchFamily="18" charset="0"/>
              <a:cs typeface="Times New Roman" panose="02020603050405020304" pitchFamily="18" charset="0"/>
            </a:endParaRPr>
          </a:p>
          <a:p>
            <a:pPr marL="0" indent="0" algn="just">
              <a:buNone/>
            </a:pPr>
            <a:r>
              <a:rPr lang="ru-RU" sz="2200" dirty="0">
                <a:latin typeface="Times New Roman" panose="02020603050405020304" pitchFamily="18" charset="0"/>
                <a:cs typeface="Times New Roman" panose="02020603050405020304" pitchFamily="18" charset="0"/>
              </a:rPr>
              <a:t>функция </a:t>
            </a:r>
            <a:r>
              <a:rPr lang="en-US" sz="2200" dirty="0" err="1">
                <a:latin typeface="Times New Roman" panose="02020603050405020304" pitchFamily="18" charset="0"/>
                <a:cs typeface="Times New Roman" panose="02020603050405020304" pitchFamily="18" charset="0"/>
              </a:rPr>
              <a:t>fn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arr</a:t>
            </a:r>
            <a:r>
              <a:rPr lang="en-US" sz="2200" dirty="0">
                <a:latin typeface="Times New Roman" panose="02020603050405020304" pitchFamily="18" charset="0"/>
                <a:cs typeface="Times New Roman" panose="02020603050405020304" pitchFamily="18" charset="0"/>
              </a:rPr>
              <a:t>):</a:t>
            </a:r>
          </a:p>
          <a:p>
            <a:pPr marL="0" indent="0" algn="just">
              <a:buNone/>
            </a:pPr>
            <a:r>
              <a:rPr lang="en-US" sz="2200" dirty="0">
                <a:latin typeface="Times New Roman" panose="02020603050405020304" pitchFamily="18" charset="0"/>
                <a:cs typeface="Times New Roman" panose="02020603050405020304" pitchFamily="18" charset="0"/>
              </a:rPr>
              <a:t> left = 0 </a:t>
            </a:r>
          </a:p>
          <a:p>
            <a:pPr marL="0" indent="0" algn="just">
              <a:buNone/>
            </a:pPr>
            <a:r>
              <a:rPr lang="en-US" sz="2200" dirty="0">
                <a:latin typeface="Times New Roman" panose="02020603050405020304" pitchFamily="18" charset="0"/>
                <a:cs typeface="Times New Roman" panose="02020603050405020304" pitchFamily="18" charset="0"/>
              </a:rPr>
              <a:t> for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right = 0; right &lt; </a:t>
            </a:r>
            <a:r>
              <a:rPr lang="en-US" sz="2200" dirty="0" err="1">
                <a:latin typeface="Times New Roman" panose="02020603050405020304" pitchFamily="18" charset="0"/>
                <a:cs typeface="Times New Roman" panose="02020603050405020304" pitchFamily="18" charset="0"/>
              </a:rPr>
              <a:t>arr.length</a:t>
            </a:r>
            <a:r>
              <a:rPr lang="en-US" sz="2200" dirty="0">
                <a:latin typeface="Times New Roman" panose="02020603050405020304" pitchFamily="18" charset="0"/>
                <a:cs typeface="Times New Roman" panose="02020603050405020304" pitchFamily="18" charset="0"/>
              </a:rPr>
              <a:t>; right ++):</a:t>
            </a:r>
          </a:p>
          <a:p>
            <a:pPr marL="0" indent="0" algn="just">
              <a:buNone/>
            </a:pP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Выполните некоторую логику, чтобы "добавить" элемент в </a:t>
            </a:r>
            <a:r>
              <a:rPr lang="en-US" sz="2200" dirty="0" err="1">
                <a:latin typeface="Times New Roman" panose="02020603050405020304" pitchFamily="18" charset="0"/>
                <a:cs typeface="Times New Roman" panose="02020603050405020304" pitchFamily="18" charset="0"/>
              </a:rPr>
              <a:t>arr</a:t>
            </a:r>
            <a:r>
              <a:rPr lang="en-US" sz="2200" dirty="0">
                <a:latin typeface="Times New Roman" panose="02020603050405020304" pitchFamily="18" charset="0"/>
                <a:cs typeface="Times New Roman" panose="02020603050405020304" pitchFamily="18" charset="0"/>
              </a:rPr>
              <a:t>[right] </a:t>
            </a:r>
            <a:r>
              <a:rPr lang="ru-RU" sz="2200" dirty="0">
                <a:latin typeface="Times New Roman" panose="02020603050405020304" pitchFamily="18" charset="0"/>
                <a:cs typeface="Times New Roman" panose="02020603050405020304" pitchFamily="18" charset="0"/>
              </a:rPr>
              <a:t>в </a:t>
            </a:r>
            <a:r>
              <a:rPr lang="en-US" sz="2200" dirty="0">
                <a:latin typeface="Times New Roman" panose="02020603050405020304" pitchFamily="18" charset="0"/>
                <a:cs typeface="Times New Roman" panose="02020603050405020304" pitchFamily="18" charset="0"/>
              </a:rPr>
              <a:t>window</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while WINDOW_IS_INVALID:</a:t>
            </a:r>
          </a:p>
          <a:p>
            <a:pPr marL="0" indent="0" algn="just">
              <a:buNone/>
            </a:pP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Выполните некоторую логику, чтобы "удалить" элемент в </a:t>
            </a:r>
            <a:r>
              <a:rPr lang="en-US" sz="2200" dirty="0" err="1">
                <a:latin typeface="Times New Roman" panose="02020603050405020304" pitchFamily="18" charset="0"/>
                <a:cs typeface="Times New Roman" panose="02020603050405020304" pitchFamily="18" charset="0"/>
              </a:rPr>
              <a:t>arr</a:t>
            </a: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слева] из </a:t>
            </a:r>
            <a:r>
              <a:rPr lang="en-US" sz="2200" dirty="0">
                <a:latin typeface="Times New Roman" panose="02020603050405020304" pitchFamily="18" charset="0"/>
                <a:cs typeface="Times New Roman" panose="02020603050405020304" pitchFamily="18" charset="0"/>
              </a:rPr>
              <a:t>window </a:t>
            </a:r>
          </a:p>
          <a:p>
            <a:pPr marL="0" indent="0" algn="just">
              <a:buNone/>
            </a:pP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слева ++</a:t>
            </a:r>
          </a:p>
          <a:p>
            <a:pPr marL="0" indent="0" algn="just">
              <a:buNone/>
            </a:pPr>
            <a:endParaRPr lang="ru-RU" sz="2200" dirty="0">
              <a:latin typeface="Times New Roman" panose="02020603050405020304" pitchFamily="18" charset="0"/>
              <a:cs typeface="Times New Roman" panose="02020603050405020304" pitchFamily="18" charset="0"/>
            </a:endParaRPr>
          </a:p>
          <a:p>
            <a:pPr marL="0" indent="0" algn="just">
              <a:buNone/>
            </a:pPr>
            <a:r>
              <a:rPr lang="ru-RU" sz="2200" dirty="0">
                <a:latin typeface="Times New Roman" panose="02020603050405020304" pitchFamily="18" charset="0"/>
                <a:cs typeface="Times New Roman" panose="02020603050405020304" pitchFamily="18" charset="0"/>
              </a:rPr>
              <a:t> Выполните некоторую логику, чтобы обновить ответ</a:t>
            </a:r>
          </a:p>
        </p:txBody>
      </p:sp>
    </p:spTree>
    <p:extLst>
      <p:ext uri="{BB962C8B-B14F-4D97-AF65-F5344CB8AC3E}">
        <p14:creationId xmlns:p14="http://schemas.microsoft.com/office/powerpoint/2010/main" val="16914025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Реализация</a:t>
            </a:r>
            <a:endParaRPr lang="ru-RU" sz="40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r>
              <a:rPr lang="ru-RU" sz="2200" dirty="0" smtClean="0">
                <a:latin typeface="Times New Roman" panose="02020603050405020304" pitchFamily="18" charset="0"/>
                <a:cs typeface="Times New Roman" panose="02020603050405020304" pitchFamily="18" charset="0"/>
              </a:rPr>
              <a:t>Вот </a:t>
            </a:r>
            <a:r>
              <a:rPr lang="ru-RU" sz="2200" dirty="0">
                <a:latin typeface="Times New Roman" panose="02020603050405020304" pitchFamily="18" charset="0"/>
                <a:cs typeface="Times New Roman" panose="02020603050405020304" pitchFamily="18" charset="0"/>
              </a:rPr>
              <a:t>некоторый псевдокод для общего шаблона:</a:t>
            </a:r>
          </a:p>
          <a:p>
            <a:pPr marL="0" indent="0" algn="just">
              <a:buNone/>
            </a:pPr>
            <a:endParaRPr lang="ru-RU" sz="2200" dirty="0">
              <a:latin typeface="Times New Roman" panose="02020603050405020304" pitchFamily="18" charset="0"/>
              <a:cs typeface="Times New Roman" panose="02020603050405020304" pitchFamily="18" charset="0"/>
            </a:endParaRPr>
          </a:p>
          <a:p>
            <a:pPr marL="0" indent="0" algn="just">
              <a:buNone/>
            </a:pPr>
            <a:r>
              <a:rPr lang="ru-RU" sz="2200" dirty="0">
                <a:latin typeface="Times New Roman" panose="02020603050405020304" pitchFamily="18" charset="0"/>
                <a:cs typeface="Times New Roman" panose="02020603050405020304" pitchFamily="18" charset="0"/>
              </a:rPr>
              <a:t>функция </a:t>
            </a:r>
            <a:r>
              <a:rPr lang="en-US" sz="2200" dirty="0" err="1">
                <a:latin typeface="Times New Roman" panose="02020603050405020304" pitchFamily="18" charset="0"/>
                <a:cs typeface="Times New Roman" panose="02020603050405020304" pitchFamily="18" charset="0"/>
              </a:rPr>
              <a:t>fn</a:t>
            </a:r>
            <a:r>
              <a:rPr lang="en-US" sz="2200" dirty="0">
                <a:latin typeface="Times New Roman" panose="02020603050405020304" pitchFamily="18" charset="0"/>
                <a:cs typeface="Times New Roman" panose="02020603050405020304" pitchFamily="18" charset="0"/>
              </a:rPr>
              <a:t>(</a:t>
            </a:r>
            <a:r>
              <a:rPr lang="en-US" sz="2200" dirty="0" err="1">
                <a:latin typeface="Times New Roman" panose="02020603050405020304" pitchFamily="18" charset="0"/>
                <a:cs typeface="Times New Roman" panose="02020603050405020304" pitchFamily="18" charset="0"/>
              </a:rPr>
              <a:t>arr</a:t>
            </a:r>
            <a:r>
              <a:rPr lang="en-US" sz="2200" dirty="0">
                <a:latin typeface="Times New Roman" panose="02020603050405020304" pitchFamily="18" charset="0"/>
                <a:cs typeface="Times New Roman" panose="02020603050405020304" pitchFamily="18" charset="0"/>
              </a:rPr>
              <a:t>):</a:t>
            </a:r>
          </a:p>
          <a:p>
            <a:pPr marL="0" indent="0" algn="just">
              <a:buNone/>
            </a:pPr>
            <a:r>
              <a:rPr lang="en-US" sz="2200" dirty="0">
                <a:latin typeface="Times New Roman" panose="02020603050405020304" pitchFamily="18" charset="0"/>
                <a:cs typeface="Times New Roman" panose="02020603050405020304" pitchFamily="18" charset="0"/>
              </a:rPr>
              <a:t> left = 0 </a:t>
            </a:r>
          </a:p>
          <a:p>
            <a:pPr marL="0" indent="0" algn="just">
              <a:buNone/>
            </a:pPr>
            <a:r>
              <a:rPr lang="en-US" sz="2200" dirty="0">
                <a:latin typeface="Times New Roman" panose="02020603050405020304" pitchFamily="18" charset="0"/>
                <a:cs typeface="Times New Roman" panose="02020603050405020304" pitchFamily="18" charset="0"/>
              </a:rPr>
              <a:t> for (</a:t>
            </a:r>
            <a:r>
              <a:rPr lang="en-US" sz="2200" dirty="0" err="1">
                <a:latin typeface="Times New Roman" panose="02020603050405020304" pitchFamily="18" charset="0"/>
                <a:cs typeface="Times New Roman" panose="02020603050405020304" pitchFamily="18" charset="0"/>
              </a:rPr>
              <a:t>int</a:t>
            </a:r>
            <a:r>
              <a:rPr lang="en-US" sz="2200" dirty="0">
                <a:latin typeface="Times New Roman" panose="02020603050405020304" pitchFamily="18" charset="0"/>
                <a:cs typeface="Times New Roman" panose="02020603050405020304" pitchFamily="18" charset="0"/>
              </a:rPr>
              <a:t> right = 0; right &lt; </a:t>
            </a:r>
            <a:r>
              <a:rPr lang="en-US" sz="2200" dirty="0" err="1">
                <a:latin typeface="Times New Roman" panose="02020603050405020304" pitchFamily="18" charset="0"/>
                <a:cs typeface="Times New Roman" panose="02020603050405020304" pitchFamily="18" charset="0"/>
              </a:rPr>
              <a:t>arr.length</a:t>
            </a:r>
            <a:r>
              <a:rPr lang="en-US" sz="2200" dirty="0">
                <a:latin typeface="Times New Roman" panose="02020603050405020304" pitchFamily="18" charset="0"/>
                <a:cs typeface="Times New Roman" panose="02020603050405020304" pitchFamily="18" charset="0"/>
              </a:rPr>
              <a:t>; right ++):</a:t>
            </a:r>
          </a:p>
          <a:p>
            <a:pPr marL="0" indent="0" algn="just">
              <a:buNone/>
            </a:pP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Выполните некоторую логику, чтобы "добавить" элемент в </a:t>
            </a:r>
            <a:r>
              <a:rPr lang="en-US" sz="2200" dirty="0" err="1">
                <a:latin typeface="Times New Roman" panose="02020603050405020304" pitchFamily="18" charset="0"/>
                <a:cs typeface="Times New Roman" panose="02020603050405020304" pitchFamily="18" charset="0"/>
              </a:rPr>
              <a:t>arr</a:t>
            </a:r>
            <a:r>
              <a:rPr lang="en-US" sz="2200" dirty="0">
                <a:latin typeface="Times New Roman" panose="02020603050405020304" pitchFamily="18" charset="0"/>
                <a:cs typeface="Times New Roman" panose="02020603050405020304" pitchFamily="18" charset="0"/>
              </a:rPr>
              <a:t>[right] </a:t>
            </a:r>
            <a:r>
              <a:rPr lang="ru-RU" sz="2200" dirty="0">
                <a:latin typeface="Times New Roman" panose="02020603050405020304" pitchFamily="18" charset="0"/>
                <a:cs typeface="Times New Roman" panose="02020603050405020304" pitchFamily="18" charset="0"/>
              </a:rPr>
              <a:t>в </a:t>
            </a:r>
            <a:r>
              <a:rPr lang="en-US" sz="2200" dirty="0">
                <a:latin typeface="Times New Roman" panose="02020603050405020304" pitchFamily="18" charset="0"/>
                <a:cs typeface="Times New Roman" panose="02020603050405020304" pitchFamily="18" charset="0"/>
              </a:rPr>
              <a:t>window</a:t>
            </a: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 while WINDOW_IS_INVALID:</a:t>
            </a:r>
          </a:p>
          <a:p>
            <a:pPr marL="0" indent="0" algn="just">
              <a:buNone/>
            </a:pP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Выполните некоторую логику, чтобы "удалить" элемент в </a:t>
            </a:r>
            <a:r>
              <a:rPr lang="en-US" sz="2200" dirty="0" err="1">
                <a:latin typeface="Times New Roman" panose="02020603050405020304" pitchFamily="18" charset="0"/>
                <a:cs typeface="Times New Roman" panose="02020603050405020304" pitchFamily="18" charset="0"/>
              </a:rPr>
              <a:t>arr</a:t>
            </a: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слева] из </a:t>
            </a:r>
            <a:r>
              <a:rPr lang="en-US" sz="2200" dirty="0">
                <a:latin typeface="Times New Roman" panose="02020603050405020304" pitchFamily="18" charset="0"/>
                <a:cs typeface="Times New Roman" panose="02020603050405020304" pitchFamily="18" charset="0"/>
              </a:rPr>
              <a:t>window </a:t>
            </a:r>
          </a:p>
          <a:p>
            <a:pPr marL="0" indent="0" algn="just">
              <a:buNone/>
            </a:pPr>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слева ++</a:t>
            </a:r>
          </a:p>
          <a:p>
            <a:pPr marL="0" indent="0" algn="just">
              <a:buNone/>
            </a:pPr>
            <a:endParaRPr lang="ru-RU" sz="2200" dirty="0">
              <a:latin typeface="Times New Roman" panose="02020603050405020304" pitchFamily="18" charset="0"/>
              <a:cs typeface="Times New Roman" panose="02020603050405020304" pitchFamily="18" charset="0"/>
            </a:endParaRPr>
          </a:p>
          <a:p>
            <a:pPr marL="0" indent="0" algn="just">
              <a:buNone/>
            </a:pPr>
            <a:r>
              <a:rPr lang="ru-RU" sz="2200" dirty="0">
                <a:latin typeface="Times New Roman" panose="02020603050405020304" pitchFamily="18" charset="0"/>
                <a:cs typeface="Times New Roman" panose="02020603050405020304" pitchFamily="18" charset="0"/>
              </a:rPr>
              <a:t> Выполните некоторую логику, чтобы обновить ответ</a:t>
            </a:r>
          </a:p>
        </p:txBody>
      </p:sp>
    </p:spTree>
    <p:extLst>
      <p:ext uri="{BB962C8B-B14F-4D97-AF65-F5344CB8AC3E}">
        <p14:creationId xmlns:p14="http://schemas.microsoft.com/office/powerpoint/2010/main" val="41508845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a:latin typeface="Times New Roman" panose="02020603050405020304" pitchFamily="18" charset="0"/>
                <a:cs typeface="Times New Roman" panose="02020603050405020304" pitchFamily="18" charset="0"/>
              </a:rPr>
              <a:t>Почему раздвижное окно эффективно</a:t>
            </a:r>
            <a:r>
              <a:rPr lang="ru-RU" sz="4000" b="1" dirty="0" smtClean="0">
                <a:latin typeface="Times New Roman" panose="02020603050405020304" pitchFamily="18" charset="0"/>
                <a:cs typeface="Times New Roman" panose="02020603050405020304" pitchFamily="18" charset="0"/>
              </a:rPr>
              <a:t>?</a:t>
            </a:r>
            <a:endParaRPr lang="ru-RU" sz="40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r>
              <a:rPr lang="ru-RU" sz="2200" dirty="0" smtClean="0">
                <a:latin typeface="Times New Roman" panose="02020603050405020304" pitchFamily="18" charset="0"/>
                <a:cs typeface="Times New Roman" panose="02020603050405020304" pitchFamily="18" charset="0"/>
              </a:rPr>
              <a:t>Сколько </a:t>
            </a:r>
            <a:r>
              <a:rPr lang="ru-RU" sz="2200" dirty="0">
                <a:latin typeface="Times New Roman" panose="02020603050405020304" pitchFamily="18" charset="0"/>
                <a:cs typeface="Times New Roman" panose="02020603050405020304" pitchFamily="18" charset="0"/>
              </a:rPr>
              <a:t>существует </a:t>
            </a:r>
            <a:r>
              <a:rPr lang="ru-RU" sz="2200" dirty="0" err="1">
                <a:latin typeface="Times New Roman" panose="02020603050405020304" pitchFamily="18" charset="0"/>
                <a:cs typeface="Times New Roman" panose="02020603050405020304" pitchFamily="18" charset="0"/>
              </a:rPr>
              <a:t>подмассивов</a:t>
            </a:r>
            <a:r>
              <a:rPr lang="ru-RU" sz="2200" dirty="0">
                <a:latin typeface="Times New Roman" panose="02020603050405020304" pitchFamily="18" charset="0"/>
                <a:cs typeface="Times New Roman" panose="02020603050405020304" pitchFamily="18" charset="0"/>
              </a:rPr>
              <a:t> для любого массива? Если длина массива равна n, то существует n </a:t>
            </a:r>
            <a:r>
              <a:rPr lang="ru-RU" sz="2200" dirty="0" err="1">
                <a:latin typeface="Times New Roman" panose="02020603050405020304" pitchFamily="18" charset="0"/>
                <a:cs typeface="Times New Roman" panose="02020603050405020304" pitchFamily="18" charset="0"/>
              </a:rPr>
              <a:t>подмассивов</a:t>
            </a:r>
            <a:r>
              <a:rPr lang="ru-RU" sz="2200" dirty="0">
                <a:latin typeface="Times New Roman" panose="02020603050405020304" pitchFamily="18" charset="0"/>
                <a:cs typeface="Times New Roman" panose="02020603050405020304" pitchFamily="18" charset="0"/>
              </a:rPr>
              <a:t> длиной 1. Затем существует n - 1 </a:t>
            </a:r>
            <a:r>
              <a:rPr lang="ru-RU" sz="2200" dirty="0" err="1">
                <a:latin typeface="Times New Roman" panose="02020603050405020304" pitchFamily="18" charset="0"/>
                <a:cs typeface="Times New Roman" panose="02020603050405020304" pitchFamily="18" charset="0"/>
              </a:rPr>
              <a:t>подмассивов</a:t>
            </a:r>
            <a:r>
              <a:rPr lang="ru-RU" sz="2200" dirty="0">
                <a:latin typeface="Times New Roman" panose="02020603050405020304" pitchFamily="18" charset="0"/>
                <a:cs typeface="Times New Roman" panose="02020603050405020304" pitchFamily="18" charset="0"/>
              </a:rPr>
              <a:t> длиной 2 (каждый индекс, кроме последнего, может быть начальным индексом), n - 2 </a:t>
            </a:r>
            <a:r>
              <a:rPr lang="ru-RU" sz="2200" dirty="0" err="1">
                <a:latin typeface="Times New Roman" panose="02020603050405020304" pitchFamily="18" charset="0"/>
                <a:cs typeface="Times New Roman" panose="02020603050405020304" pitchFamily="18" charset="0"/>
              </a:rPr>
              <a:t>подмассивов</a:t>
            </a:r>
            <a:r>
              <a:rPr lang="ru-RU" sz="2200" dirty="0">
                <a:latin typeface="Times New Roman" panose="02020603050405020304" pitchFamily="18" charset="0"/>
                <a:cs typeface="Times New Roman" panose="02020603050405020304" pitchFamily="18" charset="0"/>
              </a:rPr>
              <a:t> длиной 3 и так далее, пока не останется 1 </a:t>
            </a:r>
            <a:r>
              <a:rPr lang="ru-RU" sz="2200" dirty="0" err="1">
                <a:latin typeface="Times New Roman" panose="02020603050405020304" pitchFamily="18" charset="0"/>
                <a:cs typeface="Times New Roman" panose="02020603050405020304" pitchFamily="18" charset="0"/>
              </a:rPr>
              <a:t>подмассивов</a:t>
            </a:r>
            <a:r>
              <a:rPr lang="ru-RU" sz="2200" dirty="0">
                <a:latin typeface="Times New Roman" panose="02020603050405020304" pitchFamily="18" charset="0"/>
                <a:cs typeface="Times New Roman" panose="02020603050405020304" pitchFamily="18" charset="0"/>
              </a:rPr>
              <a:t> длиной n. Это означает, что </a:t>
            </a:r>
            <a:r>
              <a:rPr lang="ru-RU" sz="2200" dirty="0" smtClean="0">
                <a:latin typeface="Times New Roman" panose="02020603050405020304" pitchFamily="18" charset="0"/>
                <a:cs typeface="Times New Roman" panose="02020603050405020304" pitchFamily="18" charset="0"/>
              </a:rPr>
              <a:t>существует</a:t>
            </a:r>
            <a:r>
              <a:rPr lang="en-US" sz="2200" dirty="0" smtClean="0">
                <a:latin typeface="Times New Roman" panose="02020603050405020304" pitchFamily="18" charset="0"/>
                <a:cs typeface="Times New Roman" panose="02020603050405020304" pitchFamily="18" charset="0"/>
              </a:rPr>
              <a:t> </a:t>
            </a:r>
            <a:endParaRPr lang="ru-RU" sz="2200" dirty="0">
              <a:latin typeface="Times New Roman" panose="02020603050405020304" pitchFamily="18" charset="0"/>
              <a:cs typeface="Times New Roman" panose="02020603050405020304" pitchFamily="18" charset="0"/>
            </a:endParaRPr>
          </a:p>
          <a:p>
            <a:pPr marL="0" indent="0" algn="just">
              <a:buNone/>
            </a:pPr>
            <a:r>
              <a:rPr lang="ru-RU"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ru-RU" sz="2200" dirty="0" err="1" smtClean="0">
                <a:latin typeface="Times New Roman" panose="02020603050405020304" pitchFamily="18" charset="0"/>
                <a:cs typeface="Times New Roman" panose="02020603050405020304" pitchFamily="18" charset="0"/>
              </a:rPr>
              <a:t>подмассивов</a:t>
            </a:r>
            <a:r>
              <a:rPr lang="ru-RU" sz="2200" dirty="0" smtClean="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(это частичная сумма этого ряда). С точки зрения временной сложности, любой алгоритм, рассматривающий каждый </a:t>
            </a:r>
            <a:r>
              <a:rPr lang="ru-RU" sz="2200" dirty="0" err="1">
                <a:latin typeface="Times New Roman" panose="02020603050405020304" pitchFamily="18" charset="0"/>
                <a:cs typeface="Times New Roman" panose="02020603050405020304" pitchFamily="18" charset="0"/>
              </a:rPr>
              <a:t>подмассив</a:t>
            </a:r>
            <a:r>
              <a:rPr lang="ru-RU" sz="2200" dirty="0">
                <a:latin typeface="Times New Roman" panose="02020603050405020304" pitchFamily="18" charset="0"/>
                <a:cs typeface="Times New Roman" panose="02020603050405020304" pitchFamily="18" charset="0"/>
              </a:rPr>
              <a:t>, будет работать как минимум O(n^2), что обычно слишком медленно. Скользящее окно гарантирует максимум 2n итераций окна — правый указатель может переместиться n раз, а левый указатель может переместиться n раз. Это означает, что если логика, применяемая к каждому окну, имеет сложность O(1), то алгоритмы скользящего окна работают со сложностью O(n), что намного быстрее</a:t>
            </a:r>
            <a:r>
              <a:rPr lang="ru-RU" sz="2200" dirty="0" smtClean="0">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a:p>
            <a:pPr marL="0" indent="0" algn="just">
              <a:buNone/>
            </a:pPr>
            <a:r>
              <a:rPr lang="ru-RU" sz="2200" dirty="0">
                <a:latin typeface="Times New Roman" panose="02020603050405020304" pitchFamily="18" charset="0"/>
                <a:cs typeface="Times New Roman" panose="02020603050405020304" pitchFamily="18" charset="0"/>
              </a:rPr>
              <a:t>Вы можете подумать: внутри цикла </a:t>
            </a:r>
            <a:r>
              <a:rPr lang="ru-RU" sz="2200" dirty="0" err="1">
                <a:latin typeface="Times New Roman" panose="02020603050405020304" pitchFamily="18" charset="0"/>
                <a:cs typeface="Times New Roman" panose="02020603050405020304" pitchFamily="18" charset="0"/>
              </a:rPr>
              <a:t>for</a:t>
            </a:r>
            <a:r>
              <a:rPr lang="ru-RU" sz="2200" dirty="0">
                <a:latin typeface="Times New Roman" panose="02020603050405020304" pitchFamily="18" charset="0"/>
                <a:cs typeface="Times New Roman" panose="02020603050405020304" pitchFamily="18" charset="0"/>
              </a:rPr>
              <a:t> есть цикл </a:t>
            </a:r>
            <a:r>
              <a:rPr lang="ru-RU" sz="2200" dirty="0" err="1">
                <a:latin typeface="Times New Roman" panose="02020603050405020304" pitchFamily="18" charset="0"/>
                <a:cs typeface="Times New Roman" panose="02020603050405020304" pitchFamily="18" charset="0"/>
              </a:rPr>
              <a:t>while</a:t>
            </a:r>
            <a:r>
              <a:rPr lang="ru-RU" sz="2200" dirty="0">
                <a:latin typeface="Times New Roman" panose="02020603050405020304" pitchFamily="18" charset="0"/>
                <a:cs typeface="Times New Roman" panose="02020603050405020304" pitchFamily="18" charset="0"/>
              </a:rPr>
              <a:t>, разве временная сложность не O(n^2)? Причина, по которой она по-прежнему O(n), заключается в том, что цикл </a:t>
            </a:r>
            <a:r>
              <a:rPr lang="ru-RU" sz="2200" dirty="0" err="1">
                <a:latin typeface="Times New Roman" panose="02020603050405020304" pitchFamily="18" charset="0"/>
                <a:cs typeface="Times New Roman" panose="02020603050405020304" pitchFamily="18" charset="0"/>
              </a:rPr>
              <a:t>while</a:t>
            </a:r>
            <a:r>
              <a:rPr lang="ru-RU" sz="2200" dirty="0">
                <a:latin typeface="Times New Roman" panose="02020603050405020304" pitchFamily="18" charset="0"/>
                <a:cs typeface="Times New Roman" panose="02020603050405020304" pitchFamily="18" charset="0"/>
              </a:rPr>
              <a:t> может выполняться всего n раз за весь алгоритм (</a:t>
            </a:r>
            <a:r>
              <a:rPr lang="ru-RU" sz="2200" dirty="0" err="1">
                <a:latin typeface="Times New Roman" panose="02020603050405020304" pitchFamily="18" charset="0"/>
                <a:cs typeface="Times New Roman" panose="02020603050405020304" pitchFamily="18" charset="0"/>
              </a:rPr>
              <a:t>left</a:t>
            </a:r>
            <a:r>
              <a:rPr lang="ru-RU" sz="2200" dirty="0">
                <a:latin typeface="Times New Roman" panose="02020603050405020304" pitchFamily="18" charset="0"/>
                <a:cs typeface="Times New Roman" panose="02020603050405020304" pitchFamily="18" charset="0"/>
              </a:rPr>
              <a:t> начинается с 0, только увеличивается и никогда не превышает n). Если бы цикл </a:t>
            </a:r>
            <a:r>
              <a:rPr lang="ru-RU" sz="2200" dirty="0" err="1">
                <a:latin typeface="Times New Roman" panose="02020603050405020304" pitchFamily="18" charset="0"/>
                <a:cs typeface="Times New Roman" panose="02020603050405020304" pitchFamily="18" charset="0"/>
              </a:rPr>
              <a:t>while</a:t>
            </a:r>
            <a:r>
              <a:rPr lang="ru-RU" sz="2200" dirty="0">
                <a:latin typeface="Times New Roman" panose="02020603050405020304" pitchFamily="18" charset="0"/>
                <a:cs typeface="Times New Roman" panose="02020603050405020304" pitchFamily="18" charset="0"/>
              </a:rPr>
              <a:t> выполнялся n раз на одной итерации цикла </a:t>
            </a:r>
            <a:r>
              <a:rPr lang="ru-RU" sz="2200" dirty="0" err="1">
                <a:latin typeface="Times New Roman" panose="02020603050405020304" pitchFamily="18" charset="0"/>
                <a:cs typeface="Times New Roman" panose="02020603050405020304" pitchFamily="18" charset="0"/>
              </a:rPr>
              <a:t>for</a:t>
            </a:r>
            <a:r>
              <a:rPr lang="ru-RU" sz="2200" dirty="0">
                <a:latin typeface="Times New Roman" panose="02020603050405020304" pitchFamily="18" charset="0"/>
                <a:cs typeface="Times New Roman" panose="02020603050405020304" pitchFamily="18" charset="0"/>
              </a:rPr>
              <a:t>, это означало бы, что он вообще не выполнялся бы на всех остальных итерациях цикла </a:t>
            </a:r>
            <a:r>
              <a:rPr lang="ru-RU" sz="2200" dirty="0" err="1">
                <a:latin typeface="Times New Roman" panose="02020603050405020304" pitchFamily="18" charset="0"/>
                <a:cs typeface="Times New Roman" panose="02020603050405020304" pitchFamily="18" charset="0"/>
              </a:rPr>
              <a:t>for</a:t>
            </a:r>
            <a:r>
              <a:rPr lang="ru-RU" sz="2200" dirty="0">
                <a:latin typeface="Times New Roman" panose="02020603050405020304" pitchFamily="18" charset="0"/>
                <a:cs typeface="Times New Roman" panose="02020603050405020304" pitchFamily="18" charset="0"/>
              </a:rPr>
              <a:t>. Это то, что мы называем амортизационным анализом: даже если наихудший случай для итерации внутри цикла </a:t>
            </a:r>
            <a:r>
              <a:rPr lang="ru-RU" sz="2200" dirty="0" err="1">
                <a:latin typeface="Times New Roman" panose="02020603050405020304" pitchFamily="18" charset="0"/>
                <a:cs typeface="Times New Roman" panose="02020603050405020304" pitchFamily="18" charset="0"/>
              </a:rPr>
              <a:t>for</a:t>
            </a:r>
            <a:r>
              <a:rPr lang="ru-RU" sz="2200" dirty="0">
                <a:latin typeface="Times New Roman" panose="02020603050405020304" pitchFamily="18" charset="0"/>
                <a:cs typeface="Times New Roman" panose="02020603050405020304" pitchFamily="18" charset="0"/>
              </a:rPr>
              <a:t> равен O(n), в среднем он равен O(1), если рассматривать весь алгоритм в целом.</a:t>
            </a:r>
          </a:p>
        </p:txBody>
      </p:sp>
      <mc:AlternateContent xmlns:mc="http://schemas.openxmlformats.org/markup-compatibility/2006">
        <mc:Choice xmlns:a14="http://schemas.microsoft.com/office/drawing/2010/main" Requires="a14">
          <p:sp>
            <p:nvSpPr>
              <p:cNvPr id="4" name="Прямоугольник 3"/>
              <p:cNvSpPr/>
              <p:nvPr/>
            </p:nvSpPr>
            <p:spPr>
              <a:xfrm>
                <a:off x="9710897" y="1930822"/>
                <a:ext cx="2225289" cy="84850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chr m:val="∑"/>
                          <m:limLoc m:val="undOvr"/>
                          <m:ctrlPr>
                            <a:rPr lang="ru-RU">
                              <a:latin typeface="Cambria Math" panose="02040503050406030204" pitchFamily="18" charset="0"/>
                            </a:rPr>
                          </m:ctrlPr>
                        </m:naryPr>
                        <m:sub>
                          <m:r>
                            <a:rPr lang="ru-RU" i="1">
                              <a:latin typeface="Cambria Math" panose="02040503050406030204" pitchFamily="18" charset="0"/>
                            </a:rPr>
                            <m:t>𝑘</m:t>
                          </m:r>
                          <m:r>
                            <a:rPr lang="ru-RU" i="0">
                              <a:latin typeface="Cambria Math" panose="02040503050406030204" pitchFamily="18" charset="0"/>
                            </a:rPr>
                            <m:t>=1</m:t>
                          </m:r>
                        </m:sub>
                        <m:sup>
                          <m:r>
                            <a:rPr lang="ru-RU" i="1">
                              <a:latin typeface="Cambria Math" panose="02040503050406030204" pitchFamily="18" charset="0"/>
                            </a:rPr>
                            <m:t>𝑛</m:t>
                          </m:r>
                        </m:sup>
                        <m:e>
                          <m:r>
                            <a:rPr lang="ru-RU" i="1">
                              <a:latin typeface="Cambria Math" panose="02040503050406030204" pitchFamily="18" charset="0"/>
                            </a:rPr>
                            <m:t>𝑘</m:t>
                          </m:r>
                          <m:r>
                            <a:rPr lang="ru-RU" i="0">
                              <a:latin typeface="Cambria Math" panose="02040503050406030204" pitchFamily="18" charset="0"/>
                            </a:rPr>
                            <m:t>=</m:t>
                          </m:r>
                          <m:f>
                            <m:fPr>
                              <m:ctrlPr>
                                <a:rPr lang="ru-RU" i="1">
                                  <a:latin typeface="Cambria Math" panose="02040503050406030204" pitchFamily="18" charset="0"/>
                                </a:rPr>
                              </m:ctrlPr>
                            </m:fPr>
                            <m:num>
                              <m:d>
                                <m:dPr>
                                  <m:begChr m:val=""/>
                                  <m:ctrlPr>
                                    <a:rPr lang="ru-RU" i="1">
                                      <a:latin typeface="Cambria Math" panose="02040503050406030204" pitchFamily="18" charset="0"/>
                                    </a:rPr>
                                  </m:ctrlPr>
                                </m:dPr>
                                <m:e>
                                  <m:r>
                                    <a:rPr lang="ru-RU" i="1">
                                      <a:latin typeface="Cambria Math" panose="02040503050406030204" pitchFamily="18" charset="0"/>
                                    </a:rPr>
                                    <m:t>𝑛</m:t>
                                  </m:r>
                                  <m:r>
                                    <a:rPr lang="ru-RU" i="0">
                                      <a:latin typeface="Cambria Math" panose="02040503050406030204" pitchFamily="18" charset="0"/>
                                    </a:rPr>
                                    <m:t>∗(</m:t>
                                  </m:r>
                                  <m:r>
                                    <a:rPr lang="ru-RU" i="1">
                                      <a:latin typeface="Cambria Math" panose="02040503050406030204" pitchFamily="18" charset="0"/>
                                    </a:rPr>
                                    <m:t>𝑛</m:t>
                                  </m:r>
                                  <m:r>
                                    <a:rPr lang="ru-RU" i="0">
                                      <a:latin typeface="Cambria Math" panose="02040503050406030204" pitchFamily="18" charset="0"/>
                                    </a:rPr>
                                    <m:t> + 1</m:t>
                                  </m:r>
                                </m:e>
                              </m:d>
                            </m:num>
                            <m:den>
                              <m:r>
                                <a:rPr lang="ru-RU" i="0">
                                  <a:latin typeface="Cambria Math" panose="02040503050406030204" pitchFamily="18" charset="0"/>
                                </a:rPr>
                                <m:t>2</m:t>
                              </m:r>
                            </m:den>
                          </m:f>
                        </m:e>
                      </m:nary>
                    </m:oMath>
                  </m:oMathPara>
                </a14:m>
                <a:endParaRPr lang="ru-RU" dirty="0"/>
              </a:p>
            </p:txBody>
          </p:sp>
        </mc:Choice>
        <mc:Fallback>
          <p:sp>
            <p:nvSpPr>
              <p:cNvPr id="4" name="Прямоугольник 3"/>
              <p:cNvSpPr>
                <a:spLocks noRot="1" noChangeAspect="1" noMove="1" noResize="1" noEditPoints="1" noAdjustHandles="1" noChangeArrowheads="1" noChangeShapeType="1" noTextEdit="1"/>
              </p:cNvSpPr>
              <p:nvPr/>
            </p:nvSpPr>
            <p:spPr>
              <a:xfrm>
                <a:off x="9710897" y="1930822"/>
                <a:ext cx="2225289" cy="848502"/>
              </a:xfrm>
              <a:prstGeom prst="rect">
                <a:avLst/>
              </a:prstGeom>
              <a:blipFill rotWithShape="0">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7828789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en-US" sz="4000" b="1" dirty="0">
                <a:latin typeface="Times New Roman" panose="02020603050405020304" pitchFamily="18" charset="0"/>
                <a:cs typeface="Times New Roman" panose="02020603050405020304" pitchFamily="18" charset="0"/>
              </a:rPr>
              <a:t> </a:t>
            </a:r>
            <a:r>
              <a:rPr lang="ru-RU" sz="4000" b="1" dirty="0" smtClean="0">
                <a:latin typeface="Times New Roman" panose="02020603050405020304" pitchFamily="18" charset="0"/>
                <a:cs typeface="Times New Roman" panose="02020603050405020304" pitchFamily="18" charset="0"/>
              </a:rPr>
              <a:t>Примеры применения </a:t>
            </a:r>
            <a:r>
              <a:rPr lang="ru-RU" sz="4000" b="1" dirty="0">
                <a:latin typeface="Times New Roman" panose="02020603050405020304" pitchFamily="18" charset="0"/>
                <a:cs typeface="Times New Roman" panose="02020603050405020304" pitchFamily="18" charset="0"/>
              </a:rPr>
              <a:t>раздвижных окон</a:t>
            </a:r>
            <a:endParaRPr lang="ru-RU" sz="4000" b="1" dirty="0" smtClean="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r>
              <a:rPr lang="ru-RU" sz="2000" dirty="0">
                <a:latin typeface="Times New Roman" panose="02020603050405020304" pitchFamily="18" charset="0"/>
                <a:cs typeface="Times New Roman" panose="02020603050405020304" pitchFamily="18" charset="0"/>
              </a:rPr>
              <a:t>Пример 1. Дан массив положительных целых чисел </a:t>
            </a:r>
            <a:r>
              <a:rPr lang="ru-RU" sz="2000" dirty="0" err="1">
                <a:latin typeface="Times New Roman" panose="02020603050405020304" pitchFamily="18" charset="0"/>
                <a:cs typeface="Times New Roman" panose="02020603050405020304" pitchFamily="18" charset="0"/>
              </a:rPr>
              <a:t>nums</a:t>
            </a:r>
            <a:r>
              <a:rPr lang="ru-RU" sz="2000" dirty="0">
                <a:latin typeface="Times New Roman" panose="02020603050405020304" pitchFamily="18" charset="0"/>
                <a:cs typeface="Times New Roman" panose="02020603050405020304" pitchFamily="18" charset="0"/>
              </a:rPr>
              <a:t> и целое число k. Найдите длину самого длинного </a:t>
            </a:r>
            <a:r>
              <a:rPr lang="ru-RU" sz="2000" dirty="0" err="1">
                <a:latin typeface="Times New Roman" panose="02020603050405020304" pitchFamily="18" charset="0"/>
                <a:cs typeface="Times New Roman" panose="02020603050405020304" pitchFamily="18" charset="0"/>
              </a:rPr>
              <a:t>подмассива</a:t>
            </a:r>
            <a:r>
              <a:rPr lang="ru-RU" sz="2000" dirty="0">
                <a:latin typeface="Times New Roman" panose="02020603050405020304" pitchFamily="18" charset="0"/>
                <a:cs typeface="Times New Roman" panose="02020603050405020304" pitchFamily="18" charset="0"/>
              </a:rPr>
              <a:t>, сумма элементов которого меньше или равна k. Это задача, о которой мы говорили выше. Теперь мы решим её формально</a:t>
            </a:r>
            <a:r>
              <a:rPr lang="ru-RU"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just">
              <a:spcBef>
                <a:spcPts val="300"/>
              </a:spcBef>
              <a:buNone/>
            </a:pPr>
            <a:r>
              <a:rPr lang="ru-RU" altLang="ru-RU" sz="2000" dirty="0" err="1">
                <a:solidFill>
                  <a:srgbClr val="0000FF"/>
                </a:solidFill>
                <a:latin typeface="Cascadia Mono" panose="020B0609020000020004" pitchFamily="49" charset="0"/>
              </a:rPr>
              <a:t>public</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static</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int</a:t>
            </a:r>
            <a:r>
              <a:rPr lang="ru-RU" altLang="ru-RU" sz="2000" dirty="0">
                <a:solidFill>
                  <a:srgbClr val="000000"/>
                </a:solidFill>
                <a:latin typeface="Cascadia Mono" panose="020B0609020000020004" pitchFamily="49" charset="0"/>
              </a:rPr>
              <a:t> </a:t>
            </a:r>
            <a:r>
              <a:rPr lang="ru-RU" altLang="ru-RU" sz="2000" dirty="0" err="1">
                <a:solidFill>
                  <a:srgbClr val="74531F"/>
                </a:solidFill>
                <a:latin typeface="Cascadia Mono" panose="020B0609020000020004" pitchFamily="49" charset="0"/>
              </a:rPr>
              <a:t>findLength</a:t>
            </a:r>
            <a:r>
              <a:rPr lang="ru-RU" altLang="ru-RU" sz="2000" dirty="0">
                <a:solidFill>
                  <a:srgbClr val="000000"/>
                </a:solidFill>
                <a:latin typeface="Cascadia Mono" panose="020B0609020000020004" pitchFamily="49" charset="0"/>
              </a:rPr>
              <a:t>(</a:t>
            </a:r>
            <a:r>
              <a:rPr lang="ru-RU" altLang="ru-RU" sz="2000" dirty="0" err="1">
                <a:solidFill>
                  <a:srgbClr val="0000FF"/>
                </a:solidFill>
                <a:latin typeface="Cascadia Mono" panose="020B0609020000020004" pitchFamily="49" charset="0"/>
              </a:rPr>
              <a:t>int</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nums</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int</a:t>
            </a:r>
            <a:r>
              <a:rPr lang="ru-RU" altLang="ru-RU" sz="2000" dirty="0">
                <a:solidFill>
                  <a:srgbClr val="000000"/>
                </a:solidFill>
                <a:latin typeface="Cascadia Mono" panose="020B0609020000020004" pitchFamily="49" charset="0"/>
              </a:rPr>
              <a:t> </a:t>
            </a:r>
            <a:r>
              <a:rPr lang="ru-RU" altLang="ru-RU" sz="2000" dirty="0">
                <a:solidFill>
                  <a:srgbClr val="1F377F"/>
                </a:solidFill>
                <a:latin typeface="Cascadia Mono" panose="020B0609020000020004" pitchFamily="49" charset="0"/>
              </a:rPr>
              <a:t>k</a:t>
            </a:r>
            <a:r>
              <a:rPr lang="ru-RU" altLang="ru-RU" sz="2000" dirty="0">
                <a:solidFill>
                  <a:srgbClr val="000000"/>
                </a:solidFill>
                <a:latin typeface="Cascadia Mono" panose="020B0609020000020004" pitchFamily="49" charset="0"/>
              </a:rPr>
              <a:t>) </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int</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left</a:t>
            </a:r>
            <a:r>
              <a:rPr lang="ru-RU" altLang="ru-RU" sz="2000" dirty="0">
                <a:solidFill>
                  <a:srgbClr val="000000"/>
                </a:solidFill>
                <a:latin typeface="Cascadia Mono" panose="020B0609020000020004" pitchFamily="49" charset="0"/>
              </a:rPr>
              <a:t> = </a:t>
            </a:r>
            <a:r>
              <a:rPr lang="ru-RU" altLang="ru-RU" sz="2000" dirty="0" smtClean="0">
                <a:solidFill>
                  <a:srgbClr val="000000"/>
                </a:solidFill>
                <a:latin typeface="Cascadia Mono" panose="020B0609020000020004" pitchFamily="49" charset="0"/>
              </a:rPr>
              <a:t>0;</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int</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curr</a:t>
            </a:r>
            <a:r>
              <a:rPr lang="ru-RU" altLang="ru-RU" sz="2000" dirty="0">
                <a:solidFill>
                  <a:srgbClr val="000000"/>
                </a:solidFill>
                <a:latin typeface="Cascadia Mono" panose="020B0609020000020004" pitchFamily="49" charset="0"/>
              </a:rPr>
              <a:t> = 0; </a:t>
            </a:r>
            <a:r>
              <a:rPr lang="ru-RU" altLang="ru-RU" sz="2000" dirty="0">
                <a:solidFill>
                  <a:srgbClr val="008000"/>
                </a:solidFill>
                <a:latin typeface="Cascadia Mono" panose="020B0609020000020004" pitchFamily="49" charset="0"/>
              </a:rPr>
              <a:t>// </a:t>
            </a:r>
            <a:r>
              <a:rPr lang="ru-RU" altLang="ru-RU" sz="2000" dirty="0" err="1">
                <a:solidFill>
                  <a:srgbClr val="008000"/>
                </a:solidFill>
                <a:latin typeface="Cascadia Mono" panose="020B0609020000020004" pitchFamily="49" charset="0"/>
              </a:rPr>
              <a:t>curr</a:t>
            </a:r>
            <a:r>
              <a:rPr lang="ru-RU" altLang="ru-RU" sz="2000" dirty="0">
                <a:solidFill>
                  <a:srgbClr val="008000"/>
                </a:solidFill>
                <a:latin typeface="Cascadia Mono" panose="020B0609020000020004" pitchFamily="49" charset="0"/>
              </a:rPr>
              <a:t> </a:t>
            </a:r>
            <a:r>
              <a:rPr lang="ru-RU" altLang="ru-RU" sz="2000" dirty="0" err="1">
                <a:solidFill>
                  <a:srgbClr val="008000"/>
                </a:solidFill>
                <a:latin typeface="Cascadia Mono" panose="020B0609020000020004" pitchFamily="49" charset="0"/>
              </a:rPr>
              <a:t>is</a:t>
            </a:r>
            <a:r>
              <a:rPr lang="ru-RU" altLang="ru-RU" sz="2000" dirty="0">
                <a:solidFill>
                  <a:srgbClr val="008000"/>
                </a:solidFill>
                <a:latin typeface="Cascadia Mono" panose="020B0609020000020004" pitchFamily="49" charset="0"/>
              </a:rPr>
              <a:t> </a:t>
            </a:r>
            <a:r>
              <a:rPr lang="ru-RU" altLang="ru-RU" sz="2000" dirty="0" err="1">
                <a:solidFill>
                  <a:srgbClr val="008000"/>
                </a:solidFill>
                <a:latin typeface="Cascadia Mono" panose="020B0609020000020004" pitchFamily="49" charset="0"/>
              </a:rPr>
              <a:t>the</a:t>
            </a:r>
            <a:r>
              <a:rPr lang="ru-RU" altLang="ru-RU" sz="2000" dirty="0">
                <a:solidFill>
                  <a:srgbClr val="008000"/>
                </a:solidFill>
                <a:latin typeface="Cascadia Mono" panose="020B0609020000020004" pitchFamily="49" charset="0"/>
              </a:rPr>
              <a:t> </a:t>
            </a:r>
            <a:r>
              <a:rPr lang="ru-RU" altLang="ru-RU" sz="2000" dirty="0" err="1">
                <a:solidFill>
                  <a:srgbClr val="008000"/>
                </a:solidFill>
                <a:latin typeface="Cascadia Mono" panose="020B0609020000020004" pitchFamily="49" charset="0"/>
              </a:rPr>
              <a:t>current</a:t>
            </a:r>
            <a:r>
              <a:rPr lang="ru-RU" altLang="ru-RU" sz="2000" dirty="0">
                <a:solidFill>
                  <a:srgbClr val="008000"/>
                </a:solidFill>
                <a:latin typeface="Cascadia Mono" panose="020B0609020000020004" pitchFamily="49" charset="0"/>
              </a:rPr>
              <a:t> </a:t>
            </a:r>
            <a:r>
              <a:rPr lang="ru-RU" altLang="ru-RU" sz="2000" dirty="0" err="1">
                <a:solidFill>
                  <a:srgbClr val="008000"/>
                </a:solidFill>
                <a:latin typeface="Cascadia Mono" panose="020B0609020000020004" pitchFamily="49" charset="0"/>
              </a:rPr>
              <a:t>sum</a:t>
            </a:r>
            <a:r>
              <a:rPr lang="ru-RU" altLang="ru-RU" sz="2000" dirty="0">
                <a:solidFill>
                  <a:srgbClr val="008000"/>
                </a:solidFill>
                <a:latin typeface="Cascadia Mono" panose="020B0609020000020004" pitchFamily="49" charset="0"/>
              </a:rPr>
              <a:t> </a:t>
            </a:r>
            <a:r>
              <a:rPr lang="ru-RU" altLang="ru-RU" sz="2000" dirty="0" err="1">
                <a:solidFill>
                  <a:srgbClr val="008000"/>
                </a:solidFill>
                <a:latin typeface="Cascadia Mono" panose="020B0609020000020004" pitchFamily="49" charset="0"/>
              </a:rPr>
              <a:t>of</a:t>
            </a:r>
            <a:r>
              <a:rPr lang="ru-RU" altLang="ru-RU" sz="2000" dirty="0">
                <a:solidFill>
                  <a:srgbClr val="008000"/>
                </a:solidFill>
                <a:latin typeface="Cascadia Mono" panose="020B0609020000020004" pitchFamily="49" charset="0"/>
              </a:rPr>
              <a:t> </a:t>
            </a:r>
            <a:r>
              <a:rPr lang="ru-RU" altLang="ru-RU" sz="2000" dirty="0" err="1">
                <a:solidFill>
                  <a:srgbClr val="008000"/>
                </a:solidFill>
                <a:latin typeface="Cascadia Mono" panose="020B0609020000020004" pitchFamily="49" charset="0"/>
              </a:rPr>
              <a:t>the</a:t>
            </a:r>
            <a:r>
              <a:rPr lang="ru-RU" altLang="ru-RU" sz="2000" dirty="0">
                <a:solidFill>
                  <a:srgbClr val="008000"/>
                </a:solidFill>
                <a:latin typeface="Cascadia Mono" panose="020B0609020000020004" pitchFamily="49" charset="0"/>
              </a:rPr>
              <a:t> </a:t>
            </a:r>
            <a:r>
              <a:rPr lang="ru-RU" altLang="ru-RU" sz="2000" dirty="0" err="1" smtClean="0">
                <a:solidFill>
                  <a:srgbClr val="008000"/>
                </a:solidFill>
                <a:latin typeface="Cascadia Mono" panose="020B0609020000020004" pitchFamily="49" charset="0"/>
              </a:rPr>
              <a:t>window</a:t>
            </a:r>
            <a:endParaRPr lang="en-US" altLang="ru-RU" sz="2000" dirty="0" smtClean="0">
              <a:solidFill>
                <a:srgbClr val="008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int</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ans</a:t>
            </a:r>
            <a:r>
              <a:rPr lang="ru-RU" altLang="ru-RU" sz="2000" dirty="0">
                <a:solidFill>
                  <a:srgbClr val="000000"/>
                </a:solidFill>
                <a:latin typeface="Cascadia Mono" panose="020B0609020000020004" pitchFamily="49" charset="0"/>
              </a:rPr>
              <a:t> = 0</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8F08C4"/>
                </a:solidFill>
                <a:latin typeface="Cascadia Mono" panose="020B0609020000020004" pitchFamily="49" charset="0"/>
              </a:rPr>
              <a:t>for</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int</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right</a:t>
            </a:r>
            <a:r>
              <a:rPr lang="ru-RU" altLang="ru-RU" sz="2000" dirty="0">
                <a:solidFill>
                  <a:srgbClr val="000000"/>
                </a:solidFill>
                <a:latin typeface="Cascadia Mono" panose="020B0609020000020004" pitchFamily="49" charset="0"/>
              </a:rPr>
              <a:t> = 0; </a:t>
            </a:r>
            <a:r>
              <a:rPr lang="ru-RU" altLang="ru-RU" sz="2000" dirty="0" err="1">
                <a:solidFill>
                  <a:srgbClr val="1F377F"/>
                </a:solidFill>
                <a:latin typeface="Cascadia Mono" panose="020B0609020000020004" pitchFamily="49" charset="0"/>
              </a:rPr>
              <a:t>right</a:t>
            </a:r>
            <a:r>
              <a:rPr lang="ru-RU" altLang="ru-RU" sz="2000" dirty="0">
                <a:solidFill>
                  <a:srgbClr val="000000"/>
                </a:solidFill>
                <a:latin typeface="Cascadia Mono" panose="020B0609020000020004" pitchFamily="49" charset="0"/>
              </a:rPr>
              <a:t> &lt; </a:t>
            </a:r>
            <a:r>
              <a:rPr lang="ru-RU" altLang="ru-RU" sz="2000" dirty="0" err="1">
                <a:solidFill>
                  <a:srgbClr val="1F377F"/>
                </a:solidFill>
                <a:latin typeface="Cascadia Mono" panose="020B0609020000020004" pitchFamily="49" charset="0"/>
              </a:rPr>
              <a:t>nums</a:t>
            </a:r>
            <a:r>
              <a:rPr lang="ru-RU" altLang="ru-RU" sz="2000" dirty="0" err="1">
                <a:solidFill>
                  <a:srgbClr val="000000"/>
                </a:solidFill>
                <a:latin typeface="Cascadia Mono" panose="020B0609020000020004" pitchFamily="49" charset="0"/>
              </a:rPr>
              <a:t>.Length</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right</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curr</a:t>
            </a:r>
            <a:r>
              <a:rPr lang="ru-RU" altLang="ru-RU" sz="2000" dirty="0">
                <a:solidFill>
                  <a:srgbClr val="000000"/>
                </a:solidFill>
                <a:latin typeface="Cascadia Mono" panose="020B0609020000020004" pitchFamily="49" charset="0"/>
              </a:rPr>
              <a:t> += </a:t>
            </a:r>
            <a:r>
              <a:rPr lang="ru-RU" altLang="ru-RU" sz="2000" dirty="0" err="1">
                <a:solidFill>
                  <a:srgbClr val="1F377F"/>
                </a:solidFill>
                <a:latin typeface="Cascadia Mono" panose="020B0609020000020004" pitchFamily="49" charset="0"/>
              </a:rPr>
              <a:t>nums</a:t>
            </a:r>
            <a:r>
              <a:rPr lang="ru-RU" altLang="ru-RU" sz="2000" dirty="0">
                <a:solidFill>
                  <a:srgbClr val="000000"/>
                </a:solidFill>
                <a:latin typeface="Cascadia Mono" panose="020B0609020000020004" pitchFamily="49" charset="0"/>
              </a:rPr>
              <a:t>[</a:t>
            </a:r>
            <a:r>
              <a:rPr lang="ru-RU" altLang="ru-RU" sz="2000" dirty="0" err="1">
                <a:solidFill>
                  <a:srgbClr val="1F377F"/>
                </a:solidFill>
                <a:latin typeface="Cascadia Mono" panose="020B0609020000020004" pitchFamily="49" charset="0"/>
              </a:rPr>
              <a:t>right</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8F08C4"/>
                </a:solidFill>
                <a:latin typeface="Cascadia Mono" panose="020B0609020000020004" pitchFamily="49" charset="0"/>
              </a:rPr>
              <a:t>while</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curr</a:t>
            </a:r>
            <a:r>
              <a:rPr lang="ru-RU" altLang="ru-RU" sz="2000" dirty="0">
                <a:solidFill>
                  <a:srgbClr val="000000"/>
                </a:solidFill>
                <a:latin typeface="Cascadia Mono" panose="020B0609020000020004" pitchFamily="49" charset="0"/>
              </a:rPr>
              <a:t> &gt; </a:t>
            </a:r>
            <a:r>
              <a:rPr lang="ru-RU" altLang="ru-RU" sz="2000" dirty="0">
                <a:solidFill>
                  <a:srgbClr val="1F377F"/>
                </a:solidFill>
                <a:latin typeface="Cascadia Mono" panose="020B0609020000020004" pitchFamily="49" charset="0"/>
              </a:rPr>
              <a:t>k</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smtClean="0">
                <a:solidFill>
                  <a:srgbClr val="000000"/>
                </a:solidFill>
                <a:latin typeface="Cascadia Mono" panose="020B0609020000020004" pitchFamily="49" charset="0"/>
              </a:rPr>
              <a:t>{</a:t>
            </a:r>
            <a:endParaRPr lang="en-US" altLang="ru-RU" sz="2000" dirty="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smtClean="0">
                <a:solidFill>
                  <a:srgbClr val="1F377F"/>
                </a:solidFill>
                <a:latin typeface="Cascadia Mono" panose="020B0609020000020004" pitchFamily="49" charset="0"/>
              </a:rPr>
              <a:t>curr</a:t>
            </a:r>
            <a:r>
              <a:rPr lang="ru-RU" altLang="ru-RU" sz="2000" dirty="0">
                <a:solidFill>
                  <a:srgbClr val="000000"/>
                </a:solidFill>
                <a:latin typeface="Cascadia Mono" panose="020B0609020000020004" pitchFamily="49" charset="0"/>
              </a:rPr>
              <a:t> -= </a:t>
            </a:r>
            <a:r>
              <a:rPr lang="ru-RU" altLang="ru-RU" sz="2000" dirty="0" err="1">
                <a:solidFill>
                  <a:srgbClr val="1F377F"/>
                </a:solidFill>
                <a:latin typeface="Cascadia Mono" panose="020B0609020000020004" pitchFamily="49" charset="0"/>
              </a:rPr>
              <a:t>nums</a:t>
            </a:r>
            <a:r>
              <a:rPr lang="ru-RU" altLang="ru-RU" sz="2000" dirty="0">
                <a:solidFill>
                  <a:srgbClr val="000000"/>
                </a:solidFill>
                <a:latin typeface="Cascadia Mono" panose="020B0609020000020004" pitchFamily="49" charset="0"/>
              </a:rPr>
              <a:t>[</a:t>
            </a:r>
            <a:r>
              <a:rPr lang="ru-RU" altLang="ru-RU" sz="2000" dirty="0" err="1">
                <a:solidFill>
                  <a:srgbClr val="1F377F"/>
                </a:solidFill>
                <a:latin typeface="Cascadia Mono" panose="020B0609020000020004" pitchFamily="49" charset="0"/>
              </a:rPr>
              <a:t>left</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left</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ans</a:t>
            </a:r>
            <a:r>
              <a:rPr lang="ru-RU" altLang="ru-RU" sz="2000" dirty="0">
                <a:solidFill>
                  <a:srgbClr val="000000"/>
                </a:solidFill>
                <a:latin typeface="Cascadia Mono" panose="020B0609020000020004" pitchFamily="49" charset="0"/>
              </a:rPr>
              <a:t> = </a:t>
            </a:r>
            <a:r>
              <a:rPr lang="ru-RU" altLang="ru-RU" sz="2000" dirty="0" err="1">
                <a:solidFill>
                  <a:srgbClr val="2B91AF"/>
                </a:solidFill>
                <a:latin typeface="Cascadia Mono" panose="020B0609020000020004" pitchFamily="49" charset="0"/>
              </a:rPr>
              <a:t>Math</a:t>
            </a:r>
            <a:r>
              <a:rPr lang="ru-RU" altLang="ru-RU" sz="2000" dirty="0" err="1">
                <a:solidFill>
                  <a:srgbClr val="000000"/>
                </a:solidFill>
                <a:latin typeface="Cascadia Mono" panose="020B0609020000020004" pitchFamily="49" charset="0"/>
              </a:rPr>
              <a:t>.</a:t>
            </a:r>
            <a:r>
              <a:rPr lang="ru-RU" altLang="ru-RU" sz="2000" dirty="0" err="1">
                <a:solidFill>
                  <a:srgbClr val="74531F"/>
                </a:solidFill>
                <a:latin typeface="Cascadia Mono" panose="020B0609020000020004" pitchFamily="49" charset="0"/>
              </a:rPr>
              <a:t>Max</a:t>
            </a:r>
            <a:r>
              <a:rPr lang="ru-RU" altLang="ru-RU" sz="2000" dirty="0">
                <a:solidFill>
                  <a:srgbClr val="000000"/>
                </a:solidFill>
                <a:latin typeface="Cascadia Mono" panose="020B0609020000020004" pitchFamily="49" charset="0"/>
              </a:rPr>
              <a:t>(</a:t>
            </a:r>
            <a:r>
              <a:rPr lang="ru-RU" altLang="ru-RU" sz="2000" dirty="0" err="1">
                <a:solidFill>
                  <a:srgbClr val="1F377F"/>
                </a:solidFill>
                <a:latin typeface="Cascadia Mono" panose="020B0609020000020004" pitchFamily="49" charset="0"/>
              </a:rPr>
              <a:t>ans</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right</a:t>
            </a:r>
            <a:r>
              <a:rPr lang="ru-RU" altLang="ru-RU" sz="2000" dirty="0">
                <a:solidFill>
                  <a:srgbClr val="000000"/>
                </a:solidFill>
                <a:latin typeface="Cascadia Mono" panose="020B0609020000020004" pitchFamily="49" charset="0"/>
              </a:rPr>
              <a:t> - </a:t>
            </a:r>
            <a:r>
              <a:rPr lang="ru-RU" altLang="ru-RU" sz="2000" dirty="0" err="1">
                <a:solidFill>
                  <a:srgbClr val="1F377F"/>
                </a:solidFill>
                <a:latin typeface="Cascadia Mono" panose="020B0609020000020004" pitchFamily="49" charset="0"/>
              </a:rPr>
              <a:t>left</a:t>
            </a:r>
            <a:r>
              <a:rPr lang="ru-RU" altLang="ru-RU" sz="2000" dirty="0">
                <a:solidFill>
                  <a:srgbClr val="000000"/>
                </a:solidFill>
                <a:latin typeface="Cascadia Mono" panose="020B0609020000020004" pitchFamily="49" charset="0"/>
              </a:rPr>
              <a:t> + 1);     }     </a:t>
            </a:r>
            <a:r>
              <a:rPr lang="ru-RU" altLang="ru-RU" sz="2000" dirty="0" err="1">
                <a:solidFill>
                  <a:srgbClr val="8F08C4"/>
                </a:solidFill>
                <a:latin typeface="Cascadia Mono" panose="020B0609020000020004" pitchFamily="49" charset="0"/>
              </a:rPr>
              <a:t>return</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ans</a:t>
            </a:r>
            <a:r>
              <a:rPr lang="ru-RU" altLang="ru-RU" sz="2000" dirty="0">
                <a:solidFill>
                  <a:srgbClr val="000000"/>
                </a:solidFill>
                <a:latin typeface="Cascadia Mono" panose="020B0609020000020004" pitchFamily="49" charset="0"/>
              </a:rPr>
              <a:t>; }</a:t>
            </a:r>
            <a:endParaRPr lang="ru-RU" altLang="ru-RU" sz="2000" dirty="0">
              <a:latin typeface="Arial" panose="020B0604020202020204" pitchFamily="34" charset="0"/>
            </a:endParaRPr>
          </a:p>
          <a:p>
            <a:pPr marL="0" indent="0" algn="just">
              <a:spcBef>
                <a:spcPts val="300"/>
              </a:spcBef>
              <a:buNone/>
            </a:pPr>
            <a:endParaRPr lang="en-US" sz="2000" dirty="0" smtClean="0">
              <a:latin typeface="Times New Roman" panose="02020603050405020304" pitchFamily="18" charset="0"/>
              <a:cs typeface="Times New Roman" panose="02020603050405020304" pitchFamily="18" charset="0"/>
            </a:endParaRPr>
          </a:p>
        </p:txBody>
      </p:sp>
      <p:sp>
        <p:nvSpPr>
          <p:cNvPr id="10" name="Прямоугольник 9"/>
          <p:cNvSpPr/>
          <p:nvPr/>
        </p:nvSpPr>
        <p:spPr>
          <a:xfrm>
            <a:off x="5154898" y="3884717"/>
            <a:ext cx="6781287" cy="2246769"/>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ru-RU" sz="2000" dirty="0">
                <a:latin typeface="Times New Roman" panose="02020603050405020304" pitchFamily="18" charset="0"/>
                <a:cs typeface="Times New Roman" panose="02020603050405020304" pitchFamily="18" charset="0"/>
              </a:rPr>
              <a:t>Учитывая, что </a:t>
            </a:r>
            <a:r>
              <a:rPr lang="ru-RU" sz="2000" dirty="0" err="1">
                <a:latin typeface="Times New Roman" panose="02020603050405020304" pitchFamily="18" charset="0"/>
                <a:cs typeface="Times New Roman" panose="02020603050405020304" pitchFamily="18" charset="0"/>
              </a:rPr>
              <a:t>подмассив</a:t>
            </a:r>
            <a:r>
              <a:rPr lang="ru-RU" sz="2000" dirty="0">
                <a:latin typeface="Times New Roman" panose="02020603050405020304" pitchFamily="18" charset="0"/>
                <a:cs typeface="Times New Roman" panose="02020603050405020304" pitchFamily="18" charset="0"/>
              </a:rPr>
              <a:t> начинается с </a:t>
            </a:r>
            <a:r>
              <a:rPr lang="ru-RU" sz="2000" dirty="0" err="1">
                <a:latin typeface="Times New Roman" panose="02020603050405020304" pitchFamily="18" charset="0"/>
                <a:cs typeface="Times New Roman" panose="02020603050405020304" pitchFamily="18" charset="0"/>
              </a:rPr>
              <a:t>left</a:t>
            </a:r>
            <a:r>
              <a:rPr lang="ru-RU" sz="2000" dirty="0">
                <a:latin typeface="Times New Roman" panose="02020603050405020304" pitchFamily="18" charset="0"/>
                <a:cs typeface="Times New Roman" panose="02020603050405020304" pitchFamily="18" charset="0"/>
              </a:rPr>
              <a:t> и заканчивается на </a:t>
            </a:r>
            <a:r>
              <a:rPr lang="ru-RU" sz="2000" dirty="0" err="1">
                <a:latin typeface="Times New Roman" panose="02020603050405020304" pitchFamily="18" charset="0"/>
                <a:cs typeface="Times New Roman" panose="02020603050405020304" pitchFamily="18" charset="0"/>
              </a:rPr>
              <a:t>right</a:t>
            </a:r>
            <a:r>
              <a:rPr lang="ru-RU" sz="2000" dirty="0">
                <a:latin typeface="Times New Roman" panose="02020603050405020304" pitchFamily="18" charset="0"/>
                <a:cs typeface="Times New Roman" panose="02020603050405020304" pitchFamily="18" charset="0"/>
              </a:rPr>
              <a:t>, его длина составляет </a:t>
            </a:r>
            <a:r>
              <a:rPr lang="ru-RU" sz="2000" dirty="0" err="1">
                <a:latin typeface="Times New Roman" panose="02020603050405020304" pitchFamily="18" charset="0"/>
                <a:cs typeface="Times New Roman" panose="02020603050405020304" pitchFamily="18" charset="0"/>
              </a:rPr>
              <a:t>right</a:t>
            </a:r>
            <a:r>
              <a:rPr lang="ru-RU" sz="2000" dirty="0">
                <a:latin typeface="Times New Roman" panose="02020603050405020304" pitchFamily="18" charset="0"/>
                <a:cs typeface="Times New Roman" panose="02020603050405020304" pitchFamily="18" charset="0"/>
              </a:rPr>
              <a:t> - </a:t>
            </a:r>
            <a:r>
              <a:rPr lang="ru-RU" sz="2000" dirty="0" err="1">
                <a:latin typeface="Times New Roman" panose="02020603050405020304" pitchFamily="18" charset="0"/>
                <a:cs typeface="Times New Roman" panose="02020603050405020304" pitchFamily="18" charset="0"/>
              </a:rPr>
              <a:t>left</a:t>
            </a:r>
            <a:r>
              <a:rPr lang="ru-RU" sz="2000" dirty="0">
                <a:latin typeface="Times New Roman" panose="02020603050405020304" pitchFamily="18" charset="0"/>
                <a:cs typeface="Times New Roman" panose="02020603050405020304" pitchFamily="18" charset="0"/>
              </a:rPr>
              <a:t> + 1. Как упоминалось ранее, временная сложность этого алгоритма составляет O(n), поскольку вся работа, выполняемая внутри цикла </a:t>
            </a:r>
            <a:r>
              <a:rPr lang="ru-RU" sz="2000" dirty="0" err="1">
                <a:latin typeface="Times New Roman" panose="02020603050405020304" pitchFamily="18" charset="0"/>
                <a:cs typeface="Times New Roman" panose="02020603050405020304" pitchFamily="18" charset="0"/>
              </a:rPr>
              <a:t>for</a:t>
            </a:r>
            <a:r>
              <a:rPr lang="ru-RU" sz="2000" dirty="0">
                <a:latin typeface="Times New Roman" panose="02020603050405020304" pitchFamily="18" charset="0"/>
                <a:cs typeface="Times New Roman" panose="02020603050405020304" pitchFamily="18" charset="0"/>
              </a:rPr>
              <a:t>, амортизируется O(1), где n — длина </a:t>
            </a:r>
            <a:r>
              <a:rPr lang="ru-RU" sz="2000" dirty="0" err="1">
                <a:latin typeface="Times New Roman" panose="02020603050405020304" pitchFamily="18" charset="0"/>
                <a:cs typeface="Times New Roman" panose="02020603050405020304" pitchFamily="18" charset="0"/>
              </a:rPr>
              <a:t>nums</a:t>
            </a:r>
            <a:r>
              <a:rPr lang="ru-RU" sz="2000" dirty="0">
                <a:latin typeface="Times New Roman" panose="02020603050405020304" pitchFamily="18" charset="0"/>
                <a:cs typeface="Times New Roman" panose="02020603050405020304" pitchFamily="18" charset="0"/>
              </a:rPr>
              <a:t>. Пространственная сложность постоянна, поскольку мы используем только 3 целочисленные переменные.</a:t>
            </a:r>
          </a:p>
        </p:txBody>
      </p:sp>
    </p:spTree>
    <p:extLst>
      <p:ext uri="{BB962C8B-B14F-4D97-AF65-F5344CB8AC3E}">
        <p14:creationId xmlns:p14="http://schemas.microsoft.com/office/powerpoint/2010/main" val="6942330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en-US" sz="4000" b="1" dirty="0">
                <a:latin typeface="Times New Roman" panose="02020603050405020304" pitchFamily="18" charset="0"/>
                <a:cs typeface="Times New Roman" panose="02020603050405020304" pitchFamily="18" charset="0"/>
              </a:rPr>
              <a:t> </a:t>
            </a:r>
            <a:r>
              <a:rPr lang="ru-RU" sz="4000" b="1" dirty="0" smtClean="0">
                <a:latin typeface="Times New Roman" panose="02020603050405020304" pitchFamily="18" charset="0"/>
                <a:cs typeface="Times New Roman" panose="02020603050405020304" pitchFamily="18" charset="0"/>
              </a:rPr>
              <a:t>Примеры применения </a:t>
            </a:r>
            <a:r>
              <a:rPr lang="ru-RU" sz="4000" b="1" dirty="0">
                <a:latin typeface="Times New Roman" panose="02020603050405020304" pitchFamily="18" charset="0"/>
                <a:cs typeface="Times New Roman" panose="02020603050405020304" pitchFamily="18" charset="0"/>
              </a:rPr>
              <a:t>раздвижных окон</a:t>
            </a:r>
            <a:endParaRPr lang="ru-RU" sz="4000" b="1" dirty="0" smtClean="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r>
              <a:rPr lang="ru-RU" sz="2000" dirty="0">
                <a:latin typeface="Times New Roman" panose="02020603050405020304" pitchFamily="18" charset="0"/>
                <a:cs typeface="Times New Roman" panose="02020603050405020304" pitchFamily="18" charset="0"/>
              </a:rPr>
              <a:t>Пример 2. Вам дана двоичная строка s (строка, содержащая только "0" и "1"). Вы можете выбрать до одного "0" и заменить его на "1". Какова длина самой длинной достижимой подстроки, содержащей только "1</a:t>
            </a:r>
            <a:r>
              <a:rPr lang="ru-RU"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Например</a:t>
            </a:r>
            <a:r>
              <a:rPr lang="ru-RU" sz="2000" dirty="0">
                <a:latin typeface="Times New Roman" panose="02020603050405020304" pitchFamily="18" charset="0"/>
                <a:cs typeface="Times New Roman" panose="02020603050405020304" pitchFamily="18" charset="0"/>
              </a:rPr>
              <a:t>, если дана строка s = "1101100111", то ответом будет 5. Если выполнить переворот по индексу 2, то строка станет 1111100111</a:t>
            </a:r>
            <a:r>
              <a:rPr lang="ru-RU"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lgn="just">
              <a:spcBef>
                <a:spcPts val="300"/>
              </a:spcBef>
              <a:buNone/>
            </a:pPr>
            <a:r>
              <a:rPr lang="ru-RU" altLang="ru-RU" sz="2000" dirty="0" err="1">
                <a:solidFill>
                  <a:srgbClr val="0000FF"/>
                </a:solidFill>
                <a:latin typeface="Cascadia Mono" panose="020B0609020000020004" pitchFamily="49" charset="0"/>
              </a:rPr>
              <a:t>public</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static</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int</a:t>
            </a:r>
            <a:r>
              <a:rPr lang="ru-RU" altLang="ru-RU" sz="2000" dirty="0">
                <a:solidFill>
                  <a:srgbClr val="000000"/>
                </a:solidFill>
                <a:latin typeface="Cascadia Mono" panose="020B0609020000020004" pitchFamily="49" charset="0"/>
              </a:rPr>
              <a:t> </a:t>
            </a:r>
            <a:r>
              <a:rPr lang="ru-RU" altLang="ru-RU" sz="2000" dirty="0" err="1">
                <a:solidFill>
                  <a:srgbClr val="74531F"/>
                </a:solidFill>
                <a:latin typeface="Cascadia Mono" panose="020B0609020000020004" pitchFamily="49" charset="0"/>
              </a:rPr>
              <a:t>findLength</a:t>
            </a:r>
            <a:r>
              <a:rPr lang="ru-RU" altLang="ru-RU" sz="2000" dirty="0">
                <a:solidFill>
                  <a:srgbClr val="000000"/>
                </a:solidFill>
                <a:latin typeface="Cascadia Mono" panose="020B0609020000020004" pitchFamily="49" charset="0"/>
              </a:rPr>
              <a:t>(</a:t>
            </a:r>
            <a:r>
              <a:rPr lang="ru-RU" altLang="ru-RU" sz="2000" dirty="0" err="1">
                <a:solidFill>
                  <a:srgbClr val="2B91AF"/>
                </a:solidFill>
                <a:latin typeface="Cascadia Mono" panose="020B0609020000020004" pitchFamily="49" charset="0"/>
              </a:rPr>
              <a:t>String</a:t>
            </a:r>
            <a:r>
              <a:rPr lang="ru-RU" altLang="ru-RU" sz="2000" dirty="0">
                <a:solidFill>
                  <a:srgbClr val="000000"/>
                </a:solidFill>
                <a:latin typeface="Cascadia Mono" panose="020B0609020000020004" pitchFamily="49" charset="0"/>
              </a:rPr>
              <a:t> </a:t>
            </a:r>
            <a:r>
              <a:rPr lang="ru-RU" altLang="ru-RU" sz="2000" dirty="0">
                <a:solidFill>
                  <a:srgbClr val="1F377F"/>
                </a:solidFill>
                <a:latin typeface="Cascadia Mono" panose="020B0609020000020004" pitchFamily="49" charset="0"/>
              </a:rPr>
              <a:t>s</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a:solidFill>
                  <a:srgbClr val="008000"/>
                </a:solidFill>
                <a:latin typeface="Cascadia Mono" panose="020B0609020000020004" pitchFamily="49" charset="0"/>
              </a:rPr>
              <a:t>// </a:t>
            </a:r>
            <a:r>
              <a:rPr lang="ru-RU" altLang="ru-RU" sz="2000" dirty="0" err="1">
                <a:solidFill>
                  <a:srgbClr val="008000"/>
                </a:solidFill>
                <a:latin typeface="Cascadia Mono" panose="020B0609020000020004" pitchFamily="49" charset="0"/>
              </a:rPr>
              <a:t>curr</a:t>
            </a:r>
            <a:r>
              <a:rPr lang="ru-RU" altLang="ru-RU" sz="2000" dirty="0">
                <a:solidFill>
                  <a:srgbClr val="008000"/>
                </a:solidFill>
                <a:latin typeface="Cascadia Mono" panose="020B0609020000020004" pitchFamily="49" charset="0"/>
              </a:rPr>
              <a:t> </a:t>
            </a:r>
            <a:r>
              <a:rPr lang="ru-RU" altLang="ru-RU" sz="2000" dirty="0" err="1">
                <a:solidFill>
                  <a:srgbClr val="008000"/>
                </a:solidFill>
                <a:latin typeface="Cascadia Mono" panose="020B0609020000020004" pitchFamily="49" charset="0"/>
              </a:rPr>
              <a:t>is</a:t>
            </a:r>
            <a:r>
              <a:rPr lang="ru-RU" altLang="ru-RU" sz="2000" dirty="0">
                <a:solidFill>
                  <a:srgbClr val="008000"/>
                </a:solidFill>
                <a:latin typeface="Cascadia Mono" panose="020B0609020000020004" pitchFamily="49" charset="0"/>
              </a:rPr>
              <a:t> </a:t>
            </a:r>
            <a:r>
              <a:rPr lang="ru-RU" altLang="ru-RU" sz="2000" dirty="0" err="1">
                <a:solidFill>
                  <a:srgbClr val="008000"/>
                </a:solidFill>
                <a:latin typeface="Cascadia Mono" panose="020B0609020000020004" pitchFamily="49" charset="0"/>
              </a:rPr>
              <a:t>the</a:t>
            </a:r>
            <a:r>
              <a:rPr lang="ru-RU" altLang="ru-RU" sz="2000" dirty="0">
                <a:solidFill>
                  <a:srgbClr val="008000"/>
                </a:solidFill>
                <a:latin typeface="Cascadia Mono" panose="020B0609020000020004" pitchFamily="49" charset="0"/>
              </a:rPr>
              <a:t> </a:t>
            </a:r>
            <a:r>
              <a:rPr lang="ru-RU" altLang="ru-RU" sz="2000" dirty="0" err="1">
                <a:solidFill>
                  <a:srgbClr val="008000"/>
                </a:solidFill>
                <a:latin typeface="Cascadia Mono" panose="020B0609020000020004" pitchFamily="49" charset="0"/>
              </a:rPr>
              <a:t>current</a:t>
            </a:r>
            <a:r>
              <a:rPr lang="ru-RU" altLang="ru-RU" sz="2000" dirty="0">
                <a:solidFill>
                  <a:srgbClr val="008000"/>
                </a:solidFill>
                <a:latin typeface="Cascadia Mono" panose="020B0609020000020004" pitchFamily="49" charset="0"/>
              </a:rPr>
              <a:t> </a:t>
            </a:r>
            <a:r>
              <a:rPr lang="ru-RU" altLang="ru-RU" sz="2000" dirty="0" err="1">
                <a:solidFill>
                  <a:srgbClr val="008000"/>
                </a:solidFill>
                <a:latin typeface="Cascadia Mono" panose="020B0609020000020004" pitchFamily="49" charset="0"/>
              </a:rPr>
              <a:t>number</a:t>
            </a:r>
            <a:r>
              <a:rPr lang="ru-RU" altLang="ru-RU" sz="2000" dirty="0">
                <a:solidFill>
                  <a:srgbClr val="008000"/>
                </a:solidFill>
                <a:latin typeface="Cascadia Mono" panose="020B0609020000020004" pitchFamily="49" charset="0"/>
              </a:rPr>
              <a:t> </a:t>
            </a:r>
            <a:r>
              <a:rPr lang="ru-RU" altLang="ru-RU" sz="2000" dirty="0" err="1">
                <a:solidFill>
                  <a:srgbClr val="008000"/>
                </a:solidFill>
                <a:latin typeface="Cascadia Mono" panose="020B0609020000020004" pitchFamily="49" charset="0"/>
              </a:rPr>
              <a:t>of</a:t>
            </a:r>
            <a:r>
              <a:rPr lang="ru-RU" altLang="ru-RU" sz="2000" dirty="0">
                <a:solidFill>
                  <a:srgbClr val="008000"/>
                </a:solidFill>
                <a:latin typeface="Cascadia Mono" panose="020B0609020000020004" pitchFamily="49" charset="0"/>
              </a:rPr>
              <a:t> </a:t>
            </a:r>
            <a:r>
              <a:rPr lang="ru-RU" altLang="ru-RU" sz="2000" dirty="0" err="1">
                <a:solidFill>
                  <a:srgbClr val="008000"/>
                </a:solidFill>
                <a:latin typeface="Cascadia Mono" panose="020B0609020000020004" pitchFamily="49" charset="0"/>
              </a:rPr>
              <a:t>zeros</a:t>
            </a:r>
            <a:r>
              <a:rPr lang="ru-RU" altLang="ru-RU" sz="2000" dirty="0">
                <a:solidFill>
                  <a:srgbClr val="008000"/>
                </a:solidFill>
                <a:latin typeface="Cascadia Mono" panose="020B0609020000020004" pitchFamily="49" charset="0"/>
              </a:rPr>
              <a:t> </a:t>
            </a:r>
            <a:r>
              <a:rPr lang="ru-RU" altLang="ru-RU" sz="2000" dirty="0" err="1">
                <a:solidFill>
                  <a:srgbClr val="008000"/>
                </a:solidFill>
                <a:latin typeface="Cascadia Mono" panose="020B0609020000020004" pitchFamily="49" charset="0"/>
              </a:rPr>
              <a:t>in</a:t>
            </a:r>
            <a:r>
              <a:rPr lang="ru-RU" altLang="ru-RU" sz="2000" dirty="0">
                <a:solidFill>
                  <a:srgbClr val="008000"/>
                </a:solidFill>
                <a:latin typeface="Cascadia Mono" panose="020B0609020000020004" pitchFamily="49" charset="0"/>
              </a:rPr>
              <a:t> </a:t>
            </a:r>
            <a:r>
              <a:rPr lang="ru-RU" altLang="ru-RU" sz="2000" dirty="0" err="1">
                <a:solidFill>
                  <a:srgbClr val="008000"/>
                </a:solidFill>
                <a:latin typeface="Cascadia Mono" panose="020B0609020000020004" pitchFamily="49" charset="0"/>
              </a:rPr>
              <a:t>the</a:t>
            </a:r>
            <a:r>
              <a:rPr lang="ru-RU" altLang="ru-RU" sz="2000" dirty="0">
                <a:solidFill>
                  <a:srgbClr val="008000"/>
                </a:solidFill>
                <a:latin typeface="Cascadia Mono" panose="020B0609020000020004" pitchFamily="49" charset="0"/>
              </a:rPr>
              <a:t> </a:t>
            </a:r>
            <a:r>
              <a:rPr lang="ru-RU" altLang="ru-RU" sz="2000" dirty="0" err="1" smtClean="0">
                <a:solidFill>
                  <a:srgbClr val="008000"/>
                </a:solidFill>
                <a:latin typeface="Cascadia Mono" panose="020B0609020000020004" pitchFamily="49" charset="0"/>
              </a:rPr>
              <a:t>window</a:t>
            </a:r>
            <a:endParaRPr lang="en-US" altLang="ru-RU" sz="2000" dirty="0" smtClean="0">
              <a:solidFill>
                <a:srgbClr val="008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int</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left</a:t>
            </a:r>
            <a:r>
              <a:rPr lang="ru-RU" altLang="ru-RU" sz="2000" dirty="0">
                <a:solidFill>
                  <a:srgbClr val="000000"/>
                </a:solidFill>
                <a:latin typeface="Cascadia Mono" panose="020B0609020000020004" pitchFamily="49" charset="0"/>
              </a:rPr>
              <a:t> = 0, </a:t>
            </a:r>
            <a:r>
              <a:rPr lang="ru-RU" altLang="ru-RU" sz="2000" dirty="0" err="1">
                <a:solidFill>
                  <a:srgbClr val="1F377F"/>
                </a:solidFill>
                <a:latin typeface="Cascadia Mono" panose="020B0609020000020004" pitchFamily="49" charset="0"/>
              </a:rPr>
              <a:t>curr</a:t>
            </a:r>
            <a:r>
              <a:rPr lang="ru-RU" altLang="ru-RU" sz="2000" dirty="0">
                <a:solidFill>
                  <a:srgbClr val="000000"/>
                </a:solidFill>
                <a:latin typeface="Cascadia Mono" panose="020B0609020000020004" pitchFamily="49" charset="0"/>
              </a:rPr>
              <a:t> = 0, </a:t>
            </a:r>
            <a:r>
              <a:rPr lang="ru-RU" altLang="ru-RU" sz="2000" dirty="0" err="1">
                <a:solidFill>
                  <a:srgbClr val="1F377F"/>
                </a:solidFill>
                <a:latin typeface="Cascadia Mono" panose="020B0609020000020004" pitchFamily="49" charset="0"/>
              </a:rPr>
              <a:t>ans</a:t>
            </a:r>
            <a:r>
              <a:rPr lang="ru-RU" altLang="ru-RU" sz="2000" dirty="0">
                <a:solidFill>
                  <a:srgbClr val="000000"/>
                </a:solidFill>
                <a:latin typeface="Cascadia Mono" panose="020B0609020000020004" pitchFamily="49" charset="0"/>
              </a:rPr>
              <a:t> = 0</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a:solidFill>
                  <a:srgbClr val="000000"/>
                </a:solidFill>
                <a:latin typeface="Cascadia Mono" panose="020B0609020000020004" pitchFamily="49" charset="0"/>
              </a:rPr>
              <a:t>         </a:t>
            </a:r>
            <a:r>
              <a:rPr lang="ru-RU" altLang="ru-RU" sz="2000" dirty="0" err="1">
                <a:solidFill>
                  <a:srgbClr val="8F08C4"/>
                </a:solidFill>
                <a:latin typeface="Cascadia Mono" panose="020B0609020000020004" pitchFamily="49" charset="0"/>
              </a:rPr>
              <a:t>for</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int</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right</a:t>
            </a:r>
            <a:r>
              <a:rPr lang="ru-RU" altLang="ru-RU" sz="2000" dirty="0">
                <a:solidFill>
                  <a:srgbClr val="000000"/>
                </a:solidFill>
                <a:latin typeface="Cascadia Mono" panose="020B0609020000020004" pitchFamily="49" charset="0"/>
              </a:rPr>
              <a:t> = 0; </a:t>
            </a:r>
            <a:r>
              <a:rPr lang="ru-RU" altLang="ru-RU" sz="2000" dirty="0" err="1">
                <a:solidFill>
                  <a:srgbClr val="1F377F"/>
                </a:solidFill>
                <a:latin typeface="Cascadia Mono" panose="020B0609020000020004" pitchFamily="49" charset="0"/>
              </a:rPr>
              <a:t>right</a:t>
            </a:r>
            <a:r>
              <a:rPr lang="ru-RU" altLang="ru-RU" sz="2000" dirty="0">
                <a:solidFill>
                  <a:srgbClr val="000000"/>
                </a:solidFill>
                <a:latin typeface="Cascadia Mono" panose="020B0609020000020004" pitchFamily="49" charset="0"/>
              </a:rPr>
              <a:t> &lt; </a:t>
            </a:r>
            <a:r>
              <a:rPr lang="ru-RU" altLang="ru-RU" sz="2000" dirty="0" err="1">
                <a:solidFill>
                  <a:srgbClr val="1F377F"/>
                </a:solidFill>
                <a:latin typeface="Cascadia Mono" panose="020B0609020000020004" pitchFamily="49" charset="0"/>
              </a:rPr>
              <a:t>s</a:t>
            </a:r>
            <a:r>
              <a:rPr lang="ru-RU" altLang="ru-RU" sz="2000" dirty="0" err="1">
                <a:solidFill>
                  <a:srgbClr val="000000"/>
                </a:solidFill>
                <a:latin typeface="Cascadia Mono" panose="020B0609020000020004" pitchFamily="49" charset="0"/>
              </a:rPr>
              <a:t>.Length</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right</a:t>
            </a:r>
            <a:r>
              <a:rPr lang="ru-RU" altLang="ru-RU" sz="2000" dirty="0" smtClean="0">
                <a:solidFill>
                  <a:srgbClr val="000000"/>
                </a:solidFill>
                <a:latin typeface="Cascadia Mono" panose="020B0609020000020004" pitchFamily="49" charset="0"/>
              </a:rPr>
              <a:t>++)</a:t>
            </a:r>
            <a:endParaRPr lang="en-US" altLang="ru-RU" sz="2000" dirty="0">
              <a:solidFill>
                <a:srgbClr val="000000"/>
              </a:solidFill>
              <a:latin typeface="Cascadia Mono" panose="020B0609020000020004" pitchFamily="49" charset="0"/>
            </a:endParaRPr>
          </a:p>
          <a:p>
            <a:pPr marL="0" indent="0" algn="just">
              <a:spcBef>
                <a:spcPts val="300"/>
              </a:spcBef>
              <a:buNone/>
            </a:pPr>
            <a:r>
              <a:rPr lang="ru-RU" altLang="ru-RU" sz="2000" dirty="0">
                <a:solidFill>
                  <a:srgbClr val="000000"/>
                </a:solidFill>
                <a:latin typeface="Cascadia Mono" panose="020B0609020000020004" pitchFamily="49" charset="0"/>
              </a:rPr>
              <a:t>          </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a:solidFill>
                  <a:srgbClr val="000000"/>
                </a:solidFill>
                <a:latin typeface="Cascadia Mono" panose="020B0609020000020004" pitchFamily="49" charset="0"/>
              </a:rPr>
              <a:t>             </a:t>
            </a:r>
            <a:r>
              <a:rPr lang="ru-RU" altLang="ru-RU" sz="2000" dirty="0" err="1">
                <a:solidFill>
                  <a:srgbClr val="8F08C4"/>
                </a:solidFill>
                <a:latin typeface="Cascadia Mono" panose="020B0609020000020004" pitchFamily="49" charset="0"/>
              </a:rPr>
              <a:t>if</a:t>
            </a:r>
            <a:r>
              <a:rPr lang="ru-RU" altLang="ru-RU" sz="2000" dirty="0">
                <a:solidFill>
                  <a:srgbClr val="000000"/>
                </a:solidFill>
                <a:latin typeface="Cascadia Mono" panose="020B0609020000020004" pitchFamily="49" charset="0"/>
              </a:rPr>
              <a:t> (</a:t>
            </a:r>
            <a:r>
              <a:rPr lang="ru-RU" altLang="ru-RU" sz="2000" dirty="0">
                <a:solidFill>
                  <a:srgbClr val="1F377F"/>
                </a:solidFill>
                <a:latin typeface="Cascadia Mono" panose="020B0609020000020004" pitchFamily="49" charset="0"/>
              </a:rPr>
              <a:t>s</a:t>
            </a:r>
            <a:r>
              <a:rPr lang="ru-RU" altLang="ru-RU" sz="2000" dirty="0">
                <a:solidFill>
                  <a:srgbClr val="000000"/>
                </a:solidFill>
                <a:latin typeface="Cascadia Mono" panose="020B0609020000020004" pitchFamily="49" charset="0"/>
              </a:rPr>
              <a:t>[</a:t>
            </a:r>
            <a:r>
              <a:rPr lang="ru-RU" altLang="ru-RU" sz="2000" dirty="0" err="1">
                <a:solidFill>
                  <a:srgbClr val="1F377F"/>
                </a:solidFill>
                <a:latin typeface="Cascadia Mono" panose="020B0609020000020004" pitchFamily="49" charset="0"/>
              </a:rPr>
              <a:t>right</a:t>
            </a:r>
            <a:r>
              <a:rPr lang="ru-RU" altLang="ru-RU" sz="2000" dirty="0">
                <a:solidFill>
                  <a:srgbClr val="000000"/>
                </a:solidFill>
                <a:latin typeface="Cascadia Mono" panose="020B0609020000020004" pitchFamily="49" charset="0"/>
              </a:rPr>
              <a:t>] == </a:t>
            </a:r>
            <a:r>
              <a:rPr lang="ru-RU" altLang="ru-RU" sz="2000" dirty="0">
                <a:solidFill>
                  <a:srgbClr val="A31515"/>
                </a:solidFill>
                <a:latin typeface="Cascadia Mono" panose="020B0609020000020004" pitchFamily="49" charset="0"/>
              </a:rPr>
              <a:t>'0'</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curr</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a:solidFill>
                  <a:srgbClr val="000000"/>
                </a:solidFill>
                <a:latin typeface="Cascadia Mono" panose="020B0609020000020004" pitchFamily="49" charset="0"/>
              </a:rPr>
              <a:t>             </a:t>
            </a:r>
            <a:r>
              <a:rPr lang="ru-RU" altLang="ru-RU" sz="2000" dirty="0" err="1">
                <a:solidFill>
                  <a:srgbClr val="8F08C4"/>
                </a:solidFill>
                <a:latin typeface="Cascadia Mono" panose="020B0609020000020004" pitchFamily="49" charset="0"/>
              </a:rPr>
              <a:t>while</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curr</a:t>
            </a:r>
            <a:r>
              <a:rPr lang="ru-RU" altLang="ru-RU" sz="2000" dirty="0">
                <a:solidFill>
                  <a:srgbClr val="000000"/>
                </a:solidFill>
                <a:latin typeface="Cascadia Mono" panose="020B0609020000020004" pitchFamily="49" charset="0"/>
              </a:rPr>
              <a:t> &gt; 1</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a:solidFill>
                  <a:srgbClr val="000000"/>
                </a:solidFill>
                <a:latin typeface="Cascadia Mono" panose="020B0609020000020004" pitchFamily="49" charset="0"/>
              </a:rPr>
              <a:t>             </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a:solidFill>
                  <a:srgbClr val="000000"/>
                </a:solidFill>
                <a:latin typeface="Cascadia Mono" panose="020B0609020000020004" pitchFamily="49" charset="0"/>
              </a:rPr>
              <a:t>                 </a:t>
            </a:r>
            <a:r>
              <a:rPr lang="ru-RU" altLang="ru-RU" sz="2000" dirty="0" err="1">
                <a:solidFill>
                  <a:srgbClr val="8F08C4"/>
                </a:solidFill>
                <a:latin typeface="Cascadia Mono" panose="020B0609020000020004" pitchFamily="49" charset="0"/>
              </a:rPr>
              <a:t>if</a:t>
            </a:r>
            <a:r>
              <a:rPr lang="ru-RU" altLang="ru-RU" sz="2000" dirty="0">
                <a:solidFill>
                  <a:srgbClr val="000000"/>
                </a:solidFill>
                <a:latin typeface="Cascadia Mono" panose="020B0609020000020004" pitchFamily="49" charset="0"/>
              </a:rPr>
              <a:t> (</a:t>
            </a:r>
            <a:r>
              <a:rPr lang="ru-RU" altLang="ru-RU" sz="2000" dirty="0">
                <a:solidFill>
                  <a:srgbClr val="1F377F"/>
                </a:solidFill>
                <a:latin typeface="Cascadia Mono" panose="020B0609020000020004" pitchFamily="49" charset="0"/>
              </a:rPr>
              <a:t>s</a:t>
            </a:r>
            <a:r>
              <a:rPr lang="ru-RU" altLang="ru-RU" sz="2000" dirty="0">
                <a:solidFill>
                  <a:srgbClr val="000000"/>
                </a:solidFill>
                <a:latin typeface="Cascadia Mono" panose="020B0609020000020004" pitchFamily="49" charset="0"/>
              </a:rPr>
              <a:t>[</a:t>
            </a:r>
            <a:r>
              <a:rPr lang="ru-RU" altLang="ru-RU" sz="2000" dirty="0" err="1">
                <a:solidFill>
                  <a:srgbClr val="1F377F"/>
                </a:solidFill>
                <a:latin typeface="Cascadia Mono" panose="020B0609020000020004" pitchFamily="49" charset="0"/>
              </a:rPr>
              <a:t>left</a:t>
            </a:r>
            <a:r>
              <a:rPr lang="ru-RU" altLang="ru-RU" sz="2000" dirty="0">
                <a:solidFill>
                  <a:srgbClr val="000000"/>
                </a:solidFill>
                <a:latin typeface="Cascadia Mono" panose="020B0609020000020004" pitchFamily="49" charset="0"/>
              </a:rPr>
              <a:t>] == </a:t>
            </a:r>
            <a:r>
              <a:rPr lang="ru-RU" altLang="ru-RU" sz="2000" dirty="0">
                <a:solidFill>
                  <a:srgbClr val="A31515"/>
                </a:solidFill>
                <a:latin typeface="Cascadia Mono" panose="020B0609020000020004" pitchFamily="49" charset="0"/>
              </a:rPr>
              <a:t>'0'</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curr</a:t>
            </a:r>
            <a:r>
              <a:rPr lang="ru-RU" altLang="ru-RU" sz="2000" dirty="0">
                <a:solidFill>
                  <a:srgbClr val="000000"/>
                </a:solidFill>
                <a:latin typeface="Cascadia Mono" panose="020B0609020000020004" pitchFamily="49" charset="0"/>
              </a:rPr>
              <a:t>-</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left</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a:solidFill>
                  <a:srgbClr val="000000"/>
                </a:solidFill>
                <a:latin typeface="Cascadia Mono" panose="020B0609020000020004" pitchFamily="49" charset="0"/>
              </a:rPr>
              <a:t>             </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ans</a:t>
            </a:r>
            <a:r>
              <a:rPr lang="ru-RU" altLang="ru-RU" sz="2000" dirty="0">
                <a:solidFill>
                  <a:srgbClr val="000000"/>
                </a:solidFill>
                <a:latin typeface="Cascadia Mono" panose="020B0609020000020004" pitchFamily="49" charset="0"/>
              </a:rPr>
              <a:t> = </a:t>
            </a:r>
            <a:r>
              <a:rPr lang="ru-RU" altLang="ru-RU" sz="2000" dirty="0" err="1">
                <a:solidFill>
                  <a:srgbClr val="2B91AF"/>
                </a:solidFill>
                <a:latin typeface="Cascadia Mono" panose="020B0609020000020004" pitchFamily="49" charset="0"/>
              </a:rPr>
              <a:t>Math</a:t>
            </a:r>
            <a:r>
              <a:rPr lang="ru-RU" altLang="ru-RU" sz="2000" dirty="0" err="1">
                <a:solidFill>
                  <a:srgbClr val="000000"/>
                </a:solidFill>
                <a:latin typeface="Cascadia Mono" panose="020B0609020000020004" pitchFamily="49" charset="0"/>
              </a:rPr>
              <a:t>.</a:t>
            </a:r>
            <a:r>
              <a:rPr lang="ru-RU" altLang="ru-RU" sz="2000" dirty="0" err="1">
                <a:solidFill>
                  <a:srgbClr val="74531F"/>
                </a:solidFill>
                <a:latin typeface="Cascadia Mono" panose="020B0609020000020004" pitchFamily="49" charset="0"/>
              </a:rPr>
              <a:t>Max</a:t>
            </a:r>
            <a:r>
              <a:rPr lang="ru-RU" altLang="ru-RU" sz="2000" dirty="0">
                <a:solidFill>
                  <a:srgbClr val="000000"/>
                </a:solidFill>
                <a:latin typeface="Cascadia Mono" panose="020B0609020000020004" pitchFamily="49" charset="0"/>
              </a:rPr>
              <a:t>(</a:t>
            </a:r>
            <a:r>
              <a:rPr lang="ru-RU" altLang="ru-RU" sz="2000" dirty="0" err="1">
                <a:solidFill>
                  <a:srgbClr val="1F377F"/>
                </a:solidFill>
                <a:latin typeface="Cascadia Mono" panose="020B0609020000020004" pitchFamily="49" charset="0"/>
              </a:rPr>
              <a:t>ans</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right</a:t>
            </a:r>
            <a:r>
              <a:rPr lang="ru-RU" altLang="ru-RU" sz="2000" dirty="0">
                <a:solidFill>
                  <a:srgbClr val="000000"/>
                </a:solidFill>
                <a:latin typeface="Cascadia Mono" panose="020B0609020000020004" pitchFamily="49" charset="0"/>
              </a:rPr>
              <a:t> - </a:t>
            </a:r>
            <a:r>
              <a:rPr lang="ru-RU" altLang="ru-RU" sz="2000" dirty="0" err="1">
                <a:solidFill>
                  <a:srgbClr val="1F377F"/>
                </a:solidFill>
                <a:latin typeface="Cascadia Mono" panose="020B0609020000020004" pitchFamily="49" charset="0"/>
              </a:rPr>
              <a:t>left</a:t>
            </a:r>
            <a:r>
              <a:rPr lang="ru-RU" altLang="ru-RU" sz="2000" dirty="0">
                <a:solidFill>
                  <a:srgbClr val="000000"/>
                </a:solidFill>
                <a:latin typeface="Cascadia Mono" panose="020B0609020000020004" pitchFamily="49" charset="0"/>
              </a:rPr>
              <a:t> + 1</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a:solidFill>
                  <a:srgbClr val="000000"/>
                </a:solidFill>
                <a:latin typeface="Cascadia Mono" panose="020B0609020000020004" pitchFamily="49" charset="0"/>
              </a:rPr>
              <a:t>         </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a:solidFill>
                  <a:srgbClr val="000000"/>
                </a:solidFill>
                <a:latin typeface="Cascadia Mono" panose="020B0609020000020004" pitchFamily="49" charset="0"/>
              </a:rPr>
              <a:t>         </a:t>
            </a:r>
            <a:r>
              <a:rPr lang="ru-RU" altLang="ru-RU" sz="2000" dirty="0" err="1">
                <a:solidFill>
                  <a:srgbClr val="8F08C4"/>
                </a:solidFill>
                <a:latin typeface="Cascadia Mono" panose="020B0609020000020004" pitchFamily="49" charset="0"/>
              </a:rPr>
              <a:t>return</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ans</a:t>
            </a:r>
            <a:r>
              <a:rPr lang="ru-RU" altLang="ru-RU" sz="2000" dirty="0" smtClean="0">
                <a:solidFill>
                  <a:srgbClr val="000000"/>
                </a:solidFill>
                <a:latin typeface="Cascadia Mono" panose="020B0609020000020004" pitchFamily="49" charset="0"/>
              </a:rPr>
              <a:t>;</a:t>
            </a:r>
            <a:r>
              <a:rPr lang="en-US"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endParaRPr lang="ru-RU" altLang="ru-RU" sz="2000" dirty="0">
              <a:latin typeface="Arial" panose="020B0604020202020204" pitchFamily="34" charset="0"/>
            </a:endParaRPr>
          </a:p>
          <a:p>
            <a:pPr marL="0" indent="0" algn="just">
              <a:spcBef>
                <a:spcPts val="300"/>
              </a:spcBef>
              <a:buNone/>
            </a:pPr>
            <a:endParaRPr lang="en-US" sz="2000" dirty="0" smtClean="0">
              <a:latin typeface="Times New Roman" panose="02020603050405020304" pitchFamily="18" charset="0"/>
              <a:cs typeface="Times New Roman" panose="02020603050405020304" pitchFamily="18" charset="0"/>
            </a:endParaRPr>
          </a:p>
          <a:p>
            <a:pPr marL="0" indent="0" algn="just">
              <a:spcBef>
                <a:spcPts val="300"/>
              </a:spcBef>
              <a:buNone/>
            </a:pPr>
            <a:endParaRPr lang="ru-RU" sz="2000" dirty="0">
              <a:latin typeface="Times New Roman" panose="02020603050405020304" pitchFamily="18" charset="0"/>
              <a:cs typeface="Times New Roman" panose="02020603050405020304" pitchFamily="18" charset="0"/>
            </a:endParaRPr>
          </a:p>
        </p:txBody>
      </p:sp>
      <p:sp>
        <p:nvSpPr>
          <p:cNvPr id="10" name="Прямоугольник 9"/>
          <p:cNvSpPr/>
          <p:nvPr/>
        </p:nvSpPr>
        <p:spPr>
          <a:xfrm>
            <a:off x="6858000" y="3737758"/>
            <a:ext cx="5334000" cy="2246769"/>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ru-RU" sz="2000" dirty="0">
                <a:latin typeface="Times New Roman" panose="02020603050405020304" pitchFamily="18" charset="0"/>
                <a:cs typeface="Times New Roman" panose="02020603050405020304" pitchFamily="18" charset="0"/>
              </a:rPr>
              <a:t>Как и в предыдущем примере, эта задача решается за O(n) времени, где n — длина s, так как работа, выполняемая на каждой итерации цикла, амортизируется константой. Также используется лишь несколько целочисленных переменных, что означает, что этот алгоритм использует O(1) памяти.</a:t>
            </a:r>
          </a:p>
        </p:txBody>
      </p:sp>
    </p:spTree>
    <p:extLst>
      <p:ext uri="{BB962C8B-B14F-4D97-AF65-F5344CB8AC3E}">
        <p14:creationId xmlns:p14="http://schemas.microsoft.com/office/powerpoint/2010/main" val="17548644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en-US" sz="4000" b="1" dirty="0">
                <a:latin typeface="Times New Roman" panose="02020603050405020304" pitchFamily="18" charset="0"/>
                <a:cs typeface="Times New Roman" panose="02020603050405020304" pitchFamily="18" charset="0"/>
              </a:rPr>
              <a:t> </a:t>
            </a:r>
            <a:r>
              <a:rPr lang="ru-RU" sz="4000" b="1" dirty="0" smtClean="0">
                <a:latin typeface="Times New Roman" panose="02020603050405020304" pitchFamily="18" charset="0"/>
                <a:cs typeface="Times New Roman" panose="02020603050405020304" pitchFamily="18" charset="0"/>
              </a:rPr>
              <a:t>Примеры применения </a:t>
            </a:r>
            <a:r>
              <a:rPr lang="ru-RU" sz="4000" b="1" dirty="0">
                <a:latin typeface="Times New Roman" panose="02020603050405020304" pitchFamily="18" charset="0"/>
                <a:cs typeface="Times New Roman" panose="02020603050405020304" pitchFamily="18" charset="0"/>
              </a:rPr>
              <a:t>раздвижных окон</a:t>
            </a:r>
            <a:endParaRPr lang="ru-RU" sz="4000" b="1" dirty="0" smtClean="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marL="0" indent="0" algn="just">
              <a:spcBef>
                <a:spcPts val="300"/>
              </a:spcBef>
              <a:buNone/>
            </a:pPr>
            <a:r>
              <a:rPr lang="ru-RU" sz="2000" dirty="0">
                <a:latin typeface="Times New Roman" panose="02020603050405020304" pitchFamily="18" charset="0"/>
                <a:cs typeface="Times New Roman" panose="02020603050405020304" pitchFamily="18" charset="0"/>
              </a:rPr>
              <a:t>Пример 3: </a:t>
            </a:r>
            <a:r>
              <a:rPr lang="ru-RU" sz="2000" dirty="0" smtClean="0">
                <a:latin typeface="Times New Roman" panose="02020603050405020304" pitchFamily="18" charset="0"/>
                <a:cs typeface="Times New Roman" panose="02020603050405020304" pitchFamily="18" charset="0"/>
              </a:rPr>
              <a:t>Произведение </a:t>
            </a:r>
            <a:r>
              <a:rPr lang="ru-RU" sz="2000" dirty="0" err="1">
                <a:latin typeface="Times New Roman" panose="02020603050405020304" pitchFamily="18" charset="0"/>
                <a:cs typeface="Times New Roman" panose="02020603050405020304" pitchFamily="18" charset="0"/>
              </a:rPr>
              <a:t>подмассивов</a:t>
            </a:r>
            <a:r>
              <a:rPr lang="ru-RU" sz="2000" dirty="0">
                <a:latin typeface="Times New Roman" panose="02020603050405020304" pitchFamily="18" charset="0"/>
                <a:cs typeface="Times New Roman" panose="02020603050405020304" pitchFamily="18" charset="0"/>
              </a:rPr>
              <a:t> меньше K</a:t>
            </a:r>
            <a:r>
              <a:rPr lang="ru-RU"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Дан </a:t>
            </a:r>
            <a:r>
              <a:rPr lang="ru-RU" sz="2000" dirty="0">
                <a:latin typeface="Times New Roman" panose="02020603050405020304" pitchFamily="18" charset="0"/>
                <a:cs typeface="Times New Roman" panose="02020603050405020304" pitchFamily="18" charset="0"/>
              </a:rPr>
              <a:t>массив положительных целых чисел </a:t>
            </a:r>
            <a:r>
              <a:rPr lang="ru-RU" sz="2000" dirty="0" err="1">
                <a:latin typeface="Times New Roman" panose="02020603050405020304" pitchFamily="18" charset="0"/>
                <a:cs typeface="Times New Roman" panose="02020603050405020304" pitchFamily="18" charset="0"/>
              </a:rPr>
              <a:t>nums</a:t>
            </a:r>
            <a:r>
              <a:rPr lang="ru-RU" sz="2000" dirty="0">
                <a:latin typeface="Times New Roman" panose="02020603050405020304" pitchFamily="18" charset="0"/>
                <a:cs typeface="Times New Roman" panose="02020603050405020304" pitchFamily="18" charset="0"/>
              </a:rPr>
              <a:t> и целое число k. Верните количество </a:t>
            </a:r>
            <a:r>
              <a:rPr lang="ru-RU" sz="2000" dirty="0" err="1">
                <a:latin typeface="Times New Roman" panose="02020603050405020304" pitchFamily="18" charset="0"/>
                <a:cs typeface="Times New Roman" panose="02020603050405020304" pitchFamily="18" charset="0"/>
              </a:rPr>
              <a:t>подмассивов</a:t>
            </a:r>
            <a:r>
              <a:rPr lang="ru-RU" sz="2000" dirty="0">
                <a:latin typeface="Times New Roman" panose="02020603050405020304" pitchFamily="18" charset="0"/>
                <a:cs typeface="Times New Roman" panose="02020603050405020304" pitchFamily="18" charset="0"/>
              </a:rPr>
              <a:t>, в которых произведение всех элементов </a:t>
            </a:r>
            <a:r>
              <a:rPr lang="ru-RU" sz="2000" dirty="0" err="1">
                <a:latin typeface="Times New Roman" panose="02020603050405020304" pitchFamily="18" charset="0"/>
                <a:cs typeface="Times New Roman" panose="02020603050405020304" pitchFamily="18" charset="0"/>
              </a:rPr>
              <a:t>подмассива</a:t>
            </a:r>
            <a:r>
              <a:rPr lang="ru-RU" sz="2000" dirty="0">
                <a:latin typeface="Times New Roman" panose="02020603050405020304" pitchFamily="18" charset="0"/>
                <a:cs typeface="Times New Roman" panose="02020603050405020304" pitchFamily="18" charset="0"/>
              </a:rPr>
              <a:t> строго меньше k</a:t>
            </a:r>
            <a:r>
              <a:rPr lang="ru-RU"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Например</a:t>
            </a:r>
            <a:r>
              <a:rPr lang="ru-RU" sz="2000" dirty="0">
                <a:latin typeface="Times New Roman" panose="02020603050405020304" pitchFamily="18" charset="0"/>
                <a:cs typeface="Times New Roman" panose="02020603050405020304" pitchFamily="18" charset="0"/>
              </a:rPr>
              <a:t>, при вводе </a:t>
            </a:r>
            <a:r>
              <a:rPr lang="ru-RU" sz="2000" dirty="0" err="1">
                <a:latin typeface="Times New Roman" panose="02020603050405020304" pitchFamily="18" charset="0"/>
                <a:cs typeface="Times New Roman" panose="02020603050405020304" pitchFamily="18" charset="0"/>
              </a:rPr>
              <a:t>nums</a:t>
            </a:r>
            <a:r>
              <a:rPr lang="ru-RU" sz="2000" dirty="0">
                <a:latin typeface="Times New Roman" panose="02020603050405020304" pitchFamily="18" charset="0"/>
                <a:cs typeface="Times New Roman" panose="02020603050405020304" pitchFamily="18" charset="0"/>
              </a:rPr>
              <a:t> = [10, 5, 2, 6], k = 100 ответом будет 8. </a:t>
            </a:r>
            <a:r>
              <a:rPr lang="ru-RU" sz="2000" dirty="0" err="1">
                <a:latin typeface="Times New Roman" panose="02020603050405020304" pitchFamily="18" charset="0"/>
                <a:cs typeface="Times New Roman" panose="02020603050405020304" pitchFamily="18" charset="0"/>
              </a:rPr>
              <a:t>Подмассивы</a:t>
            </a:r>
            <a:r>
              <a:rPr lang="ru-RU" sz="2000" dirty="0">
                <a:latin typeface="Times New Roman" panose="02020603050405020304" pitchFamily="18" charset="0"/>
                <a:cs typeface="Times New Roman" panose="02020603050405020304" pitchFamily="18" charset="0"/>
              </a:rPr>
              <a:t> с произведением меньше k</a:t>
            </a:r>
            <a:r>
              <a:rPr lang="ru-RU"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t>
            </a:r>
            <a:r>
              <a:rPr lang="ru-RU" sz="2000" dirty="0" smtClean="0">
                <a:latin typeface="Times New Roman" panose="02020603050405020304" pitchFamily="18" charset="0"/>
                <a:cs typeface="Times New Roman" panose="02020603050405020304" pitchFamily="18" charset="0"/>
              </a:rPr>
              <a:t>[</a:t>
            </a:r>
            <a:r>
              <a:rPr lang="ru-RU" sz="2000" dirty="0">
                <a:latin typeface="Times New Roman" panose="02020603050405020304" pitchFamily="18" charset="0"/>
                <a:cs typeface="Times New Roman" panose="02020603050405020304" pitchFamily="18" charset="0"/>
              </a:rPr>
              <a:t>10], [5], [2], [6], [10, 5], [5, 2], [2, 6], [5, 2, 6</a:t>
            </a:r>
            <a:r>
              <a:rPr lang="ru-RU"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lgn="just">
              <a:spcBef>
                <a:spcPts val="300"/>
              </a:spcBef>
              <a:buNone/>
            </a:pPr>
            <a:r>
              <a:rPr lang="ru-RU" altLang="ru-RU" sz="2000" dirty="0" err="1">
                <a:solidFill>
                  <a:srgbClr val="0000FF"/>
                </a:solidFill>
                <a:latin typeface="Cascadia Mono" panose="020B0609020000020004" pitchFamily="49" charset="0"/>
              </a:rPr>
              <a:t>public</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static</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int</a:t>
            </a:r>
            <a:r>
              <a:rPr lang="ru-RU" altLang="ru-RU" sz="2000" dirty="0">
                <a:solidFill>
                  <a:srgbClr val="000000"/>
                </a:solidFill>
                <a:latin typeface="Cascadia Mono" panose="020B0609020000020004" pitchFamily="49" charset="0"/>
              </a:rPr>
              <a:t> </a:t>
            </a:r>
            <a:r>
              <a:rPr lang="ru-RU" altLang="ru-RU" sz="2000" dirty="0" err="1">
                <a:solidFill>
                  <a:srgbClr val="74531F"/>
                </a:solidFill>
                <a:latin typeface="Cascadia Mono" panose="020B0609020000020004" pitchFamily="49" charset="0"/>
              </a:rPr>
              <a:t>numSubarrayProductLessThanK</a:t>
            </a:r>
            <a:r>
              <a:rPr lang="ru-RU" altLang="ru-RU" sz="2000" dirty="0">
                <a:solidFill>
                  <a:srgbClr val="000000"/>
                </a:solidFill>
                <a:latin typeface="Cascadia Mono" panose="020B0609020000020004" pitchFamily="49" charset="0"/>
              </a:rPr>
              <a:t>(</a:t>
            </a:r>
            <a:r>
              <a:rPr lang="ru-RU" altLang="ru-RU" sz="2000" dirty="0" err="1">
                <a:solidFill>
                  <a:srgbClr val="0000FF"/>
                </a:solidFill>
                <a:latin typeface="Cascadia Mono" panose="020B0609020000020004" pitchFamily="49" charset="0"/>
              </a:rPr>
              <a:t>int</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nums</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int</a:t>
            </a:r>
            <a:r>
              <a:rPr lang="ru-RU" altLang="ru-RU" sz="2000" dirty="0">
                <a:solidFill>
                  <a:srgbClr val="000000"/>
                </a:solidFill>
                <a:latin typeface="Cascadia Mono" panose="020B0609020000020004" pitchFamily="49" charset="0"/>
              </a:rPr>
              <a:t> </a:t>
            </a:r>
            <a:r>
              <a:rPr lang="ru-RU" altLang="ru-RU" sz="2000" dirty="0">
                <a:solidFill>
                  <a:srgbClr val="1F377F"/>
                </a:solidFill>
                <a:latin typeface="Cascadia Mono" panose="020B0609020000020004" pitchFamily="49" charset="0"/>
              </a:rPr>
              <a:t>k</a:t>
            </a:r>
            <a:r>
              <a:rPr lang="ru-RU" altLang="ru-RU" sz="2000" dirty="0">
                <a:solidFill>
                  <a:srgbClr val="000000"/>
                </a:solidFill>
                <a:latin typeface="Cascadia Mono" panose="020B0609020000020004" pitchFamily="49" charset="0"/>
              </a:rPr>
              <a:t>) </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8F08C4"/>
                </a:solidFill>
                <a:latin typeface="Cascadia Mono" panose="020B0609020000020004" pitchFamily="49" charset="0"/>
              </a:rPr>
              <a:t>if</a:t>
            </a:r>
            <a:r>
              <a:rPr lang="ru-RU" altLang="ru-RU" sz="2000" dirty="0">
                <a:solidFill>
                  <a:srgbClr val="000000"/>
                </a:solidFill>
                <a:latin typeface="Cascadia Mono" panose="020B0609020000020004" pitchFamily="49" charset="0"/>
              </a:rPr>
              <a:t> (</a:t>
            </a:r>
            <a:r>
              <a:rPr lang="ru-RU" altLang="ru-RU" sz="2000" dirty="0">
                <a:solidFill>
                  <a:srgbClr val="1F377F"/>
                </a:solidFill>
                <a:latin typeface="Cascadia Mono" panose="020B0609020000020004" pitchFamily="49" charset="0"/>
              </a:rPr>
              <a:t>k</a:t>
            </a:r>
            <a:r>
              <a:rPr lang="ru-RU" altLang="ru-RU" sz="2000" dirty="0">
                <a:solidFill>
                  <a:srgbClr val="000000"/>
                </a:solidFill>
                <a:latin typeface="Cascadia Mono" panose="020B0609020000020004" pitchFamily="49" charset="0"/>
              </a:rPr>
              <a:t> &lt;= 1) </a:t>
            </a:r>
            <a:r>
              <a:rPr lang="ru-RU" altLang="ru-RU" sz="2000" dirty="0" err="1">
                <a:solidFill>
                  <a:srgbClr val="8F08C4"/>
                </a:solidFill>
                <a:latin typeface="Cascadia Mono" panose="020B0609020000020004" pitchFamily="49" charset="0"/>
              </a:rPr>
              <a:t>return</a:t>
            </a:r>
            <a:r>
              <a:rPr lang="ru-RU" altLang="ru-RU" sz="2000" dirty="0">
                <a:solidFill>
                  <a:srgbClr val="000000"/>
                </a:solidFill>
                <a:latin typeface="Cascadia Mono" panose="020B0609020000020004" pitchFamily="49" charset="0"/>
              </a:rPr>
              <a:t> 0</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int</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ans</a:t>
            </a:r>
            <a:r>
              <a:rPr lang="ru-RU" altLang="ru-RU" sz="2000" dirty="0">
                <a:solidFill>
                  <a:srgbClr val="000000"/>
                </a:solidFill>
                <a:latin typeface="Cascadia Mono" panose="020B0609020000020004" pitchFamily="49" charset="0"/>
              </a:rPr>
              <a:t> = 0, </a:t>
            </a:r>
            <a:r>
              <a:rPr lang="ru-RU" altLang="ru-RU" sz="2000" dirty="0" err="1">
                <a:solidFill>
                  <a:srgbClr val="1F377F"/>
                </a:solidFill>
                <a:latin typeface="Cascadia Mono" panose="020B0609020000020004" pitchFamily="49" charset="0"/>
              </a:rPr>
              <a:t>left</a:t>
            </a:r>
            <a:r>
              <a:rPr lang="ru-RU" altLang="ru-RU" sz="2000" dirty="0">
                <a:solidFill>
                  <a:srgbClr val="000000"/>
                </a:solidFill>
                <a:latin typeface="Cascadia Mono" panose="020B0609020000020004" pitchFamily="49" charset="0"/>
              </a:rPr>
              <a:t> = 0, </a:t>
            </a:r>
            <a:r>
              <a:rPr lang="ru-RU" altLang="ru-RU" sz="2000" dirty="0" err="1">
                <a:solidFill>
                  <a:srgbClr val="1F377F"/>
                </a:solidFill>
                <a:latin typeface="Cascadia Mono" panose="020B0609020000020004" pitchFamily="49" charset="0"/>
              </a:rPr>
              <a:t>curr</a:t>
            </a:r>
            <a:r>
              <a:rPr lang="ru-RU" altLang="ru-RU" sz="2000" dirty="0">
                <a:solidFill>
                  <a:srgbClr val="000000"/>
                </a:solidFill>
                <a:latin typeface="Cascadia Mono" panose="020B0609020000020004" pitchFamily="49" charset="0"/>
              </a:rPr>
              <a:t> = 1</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8F08C4"/>
                </a:solidFill>
                <a:latin typeface="Cascadia Mono" panose="020B0609020000020004" pitchFamily="49" charset="0"/>
              </a:rPr>
              <a:t>for</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int</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right</a:t>
            </a:r>
            <a:r>
              <a:rPr lang="ru-RU" altLang="ru-RU" sz="2000" dirty="0">
                <a:solidFill>
                  <a:srgbClr val="000000"/>
                </a:solidFill>
                <a:latin typeface="Cascadia Mono" panose="020B0609020000020004" pitchFamily="49" charset="0"/>
              </a:rPr>
              <a:t> = 0; </a:t>
            </a:r>
            <a:r>
              <a:rPr lang="ru-RU" altLang="ru-RU" sz="2000" dirty="0" err="1">
                <a:solidFill>
                  <a:srgbClr val="1F377F"/>
                </a:solidFill>
                <a:latin typeface="Cascadia Mono" panose="020B0609020000020004" pitchFamily="49" charset="0"/>
              </a:rPr>
              <a:t>right</a:t>
            </a:r>
            <a:r>
              <a:rPr lang="ru-RU" altLang="ru-RU" sz="2000" dirty="0">
                <a:solidFill>
                  <a:srgbClr val="000000"/>
                </a:solidFill>
                <a:latin typeface="Cascadia Mono" panose="020B0609020000020004" pitchFamily="49" charset="0"/>
              </a:rPr>
              <a:t> &lt; </a:t>
            </a:r>
            <a:r>
              <a:rPr lang="ru-RU" altLang="ru-RU" sz="2000" dirty="0" err="1">
                <a:solidFill>
                  <a:srgbClr val="1F377F"/>
                </a:solidFill>
                <a:latin typeface="Cascadia Mono" panose="020B0609020000020004" pitchFamily="49" charset="0"/>
              </a:rPr>
              <a:t>nums</a:t>
            </a:r>
            <a:r>
              <a:rPr lang="ru-RU" altLang="ru-RU" sz="2000" dirty="0" err="1">
                <a:solidFill>
                  <a:srgbClr val="000000"/>
                </a:solidFill>
                <a:latin typeface="Cascadia Mono" panose="020B0609020000020004" pitchFamily="49" charset="0"/>
              </a:rPr>
              <a:t>.length</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right</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curr</a:t>
            </a:r>
            <a:r>
              <a:rPr lang="ru-RU" altLang="ru-RU" sz="2000" dirty="0">
                <a:solidFill>
                  <a:srgbClr val="000000"/>
                </a:solidFill>
                <a:latin typeface="Cascadia Mono" panose="020B0609020000020004" pitchFamily="49" charset="0"/>
              </a:rPr>
              <a:t> *= </a:t>
            </a:r>
            <a:r>
              <a:rPr lang="ru-RU" altLang="ru-RU" sz="2000" dirty="0" err="1">
                <a:solidFill>
                  <a:srgbClr val="1F377F"/>
                </a:solidFill>
                <a:latin typeface="Cascadia Mono" panose="020B0609020000020004" pitchFamily="49" charset="0"/>
              </a:rPr>
              <a:t>nums</a:t>
            </a:r>
            <a:r>
              <a:rPr lang="ru-RU" altLang="ru-RU" sz="2000" dirty="0">
                <a:solidFill>
                  <a:srgbClr val="000000"/>
                </a:solidFill>
                <a:latin typeface="Cascadia Mono" panose="020B0609020000020004" pitchFamily="49" charset="0"/>
              </a:rPr>
              <a:t>[</a:t>
            </a:r>
            <a:r>
              <a:rPr lang="ru-RU" altLang="ru-RU" sz="2000" dirty="0" err="1">
                <a:solidFill>
                  <a:srgbClr val="1F377F"/>
                </a:solidFill>
                <a:latin typeface="Cascadia Mono" panose="020B0609020000020004" pitchFamily="49" charset="0"/>
              </a:rPr>
              <a:t>right</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8F08C4"/>
                </a:solidFill>
                <a:latin typeface="Cascadia Mono" panose="020B0609020000020004" pitchFamily="49" charset="0"/>
              </a:rPr>
              <a:t>while</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curr</a:t>
            </a:r>
            <a:r>
              <a:rPr lang="ru-RU" altLang="ru-RU" sz="2000" dirty="0">
                <a:solidFill>
                  <a:srgbClr val="000000"/>
                </a:solidFill>
                <a:latin typeface="Cascadia Mono" panose="020B0609020000020004" pitchFamily="49" charset="0"/>
              </a:rPr>
              <a:t> &gt;= </a:t>
            </a:r>
            <a:r>
              <a:rPr lang="ru-RU" altLang="ru-RU" sz="2000" dirty="0">
                <a:solidFill>
                  <a:srgbClr val="1F377F"/>
                </a:solidFill>
                <a:latin typeface="Cascadia Mono" panose="020B0609020000020004" pitchFamily="49" charset="0"/>
              </a:rPr>
              <a:t>k</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curr</a:t>
            </a:r>
            <a:r>
              <a:rPr lang="ru-RU" altLang="ru-RU" sz="2000" dirty="0">
                <a:solidFill>
                  <a:srgbClr val="000000"/>
                </a:solidFill>
                <a:latin typeface="Cascadia Mono" panose="020B0609020000020004" pitchFamily="49" charset="0"/>
              </a:rPr>
              <a:t> /= </a:t>
            </a:r>
            <a:r>
              <a:rPr lang="ru-RU" altLang="ru-RU" sz="2000" dirty="0" err="1">
                <a:solidFill>
                  <a:srgbClr val="1F377F"/>
                </a:solidFill>
                <a:latin typeface="Cascadia Mono" panose="020B0609020000020004" pitchFamily="49" charset="0"/>
              </a:rPr>
              <a:t>nums</a:t>
            </a:r>
            <a:r>
              <a:rPr lang="ru-RU" altLang="ru-RU" sz="2000" dirty="0">
                <a:solidFill>
                  <a:srgbClr val="000000"/>
                </a:solidFill>
                <a:latin typeface="Cascadia Mono" panose="020B0609020000020004" pitchFamily="49" charset="0"/>
              </a:rPr>
              <a:t>[</a:t>
            </a:r>
            <a:r>
              <a:rPr lang="ru-RU" altLang="ru-RU" sz="2000" dirty="0" err="1">
                <a:solidFill>
                  <a:srgbClr val="1F377F"/>
                </a:solidFill>
                <a:latin typeface="Cascadia Mono" panose="020B0609020000020004" pitchFamily="49" charset="0"/>
              </a:rPr>
              <a:t>left</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ans</a:t>
            </a:r>
            <a:r>
              <a:rPr lang="ru-RU" altLang="ru-RU" sz="2000" dirty="0">
                <a:solidFill>
                  <a:srgbClr val="000000"/>
                </a:solidFill>
                <a:latin typeface="Cascadia Mono" panose="020B0609020000020004" pitchFamily="49" charset="0"/>
              </a:rPr>
              <a:t> += </a:t>
            </a:r>
            <a:r>
              <a:rPr lang="ru-RU" altLang="ru-RU" sz="2000" dirty="0" err="1">
                <a:solidFill>
                  <a:srgbClr val="1F377F"/>
                </a:solidFill>
                <a:latin typeface="Cascadia Mono" panose="020B0609020000020004" pitchFamily="49" charset="0"/>
              </a:rPr>
              <a:t>right</a:t>
            </a:r>
            <a:r>
              <a:rPr lang="ru-RU" altLang="ru-RU" sz="2000" dirty="0">
                <a:solidFill>
                  <a:srgbClr val="000000"/>
                </a:solidFill>
                <a:latin typeface="Cascadia Mono" panose="020B0609020000020004" pitchFamily="49" charset="0"/>
              </a:rPr>
              <a:t> - </a:t>
            </a:r>
            <a:r>
              <a:rPr lang="ru-RU" altLang="ru-RU" sz="2000" dirty="0" err="1">
                <a:solidFill>
                  <a:srgbClr val="1F377F"/>
                </a:solidFill>
                <a:latin typeface="Cascadia Mono" panose="020B0609020000020004" pitchFamily="49" charset="0"/>
              </a:rPr>
              <a:t>left</a:t>
            </a:r>
            <a:r>
              <a:rPr lang="ru-RU" altLang="ru-RU" sz="2000" dirty="0">
                <a:solidFill>
                  <a:srgbClr val="000000"/>
                </a:solidFill>
                <a:latin typeface="Cascadia Mono" panose="020B0609020000020004" pitchFamily="49" charset="0"/>
              </a:rPr>
              <a:t> + 1</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8F08C4"/>
                </a:solidFill>
                <a:latin typeface="Cascadia Mono" panose="020B0609020000020004" pitchFamily="49" charset="0"/>
              </a:rPr>
              <a:t>return</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ans</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a:t>
            </a:r>
            <a:endParaRPr lang="ru-RU" altLang="ru-RU" sz="4800" dirty="0">
              <a:latin typeface="Arial" panose="020B0604020202020204" pitchFamily="34" charset="0"/>
            </a:endParaRPr>
          </a:p>
          <a:p>
            <a:pPr marL="0" indent="0" algn="just">
              <a:spcBef>
                <a:spcPts val="300"/>
              </a:spcBef>
              <a:buNone/>
            </a:pPr>
            <a:endParaRPr lang="ru-RU" sz="2000" dirty="0">
              <a:latin typeface="Times New Roman" panose="02020603050405020304" pitchFamily="18" charset="0"/>
              <a:cs typeface="Times New Roman" panose="02020603050405020304" pitchFamily="18" charset="0"/>
            </a:endParaRPr>
          </a:p>
          <a:p>
            <a:pPr marL="0" indent="0" algn="just">
              <a:spcBef>
                <a:spcPts val="300"/>
              </a:spcBef>
              <a:buNone/>
            </a:pPr>
            <a:endParaRPr lang="ru-RU" sz="2000" dirty="0">
              <a:latin typeface="Times New Roman" panose="02020603050405020304" pitchFamily="18" charset="0"/>
              <a:cs typeface="Times New Roman" panose="02020603050405020304" pitchFamily="18" charset="0"/>
            </a:endParaRPr>
          </a:p>
        </p:txBody>
      </p:sp>
      <p:sp>
        <p:nvSpPr>
          <p:cNvPr id="10" name="Прямоугольник 9"/>
          <p:cNvSpPr/>
          <p:nvPr/>
        </p:nvSpPr>
        <p:spPr>
          <a:xfrm>
            <a:off x="5894614" y="4542518"/>
            <a:ext cx="6041572" cy="1323439"/>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ru-RU" sz="2000" dirty="0">
                <a:latin typeface="Times New Roman" panose="02020603050405020304" pitchFamily="18" charset="0"/>
                <a:cs typeface="Times New Roman" panose="02020603050405020304" pitchFamily="18" charset="0"/>
              </a:rPr>
              <a:t>Опять же, работа, выполняемая на каждой итерации цикла, амортизируется, поэтому время выполнения этого алгоритма составляет O(n), где n — длина </a:t>
            </a:r>
            <a:r>
              <a:rPr lang="ru-RU" sz="2000" dirty="0" err="1">
                <a:latin typeface="Times New Roman" panose="02020603050405020304" pitchFamily="18" charset="0"/>
                <a:cs typeface="Times New Roman" panose="02020603050405020304" pitchFamily="18" charset="0"/>
              </a:rPr>
              <a:t>nums</a:t>
            </a:r>
            <a:r>
              <a:rPr lang="ru-RU" sz="2000" dirty="0">
                <a:latin typeface="Times New Roman" panose="02020603050405020304" pitchFamily="18" charset="0"/>
                <a:cs typeface="Times New Roman" panose="02020603050405020304" pitchFamily="18" charset="0"/>
              </a:rPr>
              <a:t>, а пространство — O(1).</a:t>
            </a:r>
          </a:p>
        </p:txBody>
      </p:sp>
    </p:spTree>
    <p:extLst>
      <p:ext uri="{BB962C8B-B14F-4D97-AF65-F5344CB8AC3E}">
        <p14:creationId xmlns:p14="http://schemas.microsoft.com/office/powerpoint/2010/main" val="32236817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a:latin typeface="Times New Roman" panose="02020603050405020304" pitchFamily="18" charset="0"/>
                <a:cs typeface="Times New Roman" panose="02020603050405020304" pitchFamily="18" charset="0"/>
              </a:rPr>
              <a:t>Фиксированный размер </a:t>
            </a:r>
            <a:r>
              <a:rPr lang="ru-RU" sz="4000" b="1" dirty="0" smtClean="0">
                <a:latin typeface="Times New Roman" panose="02020603050405020304" pitchFamily="18" charset="0"/>
                <a:cs typeface="Times New Roman" panose="02020603050405020304" pitchFamily="18" charset="0"/>
              </a:rPr>
              <a:t>окна</a:t>
            </a:r>
            <a:endParaRPr lang="ru-RU" sz="40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r>
              <a:rPr lang="ru-RU" sz="2200" dirty="0" smtClean="0">
                <a:latin typeface="Times New Roman" panose="02020603050405020304" pitchFamily="18" charset="0"/>
                <a:cs typeface="Times New Roman" panose="02020603050405020304" pitchFamily="18" charset="0"/>
              </a:rPr>
              <a:t>В </a:t>
            </a:r>
            <a:r>
              <a:rPr lang="ru-RU" sz="2200" dirty="0">
                <a:latin typeface="Times New Roman" panose="02020603050405020304" pitchFamily="18" charset="0"/>
                <a:cs typeface="Times New Roman" panose="02020603050405020304" pitchFamily="18" charset="0"/>
              </a:rPr>
              <a:t>примерах, которые мы рассмотрели выше, размер нашего окна был динамическим. Мы старались максимально расширить его вправо, сохраняя при этом окно в определённых рамках, и удаляли элементы слева, когда эти рамки нарушались. Иногда в задаче указывается фиксированная длина k</a:t>
            </a:r>
            <a:r>
              <a:rPr lang="ru-RU" sz="2200" dirty="0" smtClean="0">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a:p>
            <a:pPr marL="0" indent="0" algn="just">
              <a:buNone/>
            </a:pPr>
            <a:r>
              <a:rPr lang="ru-RU" sz="2200" dirty="0">
                <a:latin typeface="Times New Roman" panose="02020603050405020304" pitchFamily="18" charset="0"/>
                <a:cs typeface="Times New Roman" panose="02020603050405020304" pitchFamily="18" charset="0"/>
              </a:rPr>
              <a:t>Эти задачи просты, потому что разница между любыми двумя соседними окнами составляет всего два элемента (мы добавляем один элемент справа и удаляем один элемент слева, чтобы сохранить длину</a:t>
            </a:r>
            <a:r>
              <a:rPr lang="ru-RU" sz="2200" dirty="0" smtClean="0">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a:p>
            <a:pPr marL="0" indent="0" algn="just">
              <a:buNone/>
            </a:pPr>
            <a:r>
              <a:rPr lang="ru-RU" sz="2200" dirty="0">
                <a:latin typeface="Times New Roman" panose="02020603050405020304" pitchFamily="18" charset="0"/>
                <a:cs typeface="Times New Roman" panose="02020603050405020304" pitchFamily="18" charset="0"/>
              </a:rPr>
              <a:t>Начнём с создания первого окна (от индекса 0 до k - 1). Как только у нас появится окно размером k, если мы добавим элемент с индексом i, нам нужно будет удалить элемент с индексом i - k. Например, k = 2 и у вас есть элементы с индексами [0, 1]. Теперь мы добавляем 2: [0, 1, 2]. Чтобы сохранить размер окна k = 2, нам нужно удалить 2 - k = 0: [1, 2</a:t>
            </a:r>
            <a:r>
              <a:rPr lang="ru-RU" sz="2200" dirty="0" smtClean="0">
                <a:latin typeface="Times New Roman" panose="02020603050405020304" pitchFamily="18" charset="0"/>
                <a:cs typeface="Times New Roman" panose="02020603050405020304" pitchFamily="18" charset="0"/>
              </a:rPr>
              <a:t>].</a:t>
            </a:r>
            <a:endParaRPr lang="ru-RU"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8283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a:latin typeface="Times New Roman" panose="02020603050405020304" pitchFamily="18" charset="0"/>
                <a:cs typeface="Times New Roman" panose="02020603050405020304" pitchFamily="18" charset="0"/>
              </a:rPr>
              <a:t>Фиксированный размер </a:t>
            </a:r>
            <a:r>
              <a:rPr lang="ru-RU" sz="4000" b="1" dirty="0" smtClean="0">
                <a:latin typeface="Times New Roman" panose="02020603050405020304" pitchFamily="18" charset="0"/>
                <a:cs typeface="Times New Roman" panose="02020603050405020304" pitchFamily="18" charset="0"/>
              </a:rPr>
              <a:t>окна</a:t>
            </a:r>
            <a:endParaRPr lang="ru-RU" sz="40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marL="0" indent="0" algn="just">
              <a:spcBef>
                <a:spcPts val="300"/>
              </a:spcBef>
              <a:buNone/>
            </a:pPr>
            <a:r>
              <a:rPr lang="ru-RU" sz="2200" dirty="0">
                <a:latin typeface="Times New Roman" panose="02020603050405020304" pitchFamily="18" charset="0"/>
                <a:cs typeface="Times New Roman" panose="02020603050405020304" pitchFamily="18" charset="0"/>
              </a:rPr>
              <a:t>Вот какой-то псевдокод:</a:t>
            </a:r>
          </a:p>
          <a:p>
            <a:pPr marL="0" indent="0" algn="just">
              <a:spcBef>
                <a:spcPts val="300"/>
              </a:spcBef>
              <a:buNone/>
            </a:pPr>
            <a:endParaRPr lang="ru-RU" sz="2200" dirty="0">
              <a:latin typeface="Times New Roman" panose="02020603050405020304" pitchFamily="18" charset="0"/>
              <a:cs typeface="Times New Roman" panose="02020603050405020304" pitchFamily="18" charset="0"/>
            </a:endParaRPr>
          </a:p>
          <a:p>
            <a:pPr marL="0" indent="0" algn="just">
              <a:spcBef>
                <a:spcPts val="300"/>
              </a:spcBef>
              <a:buNone/>
            </a:pPr>
            <a:r>
              <a:rPr lang="ru-RU" sz="2200" dirty="0">
                <a:latin typeface="Times New Roman" panose="02020603050405020304" pitchFamily="18" charset="0"/>
                <a:cs typeface="Times New Roman" panose="02020603050405020304" pitchFamily="18" charset="0"/>
              </a:rPr>
              <a:t>функция </a:t>
            </a:r>
            <a:r>
              <a:rPr lang="ru-RU" sz="2200" dirty="0" err="1">
                <a:latin typeface="Times New Roman" panose="02020603050405020304" pitchFamily="18" charset="0"/>
                <a:cs typeface="Times New Roman" panose="02020603050405020304" pitchFamily="18" charset="0"/>
              </a:rPr>
              <a:t>fn</a:t>
            </a:r>
            <a:r>
              <a:rPr lang="ru-RU" sz="2200" dirty="0">
                <a:latin typeface="Times New Roman" panose="02020603050405020304" pitchFamily="18" charset="0"/>
                <a:cs typeface="Times New Roman" panose="02020603050405020304" pitchFamily="18" charset="0"/>
              </a:rPr>
              <a:t>(</a:t>
            </a:r>
            <a:r>
              <a:rPr lang="ru-RU" sz="2200" dirty="0" err="1">
                <a:latin typeface="Times New Roman" panose="02020603050405020304" pitchFamily="18" charset="0"/>
                <a:cs typeface="Times New Roman" panose="02020603050405020304" pitchFamily="18" charset="0"/>
              </a:rPr>
              <a:t>arr</a:t>
            </a:r>
            <a:r>
              <a:rPr lang="ru-RU" sz="2200" dirty="0">
                <a:latin typeface="Times New Roman" panose="02020603050405020304" pitchFamily="18" charset="0"/>
                <a:cs typeface="Times New Roman" panose="02020603050405020304" pitchFamily="18" charset="0"/>
              </a:rPr>
              <a:t>, k): </a:t>
            </a:r>
          </a:p>
          <a:p>
            <a:pPr marL="0" indent="0" algn="just">
              <a:spcBef>
                <a:spcPts val="300"/>
              </a:spcBef>
              <a:buNone/>
            </a:pP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curr</a:t>
            </a:r>
            <a:r>
              <a:rPr lang="ru-RU" sz="2200" dirty="0">
                <a:latin typeface="Times New Roman" panose="02020603050405020304" pitchFamily="18" charset="0"/>
                <a:cs typeface="Times New Roman" panose="02020603050405020304" pitchFamily="18" charset="0"/>
              </a:rPr>
              <a:t> = некоторые данные для отслеживания окна</a:t>
            </a:r>
          </a:p>
          <a:p>
            <a:pPr marL="0" indent="0" algn="just">
              <a:spcBef>
                <a:spcPts val="300"/>
              </a:spcBef>
              <a:buNone/>
            </a:pPr>
            <a:endParaRPr lang="ru-RU" sz="2200" dirty="0">
              <a:latin typeface="Times New Roman" panose="02020603050405020304" pitchFamily="18" charset="0"/>
              <a:cs typeface="Times New Roman" panose="02020603050405020304" pitchFamily="18" charset="0"/>
            </a:endParaRPr>
          </a:p>
          <a:p>
            <a:pPr marL="0" indent="0" algn="just">
              <a:spcBef>
                <a:spcPts val="300"/>
              </a:spcBef>
              <a:buNone/>
            </a:pPr>
            <a:r>
              <a:rPr lang="ru-RU" sz="2200" dirty="0">
                <a:latin typeface="Times New Roman" panose="02020603050405020304" pitchFamily="18" charset="0"/>
                <a:cs typeface="Times New Roman" panose="02020603050405020304" pitchFamily="18" charset="0"/>
              </a:rPr>
              <a:t> // построение первого окна </a:t>
            </a:r>
          </a:p>
          <a:p>
            <a:pPr marL="0" indent="0" algn="just">
              <a:spcBef>
                <a:spcPts val="300"/>
              </a:spcBef>
              <a:buNone/>
            </a:pPr>
            <a:r>
              <a:rPr lang="ru-RU" sz="2200" dirty="0">
                <a:latin typeface="Times New Roman" panose="02020603050405020304" pitchFamily="18" charset="0"/>
                <a:cs typeface="Times New Roman" panose="02020603050405020304" pitchFamily="18" charset="0"/>
              </a:rPr>
              <a:t> для (</a:t>
            </a:r>
            <a:r>
              <a:rPr lang="ru-RU" sz="2200" dirty="0" err="1">
                <a:latin typeface="Times New Roman" panose="02020603050405020304" pitchFamily="18" charset="0"/>
                <a:cs typeface="Times New Roman" panose="02020603050405020304" pitchFamily="18" charset="0"/>
              </a:rPr>
              <a:t>int</a:t>
            </a:r>
            <a:r>
              <a:rPr lang="ru-RU" sz="2200" dirty="0">
                <a:latin typeface="Times New Roman" panose="02020603050405020304" pitchFamily="18" charset="0"/>
                <a:cs typeface="Times New Roman" panose="02020603050405020304" pitchFamily="18" charset="0"/>
              </a:rPr>
              <a:t> i = 0; i &lt; k; i++)</a:t>
            </a:r>
          </a:p>
          <a:p>
            <a:pPr marL="0" indent="0" algn="just">
              <a:spcBef>
                <a:spcPts val="300"/>
              </a:spcBef>
              <a:buNone/>
            </a:pPr>
            <a:r>
              <a:rPr lang="ru-RU" sz="2200" dirty="0">
                <a:latin typeface="Times New Roman" panose="02020603050405020304" pitchFamily="18" charset="0"/>
                <a:cs typeface="Times New Roman" panose="02020603050405020304" pitchFamily="18" charset="0"/>
              </a:rPr>
              <a:t> Сделайте что-нибудь с </a:t>
            </a:r>
            <a:r>
              <a:rPr lang="ru-RU" sz="2200" dirty="0" err="1">
                <a:latin typeface="Times New Roman" panose="02020603050405020304" pitchFamily="18" charset="0"/>
                <a:cs typeface="Times New Roman" panose="02020603050405020304" pitchFamily="18" charset="0"/>
              </a:rPr>
              <a:t>curr</a:t>
            </a:r>
            <a:r>
              <a:rPr lang="ru-RU" sz="2200" dirty="0">
                <a:latin typeface="Times New Roman" panose="02020603050405020304" pitchFamily="18" charset="0"/>
                <a:cs typeface="Times New Roman" panose="02020603050405020304" pitchFamily="18" charset="0"/>
              </a:rPr>
              <a:t> или другими переменными для построения первого окна</a:t>
            </a:r>
          </a:p>
          <a:p>
            <a:pPr marL="0" indent="0" algn="just">
              <a:spcBef>
                <a:spcPts val="300"/>
              </a:spcBef>
              <a:buNone/>
            </a:pPr>
            <a:endParaRPr lang="ru-RU" sz="2200" dirty="0">
              <a:latin typeface="Times New Roman" panose="02020603050405020304" pitchFamily="18" charset="0"/>
              <a:cs typeface="Times New Roman" panose="02020603050405020304" pitchFamily="18" charset="0"/>
            </a:endParaRPr>
          </a:p>
          <a:p>
            <a:pPr marL="0" indent="0" algn="just">
              <a:spcBef>
                <a:spcPts val="300"/>
              </a:spcBef>
              <a:buNone/>
            </a:pP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ans</a:t>
            </a:r>
            <a:r>
              <a:rPr lang="ru-RU" sz="2200" dirty="0">
                <a:latin typeface="Times New Roman" panose="02020603050405020304" pitchFamily="18" charset="0"/>
                <a:cs typeface="Times New Roman" panose="02020603050405020304" pitchFamily="18" charset="0"/>
              </a:rPr>
              <a:t> = переменная ответа, вероятно, равная </a:t>
            </a:r>
            <a:r>
              <a:rPr lang="ru-RU" sz="2200" dirty="0" err="1">
                <a:latin typeface="Times New Roman" panose="02020603050405020304" pitchFamily="18" charset="0"/>
                <a:cs typeface="Times New Roman" panose="02020603050405020304" pitchFamily="18" charset="0"/>
              </a:rPr>
              <a:t>curr</a:t>
            </a:r>
            <a:r>
              <a:rPr lang="ru-RU" sz="2200" dirty="0">
                <a:latin typeface="Times New Roman" panose="02020603050405020304" pitchFamily="18" charset="0"/>
                <a:cs typeface="Times New Roman" panose="02020603050405020304" pitchFamily="18" charset="0"/>
              </a:rPr>
              <a:t> здесь в зависимости от проблемы </a:t>
            </a:r>
          </a:p>
          <a:p>
            <a:pPr marL="0" indent="0" algn="just">
              <a:spcBef>
                <a:spcPts val="300"/>
              </a:spcBef>
              <a:buNone/>
            </a:pP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for</a:t>
            </a:r>
            <a:r>
              <a:rPr lang="ru-RU" sz="2200" dirty="0">
                <a:latin typeface="Times New Roman" panose="02020603050405020304" pitchFamily="18" charset="0"/>
                <a:cs typeface="Times New Roman" panose="02020603050405020304" pitchFamily="18" charset="0"/>
              </a:rPr>
              <a:t> (</a:t>
            </a:r>
            <a:r>
              <a:rPr lang="ru-RU" sz="2200" dirty="0" err="1">
                <a:latin typeface="Times New Roman" panose="02020603050405020304" pitchFamily="18" charset="0"/>
                <a:cs typeface="Times New Roman" panose="02020603050405020304" pitchFamily="18" charset="0"/>
              </a:rPr>
              <a:t>int</a:t>
            </a:r>
            <a:r>
              <a:rPr lang="ru-RU" sz="2200" dirty="0">
                <a:latin typeface="Times New Roman" panose="02020603050405020304" pitchFamily="18" charset="0"/>
                <a:cs typeface="Times New Roman" panose="02020603050405020304" pitchFamily="18" charset="0"/>
              </a:rPr>
              <a:t> i = k; i &lt; </a:t>
            </a:r>
            <a:r>
              <a:rPr lang="ru-RU" sz="2200" dirty="0" err="1">
                <a:latin typeface="Times New Roman" panose="02020603050405020304" pitchFamily="18" charset="0"/>
                <a:cs typeface="Times New Roman" panose="02020603050405020304" pitchFamily="18" charset="0"/>
              </a:rPr>
              <a:t>arr.length</a:t>
            </a:r>
            <a:r>
              <a:rPr lang="ru-RU" sz="2200" dirty="0">
                <a:latin typeface="Times New Roman" panose="02020603050405020304" pitchFamily="18" charset="0"/>
                <a:cs typeface="Times New Roman" panose="02020603050405020304" pitchFamily="18" charset="0"/>
              </a:rPr>
              <a:t>; i ++)</a:t>
            </a:r>
          </a:p>
          <a:p>
            <a:pPr marL="0" indent="0" algn="just">
              <a:spcBef>
                <a:spcPts val="300"/>
              </a:spcBef>
              <a:buNone/>
            </a:pPr>
            <a:r>
              <a:rPr lang="ru-RU" sz="2200" dirty="0">
                <a:latin typeface="Times New Roman" panose="02020603050405020304" pitchFamily="18" charset="0"/>
                <a:cs typeface="Times New Roman" panose="02020603050405020304" pitchFamily="18" charset="0"/>
              </a:rPr>
              <a:t> Добавить </a:t>
            </a:r>
            <a:r>
              <a:rPr lang="ru-RU" sz="2200" dirty="0" err="1">
                <a:latin typeface="Times New Roman" panose="02020603050405020304" pitchFamily="18" charset="0"/>
                <a:cs typeface="Times New Roman" panose="02020603050405020304" pitchFamily="18" charset="0"/>
              </a:rPr>
              <a:t>arr</a:t>
            </a:r>
            <a:r>
              <a:rPr lang="ru-RU" sz="2200" dirty="0">
                <a:latin typeface="Times New Roman" panose="02020603050405020304" pitchFamily="18" charset="0"/>
                <a:cs typeface="Times New Roman" panose="02020603050405020304" pitchFamily="18" charset="0"/>
              </a:rPr>
              <a:t>[i] в </a:t>
            </a:r>
            <a:r>
              <a:rPr lang="ru-RU" sz="2200" dirty="0" err="1">
                <a:latin typeface="Times New Roman" panose="02020603050405020304" pitchFamily="18" charset="0"/>
                <a:cs typeface="Times New Roman" panose="02020603050405020304" pitchFamily="18" charset="0"/>
              </a:rPr>
              <a:t>window</a:t>
            </a:r>
            <a:endParaRPr lang="ru-RU" sz="2200" dirty="0">
              <a:latin typeface="Times New Roman" panose="02020603050405020304" pitchFamily="18" charset="0"/>
              <a:cs typeface="Times New Roman" panose="02020603050405020304" pitchFamily="18" charset="0"/>
            </a:endParaRPr>
          </a:p>
          <a:p>
            <a:pPr marL="0" indent="0" algn="just">
              <a:spcBef>
                <a:spcPts val="300"/>
              </a:spcBef>
              <a:buNone/>
            </a:pPr>
            <a:r>
              <a:rPr lang="ru-RU" sz="2200" dirty="0">
                <a:latin typeface="Times New Roman" panose="02020603050405020304" pitchFamily="18" charset="0"/>
                <a:cs typeface="Times New Roman" panose="02020603050405020304" pitchFamily="18" charset="0"/>
              </a:rPr>
              <a:t> Удалить </a:t>
            </a:r>
            <a:r>
              <a:rPr lang="ru-RU" sz="2200" dirty="0" err="1">
                <a:latin typeface="Times New Roman" panose="02020603050405020304" pitchFamily="18" charset="0"/>
                <a:cs typeface="Times New Roman" panose="02020603050405020304" pitchFamily="18" charset="0"/>
              </a:rPr>
              <a:t>arr</a:t>
            </a:r>
            <a:r>
              <a:rPr lang="ru-RU" sz="2200" dirty="0">
                <a:latin typeface="Times New Roman" panose="02020603050405020304" pitchFamily="18" charset="0"/>
                <a:cs typeface="Times New Roman" panose="02020603050405020304" pitchFamily="18" charset="0"/>
              </a:rPr>
              <a:t>[i - k] из </a:t>
            </a:r>
            <a:r>
              <a:rPr lang="ru-RU" sz="2200" dirty="0" err="1">
                <a:latin typeface="Times New Roman" panose="02020603050405020304" pitchFamily="18" charset="0"/>
                <a:cs typeface="Times New Roman" panose="02020603050405020304" pitchFamily="18" charset="0"/>
              </a:rPr>
              <a:t>window</a:t>
            </a:r>
            <a:endParaRPr lang="ru-RU" sz="2200" dirty="0">
              <a:latin typeface="Times New Roman" panose="02020603050405020304" pitchFamily="18" charset="0"/>
              <a:cs typeface="Times New Roman" panose="02020603050405020304" pitchFamily="18" charset="0"/>
            </a:endParaRPr>
          </a:p>
          <a:p>
            <a:pPr marL="0" indent="0" algn="just">
              <a:spcBef>
                <a:spcPts val="300"/>
              </a:spcBef>
              <a:buNone/>
            </a:pPr>
            <a:r>
              <a:rPr lang="ru-RU" sz="2200" dirty="0">
                <a:latin typeface="Times New Roman" panose="02020603050405020304" pitchFamily="18" charset="0"/>
                <a:cs typeface="Times New Roman" panose="02020603050405020304" pitchFamily="18" charset="0"/>
              </a:rPr>
              <a:t> Обновить </a:t>
            </a:r>
            <a:r>
              <a:rPr lang="ru-RU" sz="2200" dirty="0" err="1">
                <a:latin typeface="Times New Roman" panose="02020603050405020304" pitchFamily="18" charset="0"/>
                <a:cs typeface="Times New Roman" panose="02020603050405020304" pitchFamily="18" charset="0"/>
              </a:rPr>
              <a:t>ans</a:t>
            </a:r>
            <a:endParaRPr lang="ru-RU" sz="2200" dirty="0">
              <a:latin typeface="Times New Roman" panose="02020603050405020304" pitchFamily="18" charset="0"/>
              <a:cs typeface="Times New Roman" panose="02020603050405020304" pitchFamily="18" charset="0"/>
            </a:endParaRPr>
          </a:p>
          <a:p>
            <a:pPr marL="0" indent="0" algn="just">
              <a:spcBef>
                <a:spcPts val="300"/>
              </a:spcBef>
              <a:buNone/>
            </a:pPr>
            <a:endParaRPr lang="ru-RU" sz="2200" dirty="0">
              <a:latin typeface="Times New Roman" panose="02020603050405020304" pitchFamily="18" charset="0"/>
              <a:cs typeface="Times New Roman" panose="02020603050405020304" pitchFamily="18" charset="0"/>
            </a:endParaRPr>
          </a:p>
          <a:p>
            <a:pPr marL="0" indent="0" algn="just">
              <a:spcBef>
                <a:spcPts val="300"/>
              </a:spcBef>
              <a:buNone/>
            </a:pPr>
            <a:r>
              <a:rPr lang="ru-RU" sz="2200" dirty="0">
                <a:latin typeface="Times New Roman" panose="02020603050405020304" pitchFamily="18" charset="0"/>
                <a:cs typeface="Times New Roman" panose="02020603050405020304" pitchFamily="18" charset="0"/>
              </a:rPr>
              <a:t> вернуть </a:t>
            </a:r>
            <a:r>
              <a:rPr lang="ru-RU" sz="2200" dirty="0" err="1">
                <a:latin typeface="Times New Roman" panose="02020603050405020304" pitchFamily="18" charset="0"/>
                <a:cs typeface="Times New Roman" panose="02020603050405020304" pitchFamily="18" charset="0"/>
              </a:rPr>
              <a:t>ans</a:t>
            </a:r>
            <a:endParaRPr lang="ru-RU"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7694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en-US" sz="4000" b="1" dirty="0">
                <a:latin typeface="Times New Roman" panose="02020603050405020304" pitchFamily="18" charset="0"/>
                <a:cs typeface="Times New Roman" panose="02020603050405020304" pitchFamily="18" charset="0"/>
              </a:rPr>
              <a:t> </a:t>
            </a:r>
            <a:r>
              <a:rPr lang="ru-RU" sz="4000" b="1" dirty="0" smtClean="0">
                <a:latin typeface="Times New Roman" panose="02020603050405020304" pitchFamily="18" charset="0"/>
                <a:cs typeface="Times New Roman" panose="02020603050405020304" pitchFamily="18" charset="0"/>
              </a:rPr>
              <a:t>Примеры применения </a:t>
            </a:r>
            <a:r>
              <a:rPr lang="ru-RU" sz="4000" b="1" dirty="0">
                <a:latin typeface="Times New Roman" panose="02020603050405020304" pitchFamily="18" charset="0"/>
                <a:cs typeface="Times New Roman" panose="02020603050405020304" pitchFamily="18" charset="0"/>
              </a:rPr>
              <a:t>раздвижных окон</a:t>
            </a:r>
            <a:endParaRPr lang="ru-RU" sz="4000" b="1" dirty="0" smtClean="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marL="0" indent="0" algn="just">
              <a:spcBef>
                <a:spcPts val="300"/>
              </a:spcBef>
              <a:buNone/>
            </a:pPr>
            <a:r>
              <a:rPr lang="ru-RU" sz="2000" dirty="0">
                <a:latin typeface="Times New Roman" panose="02020603050405020304" pitchFamily="18" charset="0"/>
                <a:cs typeface="Times New Roman" panose="02020603050405020304" pitchFamily="18" charset="0"/>
              </a:rPr>
              <a:t>Пример 4. Дан целочисленный массив </a:t>
            </a:r>
            <a:r>
              <a:rPr lang="ru-RU" sz="2000" dirty="0" err="1">
                <a:latin typeface="Times New Roman" panose="02020603050405020304" pitchFamily="18" charset="0"/>
                <a:cs typeface="Times New Roman" panose="02020603050405020304" pitchFamily="18" charset="0"/>
              </a:rPr>
              <a:t>nums</a:t>
            </a:r>
            <a:r>
              <a:rPr lang="ru-RU" sz="2000" dirty="0">
                <a:latin typeface="Times New Roman" panose="02020603050405020304" pitchFamily="18" charset="0"/>
                <a:cs typeface="Times New Roman" panose="02020603050405020304" pitchFamily="18" charset="0"/>
              </a:rPr>
              <a:t> и целое число k. Найдите сумму </a:t>
            </a:r>
            <a:r>
              <a:rPr lang="ru-RU" sz="2000" dirty="0" err="1">
                <a:latin typeface="Times New Roman" panose="02020603050405020304" pitchFamily="18" charset="0"/>
                <a:cs typeface="Times New Roman" panose="02020603050405020304" pitchFamily="18" charset="0"/>
              </a:rPr>
              <a:t>подмассива</a:t>
            </a:r>
            <a:r>
              <a:rPr lang="ru-RU" sz="2000" dirty="0">
                <a:latin typeface="Times New Roman" panose="02020603050405020304" pitchFamily="18" charset="0"/>
                <a:cs typeface="Times New Roman" panose="02020603050405020304" pitchFamily="18" charset="0"/>
              </a:rPr>
              <a:t> с наибольшей суммой, длина которого равна k</a:t>
            </a:r>
            <a:r>
              <a:rPr lang="ru-RU"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0" indent="0" algn="just">
              <a:spcBef>
                <a:spcPts val="300"/>
              </a:spcBef>
              <a:buNone/>
            </a:pPr>
            <a:endParaRPr lang="en-US" sz="2000" dirty="0" smtClean="0">
              <a:latin typeface="Times New Roman" panose="02020603050405020304" pitchFamily="18" charset="0"/>
              <a:cs typeface="Times New Roman" panose="02020603050405020304" pitchFamily="18" charset="0"/>
            </a:endParaRPr>
          </a:p>
          <a:p>
            <a:pPr marL="0" indent="0" algn="just">
              <a:spcBef>
                <a:spcPts val="300"/>
              </a:spcBef>
              <a:buNone/>
            </a:pPr>
            <a:r>
              <a:rPr lang="ru-RU" altLang="ru-RU" sz="2000" dirty="0" err="1">
                <a:solidFill>
                  <a:srgbClr val="0000FF"/>
                </a:solidFill>
                <a:latin typeface="Cascadia Mono" panose="020B0609020000020004" pitchFamily="49" charset="0"/>
              </a:rPr>
              <a:t>public</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static</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int</a:t>
            </a:r>
            <a:r>
              <a:rPr lang="ru-RU" altLang="ru-RU" sz="2000" dirty="0">
                <a:solidFill>
                  <a:srgbClr val="000000"/>
                </a:solidFill>
                <a:latin typeface="Cascadia Mono" panose="020B0609020000020004" pitchFamily="49" charset="0"/>
              </a:rPr>
              <a:t> </a:t>
            </a:r>
            <a:r>
              <a:rPr lang="ru-RU" altLang="ru-RU" sz="2000" dirty="0" err="1">
                <a:solidFill>
                  <a:srgbClr val="74531F"/>
                </a:solidFill>
                <a:latin typeface="Cascadia Mono" panose="020B0609020000020004" pitchFamily="49" charset="0"/>
              </a:rPr>
              <a:t>findBestSubarray</a:t>
            </a:r>
            <a:r>
              <a:rPr lang="ru-RU" altLang="ru-RU" sz="2000" dirty="0">
                <a:solidFill>
                  <a:srgbClr val="000000"/>
                </a:solidFill>
                <a:latin typeface="Cascadia Mono" panose="020B0609020000020004" pitchFamily="49" charset="0"/>
              </a:rPr>
              <a:t>(</a:t>
            </a:r>
            <a:r>
              <a:rPr lang="ru-RU" altLang="ru-RU" sz="2000" dirty="0" err="1">
                <a:solidFill>
                  <a:srgbClr val="0000FF"/>
                </a:solidFill>
                <a:latin typeface="Cascadia Mono" panose="020B0609020000020004" pitchFamily="49" charset="0"/>
              </a:rPr>
              <a:t>int</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nums</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int</a:t>
            </a:r>
            <a:r>
              <a:rPr lang="ru-RU" altLang="ru-RU" sz="2000" dirty="0">
                <a:solidFill>
                  <a:srgbClr val="000000"/>
                </a:solidFill>
                <a:latin typeface="Cascadia Mono" panose="020B0609020000020004" pitchFamily="49" charset="0"/>
              </a:rPr>
              <a:t> </a:t>
            </a:r>
            <a:r>
              <a:rPr lang="ru-RU" altLang="ru-RU" sz="2000" dirty="0">
                <a:solidFill>
                  <a:srgbClr val="1F377F"/>
                </a:solidFill>
                <a:latin typeface="Cascadia Mono" panose="020B0609020000020004" pitchFamily="49" charset="0"/>
              </a:rPr>
              <a:t>k</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int</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curr</a:t>
            </a:r>
            <a:r>
              <a:rPr lang="ru-RU" altLang="ru-RU" sz="2000" dirty="0">
                <a:solidFill>
                  <a:srgbClr val="000000"/>
                </a:solidFill>
                <a:latin typeface="Cascadia Mono" panose="020B0609020000020004" pitchFamily="49" charset="0"/>
              </a:rPr>
              <a:t> = 0</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8F08C4"/>
                </a:solidFill>
                <a:latin typeface="Cascadia Mono" panose="020B0609020000020004" pitchFamily="49" charset="0"/>
              </a:rPr>
              <a:t>for</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int</a:t>
            </a:r>
            <a:r>
              <a:rPr lang="ru-RU" altLang="ru-RU" sz="2000" dirty="0">
                <a:solidFill>
                  <a:srgbClr val="000000"/>
                </a:solidFill>
                <a:latin typeface="Cascadia Mono" panose="020B0609020000020004" pitchFamily="49" charset="0"/>
              </a:rPr>
              <a:t> </a:t>
            </a:r>
            <a:r>
              <a:rPr lang="ru-RU" altLang="ru-RU" sz="2000" dirty="0">
                <a:solidFill>
                  <a:srgbClr val="1F377F"/>
                </a:solidFill>
                <a:latin typeface="Cascadia Mono" panose="020B0609020000020004" pitchFamily="49" charset="0"/>
              </a:rPr>
              <a:t>i</a:t>
            </a:r>
            <a:r>
              <a:rPr lang="ru-RU" altLang="ru-RU" sz="2000" dirty="0">
                <a:solidFill>
                  <a:srgbClr val="000000"/>
                </a:solidFill>
                <a:latin typeface="Cascadia Mono" panose="020B0609020000020004" pitchFamily="49" charset="0"/>
              </a:rPr>
              <a:t> = 0; </a:t>
            </a:r>
            <a:r>
              <a:rPr lang="ru-RU" altLang="ru-RU" sz="2000" dirty="0">
                <a:solidFill>
                  <a:srgbClr val="1F377F"/>
                </a:solidFill>
                <a:latin typeface="Cascadia Mono" panose="020B0609020000020004" pitchFamily="49" charset="0"/>
              </a:rPr>
              <a:t>i</a:t>
            </a:r>
            <a:r>
              <a:rPr lang="ru-RU" altLang="ru-RU" sz="2000" dirty="0">
                <a:solidFill>
                  <a:srgbClr val="000000"/>
                </a:solidFill>
                <a:latin typeface="Cascadia Mono" panose="020B0609020000020004" pitchFamily="49" charset="0"/>
              </a:rPr>
              <a:t> &lt; </a:t>
            </a:r>
            <a:r>
              <a:rPr lang="ru-RU" altLang="ru-RU" sz="2000" dirty="0">
                <a:solidFill>
                  <a:srgbClr val="1F377F"/>
                </a:solidFill>
                <a:latin typeface="Cascadia Mono" panose="020B0609020000020004" pitchFamily="49" charset="0"/>
              </a:rPr>
              <a:t>k</a:t>
            </a:r>
            <a:r>
              <a:rPr lang="ru-RU" altLang="ru-RU" sz="2000" dirty="0">
                <a:solidFill>
                  <a:srgbClr val="000000"/>
                </a:solidFill>
                <a:latin typeface="Cascadia Mono" panose="020B0609020000020004" pitchFamily="49" charset="0"/>
              </a:rPr>
              <a:t>; </a:t>
            </a:r>
            <a:r>
              <a:rPr lang="ru-RU" altLang="ru-RU" sz="2000" dirty="0">
                <a:solidFill>
                  <a:srgbClr val="1F377F"/>
                </a:solidFill>
                <a:latin typeface="Cascadia Mono" panose="020B0609020000020004" pitchFamily="49" charset="0"/>
              </a:rPr>
              <a:t>i</a:t>
            </a:r>
            <a:r>
              <a:rPr lang="ru-RU" altLang="ru-RU" sz="2000" dirty="0" smtClean="0">
                <a:solidFill>
                  <a:srgbClr val="000000"/>
                </a:solidFill>
                <a:latin typeface="Cascadia Mono" panose="020B0609020000020004" pitchFamily="49" charset="0"/>
              </a:rPr>
              <a:t>++)</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curr</a:t>
            </a:r>
            <a:r>
              <a:rPr lang="ru-RU" altLang="ru-RU" sz="2000" dirty="0">
                <a:solidFill>
                  <a:srgbClr val="000000"/>
                </a:solidFill>
                <a:latin typeface="Cascadia Mono" panose="020B0609020000020004" pitchFamily="49" charset="0"/>
              </a:rPr>
              <a:t> += </a:t>
            </a:r>
            <a:r>
              <a:rPr lang="ru-RU" altLang="ru-RU" sz="2000" dirty="0" err="1">
                <a:solidFill>
                  <a:srgbClr val="1F377F"/>
                </a:solidFill>
                <a:latin typeface="Cascadia Mono" panose="020B0609020000020004" pitchFamily="49" charset="0"/>
              </a:rPr>
              <a:t>nums</a:t>
            </a:r>
            <a:r>
              <a:rPr lang="ru-RU" altLang="ru-RU" sz="2000" dirty="0">
                <a:solidFill>
                  <a:srgbClr val="000000"/>
                </a:solidFill>
                <a:latin typeface="Cascadia Mono" panose="020B0609020000020004" pitchFamily="49" charset="0"/>
              </a:rPr>
              <a:t>[</a:t>
            </a:r>
            <a:r>
              <a:rPr lang="ru-RU" altLang="ru-RU" sz="2000" dirty="0">
                <a:solidFill>
                  <a:srgbClr val="1F377F"/>
                </a:solidFill>
                <a:latin typeface="Cascadia Mono" panose="020B0609020000020004" pitchFamily="49" charset="0"/>
              </a:rPr>
              <a:t>i</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int</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ans</a:t>
            </a:r>
            <a:r>
              <a:rPr lang="ru-RU" altLang="ru-RU" sz="2000" dirty="0">
                <a:solidFill>
                  <a:srgbClr val="000000"/>
                </a:solidFill>
                <a:latin typeface="Cascadia Mono" panose="020B0609020000020004" pitchFamily="49" charset="0"/>
              </a:rPr>
              <a:t> = </a:t>
            </a:r>
            <a:r>
              <a:rPr lang="ru-RU" altLang="ru-RU" sz="2000" dirty="0" err="1">
                <a:solidFill>
                  <a:srgbClr val="1F377F"/>
                </a:solidFill>
                <a:latin typeface="Cascadia Mono" panose="020B0609020000020004" pitchFamily="49" charset="0"/>
              </a:rPr>
              <a:t>curr</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8F08C4"/>
                </a:solidFill>
                <a:latin typeface="Cascadia Mono" panose="020B0609020000020004" pitchFamily="49" charset="0"/>
              </a:rPr>
              <a:t>for</a:t>
            </a:r>
            <a:r>
              <a:rPr lang="ru-RU" altLang="ru-RU" sz="2000" dirty="0">
                <a:solidFill>
                  <a:srgbClr val="000000"/>
                </a:solidFill>
                <a:latin typeface="Cascadia Mono" panose="020B0609020000020004" pitchFamily="49" charset="0"/>
              </a:rPr>
              <a:t> (</a:t>
            </a:r>
            <a:r>
              <a:rPr lang="ru-RU" altLang="ru-RU" sz="2000" dirty="0" err="1">
                <a:solidFill>
                  <a:srgbClr val="0000FF"/>
                </a:solidFill>
                <a:latin typeface="Cascadia Mono" panose="020B0609020000020004" pitchFamily="49" charset="0"/>
              </a:rPr>
              <a:t>int</a:t>
            </a:r>
            <a:r>
              <a:rPr lang="ru-RU" altLang="ru-RU" sz="2000" dirty="0">
                <a:solidFill>
                  <a:srgbClr val="000000"/>
                </a:solidFill>
                <a:latin typeface="Cascadia Mono" panose="020B0609020000020004" pitchFamily="49" charset="0"/>
              </a:rPr>
              <a:t> </a:t>
            </a:r>
            <a:r>
              <a:rPr lang="ru-RU" altLang="ru-RU" sz="2000" dirty="0">
                <a:solidFill>
                  <a:srgbClr val="1F377F"/>
                </a:solidFill>
                <a:latin typeface="Cascadia Mono" panose="020B0609020000020004" pitchFamily="49" charset="0"/>
              </a:rPr>
              <a:t>i</a:t>
            </a:r>
            <a:r>
              <a:rPr lang="ru-RU" altLang="ru-RU" sz="2000" dirty="0">
                <a:solidFill>
                  <a:srgbClr val="000000"/>
                </a:solidFill>
                <a:latin typeface="Cascadia Mono" panose="020B0609020000020004" pitchFamily="49" charset="0"/>
              </a:rPr>
              <a:t> = </a:t>
            </a:r>
            <a:r>
              <a:rPr lang="ru-RU" altLang="ru-RU" sz="2000" dirty="0">
                <a:solidFill>
                  <a:srgbClr val="1F377F"/>
                </a:solidFill>
                <a:latin typeface="Cascadia Mono" panose="020B0609020000020004" pitchFamily="49" charset="0"/>
              </a:rPr>
              <a:t>k</a:t>
            </a:r>
            <a:r>
              <a:rPr lang="ru-RU" altLang="ru-RU" sz="2000" dirty="0">
                <a:solidFill>
                  <a:srgbClr val="000000"/>
                </a:solidFill>
                <a:latin typeface="Cascadia Mono" panose="020B0609020000020004" pitchFamily="49" charset="0"/>
              </a:rPr>
              <a:t>; </a:t>
            </a:r>
            <a:r>
              <a:rPr lang="ru-RU" altLang="ru-RU" sz="2000" dirty="0">
                <a:solidFill>
                  <a:srgbClr val="1F377F"/>
                </a:solidFill>
                <a:latin typeface="Cascadia Mono" panose="020B0609020000020004" pitchFamily="49" charset="0"/>
              </a:rPr>
              <a:t>i</a:t>
            </a:r>
            <a:r>
              <a:rPr lang="ru-RU" altLang="ru-RU" sz="2000" dirty="0">
                <a:solidFill>
                  <a:srgbClr val="000000"/>
                </a:solidFill>
                <a:latin typeface="Cascadia Mono" panose="020B0609020000020004" pitchFamily="49" charset="0"/>
              </a:rPr>
              <a:t> &lt; </a:t>
            </a:r>
            <a:r>
              <a:rPr lang="ru-RU" altLang="ru-RU" sz="2000" dirty="0" err="1">
                <a:solidFill>
                  <a:srgbClr val="1F377F"/>
                </a:solidFill>
                <a:latin typeface="Cascadia Mono" panose="020B0609020000020004" pitchFamily="49" charset="0"/>
              </a:rPr>
              <a:t>nums</a:t>
            </a:r>
            <a:r>
              <a:rPr lang="ru-RU" altLang="ru-RU" sz="2000" dirty="0" err="1">
                <a:solidFill>
                  <a:srgbClr val="000000"/>
                </a:solidFill>
                <a:latin typeface="Cascadia Mono" panose="020B0609020000020004" pitchFamily="49" charset="0"/>
              </a:rPr>
              <a:t>.Length</a:t>
            </a:r>
            <a:r>
              <a:rPr lang="ru-RU" altLang="ru-RU" sz="2000" dirty="0">
                <a:solidFill>
                  <a:srgbClr val="000000"/>
                </a:solidFill>
                <a:latin typeface="Cascadia Mono" panose="020B0609020000020004" pitchFamily="49" charset="0"/>
              </a:rPr>
              <a:t>; </a:t>
            </a:r>
            <a:r>
              <a:rPr lang="ru-RU" altLang="ru-RU" sz="2000" dirty="0">
                <a:solidFill>
                  <a:srgbClr val="1F377F"/>
                </a:solidFill>
                <a:latin typeface="Cascadia Mono" panose="020B0609020000020004" pitchFamily="49" charset="0"/>
              </a:rPr>
              <a:t>i</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curr</a:t>
            </a:r>
            <a:r>
              <a:rPr lang="ru-RU" altLang="ru-RU" sz="2000" dirty="0">
                <a:solidFill>
                  <a:srgbClr val="000000"/>
                </a:solidFill>
                <a:latin typeface="Cascadia Mono" panose="020B0609020000020004" pitchFamily="49" charset="0"/>
              </a:rPr>
              <a:t> += </a:t>
            </a:r>
            <a:r>
              <a:rPr lang="ru-RU" altLang="ru-RU" sz="2000" dirty="0" err="1">
                <a:solidFill>
                  <a:srgbClr val="1F377F"/>
                </a:solidFill>
                <a:latin typeface="Cascadia Mono" panose="020B0609020000020004" pitchFamily="49" charset="0"/>
              </a:rPr>
              <a:t>nums</a:t>
            </a:r>
            <a:r>
              <a:rPr lang="ru-RU" altLang="ru-RU" sz="2000" dirty="0">
                <a:solidFill>
                  <a:srgbClr val="000000"/>
                </a:solidFill>
                <a:latin typeface="Cascadia Mono" panose="020B0609020000020004" pitchFamily="49" charset="0"/>
              </a:rPr>
              <a:t>[</a:t>
            </a:r>
            <a:r>
              <a:rPr lang="ru-RU" altLang="ru-RU" sz="2000" dirty="0">
                <a:solidFill>
                  <a:srgbClr val="1F377F"/>
                </a:solidFill>
                <a:latin typeface="Cascadia Mono" panose="020B0609020000020004" pitchFamily="49" charset="0"/>
              </a:rPr>
              <a:t>i</a:t>
            </a:r>
            <a:r>
              <a:rPr lang="ru-RU" altLang="ru-RU" sz="2000" dirty="0">
                <a:solidFill>
                  <a:srgbClr val="000000"/>
                </a:solidFill>
                <a:latin typeface="Cascadia Mono" panose="020B0609020000020004" pitchFamily="49" charset="0"/>
              </a:rPr>
              <a:t>] - </a:t>
            </a:r>
            <a:r>
              <a:rPr lang="ru-RU" altLang="ru-RU" sz="2000" dirty="0" err="1">
                <a:solidFill>
                  <a:srgbClr val="1F377F"/>
                </a:solidFill>
                <a:latin typeface="Cascadia Mono" panose="020B0609020000020004" pitchFamily="49" charset="0"/>
              </a:rPr>
              <a:t>nums</a:t>
            </a:r>
            <a:r>
              <a:rPr lang="ru-RU" altLang="ru-RU" sz="2000" dirty="0">
                <a:solidFill>
                  <a:srgbClr val="000000"/>
                </a:solidFill>
                <a:latin typeface="Cascadia Mono" panose="020B0609020000020004" pitchFamily="49" charset="0"/>
              </a:rPr>
              <a:t>[</a:t>
            </a:r>
            <a:r>
              <a:rPr lang="ru-RU" altLang="ru-RU" sz="2000" dirty="0">
                <a:solidFill>
                  <a:srgbClr val="1F377F"/>
                </a:solidFill>
                <a:latin typeface="Cascadia Mono" panose="020B0609020000020004" pitchFamily="49" charset="0"/>
              </a:rPr>
              <a:t>i</a:t>
            </a:r>
            <a:r>
              <a:rPr lang="ru-RU" altLang="ru-RU" sz="2000" dirty="0">
                <a:solidFill>
                  <a:srgbClr val="000000"/>
                </a:solidFill>
                <a:latin typeface="Cascadia Mono" panose="020B0609020000020004" pitchFamily="49" charset="0"/>
              </a:rPr>
              <a:t> - </a:t>
            </a:r>
            <a:r>
              <a:rPr lang="ru-RU" altLang="ru-RU" sz="2000" dirty="0">
                <a:solidFill>
                  <a:srgbClr val="1F377F"/>
                </a:solidFill>
                <a:latin typeface="Cascadia Mono" panose="020B0609020000020004" pitchFamily="49" charset="0"/>
              </a:rPr>
              <a:t>k</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ans</a:t>
            </a:r>
            <a:r>
              <a:rPr lang="ru-RU" altLang="ru-RU" sz="2000" dirty="0">
                <a:solidFill>
                  <a:srgbClr val="000000"/>
                </a:solidFill>
                <a:latin typeface="Cascadia Mono" panose="020B0609020000020004" pitchFamily="49" charset="0"/>
              </a:rPr>
              <a:t> = </a:t>
            </a:r>
            <a:r>
              <a:rPr lang="ru-RU" altLang="ru-RU" sz="2000" dirty="0" err="1">
                <a:solidFill>
                  <a:srgbClr val="2B91AF"/>
                </a:solidFill>
                <a:latin typeface="Cascadia Mono" panose="020B0609020000020004" pitchFamily="49" charset="0"/>
              </a:rPr>
              <a:t>Math</a:t>
            </a:r>
            <a:r>
              <a:rPr lang="ru-RU" altLang="ru-RU" sz="2000" dirty="0" err="1">
                <a:solidFill>
                  <a:srgbClr val="000000"/>
                </a:solidFill>
                <a:latin typeface="Cascadia Mono" panose="020B0609020000020004" pitchFamily="49" charset="0"/>
              </a:rPr>
              <a:t>.</a:t>
            </a:r>
            <a:r>
              <a:rPr lang="ru-RU" altLang="ru-RU" sz="2000" dirty="0" err="1">
                <a:solidFill>
                  <a:srgbClr val="74531F"/>
                </a:solidFill>
                <a:latin typeface="Cascadia Mono" panose="020B0609020000020004" pitchFamily="49" charset="0"/>
              </a:rPr>
              <a:t>Max</a:t>
            </a:r>
            <a:r>
              <a:rPr lang="ru-RU" altLang="ru-RU" sz="2000" dirty="0">
                <a:solidFill>
                  <a:srgbClr val="000000"/>
                </a:solidFill>
                <a:latin typeface="Cascadia Mono" panose="020B0609020000020004" pitchFamily="49" charset="0"/>
              </a:rPr>
              <a:t>(</a:t>
            </a:r>
            <a:r>
              <a:rPr lang="ru-RU" altLang="ru-RU" sz="2000" dirty="0" err="1">
                <a:solidFill>
                  <a:srgbClr val="1F377F"/>
                </a:solidFill>
                <a:latin typeface="Cascadia Mono" panose="020B0609020000020004" pitchFamily="49" charset="0"/>
              </a:rPr>
              <a:t>ans</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curr</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a:t>
            </a:r>
            <a:r>
              <a:rPr lang="ru-RU" altLang="ru-RU" sz="2000" dirty="0" err="1">
                <a:solidFill>
                  <a:srgbClr val="8F08C4"/>
                </a:solidFill>
                <a:latin typeface="Cascadia Mono" panose="020B0609020000020004" pitchFamily="49" charset="0"/>
              </a:rPr>
              <a:t>return</a:t>
            </a:r>
            <a:r>
              <a:rPr lang="ru-RU" altLang="ru-RU" sz="2000" dirty="0">
                <a:solidFill>
                  <a:srgbClr val="000000"/>
                </a:solidFill>
                <a:latin typeface="Cascadia Mono" panose="020B0609020000020004" pitchFamily="49" charset="0"/>
              </a:rPr>
              <a:t> </a:t>
            </a:r>
            <a:r>
              <a:rPr lang="ru-RU" altLang="ru-RU" sz="2000" dirty="0" err="1">
                <a:solidFill>
                  <a:srgbClr val="1F377F"/>
                </a:solidFill>
                <a:latin typeface="Cascadia Mono" panose="020B0609020000020004" pitchFamily="49" charset="0"/>
              </a:rPr>
              <a:t>ans</a:t>
            </a:r>
            <a:r>
              <a:rPr lang="ru-RU" altLang="ru-RU" sz="2000" dirty="0" smtClean="0">
                <a:solidFill>
                  <a:srgbClr val="000000"/>
                </a:solidFill>
                <a:latin typeface="Cascadia Mono" panose="020B0609020000020004" pitchFamily="49" charset="0"/>
              </a:rPr>
              <a:t>;</a:t>
            </a:r>
            <a:endParaRPr lang="en-US" altLang="ru-RU" sz="2000" dirty="0" smtClean="0">
              <a:solidFill>
                <a:srgbClr val="000000"/>
              </a:solidFill>
              <a:latin typeface="Cascadia Mono" panose="020B0609020000020004" pitchFamily="49" charset="0"/>
            </a:endParaRPr>
          </a:p>
          <a:p>
            <a:pPr marL="0" indent="0" algn="just">
              <a:spcBef>
                <a:spcPts val="300"/>
              </a:spcBef>
              <a:buNone/>
            </a:pPr>
            <a:r>
              <a:rPr lang="ru-RU" altLang="ru-RU" sz="2000" dirty="0" smtClean="0">
                <a:solidFill>
                  <a:srgbClr val="000000"/>
                </a:solidFill>
                <a:latin typeface="Cascadia Mono" panose="020B0609020000020004" pitchFamily="49" charset="0"/>
              </a:rPr>
              <a:t> </a:t>
            </a:r>
            <a:r>
              <a:rPr lang="ru-RU" altLang="ru-RU" sz="2000" dirty="0">
                <a:solidFill>
                  <a:srgbClr val="000000"/>
                </a:solidFill>
                <a:latin typeface="Cascadia Mono" panose="020B0609020000020004" pitchFamily="49" charset="0"/>
              </a:rPr>
              <a:t>        } </a:t>
            </a:r>
            <a:endParaRPr lang="ru-RU" altLang="ru-RU" sz="4800" dirty="0">
              <a:latin typeface="Arial" panose="020B0604020202020204" pitchFamily="34" charset="0"/>
            </a:endParaRPr>
          </a:p>
          <a:p>
            <a:pPr marL="0" indent="0" algn="just">
              <a:spcBef>
                <a:spcPts val="300"/>
              </a:spcBef>
              <a:buNone/>
            </a:pPr>
            <a:endParaRPr lang="en-US" sz="2000" dirty="0" smtClean="0">
              <a:latin typeface="Times New Roman" panose="02020603050405020304" pitchFamily="18" charset="0"/>
              <a:cs typeface="Times New Roman" panose="02020603050405020304" pitchFamily="18" charset="0"/>
            </a:endParaRPr>
          </a:p>
          <a:p>
            <a:pPr marL="0" indent="0" algn="just">
              <a:spcBef>
                <a:spcPts val="300"/>
              </a:spcBef>
              <a:buNone/>
            </a:pPr>
            <a:endParaRPr lang="ru-RU" sz="2000" dirty="0">
              <a:latin typeface="Times New Roman" panose="02020603050405020304" pitchFamily="18" charset="0"/>
              <a:cs typeface="Times New Roman" panose="02020603050405020304" pitchFamily="18" charset="0"/>
            </a:endParaRPr>
          </a:p>
          <a:p>
            <a:pPr marL="0" indent="0" algn="just">
              <a:spcBef>
                <a:spcPts val="300"/>
              </a:spcBef>
              <a:buNone/>
            </a:pPr>
            <a:endParaRPr lang="ru-RU" sz="2000" dirty="0">
              <a:latin typeface="Times New Roman" panose="02020603050405020304" pitchFamily="18" charset="0"/>
              <a:cs typeface="Times New Roman" panose="02020603050405020304" pitchFamily="18" charset="0"/>
            </a:endParaRPr>
          </a:p>
        </p:txBody>
      </p:sp>
      <p:sp>
        <p:nvSpPr>
          <p:cNvPr id="10" name="Прямоугольник 9"/>
          <p:cNvSpPr/>
          <p:nvPr/>
        </p:nvSpPr>
        <p:spPr>
          <a:xfrm>
            <a:off x="5894614" y="4983389"/>
            <a:ext cx="6041572" cy="1631216"/>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just">
              <a:spcBef>
                <a:spcPts val="300"/>
              </a:spcBef>
            </a:pPr>
            <a:r>
              <a:rPr lang="ru-RU" sz="2000" dirty="0">
                <a:latin typeface="Times New Roman" panose="02020603050405020304" pitchFamily="18" charset="0"/>
                <a:cs typeface="Times New Roman" panose="02020603050405020304" pitchFamily="18" charset="0"/>
              </a:rPr>
              <a:t>Общее количество итераций цикла </a:t>
            </a:r>
            <a:r>
              <a:rPr lang="ru-RU" sz="2000" dirty="0" err="1">
                <a:latin typeface="Times New Roman" panose="02020603050405020304" pitchFamily="18" charset="0"/>
                <a:cs typeface="Times New Roman" panose="02020603050405020304" pitchFamily="18" charset="0"/>
              </a:rPr>
              <a:t>for</a:t>
            </a:r>
            <a:r>
              <a:rPr lang="ru-RU" sz="2000" dirty="0">
                <a:latin typeface="Times New Roman" panose="02020603050405020304" pitchFamily="18" charset="0"/>
                <a:cs typeface="Times New Roman" panose="02020603050405020304" pitchFamily="18" charset="0"/>
              </a:rPr>
              <a:t> равно n, где n — длина </a:t>
            </a:r>
            <a:r>
              <a:rPr lang="ru-RU" sz="2000" dirty="0" err="1">
                <a:latin typeface="Times New Roman" panose="02020603050405020304" pitchFamily="18" charset="0"/>
                <a:cs typeface="Times New Roman" panose="02020603050405020304" pitchFamily="18" charset="0"/>
              </a:rPr>
              <a:t>nums</a:t>
            </a:r>
            <a:r>
              <a:rPr lang="ru-RU" sz="2000" dirty="0">
                <a:latin typeface="Times New Roman" panose="02020603050405020304" pitchFamily="18" charset="0"/>
                <a:cs typeface="Times New Roman" panose="02020603050405020304" pitchFamily="18" charset="0"/>
              </a:rPr>
              <a:t>, а работа, выполняемая на каждой итерации, постоянна, что даёт этому алгоритму временную сложность O(n) при использовании памяти O(1).</a:t>
            </a:r>
          </a:p>
        </p:txBody>
      </p:sp>
    </p:spTree>
    <p:extLst>
      <p:ext uri="{BB962C8B-B14F-4D97-AF65-F5344CB8AC3E}">
        <p14:creationId xmlns:p14="http://schemas.microsoft.com/office/powerpoint/2010/main" val="4255609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Что такое алгоритм?</a:t>
            </a:r>
            <a:endParaRPr lang="ru-RU" sz="4000" b="1" dirty="0">
              <a:latin typeface="Times New Roman" panose="02020603050405020304" pitchFamily="18" charset="0"/>
              <a:cs typeface="Times New Roman" panose="02020603050405020304" pitchFamily="18" charset="0"/>
            </a:endParaRPr>
          </a:p>
        </p:txBody>
      </p:sp>
      <p:pic>
        <p:nvPicPr>
          <p:cNvPr id="4" name="Picture 2" descr="https://avatars.mds.yandex.net/get-zen_doc/3964212/pub_5fa4e165b1fbcf2e238dc9cb_5fa4e17d1aeb58326c49eaf1/scale_1200"/>
          <p:cNvPicPr>
            <a:picLocks noChangeAspect="1" noChangeArrowheads="1"/>
          </p:cNvPicPr>
          <p:nvPr/>
        </p:nvPicPr>
        <p:blipFill rotWithShape="1">
          <a:blip r:embed="rId3" cstate="print"/>
          <a:srcRect b="8291"/>
          <a:stretch/>
        </p:blipFill>
        <p:spPr bwMode="auto">
          <a:xfrm>
            <a:off x="8258908" y="3934166"/>
            <a:ext cx="3878663" cy="2890156"/>
          </a:xfrm>
          <a:prstGeom prst="rect">
            <a:avLst/>
          </a:prstGeom>
          <a:noFill/>
        </p:spPr>
      </p:pic>
      <p:sp>
        <p:nvSpPr>
          <p:cNvPr id="3" name="Объект 2"/>
          <p:cNvSpPr>
            <a:spLocks noGrp="1"/>
          </p:cNvSpPr>
          <p:nvPr>
            <p:ph idx="1"/>
          </p:nvPr>
        </p:nvSpPr>
        <p:spPr>
          <a:xfrm>
            <a:off x="206828" y="1027906"/>
            <a:ext cx="11729358" cy="4351338"/>
          </a:xfrm>
        </p:spPr>
        <p:txBody>
          <a:bodyPr>
            <a:noAutofit/>
          </a:bodyPr>
          <a:lstStyle/>
          <a:p>
            <a:pPr marL="0" indent="0" algn="just">
              <a:buNone/>
            </a:pPr>
            <a:r>
              <a:rPr lang="ru-RU" sz="3000" b="1" dirty="0" smtClean="0">
                <a:solidFill>
                  <a:srgbClr val="FF0000"/>
                </a:solidFill>
                <a:latin typeface="Times New Roman" panose="02020603050405020304" pitchFamily="18" charset="0"/>
                <a:cs typeface="Times New Roman" panose="02020603050405020304" pitchFamily="18" charset="0"/>
              </a:rPr>
              <a:t>Алгоритм</a:t>
            </a:r>
            <a:r>
              <a:rPr lang="ru-RU" sz="3000" dirty="0" smtClean="0">
                <a:solidFill>
                  <a:srgbClr val="FF0000"/>
                </a:solidFill>
                <a:latin typeface="Times New Roman" panose="02020603050405020304" pitchFamily="18" charset="0"/>
                <a:cs typeface="Times New Roman" panose="02020603050405020304" pitchFamily="18" charset="0"/>
              </a:rPr>
              <a:t> </a:t>
            </a:r>
            <a:r>
              <a:rPr lang="ru-RU" sz="3000" dirty="0" smtClean="0">
                <a:latin typeface="Times New Roman" panose="02020603050405020304" pitchFamily="18" charset="0"/>
                <a:cs typeface="Times New Roman" panose="02020603050405020304" pitchFamily="18" charset="0"/>
              </a:rPr>
              <a:t>(лат. </a:t>
            </a:r>
            <a:r>
              <a:rPr lang="ru-RU" sz="3000" dirty="0" err="1" smtClean="0">
                <a:latin typeface="Times New Roman" panose="02020603050405020304" pitchFamily="18" charset="0"/>
                <a:cs typeface="Times New Roman" panose="02020603050405020304" pitchFamily="18" charset="0"/>
              </a:rPr>
              <a:t>algorithmi</a:t>
            </a:r>
            <a:r>
              <a:rPr lang="ru-RU" sz="3000" dirty="0" smtClean="0">
                <a:latin typeface="Times New Roman" panose="02020603050405020304" pitchFamily="18" charset="0"/>
                <a:cs typeface="Times New Roman" panose="02020603050405020304" pitchFamily="18" charset="0"/>
              </a:rPr>
              <a:t> - от имени среднеазиатского математика Аль-Хорезми) – </a:t>
            </a:r>
            <a:r>
              <a:rPr lang="ru-RU" sz="3000" b="1" dirty="0" smtClean="0">
                <a:latin typeface="Times New Roman" panose="02020603050405020304" pitchFamily="18" charset="0"/>
                <a:cs typeface="Times New Roman" panose="02020603050405020304" pitchFamily="18" charset="0"/>
              </a:rPr>
              <a:t>конечная</a:t>
            </a:r>
            <a:r>
              <a:rPr lang="ru-RU" sz="3000" dirty="0" smtClean="0">
                <a:latin typeface="Times New Roman" panose="02020603050405020304" pitchFamily="18" charset="0"/>
                <a:cs typeface="Times New Roman" panose="02020603050405020304" pitchFamily="18" charset="0"/>
              </a:rPr>
              <a:t> совокупность точно заданных правил решения некоторого класса задач или </a:t>
            </a:r>
            <a:r>
              <a:rPr lang="ru-RU" sz="3000" b="1" dirty="0" smtClean="0">
                <a:latin typeface="Times New Roman" panose="02020603050405020304" pitchFamily="18" charset="0"/>
                <a:cs typeface="Times New Roman" panose="02020603050405020304" pitchFamily="18" charset="0"/>
              </a:rPr>
              <a:t>набор инструкций</a:t>
            </a:r>
            <a:r>
              <a:rPr lang="ru-RU" sz="3000" dirty="0" smtClean="0">
                <a:latin typeface="Times New Roman" panose="02020603050405020304" pitchFamily="18" charset="0"/>
                <a:cs typeface="Times New Roman" panose="02020603050405020304" pitchFamily="18" charset="0"/>
              </a:rPr>
              <a:t>, описывающих порядок действий исполнителя для решения определённой задачи. </a:t>
            </a:r>
          </a:p>
          <a:p>
            <a:pPr marL="0" indent="0" algn="just">
              <a:buNone/>
            </a:pPr>
            <a:r>
              <a:rPr lang="ru-RU" sz="3000" dirty="0" smtClean="0">
                <a:latin typeface="Times New Roman" panose="02020603050405020304" pitchFamily="18" charset="0"/>
                <a:cs typeface="Times New Roman" panose="02020603050405020304" pitchFamily="18" charset="0"/>
              </a:rPr>
              <a:t>Алгоритм может иметь </a:t>
            </a:r>
            <a:r>
              <a:rPr lang="ru-RU" sz="3000" b="1" dirty="0" smtClean="0">
                <a:latin typeface="Times New Roman" panose="02020603050405020304" pitchFamily="18" charset="0"/>
                <a:cs typeface="Times New Roman" panose="02020603050405020304" pitchFamily="18" charset="0"/>
              </a:rPr>
              <a:t>входные данные</a:t>
            </a:r>
            <a:r>
              <a:rPr lang="ru-RU" sz="3000" dirty="0" smtClean="0">
                <a:latin typeface="Times New Roman" panose="02020603050405020304" pitchFamily="18" charset="0"/>
                <a:cs typeface="Times New Roman" panose="02020603050405020304" pitchFamily="18" charset="0"/>
              </a:rPr>
              <a:t>, над которыми производятся вычисления, а также может иметь </a:t>
            </a:r>
            <a:r>
              <a:rPr lang="ru-RU" sz="3000" b="1" dirty="0" smtClean="0">
                <a:latin typeface="Times New Roman" panose="02020603050405020304" pitchFamily="18" charset="0"/>
                <a:cs typeface="Times New Roman" panose="02020603050405020304" pitchFamily="18" charset="0"/>
              </a:rPr>
              <a:t>выходной результат </a:t>
            </a:r>
            <a:r>
              <a:rPr lang="ru-RU" sz="3000" dirty="0" smtClean="0">
                <a:latin typeface="Times New Roman" panose="02020603050405020304" pitchFamily="18" charset="0"/>
                <a:cs typeface="Times New Roman" panose="02020603050405020304" pitchFamily="18" charset="0"/>
              </a:rPr>
              <a:t>- одно значение или набор значений. </a:t>
            </a:r>
          </a:p>
          <a:p>
            <a:pPr marL="0" indent="0">
              <a:buNone/>
            </a:pPr>
            <a:r>
              <a:rPr lang="ru-RU" sz="3000" b="1" dirty="0" smtClean="0">
                <a:latin typeface="Times New Roman" panose="02020603050405020304" pitchFamily="18" charset="0"/>
                <a:cs typeface="Times New Roman" panose="02020603050405020304" pitchFamily="18" charset="0"/>
              </a:rPr>
              <a:t>Задача алгоритма</a:t>
            </a:r>
            <a:r>
              <a:rPr lang="ru-RU" sz="3000" dirty="0" smtClean="0">
                <a:latin typeface="Times New Roman" panose="02020603050405020304" pitchFamily="18" charset="0"/>
                <a:cs typeface="Times New Roman" panose="02020603050405020304" pitchFamily="18" charset="0"/>
              </a:rPr>
              <a:t>: </a:t>
            </a:r>
            <a:br>
              <a:rPr lang="ru-RU" sz="3000" dirty="0" smtClean="0">
                <a:latin typeface="Times New Roman" panose="02020603050405020304" pitchFamily="18" charset="0"/>
                <a:cs typeface="Times New Roman" panose="02020603050405020304" pitchFamily="18" charset="0"/>
              </a:rPr>
            </a:br>
            <a:r>
              <a:rPr lang="ru-RU" sz="3000" dirty="0" smtClean="0">
                <a:latin typeface="Times New Roman" panose="02020603050405020304" pitchFamily="18" charset="0"/>
                <a:cs typeface="Times New Roman" panose="02020603050405020304" pitchFamily="18" charset="0"/>
              </a:rPr>
              <a:t>преобразование входных значений в выходные, </a:t>
            </a:r>
            <a:br>
              <a:rPr lang="ru-RU" sz="3000" dirty="0" smtClean="0">
                <a:latin typeface="Times New Roman" panose="02020603050405020304" pitchFamily="18" charset="0"/>
                <a:cs typeface="Times New Roman" panose="02020603050405020304" pitchFamily="18" charset="0"/>
              </a:rPr>
            </a:br>
            <a:r>
              <a:rPr lang="ru-RU" sz="3000" dirty="0" smtClean="0">
                <a:latin typeface="Times New Roman" panose="02020603050405020304" pitchFamily="18" charset="0"/>
                <a:cs typeface="Times New Roman" panose="02020603050405020304" pitchFamily="18" charset="0"/>
              </a:rPr>
              <a:t>которые полностью определены </a:t>
            </a:r>
            <a:br>
              <a:rPr lang="ru-RU" sz="3000" dirty="0" smtClean="0">
                <a:latin typeface="Times New Roman" panose="02020603050405020304" pitchFamily="18" charset="0"/>
                <a:cs typeface="Times New Roman" panose="02020603050405020304" pitchFamily="18" charset="0"/>
              </a:rPr>
            </a:br>
            <a:r>
              <a:rPr lang="ru-RU" sz="3000" dirty="0" smtClean="0">
                <a:latin typeface="Times New Roman" panose="02020603050405020304" pitchFamily="18" charset="0"/>
                <a:cs typeface="Times New Roman" panose="02020603050405020304" pitchFamily="18" charset="0"/>
              </a:rPr>
              <a:t>набором входных значений.</a:t>
            </a:r>
          </a:p>
        </p:txBody>
      </p:sp>
    </p:spTree>
    <p:extLst>
      <p:ext uri="{BB962C8B-B14F-4D97-AF65-F5344CB8AC3E}">
        <p14:creationId xmlns:p14="http://schemas.microsoft.com/office/powerpoint/2010/main" val="127633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Наиболее важных свойств алгоритма</a:t>
            </a:r>
            <a:endParaRPr lang="ru-RU" sz="40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algn="just"/>
            <a:r>
              <a:rPr lang="ru-RU" sz="3000" dirty="0" smtClean="0">
                <a:latin typeface="Times New Roman" panose="02020603050405020304" pitchFamily="18" charset="0"/>
                <a:cs typeface="Times New Roman" panose="02020603050405020304" pitchFamily="18" charset="0"/>
              </a:rPr>
              <a:t>Дискретность</a:t>
            </a:r>
          </a:p>
          <a:p>
            <a:pPr algn="just"/>
            <a:r>
              <a:rPr lang="ru-RU" sz="3000" dirty="0" smtClean="0">
                <a:latin typeface="Times New Roman" panose="02020603050405020304" pitchFamily="18" charset="0"/>
                <a:cs typeface="Times New Roman" panose="02020603050405020304" pitchFamily="18" charset="0"/>
              </a:rPr>
              <a:t>Элементарность шагов</a:t>
            </a:r>
          </a:p>
          <a:p>
            <a:pPr algn="just"/>
            <a:r>
              <a:rPr lang="ru-RU" sz="3000" dirty="0" smtClean="0">
                <a:latin typeface="Times New Roman" panose="02020603050405020304" pitchFamily="18" charset="0"/>
                <a:cs typeface="Times New Roman" panose="02020603050405020304" pitchFamily="18" charset="0"/>
              </a:rPr>
              <a:t>Определённость (детерминированность)</a:t>
            </a:r>
          </a:p>
          <a:p>
            <a:pPr algn="just"/>
            <a:r>
              <a:rPr lang="ru-RU" sz="3000" dirty="0" smtClean="0">
                <a:latin typeface="Times New Roman" panose="02020603050405020304" pitchFamily="18" charset="0"/>
                <a:cs typeface="Times New Roman" panose="02020603050405020304" pitchFamily="18" charset="0"/>
              </a:rPr>
              <a:t>Конечность (</a:t>
            </a:r>
            <a:r>
              <a:rPr lang="ru-RU" sz="3000" dirty="0" err="1" smtClean="0">
                <a:latin typeface="Times New Roman" panose="02020603050405020304" pitchFamily="18" charset="0"/>
                <a:cs typeface="Times New Roman" panose="02020603050405020304" pitchFamily="18" charset="0"/>
              </a:rPr>
              <a:t>финитность</a:t>
            </a:r>
            <a:r>
              <a:rPr lang="ru-RU" sz="3000" dirty="0" smtClean="0">
                <a:latin typeface="Times New Roman" panose="02020603050405020304" pitchFamily="18" charset="0"/>
                <a:cs typeface="Times New Roman" panose="02020603050405020304" pitchFamily="18" charset="0"/>
              </a:rPr>
              <a:t>)</a:t>
            </a:r>
          </a:p>
          <a:p>
            <a:pPr algn="just"/>
            <a:r>
              <a:rPr lang="ru-RU" sz="3000" dirty="0" smtClean="0">
                <a:latin typeface="Times New Roman" panose="02020603050405020304" pitchFamily="18" charset="0"/>
                <a:cs typeface="Times New Roman" panose="02020603050405020304" pitchFamily="18" charset="0"/>
              </a:rPr>
              <a:t>Массовость</a:t>
            </a:r>
          </a:p>
          <a:p>
            <a:pPr marL="0" indent="0" algn="just">
              <a:buNone/>
            </a:pPr>
            <a:endParaRPr lang="ru-RU"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3405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Вычисление чисел Фибоначчи</a:t>
            </a:r>
            <a:endParaRPr lang="ru-RU" sz="40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r>
              <a:rPr lang="en-US" sz="3000" dirty="0">
                <a:latin typeface="Times New Roman" panose="02020603050405020304" pitchFamily="18" charset="0"/>
                <a:cs typeface="Times New Roman" panose="02020603050405020304" pitchFamily="18" charset="0"/>
              </a:rPr>
              <a:t>	</a:t>
            </a:r>
            <a:r>
              <a:rPr lang="en-US" sz="3000" dirty="0" smtClean="0">
                <a:latin typeface="Times New Roman" panose="02020603050405020304" pitchFamily="18" charset="0"/>
                <a:cs typeface="Times New Roman" panose="02020603050405020304" pitchFamily="18" charset="0"/>
              </a:rPr>
              <a:t>					</a:t>
            </a:r>
            <a:r>
              <a:rPr lang="ru-RU" sz="3000" dirty="0" smtClean="0">
                <a:latin typeface="Times New Roman" panose="02020603050405020304" pitchFamily="18" charset="0"/>
                <a:cs typeface="Times New Roman" panose="02020603050405020304" pitchFamily="18" charset="0"/>
              </a:rPr>
              <a:t>0, 1, 1, 2, 3, 5, 8, 13, 21, 34,‌ …</a:t>
            </a:r>
            <a:endParaRPr lang="ru-RU" sz="3000" dirty="0">
              <a:latin typeface="Times New Roman" panose="02020603050405020304" pitchFamily="18" charset="0"/>
              <a:cs typeface="Times New Roman" panose="02020603050405020304" pitchFamily="18" charset="0"/>
            </a:endParaRPr>
          </a:p>
          <a:p>
            <a:pPr marL="0" indent="0" algn="just">
              <a:buNone/>
            </a:pPr>
            <a:r>
              <a:rPr lang="ru-RU" sz="3000" dirty="0">
                <a:latin typeface="Times New Roman" panose="02020603050405020304" pitchFamily="18" charset="0"/>
                <a:cs typeface="Times New Roman" panose="02020603050405020304" pitchFamily="18" charset="0"/>
              </a:rPr>
              <a:t>	</a:t>
            </a:r>
            <a:r>
              <a:rPr lang="ru-RU" sz="3000" dirty="0" smtClean="0">
                <a:latin typeface="Times New Roman" panose="02020603050405020304" pitchFamily="18" charset="0"/>
                <a:cs typeface="Times New Roman" panose="02020603050405020304" pitchFamily="18" charset="0"/>
              </a:rPr>
              <a:t>					Число F(n) равно примерно 2</a:t>
            </a:r>
            <a:r>
              <a:rPr lang="ru-RU" sz="3000" baseline="30000" dirty="0" smtClean="0">
                <a:latin typeface="Times New Roman" panose="02020603050405020304" pitchFamily="18" charset="0"/>
                <a:cs typeface="Times New Roman" panose="02020603050405020304" pitchFamily="18" charset="0"/>
              </a:rPr>
              <a:t>0,7n</a:t>
            </a:r>
            <a:r>
              <a:rPr lang="ru-RU" sz="3000" dirty="0" smtClean="0">
                <a:latin typeface="Times New Roman" panose="02020603050405020304" pitchFamily="18" charset="0"/>
                <a:cs typeface="Times New Roman" panose="02020603050405020304" pitchFamily="18" charset="0"/>
              </a:rPr>
              <a:t>.</a:t>
            </a:r>
          </a:p>
          <a:p>
            <a:pPr marL="0" indent="0" algn="just">
              <a:buNone/>
            </a:pPr>
            <a:r>
              <a:rPr lang="ru-RU" sz="3000" dirty="0">
                <a:latin typeface="Times New Roman" panose="02020603050405020304" pitchFamily="18" charset="0"/>
                <a:cs typeface="Times New Roman" panose="02020603050405020304" pitchFamily="18" charset="0"/>
              </a:rPr>
              <a:t>	</a:t>
            </a:r>
            <a:r>
              <a:rPr lang="ru-RU" sz="3000" dirty="0" smtClean="0">
                <a:latin typeface="Times New Roman" panose="02020603050405020304" pitchFamily="18" charset="0"/>
                <a:cs typeface="Times New Roman" panose="02020603050405020304" pitchFamily="18" charset="0"/>
              </a:rPr>
              <a:t>					</a:t>
            </a:r>
            <a:r>
              <a:rPr lang="ru-RU" sz="3000" b="1" dirty="0" smtClean="0">
                <a:latin typeface="Times New Roman" panose="02020603050405020304" pitchFamily="18" charset="0"/>
                <a:cs typeface="Times New Roman" panose="02020603050405020304" pitchFamily="18" charset="0"/>
              </a:rPr>
              <a:t>Как вычислять числа Фибоначчи?</a:t>
            </a:r>
          </a:p>
          <a:p>
            <a:pPr marL="0" indent="0" algn="just">
              <a:buNone/>
            </a:pPr>
            <a:endParaRPr lang="ru-RU" sz="3000" u="sng" dirty="0" smtClean="0">
              <a:latin typeface="Times New Roman" panose="02020603050405020304" pitchFamily="18" charset="0"/>
              <a:cs typeface="Times New Roman" panose="02020603050405020304" pitchFamily="18" charset="0"/>
            </a:endParaRPr>
          </a:p>
          <a:p>
            <a:pPr marL="0" indent="0" algn="just">
              <a:buNone/>
            </a:pPr>
            <a:r>
              <a:rPr lang="ru-RU" sz="3000" u="sng" dirty="0" smtClean="0">
                <a:latin typeface="Times New Roman" panose="02020603050405020304" pitchFamily="18" charset="0"/>
                <a:cs typeface="Times New Roman" panose="02020603050405020304" pitchFamily="18" charset="0"/>
              </a:rPr>
              <a:t>Экспоненциальный алгоритм.</a:t>
            </a:r>
          </a:p>
          <a:p>
            <a:pPr marL="0" indent="0" algn="just">
              <a:buNone/>
            </a:pPr>
            <a:r>
              <a:rPr lang="ru-RU" sz="3000" dirty="0" smtClean="0">
                <a:latin typeface="Times New Roman" panose="02020603050405020304" pitchFamily="18" charset="0"/>
                <a:cs typeface="Times New Roman" panose="02020603050405020304" pitchFamily="18" charset="0"/>
              </a:rPr>
              <a:t>функция Fib1(n)</a:t>
            </a:r>
          </a:p>
          <a:p>
            <a:pPr marL="0" indent="0" algn="just">
              <a:buNone/>
            </a:pPr>
            <a:r>
              <a:rPr lang="ru-RU" sz="3000" dirty="0" smtClean="0">
                <a:latin typeface="Times New Roman" panose="02020603050405020304" pitchFamily="18" charset="0"/>
                <a:cs typeface="Times New Roman" panose="02020603050405020304" pitchFamily="18" charset="0"/>
              </a:rPr>
              <a:t>если n= 0: вернуть 0</a:t>
            </a:r>
          </a:p>
          <a:p>
            <a:pPr marL="0" indent="0" algn="just">
              <a:buNone/>
            </a:pPr>
            <a:r>
              <a:rPr lang="ru-RU" sz="3000" dirty="0" smtClean="0">
                <a:latin typeface="Times New Roman" panose="02020603050405020304" pitchFamily="18" charset="0"/>
                <a:cs typeface="Times New Roman" panose="02020603050405020304" pitchFamily="18" charset="0"/>
              </a:rPr>
              <a:t>если n= 1: вернуть 1</a:t>
            </a:r>
          </a:p>
          <a:p>
            <a:pPr marL="0" indent="0" algn="just">
              <a:buNone/>
            </a:pPr>
            <a:r>
              <a:rPr lang="ru-RU" sz="3000" dirty="0" smtClean="0">
                <a:latin typeface="Times New Roman" panose="02020603050405020304" pitchFamily="18" charset="0"/>
                <a:cs typeface="Times New Roman" panose="02020603050405020304" pitchFamily="18" charset="0"/>
              </a:rPr>
              <a:t>вернуть Fib1(n− 1) + Fib1(n− 2)</a:t>
            </a:r>
            <a:endParaRPr lang="en-US" sz="3000" dirty="0" smtClean="0">
              <a:latin typeface="Times New Roman" panose="02020603050405020304" pitchFamily="18" charset="0"/>
              <a:cs typeface="Times New Roman" panose="02020603050405020304" pitchFamily="18" charset="0"/>
            </a:endParaRPr>
          </a:p>
          <a:p>
            <a:pPr marL="0" indent="0" algn="just">
              <a:buNone/>
            </a:pPr>
            <a:r>
              <a:rPr lang="ru-RU" sz="3000" dirty="0" smtClean="0">
                <a:latin typeface="Times New Roman" panose="02020603050405020304" pitchFamily="18" charset="0"/>
                <a:cs typeface="Times New Roman" panose="02020603050405020304" pitchFamily="18" charset="0"/>
              </a:rPr>
              <a:t>T(n</a:t>
            </a:r>
            <a:r>
              <a:rPr lang="en-US" sz="3000" dirty="0" smtClean="0">
                <a:latin typeface="Times New Roman" panose="02020603050405020304" pitchFamily="18" charset="0"/>
                <a:cs typeface="Times New Roman" panose="02020603050405020304" pitchFamily="18" charset="0"/>
              </a:rPr>
              <a:t>) – </a:t>
            </a:r>
            <a:r>
              <a:rPr lang="ru-RU" sz="3000" dirty="0" smtClean="0">
                <a:latin typeface="Times New Roman" panose="02020603050405020304" pitchFamily="18" charset="0"/>
                <a:cs typeface="Times New Roman" panose="02020603050405020304" pitchFamily="18" charset="0"/>
              </a:rPr>
              <a:t>время работы алгоритма Fib1 на входе n. Для n</a:t>
            </a:r>
            <a:r>
              <a:rPr lang="ru-RU" sz="3000" baseline="0" dirty="0" smtClean="0">
                <a:latin typeface="Times New Roman" panose="02020603050405020304" pitchFamily="18" charset="0"/>
                <a:cs typeface="Times New Roman" panose="02020603050405020304" pitchFamily="18" charset="0"/>
              </a:rPr>
              <a:t> ≤</a:t>
            </a:r>
            <a:r>
              <a:rPr lang="en-US" sz="3000" baseline="0" dirty="0" smtClean="0">
                <a:latin typeface="Times New Roman" panose="02020603050405020304" pitchFamily="18" charset="0"/>
                <a:cs typeface="Times New Roman" panose="02020603050405020304" pitchFamily="18" charset="0"/>
              </a:rPr>
              <a:t> </a:t>
            </a:r>
            <a:r>
              <a:rPr lang="ru-RU" sz="3000" dirty="0" smtClean="0">
                <a:latin typeface="Times New Roman" panose="02020603050405020304" pitchFamily="18" charset="0"/>
                <a:cs typeface="Times New Roman" panose="02020603050405020304" pitchFamily="18" charset="0"/>
              </a:rPr>
              <a:t>1</a:t>
            </a:r>
            <a:r>
              <a:rPr lang="en-US" sz="3000" dirty="0">
                <a:latin typeface="Times New Roman" panose="02020603050405020304" pitchFamily="18" charset="0"/>
                <a:cs typeface="Times New Roman" panose="02020603050405020304" pitchFamily="18" charset="0"/>
              </a:rPr>
              <a:t> </a:t>
            </a:r>
            <a:r>
              <a:rPr lang="ru-RU" sz="3000" dirty="0" smtClean="0">
                <a:latin typeface="Times New Roman" panose="02020603050405020304" pitchFamily="18" charset="0"/>
                <a:cs typeface="Times New Roman" panose="02020603050405020304" pitchFamily="18" charset="0"/>
              </a:rPr>
              <a:t>T(n)</a:t>
            </a:r>
            <a:r>
              <a:rPr lang="en-US" sz="3000" dirty="0" smtClean="0">
                <a:latin typeface="Times New Roman" panose="02020603050405020304" pitchFamily="18" charset="0"/>
                <a:cs typeface="Times New Roman" panose="02020603050405020304" pitchFamily="18" charset="0"/>
              </a:rPr>
              <a:t> </a:t>
            </a:r>
            <a:r>
              <a:rPr lang="ru-RU" sz="3000" baseline="0" dirty="0" smtClean="0">
                <a:latin typeface="Times New Roman" panose="02020603050405020304" pitchFamily="18" charset="0"/>
                <a:cs typeface="Times New Roman" panose="02020603050405020304" pitchFamily="18" charset="0"/>
              </a:rPr>
              <a:t>≤</a:t>
            </a:r>
            <a:r>
              <a:rPr lang="en-US" sz="3000" dirty="0" smtClean="0">
                <a:latin typeface="Times New Roman" panose="02020603050405020304" pitchFamily="18" charset="0"/>
                <a:cs typeface="Times New Roman" panose="02020603050405020304" pitchFamily="18" charset="0"/>
              </a:rPr>
              <a:t> 2</a:t>
            </a:r>
            <a:r>
              <a:rPr lang="ru-RU" sz="3000" dirty="0" smtClean="0">
                <a:latin typeface="Times New Roman" panose="02020603050405020304" pitchFamily="18" charset="0"/>
                <a:cs typeface="Times New Roman" panose="02020603050405020304" pitchFamily="18" charset="0"/>
              </a:rPr>
              <a:t>, а далее T(n)</a:t>
            </a:r>
            <a:r>
              <a:rPr lang="en-US" sz="3000" dirty="0" smtClean="0">
                <a:latin typeface="Times New Roman" panose="02020603050405020304" pitchFamily="18" charset="0"/>
                <a:cs typeface="Times New Roman" panose="02020603050405020304" pitchFamily="18" charset="0"/>
              </a:rPr>
              <a:t> </a:t>
            </a:r>
            <a:r>
              <a:rPr lang="ru-RU" sz="3000" dirty="0" smtClean="0">
                <a:latin typeface="Times New Roman" panose="02020603050405020304" pitchFamily="18" charset="0"/>
                <a:cs typeface="Times New Roman" panose="02020603050405020304" pitchFamily="18" charset="0"/>
              </a:rPr>
              <a:t>= T(n−1)</a:t>
            </a:r>
            <a:r>
              <a:rPr lang="en-US" sz="3000" dirty="0" smtClean="0">
                <a:latin typeface="Times New Roman" panose="02020603050405020304" pitchFamily="18" charset="0"/>
                <a:cs typeface="Times New Roman" panose="02020603050405020304" pitchFamily="18" charset="0"/>
              </a:rPr>
              <a:t> </a:t>
            </a:r>
            <a:r>
              <a:rPr lang="ru-RU" sz="3000" dirty="0" smtClean="0">
                <a:latin typeface="Times New Roman" panose="02020603050405020304" pitchFamily="18" charset="0"/>
                <a:cs typeface="Times New Roman" panose="02020603050405020304" pitchFamily="18" charset="0"/>
              </a:rPr>
              <a:t>+ T(n−2)</a:t>
            </a:r>
            <a:r>
              <a:rPr lang="en-US" sz="3000" dirty="0" smtClean="0">
                <a:latin typeface="Times New Roman" panose="02020603050405020304" pitchFamily="18" charset="0"/>
                <a:cs typeface="Times New Roman" panose="02020603050405020304" pitchFamily="18" charset="0"/>
              </a:rPr>
              <a:t> </a:t>
            </a:r>
            <a:r>
              <a:rPr lang="ru-RU" sz="3000" dirty="0" smtClean="0">
                <a:latin typeface="Times New Roman" panose="02020603050405020304" pitchFamily="18" charset="0"/>
                <a:cs typeface="Times New Roman" panose="02020603050405020304" pitchFamily="18" charset="0"/>
              </a:rPr>
              <a:t>+</a:t>
            </a:r>
            <a:r>
              <a:rPr lang="en-US" sz="3000" dirty="0" smtClean="0">
                <a:latin typeface="Times New Roman" panose="02020603050405020304" pitchFamily="18" charset="0"/>
                <a:cs typeface="Times New Roman" panose="02020603050405020304" pitchFamily="18" charset="0"/>
              </a:rPr>
              <a:t> </a:t>
            </a:r>
            <a:r>
              <a:rPr lang="ru-RU" sz="3000" dirty="0" smtClean="0">
                <a:latin typeface="Times New Roman" panose="02020603050405020304" pitchFamily="18" charset="0"/>
                <a:cs typeface="Times New Roman" panose="02020603050405020304" pitchFamily="18" charset="0"/>
              </a:rPr>
              <a:t>3</a:t>
            </a:r>
            <a:r>
              <a:rPr lang="en-US" sz="3000" dirty="0" smtClean="0">
                <a:latin typeface="Times New Roman" panose="02020603050405020304" pitchFamily="18" charset="0"/>
                <a:cs typeface="Times New Roman" panose="02020603050405020304" pitchFamily="18" charset="0"/>
              </a:rPr>
              <a:t>. </a:t>
            </a:r>
            <a:r>
              <a:rPr lang="ru-RU" sz="3000" dirty="0" smtClean="0">
                <a:latin typeface="Times New Roman" panose="02020603050405020304" pitchFamily="18" charset="0"/>
                <a:cs typeface="Times New Roman" panose="02020603050405020304" pitchFamily="18" charset="0"/>
              </a:rPr>
              <a:t>Получаем, что </a:t>
            </a:r>
            <a:r>
              <a:rPr lang="en-US" sz="3000" dirty="0" smtClean="0">
                <a:latin typeface="Times New Roman" panose="02020603050405020304" pitchFamily="18" charset="0"/>
                <a:cs typeface="Times New Roman" panose="02020603050405020304" pitchFamily="18" charset="0"/>
              </a:rPr>
              <a:t>T(n) </a:t>
            </a:r>
            <a:r>
              <a:rPr lang="ru-RU" sz="3000" baseline="0" dirty="0" smtClean="0">
                <a:latin typeface="Times New Roman" panose="02020603050405020304" pitchFamily="18" charset="0"/>
                <a:cs typeface="Times New Roman" panose="02020603050405020304" pitchFamily="18" charset="0"/>
              </a:rPr>
              <a: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F</a:t>
            </a:r>
            <a:r>
              <a:rPr lang="en-US" sz="3000" baseline="-25000" dirty="0" err="1" smtClean="0">
                <a:latin typeface="Times New Roman" panose="02020603050405020304" pitchFamily="18" charset="0"/>
                <a:cs typeface="Times New Roman" panose="02020603050405020304" pitchFamily="18" charset="0"/>
              </a:rPr>
              <a:t>n</a:t>
            </a:r>
            <a:r>
              <a:rPr lang="en-US" sz="3000" dirty="0" smtClean="0">
                <a:latin typeface="Times New Roman" panose="02020603050405020304" pitchFamily="18" charset="0"/>
                <a:cs typeface="Times New Roman" panose="02020603050405020304" pitchFamily="18" charset="0"/>
              </a:rPr>
              <a:t> ≈ </a:t>
            </a:r>
            <a:r>
              <a:rPr lang="ru-RU" sz="3000" dirty="0" smtClean="0">
                <a:latin typeface="Times New Roman" panose="02020603050405020304" pitchFamily="18" charset="0"/>
                <a:cs typeface="Times New Roman" panose="02020603050405020304" pitchFamily="18" charset="0"/>
              </a:rPr>
              <a:t>2</a:t>
            </a:r>
            <a:r>
              <a:rPr lang="ru-RU" sz="3000" baseline="30000" dirty="0" smtClean="0">
                <a:latin typeface="Times New Roman" panose="02020603050405020304" pitchFamily="18" charset="0"/>
                <a:cs typeface="Times New Roman" panose="02020603050405020304" pitchFamily="18" charset="0"/>
              </a:rPr>
              <a:t>0,7n</a:t>
            </a:r>
            <a:r>
              <a:rPr lang="en-US" sz="3000" dirty="0" smtClean="0">
                <a:latin typeface="Times New Roman" panose="02020603050405020304" pitchFamily="18" charset="0"/>
                <a:cs typeface="Times New Roman" panose="02020603050405020304" pitchFamily="18" charset="0"/>
              </a:rPr>
              <a:t> ≈ 1.6</a:t>
            </a:r>
            <a:r>
              <a:rPr lang="en-US" sz="3000" baseline="30000" dirty="0" smtClean="0">
                <a:latin typeface="Times New Roman" panose="02020603050405020304" pitchFamily="18" charset="0"/>
                <a:cs typeface="Times New Roman" panose="02020603050405020304" pitchFamily="18" charset="0"/>
              </a:rPr>
              <a:t>n</a:t>
            </a:r>
            <a:endParaRPr lang="ru-RU" sz="3000" baseline="30000" dirty="0" smtClean="0">
              <a:latin typeface="Times New Roman" panose="02020603050405020304" pitchFamily="18" charset="0"/>
              <a:cs typeface="Times New Roman" panose="02020603050405020304" pitchFamily="18" charset="0"/>
            </a:endParaRPr>
          </a:p>
        </p:txBody>
      </p:sp>
      <p:pic>
        <p:nvPicPr>
          <p:cNvPr id="4" name="Рисунок 3"/>
          <p:cNvPicPr>
            <a:picLocks noChangeAspect="1"/>
          </p:cNvPicPr>
          <p:nvPr/>
        </p:nvPicPr>
        <p:blipFill rotWithShape="1">
          <a:blip r:embed="rId3"/>
          <a:srcRect l="2940" t="8246" r="5473" b="6281"/>
          <a:stretch/>
        </p:blipFill>
        <p:spPr>
          <a:xfrm>
            <a:off x="206828" y="1027906"/>
            <a:ext cx="5257800" cy="2269673"/>
          </a:xfrm>
          <a:prstGeom prst="rect">
            <a:avLst/>
          </a:prstGeom>
        </p:spPr>
      </p:pic>
      <p:sp>
        <p:nvSpPr>
          <p:cNvPr id="6" name="Прямоугольник 5"/>
          <p:cNvSpPr/>
          <p:nvPr/>
        </p:nvSpPr>
        <p:spPr>
          <a:xfrm>
            <a:off x="5464628" y="2594773"/>
            <a:ext cx="6471558" cy="3323987"/>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ru-RU" sz="3000" dirty="0" smtClean="0">
                <a:latin typeface="Times New Roman" panose="02020603050405020304" pitchFamily="18" charset="0"/>
                <a:cs typeface="Times New Roman" panose="02020603050405020304" pitchFamily="18" charset="0"/>
              </a:rPr>
              <a:t>Написав алгоритм, мы должны спросить себя:</a:t>
            </a:r>
          </a:p>
          <a:p>
            <a:pPr marL="514350" indent="-514350" algn="just">
              <a:buFont typeface="+mj-lt"/>
              <a:buAutoNum type="arabicPeriod"/>
            </a:pPr>
            <a:r>
              <a:rPr lang="ru-RU" sz="3000" dirty="0" smtClean="0">
                <a:latin typeface="Times New Roman" panose="02020603050405020304" pitchFamily="18" charset="0"/>
                <a:cs typeface="Times New Roman" panose="02020603050405020304" pitchFamily="18" charset="0"/>
              </a:rPr>
              <a:t>Корректен ли он?</a:t>
            </a:r>
          </a:p>
          <a:p>
            <a:pPr marL="514350" indent="-514350" algn="just">
              <a:buFont typeface="+mj-lt"/>
              <a:buAutoNum type="arabicPeriod"/>
            </a:pPr>
            <a:r>
              <a:rPr lang="ru-RU" sz="3000" dirty="0" smtClean="0">
                <a:latin typeface="Times New Roman" panose="02020603050405020304" pitchFamily="18" charset="0"/>
                <a:cs typeface="Times New Roman" panose="02020603050405020304" pitchFamily="18" charset="0"/>
              </a:rPr>
              <a:t>Каково время его работы (в зависимости от n)?</a:t>
            </a:r>
          </a:p>
          <a:p>
            <a:pPr marL="514350" indent="-514350" algn="just">
              <a:buFont typeface="+mj-lt"/>
              <a:buAutoNum type="arabicPeriod"/>
            </a:pPr>
            <a:r>
              <a:rPr lang="ru-RU" sz="3000" dirty="0" smtClean="0">
                <a:latin typeface="Times New Roman" panose="02020603050405020304" pitchFamily="18" charset="0"/>
                <a:cs typeface="Times New Roman" panose="02020603050405020304" pitchFamily="18" charset="0"/>
              </a:rPr>
              <a:t>Существует ли более быстрый алгоритм?</a:t>
            </a:r>
          </a:p>
        </p:txBody>
      </p:sp>
    </p:spTree>
    <p:extLst>
      <p:ext uri="{BB962C8B-B14F-4D97-AF65-F5344CB8AC3E}">
        <p14:creationId xmlns:p14="http://schemas.microsoft.com/office/powerpoint/2010/main" val="2566815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fontScale="90000"/>
          </a:bodyPr>
          <a:lstStyle/>
          <a:p>
            <a:r>
              <a:rPr lang="ru-RU" sz="4000" b="1" dirty="0" smtClean="0">
                <a:latin typeface="Times New Roman" panose="02020603050405020304" pitchFamily="18" charset="0"/>
                <a:cs typeface="Times New Roman" panose="02020603050405020304" pitchFamily="18" charset="0"/>
              </a:rPr>
              <a:t>Почему экспоненциальный алгоритм медленный?</a:t>
            </a:r>
            <a:endParaRPr lang="ru-RU" sz="4000" b="1" dirty="0">
              <a:latin typeface="Times New Roman" panose="02020603050405020304" pitchFamily="18" charset="0"/>
              <a:cs typeface="Times New Roman" panose="02020603050405020304" pitchFamily="18" charset="0"/>
            </a:endParaRPr>
          </a:p>
        </p:txBody>
      </p:sp>
      <p:pic>
        <p:nvPicPr>
          <p:cNvPr id="4" name="Объект 3"/>
          <p:cNvPicPr>
            <a:picLocks noGrp="1" noChangeAspect="1"/>
          </p:cNvPicPr>
          <p:nvPr>
            <p:ph idx="1"/>
          </p:nvPr>
        </p:nvPicPr>
        <p:blipFill>
          <a:blip r:embed="rId3"/>
          <a:stretch>
            <a:fillRect/>
          </a:stretch>
        </p:blipFill>
        <p:spPr>
          <a:xfrm>
            <a:off x="947453" y="1027906"/>
            <a:ext cx="10297094" cy="5265181"/>
          </a:xfrm>
          <a:prstGeom prst="rect">
            <a:avLst/>
          </a:prstGeom>
        </p:spPr>
      </p:pic>
    </p:spTree>
    <p:extLst>
      <p:ext uri="{BB962C8B-B14F-4D97-AF65-F5344CB8AC3E}">
        <p14:creationId xmlns:p14="http://schemas.microsoft.com/office/powerpoint/2010/main" val="34963785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Полиномиальный алгоритм</a:t>
            </a:r>
            <a:endParaRPr lang="ru-RU" sz="4000" b="1" dirty="0">
              <a:latin typeface="Times New Roman" panose="02020603050405020304" pitchFamily="18" charset="0"/>
              <a:cs typeface="Times New Roman" panose="02020603050405020304" pitchFamily="18" charset="0"/>
            </a:endParaRPr>
          </a:p>
        </p:txBody>
      </p:sp>
      <p:sp>
        <p:nvSpPr>
          <p:cNvPr id="5" name="Объект 2"/>
          <p:cNvSpPr>
            <a:spLocks noGrp="1"/>
          </p:cNvSpPr>
          <p:nvPr>
            <p:ph idx="1"/>
          </p:nvPr>
        </p:nvSpPr>
        <p:spPr>
          <a:xfrm>
            <a:off x="206828" y="1027906"/>
            <a:ext cx="11729358" cy="4351338"/>
          </a:xfrm>
        </p:spPr>
        <p:txBody>
          <a:bodyPr>
            <a:noAutofit/>
          </a:bodyPr>
          <a:lstStyle/>
          <a:p>
            <a:pPr marL="0" indent="0" algn="just">
              <a:buNone/>
            </a:pPr>
            <a:r>
              <a:rPr lang="ru-RU" sz="3000" dirty="0" smtClean="0">
                <a:latin typeface="Times New Roman" panose="02020603050405020304" pitchFamily="18" charset="0"/>
                <a:cs typeface="Times New Roman" panose="02020603050405020304" pitchFamily="18" charset="0"/>
              </a:rPr>
              <a:t>Разумнее было бы сохранять промежуточные результаты</a:t>
            </a:r>
          </a:p>
          <a:p>
            <a:pPr marL="0" indent="0" algn="just">
              <a:buNone/>
            </a:pPr>
            <a:r>
              <a:rPr lang="ru-RU" sz="3000" dirty="0" smtClean="0">
                <a:latin typeface="Times New Roman" panose="02020603050405020304" pitchFamily="18" charset="0"/>
                <a:cs typeface="Times New Roman" panose="02020603050405020304" pitchFamily="18" charset="0"/>
              </a:rPr>
              <a:t>(значения F0, F1,‌, Fn−1):</a:t>
            </a:r>
          </a:p>
          <a:p>
            <a:pPr marL="0" indent="0" algn="just">
              <a:buNone/>
            </a:pPr>
            <a:r>
              <a:rPr lang="ru-RU" sz="3000" dirty="0" smtClean="0">
                <a:latin typeface="Times New Roman" panose="02020603050405020304" pitchFamily="18" charset="0"/>
                <a:cs typeface="Times New Roman" panose="02020603050405020304" pitchFamily="18" charset="0"/>
              </a:rPr>
              <a:t>функция Fib2(n)</a:t>
            </a:r>
          </a:p>
          <a:p>
            <a:pPr marL="0" indent="0" algn="just">
              <a:buNone/>
            </a:pPr>
            <a:r>
              <a:rPr lang="ru-RU" sz="3000" dirty="0" smtClean="0">
                <a:latin typeface="Times New Roman" panose="02020603050405020304" pitchFamily="18" charset="0"/>
                <a:cs typeface="Times New Roman" panose="02020603050405020304" pitchFamily="18" charset="0"/>
              </a:rPr>
              <a:t>если n= 0: вернуть 0</a:t>
            </a:r>
          </a:p>
          <a:p>
            <a:pPr marL="0" indent="0" algn="just">
              <a:buNone/>
            </a:pPr>
            <a:r>
              <a:rPr lang="ru-RU" sz="3000" dirty="0" smtClean="0">
                <a:latin typeface="Times New Roman" panose="02020603050405020304" pitchFamily="18" charset="0"/>
                <a:cs typeface="Times New Roman" panose="02020603050405020304" pitchFamily="18" charset="0"/>
              </a:rPr>
              <a:t>создать массив f [0‌n]</a:t>
            </a:r>
          </a:p>
          <a:p>
            <a:pPr marL="0" indent="0" algn="just">
              <a:buNone/>
            </a:pPr>
            <a:r>
              <a:rPr lang="ru-RU" sz="3000" dirty="0" smtClean="0">
                <a:latin typeface="Times New Roman" panose="02020603050405020304" pitchFamily="18" charset="0"/>
                <a:cs typeface="Times New Roman" panose="02020603050405020304" pitchFamily="18" charset="0"/>
              </a:rPr>
              <a:t>f [0] 0, f [1] 1</a:t>
            </a:r>
          </a:p>
          <a:p>
            <a:pPr marL="0" indent="0" algn="just">
              <a:buNone/>
            </a:pPr>
            <a:r>
              <a:rPr lang="ru-RU" sz="3000" dirty="0" smtClean="0">
                <a:latin typeface="Times New Roman" panose="02020603050405020304" pitchFamily="18" charset="0"/>
                <a:cs typeface="Times New Roman" panose="02020603050405020304" pitchFamily="18" charset="0"/>
              </a:rPr>
              <a:t>для i от 2 до n:</a:t>
            </a:r>
          </a:p>
          <a:p>
            <a:pPr marL="0" indent="0" algn="just">
              <a:buNone/>
            </a:pPr>
            <a:r>
              <a:rPr lang="ru-RU" sz="3000" dirty="0" smtClean="0">
                <a:latin typeface="Times New Roman" panose="02020603050405020304" pitchFamily="18" charset="0"/>
                <a:cs typeface="Times New Roman" panose="02020603050405020304" pitchFamily="18" charset="0"/>
              </a:rPr>
              <a:t>f [i] f [i− 1] + f [i− 2]</a:t>
            </a:r>
          </a:p>
          <a:p>
            <a:pPr marL="0" indent="0" algn="just">
              <a:buNone/>
            </a:pPr>
            <a:r>
              <a:rPr lang="ru-RU" sz="3000" dirty="0" smtClean="0">
                <a:latin typeface="Times New Roman" panose="02020603050405020304" pitchFamily="18" charset="0"/>
                <a:cs typeface="Times New Roman" panose="02020603050405020304" pitchFamily="18" charset="0"/>
              </a:rPr>
              <a:t>вернуть f [n]</a:t>
            </a:r>
          </a:p>
          <a:p>
            <a:pPr marL="0" indent="0" algn="just">
              <a:buNone/>
            </a:pPr>
            <a:r>
              <a:rPr lang="ru-RU" sz="3000" dirty="0" smtClean="0">
                <a:latin typeface="Times New Roman" panose="02020603050405020304" pitchFamily="18" charset="0"/>
                <a:cs typeface="Times New Roman" panose="02020603050405020304" pitchFamily="18" charset="0"/>
              </a:rPr>
              <a:t>Как и в случае предыдущего алгоритма, корректность здесь очевидна. </a:t>
            </a:r>
            <a:r>
              <a:rPr lang="ru-RU" sz="3000" b="1" dirty="0" smtClean="0">
                <a:solidFill>
                  <a:srgbClr val="FF0000"/>
                </a:solidFill>
                <a:latin typeface="Times New Roman" panose="02020603050405020304" pitchFamily="18" charset="0"/>
                <a:cs typeface="Times New Roman" panose="02020603050405020304" pitchFamily="18" charset="0"/>
              </a:rPr>
              <a:t>Каково же время работы? </a:t>
            </a:r>
          </a:p>
        </p:txBody>
      </p:sp>
      <p:sp>
        <p:nvSpPr>
          <p:cNvPr id="6" name="Прямоугольник 5"/>
          <p:cNvSpPr/>
          <p:nvPr/>
        </p:nvSpPr>
        <p:spPr>
          <a:xfrm>
            <a:off x="4261758" y="2530812"/>
            <a:ext cx="7674428" cy="3323987"/>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ru-RU" sz="3000" dirty="0">
                <a:solidFill>
                  <a:schemeClr val="dk1"/>
                </a:solidFill>
                <a:latin typeface="Times New Roman" panose="02020603050405020304" pitchFamily="18" charset="0"/>
                <a:cs typeface="Times New Roman" panose="02020603050405020304" pitchFamily="18" charset="0"/>
              </a:rPr>
              <a:t>Цикл повторяется n − 1 раз, и время работы алгоритма Fib2 линейно по n. Переход от экспоненциального к полиномиальному (в данном случае линейному) времени работы радикально меняет дело. Теперь F</a:t>
            </a:r>
            <a:r>
              <a:rPr lang="ru-RU" sz="3000" baseline="-25000" dirty="0">
                <a:solidFill>
                  <a:schemeClr val="dk1"/>
                </a:solidFill>
                <a:latin typeface="Times New Roman" panose="02020603050405020304" pitchFamily="18" charset="0"/>
                <a:cs typeface="Times New Roman" panose="02020603050405020304" pitchFamily="18" charset="0"/>
              </a:rPr>
              <a:t>200</a:t>
            </a:r>
            <a:r>
              <a:rPr lang="ru-RU" sz="3000" dirty="0">
                <a:solidFill>
                  <a:schemeClr val="dk1"/>
                </a:solidFill>
                <a:latin typeface="Times New Roman" panose="02020603050405020304" pitchFamily="18" charset="0"/>
                <a:cs typeface="Times New Roman" panose="02020603050405020304" pitchFamily="18" charset="0"/>
              </a:rPr>
              <a:t> и даже F</a:t>
            </a:r>
            <a:r>
              <a:rPr lang="ru-RU" sz="3000" baseline="-25000" dirty="0">
                <a:solidFill>
                  <a:schemeClr val="dk1"/>
                </a:solidFill>
                <a:latin typeface="Times New Roman" panose="02020603050405020304" pitchFamily="18" charset="0"/>
                <a:cs typeface="Times New Roman" panose="02020603050405020304" pitchFamily="18" charset="0"/>
              </a:rPr>
              <a:t>200000</a:t>
            </a:r>
            <a:r>
              <a:rPr lang="ru-RU" sz="3000" dirty="0">
                <a:solidFill>
                  <a:schemeClr val="dk1"/>
                </a:solidFill>
                <a:latin typeface="Times New Roman" panose="02020603050405020304" pitchFamily="18" charset="0"/>
                <a:cs typeface="Times New Roman" panose="02020603050405020304" pitchFamily="18" charset="0"/>
              </a:rPr>
              <a:t> можно вычислить без </a:t>
            </a:r>
            <a:r>
              <a:rPr lang="ru-RU" sz="3000" dirty="0" smtClean="0">
                <a:solidFill>
                  <a:schemeClr val="dk1"/>
                </a:solidFill>
                <a:latin typeface="Times New Roman" panose="02020603050405020304" pitchFamily="18" charset="0"/>
                <a:cs typeface="Times New Roman" panose="02020603050405020304" pitchFamily="18" charset="0"/>
              </a:rPr>
              <a:t>труда: </a:t>
            </a:r>
            <a:r>
              <a:rPr lang="ru-RU" sz="3000" dirty="0">
                <a:solidFill>
                  <a:schemeClr val="dk1"/>
                </a:solidFill>
                <a:latin typeface="Times New Roman" panose="02020603050405020304" pitchFamily="18" charset="0"/>
                <a:cs typeface="Times New Roman" panose="02020603050405020304" pitchFamily="18" charset="0"/>
              </a:rPr>
              <a:t>секрет успеха –– в правильном алгоритме.</a:t>
            </a:r>
          </a:p>
        </p:txBody>
      </p:sp>
    </p:spTree>
    <p:extLst>
      <p:ext uri="{BB962C8B-B14F-4D97-AF65-F5344CB8AC3E}">
        <p14:creationId xmlns:p14="http://schemas.microsoft.com/office/powerpoint/2010/main" val="35775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6828" y="0"/>
            <a:ext cx="10515600" cy="1027906"/>
          </a:xfrm>
        </p:spPr>
        <p:txBody>
          <a:bodyPr>
            <a:normAutofit/>
          </a:bodyPr>
          <a:lstStyle/>
          <a:p>
            <a:r>
              <a:rPr lang="ru-RU" sz="4000" b="1" dirty="0" smtClean="0">
                <a:latin typeface="Times New Roman" panose="02020603050405020304" pitchFamily="18" charset="0"/>
                <a:cs typeface="Times New Roman" panose="02020603050405020304" pitchFamily="18" charset="0"/>
              </a:rPr>
              <a:t>Вычислительная сложность алгоритма</a:t>
            </a:r>
            <a:endParaRPr lang="ru-RU" sz="4000" b="1"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206828" y="1027906"/>
            <a:ext cx="11729358" cy="4351338"/>
          </a:xfrm>
        </p:spPr>
        <p:txBody>
          <a:bodyPr>
            <a:noAutofit/>
          </a:bodyPr>
          <a:lstStyle/>
          <a:p>
            <a:pPr marL="0" indent="0" algn="just">
              <a:buNone/>
            </a:pPr>
            <a:r>
              <a:rPr lang="ru-RU" sz="3000" dirty="0">
                <a:latin typeface="Times New Roman" panose="02020603050405020304" pitchFamily="18" charset="0"/>
                <a:cs typeface="Times New Roman" panose="02020603050405020304" pitchFamily="18" charset="0"/>
              </a:rPr>
              <a:t>Д</a:t>
            </a:r>
            <a:r>
              <a:rPr lang="ru-RU" sz="3000" dirty="0" smtClean="0">
                <a:latin typeface="Times New Roman" panose="02020603050405020304" pitchFamily="18" charset="0"/>
                <a:cs typeface="Times New Roman" panose="02020603050405020304" pitchFamily="18" charset="0"/>
              </a:rPr>
              <a:t>елится на две части:</a:t>
            </a:r>
          </a:p>
          <a:p>
            <a:pPr algn="just"/>
            <a:r>
              <a:rPr lang="ru-RU" sz="3000" dirty="0" smtClean="0">
                <a:latin typeface="Times New Roman" panose="02020603050405020304" pitchFamily="18" charset="0"/>
                <a:cs typeface="Times New Roman" panose="02020603050405020304" pitchFamily="18" charset="0"/>
              </a:rPr>
              <a:t>временная сложность;</a:t>
            </a:r>
          </a:p>
          <a:p>
            <a:pPr algn="just"/>
            <a:r>
              <a:rPr lang="ru-RU" sz="3000" dirty="0" smtClean="0">
                <a:latin typeface="Times New Roman" panose="02020603050405020304" pitchFamily="18" charset="0"/>
                <a:cs typeface="Times New Roman" panose="02020603050405020304" pitchFamily="18" charset="0"/>
              </a:rPr>
              <a:t>пространственная сложность. </a:t>
            </a:r>
          </a:p>
          <a:p>
            <a:pPr marL="0" indent="0" algn="just">
              <a:buNone/>
            </a:pPr>
            <a:r>
              <a:rPr lang="ru-RU" sz="3000" b="1" dirty="0" smtClean="0">
                <a:latin typeface="Times New Roman" panose="02020603050405020304" pitchFamily="18" charset="0"/>
                <a:cs typeface="Times New Roman" panose="02020603050405020304" pitchFamily="18" charset="0"/>
              </a:rPr>
              <a:t>Временная сложность </a:t>
            </a:r>
            <a:r>
              <a:rPr lang="ru-RU" sz="3000" dirty="0" smtClean="0">
                <a:latin typeface="Times New Roman" panose="02020603050405020304" pitchFamily="18" charset="0"/>
                <a:cs typeface="Times New Roman" panose="02020603050405020304" pitchFamily="18" charset="0"/>
              </a:rPr>
              <a:t>- это количество времени, которое требуется алгоритму для выполнения относительно размера входных данных. </a:t>
            </a:r>
          </a:p>
          <a:p>
            <a:pPr marL="0" indent="0" algn="just">
              <a:buNone/>
            </a:pPr>
            <a:r>
              <a:rPr lang="ru-RU" sz="3000" b="1" dirty="0" smtClean="0">
                <a:latin typeface="Times New Roman" panose="02020603050405020304" pitchFamily="18" charset="0"/>
                <a:cs typeface="Times New Roman" panose="02020603050405020304" pitchFamily="18" charset="0"/>
              </a:rPr>
              <a:t>Пространственная сложность </a:t>
            </a:r>
            <a:r>
              <a:rPr lang="ru-RU" sz="3000" dirty="0" smtClean="0">
                <a:latin typeface="Times New Roman" panose="02020603050405020304" pitchFamily="18" charset="0"/>
                <a:cs typeface="Times New Roman" panose="02020603050405020304" pitchFamily="18" charset="0"/>
              </a:rPr>
              <a:t>- это объем памяти, выделяемый алгоритмом при выполнении относительно размера входных данных.</a:t>
            </a:r>
          </a:p>
          <a:p>
            <a:pPr marL="0" indent="0" algn="just">
              <a:buNone/>
            </a:pPr>
            <a:r>
              <a:rPr lang="ru-RU" sz="3000" dirty="0" smtClean="0">
                <a:latin typeface="Times New Roman" panose="02020603050405020304" pitchFamily="18" charset="0"/>
                <a:cs typeface="Times New Roman" panose="02020603050405020304" pitchFamily="18" charset="0"/>
              </a:rPr>
              <a:t>Сложность описывается функцией (математической формулой). Аргументы - это переменные, определяемые программистом, но они должны представлять собой значения, которые меняются при различных входных данных, и эти значения должны влиять на алгоритм. </a:t>
            </a:r>
          </a:p>
          <a:p>
            <a:pPr marL="0" indent="0" algn="just">
              <a:buNone/>
            </a:pPr>
            <a:r>
              <a:rPr lang="ru-RU" sz="3000"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0972246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6002</Words>
  <Application>Microsoft Office PowerPoint</Application>
  <PresentationFormat>Широкоэкранный</PresentationFormat>
  <Paragraphs>547</Paragraphs>
  <Slides>39</Slides>
  <Notes>38</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39</vt:i4>
      </vt:variant>
    </vt:vector>
  </HeadingPairs>
  <TitlesOfParts>
    <vt:vector size="47" baseType="lpstr">
      <vt:lpstr>Arial</vt:lpstr>
      <vt:lpstr>Calibri</vt:lpstr>
      <vt:lpstr>Calibri Light</vt:lpstr>
      <vt:lpstr>Cambria Math</vt:lpstr>
      <vt:lpstr>Cascadia Mono</vt:lpstr>
      <vt:lpstr>Courier New</vt:lpstr>
      <vt:lpstr>Times New Roman</vt:lpstr>
      <vt:lpstr>Тема Office</vt:lpstr>
      <vt:lpstr>Алгоритмы и структуры данных </vt:lpstr>
      <vt:lpstr>Что содержит этот курс?</vt:lpstr>
      <vt:lpstr>Литература</vt:lpstr>
      <vt:lpstr>Что такое алгоритм?</vt:lpstr>
      <vt:lpstr>Наиболее важных свойств алгоритма</vt:lpstr>
      <vt:lpstr>Вычисление чисел Фибоначчи</vt:lpstr>
      <vt:lpstr>Почему экспоненциальный алгоритм медленный?</vt:lpstr>
      <vt:lpstr>Полиномиальный алгоритм</vt:lpstr>
      <vt:lpstr>Вычислительная сложность алгоритма</vt:lpstr>
      <vt:lpstr>О-символика</vt:lpstr>
      <vt:lpstr>Типы алгоритмов, их эффективность</vt:lpstr>
      <vt:lpstr>Типы алгоритмов, их эффективность</vt:lpstr>
      <vt:lpstr>Типы алгоритмов, их эффективность</vt:lpstr>
      <vt:lpstr>Типы алгоритмов, их эффективность</vt:lpstr>
      <vt:lpstr>Типы алгоритмов, их эффективность</vt:lpstr>
      <vt:lpstr>Массивы и строки (Arrays and strings)</vt:lpstr>
      <vt:lpstr>Массивы и строки (Arrays and strings)</vt:lpstr>
      <vt:lpstr>Два указателя</vt:lpstr>
      <vt:lpstr>Два указателя. Первый способ реализации</vt:lpstr>
      <vt:lpstr>Два указателя. Первый способ реализации</vt:lpstr>
      <vt:lpstr>Два указателя. Первый способ реализации</vt:lpstr>
      <vt:lpstr>Два указателя. Первый способ реализации</vt:lpstr>
      <vt:lpstr>Два указателя. Второй способ реализации</vt:lpstr>
      <vt:lpstr>Два указателя. Второй способ реализации</vt:lpstr>
      <vt:lpstr>Два указателя. Второй способ реализации</vt:lpstr>
      <vt:lpstr>Два указателя. Второй способ реализации</vt:lpstr>
      <vt:lpstr>Sliding window.</vt:lpstr>
      <vt:lpstr>Когда мы должны использовать скользящее окно?</vt:lpstr>
      <vt:lpstr>Когда мы должны использовать скользящее окно?</vt:lpstr>
      <vt:lpstr>Алгоритм</vt:lpstr>
      <vt:lpstr>Реализация</vt:lpstr>
      <vt:lpstr>Реализация</vt:lpstr>
      <vt:lpstr>Почему раздвижное окно эффективно?</vt:lpstr>
      <vt:lpstr> Примеры применения раздвижных окон</vt:lpstr>
      <vt:lpstr> Примеры применения раздвижных окон</vt:lpstr>
      <vt:lpstr> Примеры применения раздвижных окон</vt:lpstr>
      <vt:lpstr>Фиксированный размер окна</vt:lpstr>
      <vt:lpstr>Фиксированный размер окна</vt:lpstr>
      <vt:lpstr> Примеры применения раздвижных окон</vt:lpstr>
    </vt:vector>
  </TitlesOfParts>
  <Company>diakov.net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RePack by Diakov</dc:creator>
  <cp:lastModifiedBy>RePack by Diakov</cp:lastModifiedBy>
  <cp:revision>36</cp:revision>
  <dcterms:created xsi:type="dcterms:W3CDTF">2025-02-19T14:00:27Z</dcterms:created>
  <dcterms:modified xsi:type="dcterms:W3CDTF">2025-02-26T17:17:10Z</dcterms:modified>
</cp:coreProperties>
</file>