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4" r:id="rId1"/>
  </p:sldMasterIdLst>
  <p:notesMasterIdLst>
    <p:notesMasterId r:id="rId18"/>
  </p:notesMasterIdLst>
  <p:sldIdLst>
    <p:sldId id="382" r:id="rId2"/>
    <p:sldId id="384" r:id="rId3"/>
    <p:sldId id="385" r:id="rId4"/>
    <p:sldId id="386" r:id="rId5"/>
    <p:sldId id="387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398" r:id="rId16"/>
    <p:sldId id="388" r:id="rId1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0" autoAdjust="0"/>
    <p:restoredTop sz="65279" autoAdjust="0"/>
  </p:normalViewPr>
  <p:slideViewPr>
    <p:cSldViewPr>
      <p:cViewPr>
        <p:scale>
          <a:sx n="100" d="100"/>
          <a:sy n="100" d="100"/>
        </p:scale>
        <p:origin x="-178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61133-AA30-4682-A88E-A0A1066411D2}" type="datetimeFigureOut">
              <a:rPr lang="ru-RU" smtClean="0"/>
              <a:pPr/>
              <a:t>01.10.2019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6DA6E-3E6A-4C51-A65E-2FA83A77234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657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avesli.com/urok-37-simvolnye-konstanty-const-constexpr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Рассмотрим случай, когда нужно записать результаты тестов 30 студентов в классе. Без использования массива нам придётся выделить почти 30 одинаковых переменных!</a:t>
            </a:r>
          </a:p>
          <a:p>
            <a:r>
              <a:rPr lang="ru-RU" dirty="0" smtClean="0"/>
              <a:t>С использованием массива всё гораздо проще. Следующая строчка эквивалентна коду выше:</a:t>
            </a:r>
          </a:p>
          <a:p>
            <a:r>
              <a:rPr lang="ru-RU" dirty="0" smtClean="0"/>
              <a:t>В объявлении переменной массива мы используем квадратные скобки </a:t>
            </a:r>
            <a:r>
              <a:rPr lang="ru-RU" b="1" dirty="0" smtClean="0"/>
              <a:t>[]</a:t>
            </a:r>
            <a:r>
              <a:rPr lang="ru-RU" dirty="0" smtClean="0"/>
              <a:t>, чтобы сообщить компилятору, что это массив (а не обычная переменная), а в скобках — количество элементов (это называется </a:t>
            </a:r>
            <a:r>
              <a:rPr lang="ru-RU" b="1" dirty="0" smtClean="0"/>
              <a:t>длиной </a:t>
            </a:r>
            <a:r>
              <a:rPr lang="ru-RU" dirty="0" smtClean="0"/>
              <a:t>или</a:t>
            </a:r>
            <a:r>
              <a:rPr lang="ru-RU" b="1" dirty="0" smtClean="0"/>
              <a:t> размером массива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В примере выше мы объявили фиксированный массив с именем </a:t>
            </a:r>
            <a:r>
              <a:rPr lang="ru-RU" dirty="0" err="1" smtClean="0"/>
              <a:t>testResult</a:t>
            </a:r>
            <a:r>
              <a:rPr lang="ru-RU" dirty="0" smtClean="0"/>
              <a:t> и длиной 30. </a:t>
            </a:r>
            <a:r>
              <a:rPr lang="ru-RU" b="1" dirty="0" smtClean="0"/>
              <a:t>Фиксированный массив</a:t>
            </a:r>
            <a:r>
              <a:rPr lang="ru-RU" dirty="0" smtClean="0"/>
              <a:t> (или ещё </a:t>
            </a:r>
            <a:r>
              <a:rPr lang="ru-RU" b="1" dirty="0" smtClean="0"/>
              <a:t>«массив фиксированной длины»</a:t>
            </a:r>
            <a:r>
              <a:rPr lang="ru-RU" dirty="0" smtClean="0"/>
              <a:t>) представляет собой массив, размер которого известен во время компиляции. При создании </a:t>
            </a:r>
            <a:r>
              <a:rPr lang="ru-RU" dirty="0" err="1" smtClean="0"/>
              <a:t>testResult</a:t>
            </a:r>
            <a:r>
              <a:rPr lang="ru-RU" dirty="0" smtClean="0"/>
              <a:t>, компилятор выделит 30 целочисленных переменных.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871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вы инициализируете фиксированный массив с помощью списка инициализаторов, то компилятор может определить длину массива вместо вас, и вам уже не потребуется её объявлять.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Следующие две строчки выполняют одно и то же: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не только сэкономит время, но также вам не придётся обновлять длину массива, если вы захотите добавить или удалить элементы позже.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856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Трюк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Чтобы определить длину фиксированного массива, поделите размер всего массива на размер одного элемента массива: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 выполнения программы выше: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elements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это работает? Во-первых, размер всего массива равен длине массива, умноженной на размер одного элемента. Формула: размер массива = длина массива * размер одного элемента.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Используя алгебру, мы можем изменить это уравнение: длина массива = размер массива / размер одного элемента.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— это размер массива, а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[0]) — это размер одного элемента массива. Соответственно, длина массива =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/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[0]). Обычно используется нулевой элемент в качестве элемента массива в уравнении, так как только он является единственным элементом, который гарантированно существует в массиве, независимо от его длины.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работает только если массив фиксированной длины, и вы выполняете эту операцию в той же функции, в которой объявлен массив (мы поговорим больше о том, почему это ограничение существует, в следующих уроках этой главы).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Термины «размер массива» и «длина массива» чаще всего используются для обозначения длины массива (размер массива в большинстве случаев не очень полезен, разве что в трюке, который мы показали выше). Поэтому в следующих уроках мы будем использовать термин «длина» для обозначения общего количества элементов в массиве, и «размер», когда речь будет идти о байтах.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856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Помните, что массив длиной N содержит элементы от 0 до N-1. Итак, что произойдёт, если мы попытаемся получить доступ к индексу массиву за пределами этого диапазона? Рассмотрим следующую программу: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Здесь наш массив имеет длину 5, но мы пытаемся записать значение в 6-ой элемент (индекс 5).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не выполняет никаких проверок корректности вашего индекса. Таким образом, в примере выше значение 14 будет помещено в ячейку памяти, где 6-ой элемент существовал бы, если бы был. Но, как вы уже догадались, это будет иметь свои последствия. Например, произойдёт перезапись значения другой переменной или вообще сбой программы.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Хотя это происходит реже, но C++ также позволяет использовать отрицательный индекс, что тоже приведёт к нежелательным результатам.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58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Каждая из переменных в массиве называется </a:t>
            </a:r>
            <a:r>
              <a:rPr lang="ru-RU" b="1" dirty="0" smtClean="0"/>
              <a:t>элементом</a:t>
            </a:r>
            <a:r>
              <a:rPr lang="ru-RU" dirty="0" smtClean="0"/>
              <a:t>. Элементы не имеют своих собственных уникальных имён. Вместо этого для доступа к ним используется имя массива вместе с </a:t>
            </a:r>
            <a:r>
              <a:rPr lang="ru-RU" b="1" dirty="0" smtClean="0"/>
              <a:t>оператором индекса</a:t>
            </a:r>
            <a:r>
              <a:rPr lang="ru-RU" dirty="0" smtClean="0"/>
              <a:t> </a:t>
            </a:r>
            <a:r>
              <a:rPr lang="ru-RU" b="1" dirty="0" smtClean="0"/>
              <a:t>[]</a:t>
            </a:r>
            <a:r>
              <a:rPr lang="ru-RU" dirty="0" smtClean="0"/>
              <a:t> и параметром, который называется </a:t>
            </a:r>
            <a:r>
              <a:rPr lang="ru-RU" b="1" dirty="0" smtClean="0"/>
              <a:t>индексом</a:t>
            </a:r>
            <a:r>
              <a:rPr lang="ru-RU" dirty="0" smtClean="0"/>
              <a:t>, и который сообщает компилятору, какой элемент мы хотим выбрать. Этот процесс называется </a:t>
            </a:r>
            <a:r>
              <a:rPr lang="ru-RU" b="1" dirty="0" smtClean="0"/>
              <a:t>индексированием массива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примере выше первым элементом в нашем массиве является </a:t>
            </a:r>
            <a:r>
              <a:rPr lang="ru-RU" dirty="0" err="1" smtClean="0"/>
              <a:t>testResult</a:t>
            </a:r>
            <a:r>
              <a:rPr lang="ru-RU" dirty="0" smtClean="0"/>
              <a:t>[0], второй — </a:t>
            </a:r>
            <a:r>
              <a:rPr lang="ru-RU" dirty="0" err="1" smtClean="0"/>
              <a:t>testResult</a:t>
            </a:r>
            <a:r>
              <a:rPr lang="ru-RU" dirty="0" smtClean="0"/>
              <a:t>[1], десятый — </a:t>
            </a:r>
            <a:r>
              <a:rPr lang="ru-RU" dirty="0" err="1" smtClean="0"/>
              <a:t>testResult</a:t>
            </a:r>
            <a:r>
              <a:rPr lang="ru-RU" dirty="0" smtClean="0"/>
              <a:t>[9], последний — </a:t>
            </a:r>
            <a:r>
              <a:rPr lang="ru-RU" dirty="0" err="1" smtClean="0"/>
              <a:t>testResult</a:t>
            </a:r>
            <a:r>
              <a:rPr lang="ru-RU" dirty="0" smtClean="0"/>
              <a:t>[29]. Хорошо, что уже не нужно отслеживать и помнить кучу разных (хоть и похожих) имён переменных — для доступа к разным элементам нужно изменить только индекс.</a:t>
            </a:r>
          </a:p>
          <a:p>
            <a:r>
              <a:rPr lang="ru-RU" b="1" dirty="0" smtClean="0"/>
              <a:t>Важно: В отличие от повседневной жизни, отсчёт в программировании и в С++ всегда начинается с 0, а не с 1!</a:t>
            </a:r>
            <a:endParaRPr lang="ru-RU" dirty="0" smtClean="0"/>
          </a:p>
          <a:p>
            <a:r>
              <a:rPr lang="ru-RU" dirty="0" smtClean="0"/>
              <a:t>Для массива длиной N элементы массива будут пронумерованы от 0 до N-1! </a:t>
            </a:r>
            <a:r>
              <a:rPr lang="ru-RU" smtClean="0"/>
              <a:t>Это называется </a:t>
            </a:r>
            <a:r>
              <a:rPr lang="ru-RU" b="1" smtClean="0"/>
              <a:t>диапазоном массива</a:t>
            </a:r>
            <a:r>
              <a:rPr lang="ru-RU" smtClean="0"/>
              <a:t>.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237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sum of the first 5 numbers is 29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633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average is 3.1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633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доступе</a:t>
            </a:r>
            <a:r>
              <a:rPr lang="ru-RU" baseline="0" dirty="0" smtClean="0"/>
              <a:t> к элементу массива в</a:t>
            </a:r>
            <a:r>
              <a:rPr lang="ru-RU" dirty="0" smtClean="0"/>
              <a:t> C++ индексы массивов всегда должны быть интегрального типа данных (</a:t>
            </a:r>
            <a:r>
              <a:rPr lang="ru-RU" dirty="0" err="1" smtClean="0"/>
              <a:t>char</a:t>
            </a:r>
            <a:r>
              <a:rPr lang="ru-RU" dirty="0" smtClean="0"/>
              <a:t>, </a:t>
            </a:r>
            <a:r>
              <a:rPr lang="ru-RU" dirty="0" err="1" smtClean="0"/>
              <a:t>short</a:t>
            </a:r>
            <a:r>
              <a:rPr lang="ru-RU" dirty="0" smtClean="0"/>
              <a:t>, </a:t>
            </a:r>
            <a:r>
              <a:rPr lang="ru-RU" dirty="0" err="1" smtClean="0"/>
              <a:t>int</a:t>
            </a:r>
            <a:r>
              <a:rPr lang="ru-RU" dirty="0" smtClean="0"/>
              <a:t>, </a:t>
            </a:r>
            <a:r>
              <a:rPr lang="ru-RU" dirty="0" err="1" smtClean="0"/>
              <a:t>long</a:t>
            </a:r>
            <a:r>
              <a:rPr lang="ru-RU" dirty="0" smtClean="0"/>
              <a:t>, </a:t>
            </a:r>
            <a:r>
              <a:rPr lang="ru-RU" dirty="0" err="1" smtClean="0"/>
              <a:t>long</a:t>
            </a:r>
            <a:r>
              <a:rPr lang="ru-RU" dirty="0" smtClean="0"/>
              <a:t> </a:t>
            </a:r>
            <a:r>
              <a:rPr lang="ru-RU" dirty="0" err="1" smtClean="0"/>
              <a:t>long</a:t>
            </a:r>
            <a:r>
              <a:rPr lang="ru-RU" dirty="0" smtClean="0"/>
              <a:t>, </a:t>
            </a:r>
            <a:r>
              <a:rPr lang="ru-RU" dirty="0" err="1" smtClean="0"/>
              <a:t>bool</a:t>
            </a:r>
            <a:r>
              <a:rPr lang="ru-RU" dirty="0" smtClean="0"/>
              <a:t> и т.д.). Эти индексы могут быть либо </a:t>
            </a:r>
            <a:r>
              <a:rPr lang="ru-RU" b="1" dirty="0" smtClean="0">
                <a:hlinkClick r:id="rId3"/>
              </a:rPr>
              <a:t>константными значениями</a:t>
            </a:r>
            <a:r>
              <a:rPr lang="ru-RU" dirty="0" smtClean="0"/>
              <a:t>, либо </a:t>
            </a:r>
            <a:r>
              <a:rPr lang="ru-RU" dirty="0" err="1" smtClean="0"/>
              <a:t>неконстантными</a:t>
            </a:r>
            <a:r>
              <a:rPr lang="ru-RU" dirty="0" smtClean="0"/>
              <a:t> значениями. Например: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633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Поскольку массивам фиксированного размера память выделяется во время компиляции, то здесь мы имеем два ограничения: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Массивы фиксированного размера не могут иметь длину, основанную на любом пользовательском вводе или другом значении, которое вычисляется во время выполнения программы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Фиксированные массивы имеют фиксированную длину, которую нельзя изменить.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 многих случаях эти ограничения являются проблематичными. К счастью, C++ поддерживает ещё один тип массивов, известный как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динамический массив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Размер такого массива может быть установлен ​​во время выполнения программы и его можно изменить. Однако создание динамических массивов несколько сложнее фиксированных, поэтому мы поговорим об этом несколько позже в этой главе.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408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Элементы массива обрабатываются так же, как и обычные переменные, поэтому они не инициализируются при создании. Одним из способов инициализации массива является присваивание значений каждому элементу поочерёдно:</a:t>
            </a:r>
          </a:p>
          <a:p>
            <a:endParaRPr lang="ru-RU" dirty="0" smtClean="0"/>
          </a:p>
          <a:p>
            <a:r>
              <a:rPr lang="ru-RU" dirty="0" smtClean="0"/>
              <a:t>Однако это не совсем удобно, особенно когда массив большой.</a:t>
            </a:r>
          </a:p>
          <a:p>
            <a:r>
              <a:rPr lang="ru-RU" dirty="0" smtClean="0"/>
              <a:t>К счастью, C++ поддерживает более удобный способ инициализации массивов с помощью </a:t>
            </a:r>
            <a:r>
              <a:rPr lang="ru-RU" b="1" dirty="0" smtClean="0"/>
              <a:t>списка инициализаторов</a:t>
            </a:r>
            <a:r>
              <a:rPr lang="ru-RU" dirty="0" smtClean="0"/>
              <a:t>. Следующий пример эквивалентен примеру выше:</a:t>
            </a:r>
          </a:p>
          <a:p>
            <a:endParaRPr lang="ru-RU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 этом списке инициализаторов больше, чем может содержать массив, то компилятор выдаст ошибку.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834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Однако, если в списке инициализаторов меньше, чем может содержать массив, то остальные элементы будут инициализированы значением 0. Например:</a:t>
            </a:r>
          </a:p>
          <a:p>
            <a:r>
              <a:rPr lang="ru-RU" dirty="0" smtClean="0"/>
              <a:t>Результат выполнения программы выше:</a:t>
            </a:r>
          </a:p>
          <a:p>
            <a:r>
              <a:rPr lang="ru-RU" dirty="0" smtClean="0"/>
              <a:t>5</a:t>
            </a:r>
            <a:br>
              <a:rPr lang="ru-RU" dirty="0" smtClean="0"/>
            </a:br>
            <a:r>
              <a:rPr lang="ru-RU" dirty="0" smtClean="0"/>
              <a:t>7</a:t>
            </a:r>
            <a:br>
              <a:rPr lang="ru-RU" dirty="0" smtClean="0"/>
            </a:br>
            <a:r>
              <a:rPr lang="ru-RU" dirty="0" smtClean="0"/>
              <a:t>9</a:t>
            </a:r>
            <a:br>
              <a:rPr lang="ru-RU" dirty="0" smtClean="0"/>
            </a:br>
            <a:r>
              <a:rPr lang="ru-RU" dirty="0" smtClean="0"/>
              <a:t>0</a:t>
            </a:r>
            <a:br>
              <a:rPr lang="ru-RU" dirty="0" smtClean="0"/>
            </a:br>
            <a:r>
              <a:rPr lang="ru-RU" dirty="0" smtClean="0"/>
              <a:t>0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081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Следовательно, чтобы инициализировать все элементы массива значением 0, нужно: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112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Прямоугольник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Овал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Овал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Овал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22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EEA3A-8331-41B8-8C86-B0B6A88B5CD2}" type="datetime1">
              <a:rPr lang="ru-RU" smtClean="0"/>
              <a:t>01.10.2019</a:t>
            </a:fld>
            <a:endParaRPr lang="ru-RU"/>
          </a:p>
        </p:txBody>
      </p:sp>
      <p:sp>
        <p:nvSpPr>
          <p:cNvPr id="23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A4404-A68F-407D-B360-CA86652214C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319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41A2F-86ED-4540-A3E4-E22C6089ED2C}" type="datetime1">
              <a:rPr lang="ru-RU" smtClean="0"/>
              <a:t>01.10.2019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EAE6D0-CAD4-4B11-982A-EA735F08899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49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A9858-099F-4C32-9293-3B4DD647A083}" type="datetime1">
              <a:rPr lang="ru-RU" smtClean="0"/>
              <a:t>01.10.2019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9969B-4C9C-48A4-933F-5F584780853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54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EA9F515-9D98-4252-B479-5AD3EB125C21}" type="datetime1">
              <a:rPr lang="ru-RU" smtClean="0"/>
              <a:t>01.10.2019</a:t>
            </a:fld>
            <a:endParaRPr lang="ru-RU"/>
          </a:p>
        </p:txBody>
      </p:sp>
      <p:sp>
        <p:nvSpPr>
          <p:cNvPr id="5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D2641A1-8ECD-4A11-B18A-999E724BAD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69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Прямоугольник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Овал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Овал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Овал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Овал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Овал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6744E-7314-40C2-901F-84EBF4208372}" type="datetime1">
              <a:rPr lang="ru-RU" smtClean="0"/>
              <a:t>01.10.2019</a:t>
            </a:fld>
            <a:endParaRPr lang="ru-RU"/>
          </a:p>
        </p:txBody>
      </p:sp>
      <p:sp>
        <p:nvSpPr>
          <p:cNvPr id="21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2E836-4E94-446F-90E2-F6779B68C9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07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D8E7A-F571-496B-9BB9-64B0B26BD071}" type="datetime1">
              <a:rPr lang="ru-RU" smtClean="0"/>
              <a:t>01.10.2019</a:t>
            </a:fld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21F19-F4CF-4704-81C0-8C445578A1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41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404C8-38C0-4C54-8EE0-618CFF25BDF5}" type="datetime1">
              <a:rPr lang="ru-RU" smtClean="0"/>
              <a:t>01.10.2019</a:t>
            </a:fld>
            <a:endParaRPr lang="ru-RU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63F89F-B9B9-439C-B3D4-DFDF5D98A53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89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4730CC6-4A9F-44E4-B452-ADCF71CDC455}" type="datetime1">
              <a:rPr lang="ru-RU" smtClean="0"/>
              <a:t>01.10.2019</a:t>
            </a:fld>
            <a:endParaRPr lang="ru-RU"/>
          </a:p>
        </p:txBody>
      </p:sp>
      <p:sp>
        <p:nvSpPr>
          <p:cNvPr id="4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93E6518-17F6-4B44-860B-5B83B08178E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7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B2E5E-9286-4819-A0A5-CDBD0709C0D7}" type="datetime1">
              <a:rPr lang="ru-RU" smtClean="0"/>
              <a:t>01.10.2019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754E5-D70E-405F-B36C-D53FB8963B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74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6" name="Прямая соединительная линия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2" name="Дата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2717DDB-A99E-4204-947E-99C5A9376D65}" type="datetime1">
              <a:rPr lang="ru-RU" smtClean="0"/>
              <a:t>01.10.2019</a:t>
            </a:fld>
            <a:endParaRPr lang="ru-RU"/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CB29402-CCB6-4237-A6A3-B2DB05F8938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Нижний колонтитул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491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3548FFD-C22C-4E5A-A051-4819B51DDE0B}" type="datetime1">
              <a:rPr lang="ru-RU" smtClean="0"/>
              <a:t>01.10.2019</a:t>
            </a:fld>
            <a:endParaRPr lang="ru-RU"/>
          </a:p>
        </p:txBody>
      </p:sp>
      <p:sp>
        <p:nvSpPr>
          <p:cNvPr id="13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FFC15E2-8F94-4DC1-9659-4925062B303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4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076" name="Текст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6F3F371B-EAF2-4E32-BD8B-FDA2D45DDE5B}" type="datetime1">
              <a:rPr lang="ru-RU" smtClean="0"/>
              <a:t>01.10.2019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A51D7EB5-3AE4-471D-8646-1D17A5C4DD9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6" r:id="rId1"/>
    <p:sldLayoutId id="2147484177" r:id="rId2"/>
    <p:sldLayoutId id="2147484178" r:id="rId3"/>
    <p:sldLayoutId id="2147484171" r:id="rId4"/>
    <p:sldLayoutId id="2147484172" r:id="rId5"/>
    <p:sldLayoutId id="2147484179" r:id="rId6"/>
    <p:sldLayoutId id="2147484173" r:id="rId7"/>
    <p:sldLayoutId id="2147484180" r:id="rId8"/>
    <p:sldLayoutId id="2147484181" r:id="rId9"/>
    <p:sldLayoutId id="2147484174" r:id="rId10"/>
    <p:sldLayoutId id="214748417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8750" y="1428750"/>
            <a:ext cx="6858000" cy="2143125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3200" dirty="0"/>
              <a:t>Массивы</a:t>
            </a:r>
          </a:p>
        </p:txBody>
      </p:sp>
    </p:spTree>
    <p:extLst>
      <p:ext uri="{BB962C8B-B14F-4D97-AF65-F5344CB8AC3E}">
        <p14:creationId xmlns:p14="http://schemas.microsoft.com/office/powerpoint/2010/main" val="13614745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Инициализация фиксированных </a:t>
            </a:r>
            <a:r>
              <a:rPr lang="ru-RU" b="1" dirty="0" smtClean="0"/>
              <a:t>массивов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202138"/>
              </p:ext>
            </p:extLst>
          </p:nvPr>
        </p:nvGraphicFramePr>
        <p:xfrm>
          <a:off x="467544" y="1556792"/>
          <a:ext cx="7472903" cy="1374645"/>
        </p:xfrm>
        <a:graphic>
          <a:graphicData uri="http://schemas.openxmlformats.org/drawingml/2006/table">
            <a:tbl>
              <a:tblPr/>
              <a:tblGrid>
                <a:gridCol w="288032"/>
                <a:gridCol w="7184871"/>
              </a:tblGrid>
              <a:tr h="1374645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</a:txBody>
                  <a:tcPr marL="72350" marR="72350" marT="36175" marB="36175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5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массив содержит 5 простых чисел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4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5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8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9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4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12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72350" marR="72350" marT="36175" marB="361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20168"/>
              </p:ext>
            </p:extLst>
          </p:nvPr>
        </p:nvGraphicFramePr>
        <p:xfrm>
          <a:off x="467544" y="3212976"/>
          <a:ext cx="7472903" cy="499070"/>
        </p:xfrm>
        <a:graphic>
          <a:graphicData uri="http://schemas.openxmlformats.org/drawingml/2006/table">
            <a:tbl>
              <a:tblPr/>
              <a:tblGrid>
                <a:gridCol w="288032"/>
                <a:gridCol w="7184871"/>
              </a:tblGrid>
              <a:tr h="43204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2350" marR="72350" marT="36175" marB="36175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ru-RU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ru-RU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5</a:t>
                      </a:r>
                      <a:r>
                        <a:rPr lang="ru-RU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4</a:t>
                      </a:r>
                      <a:r>
                        <a:rPr lang="ru-RU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5</a:t>
                      </a:r>
                      <a:r>
                        <a:rPr lang="ru-RU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8</a:t>
                      </a:r>
                      <a:r>
                        <a:rPr lang="ru-RU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9</a:t>
                      </a:r>
                      <a:r>
                        <a:rPr lang="ru-RU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12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};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используется список инициализаторов для инициализации фиксированного массива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72350" marR="72350" marT="36175" marB="361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356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Инициализация фиксированных массивов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135986"/>
              </p:ext>
            </p:extLst>
          </p:nvPr>
        </p:nvGraphicFramePr>
        <p:xfrm>
          <a:off x="454630" y="1628800"/>
          <a:ext cx="7472740" cy="4523433"/>
        </p:xfrm>
        <a:graphic>
          <a:graphicData uri="http://schemas.openxmlformats.org/drawingml/2006/table">
            <a:tbl>
              <a:tblPr/>
              <a:tblGrid>
                <a:gridCol w="372954"/>
                <a:gridCol w="7099786"/>
              </a:tblGrid>
              <a:tr h="4523433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</a:txBody>
                  <a:tcPr marL="72939" marR="72939" marT="36469" marB="36469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#include &lt;</a:t>
                      </a:r>
                      <a:r>
                        <a:rPr lang="en-US" sz="1400" dirty="0" err="1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iostream</a:t>
                      </a:r>
                      <a:r>
                        <a:rPr lang="en-US" sz="14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main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5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5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7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9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инициализируем только первых 3 элемента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'\n'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'\n'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'\n'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'\n'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4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'\n'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72939" marR="72939" marT="36469" marB="36469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638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26647932"/>
              </p:ext>
            </p:extLst>
          </p:nvPr>
        </p:nvGraphicFramePr>
        <p:xfrm>
          <a:off x="467544" y="1772816"/>
          <a:ext cx="7472903" cy="506448"/>
        </p:xfrm>
        <a:graphic>
          <a:graphicData uri="http://schemas.openxmlformats.org/drawingml/2006/table">
            <a:tbl>
              <a:tblPr/>
              <a:tblGrid>
                <a:gridCol w="170100"/>
                <a:gridCol w="7302803"/>
              </a:tblGrid>
              <a:tr h="50644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2350" marR="72350" marT="36175" marB="36175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Инициализируем все элементы массива значением 0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ru-RU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ru-RU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5</a:t>
                      </a:r>
                      <a:r>
                        <a:rPr lang="ru-RU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{0};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72350" marR="72350" marT="36175" marB="361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81553"/>
              </p:ext>
            </p:extLst>
          </p:nvPr>
        </p:nvGraphicFramePr>
        <p:xfrm>
          <a:off x="467544" y="2564904"/>
          <a:ext cx="7472903" cy="506448"/>
        </p:xfrm>
        <a:graphic>
          <a:graphicData uri="http://schemas.openxmlformats.org/drawingml/2006/table">
            <a:tbl>
              <a:tblPr/>
              <a:tblGrid>
                <a:gridCol w="170100"/>
                <a:gridCol w="7302803"/>
              </a:tblGrid>
              <a:tr h="50644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2350" marR="72350" marT="36175" marB="36175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Инициализируем все элементы массива значением 0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ru-RU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ru-RU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5</a:t>
                      </a:r>
                      <a:r>
                        <a:rPr lang="ru-RU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r>
                        <a:rPr lang="ru-RU" sz="14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};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72350" marR="72350" marT="36175" marB="361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032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7094110"/>
              </p:ext>
            </p:extLst>
          </p:nvPr>
        </p:nvGraphicFramePr>
        <p:xfrm>
          <a:off x="467544" y="1988840"/>
          <a:ext cx="7472903" cy="723498"/>
        </p:xfrm>
        <a:graphic>
          <a:graphicData uri="http://schemas.openxmlformats.org/drawingml/2006/table">
            <a:tbl>
              <a:tblPr/>
              <a:tblGrid>
                <a:gridCol w="170100"/>
                <a:gridCol w="7302803"/>
              </a:tblGrid>
              <a:tr h="72349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2350" marR="72350" marT="36175" marB="36175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ru-RU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ru-RU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5</a:t>
                      </a:r>
                      <a:r>
                        <a:rPr lang="ru-RU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ru-RU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ru-RU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ru-RU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</a:t>
                      </a:r>
                      <a:r>
                        <a:rPr lang="ru-RU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4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};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явно указываем длину массива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ru-RU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[]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ru-RU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ru-RU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ru-RU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</a:t>
                      </a:r>
                      <a:r>
                        <a:rPr lang="ru-RU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4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};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список инициализаторов автоматически определит длину массива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72350" marR="72350" marT="36175" marB="361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326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Определение длины фиксированного </a:t>
            </a:r>
            <a:r>
              <a:rPr lang="ru-RU" b="1" dirty="0" smtClean="0"/>
              <a:t>массива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282422"/>
              </p:ext>
            </p:extLst>
          </p:nvPr>
        </p:nvGraphicFramePr>
        <p:xfrm>
          <a:off x="467544" y="1700808"/>
          <a:ext cx="7472903" cy="2025793"/>
        </p:xfrm>
        <a:graphic>
          <a:graphicData uri="http://schemas.openxmlformats.org/drawingml/2006/table">
            <a:tbl>
              <a:tblPr/>
              <a:tblGrid>
                <a:gridCol w="170100"/>
                <a:gridCol w="7302803"/>
              </a:tblGrid>
              <a:tr h="2025793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</a:txBody>
                  <a:tcPr marL="72350" marR="72350" marT="36175" marB="36175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#include &lt;</a:t>
                      </a:r>
                      <a:r>
                        <a:rPr lang="en-US" sz="1400" dirty="0" err="1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iostream</a:t>
                      </a:r>
                      <a:r>
                        <a:rPr lang="en-US" sz="14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main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[]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4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5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9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14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17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"The array has: "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sizeof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/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sizeof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])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 elements\n"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72350" marR="72350" marT="36175" marB="361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096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Выход за границы массива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57698533"/>
              </p:ext>
            </p:extLst>
          </p:nvPr>
        </p:nvGraphicFramePr>
        <p:xfrm>
          <a:off x="467544" y="1844824"/>
          <a:ext cx="7472903" cy="1591695"/>
        </p:xfrm>
        <a:graphic>
          <a:graphicData uri="http://schemas.openxmlformats.org/drawingml/2006/table">
            <a:tbl>
              <a:tblPr/>
              <a:tblGrid>
                <a:gridCol w="288032"/>
                <a:gridCol w="7184871"/>
              </a:tblGrid>
              <a:tr h="1591695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</a:txBody>
                  <a:tcPr marL="72350" marR="72350" marT="36175" marB="36175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main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5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массив содержит 5 простых чисел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5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14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72350" marR="72350" marT="36175" marB="361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38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Сортировка массива — это процесс распределения всех элементов массива в определенном порядке.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86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116832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М</a:t>
            </a:r>
            <a:r>
              <a:rPr lang="ru-RU" b="1" dirty="0" smtClean="0"/>
              <a:t>ассив</a:t>
            </a:r>
            <a:r>
              <a:rPr lang="ru-RU" b="1" dirty="0"/>
              <a:t> </a:t>
            </a:r>
            <a:r>
              <a:rPr lang="ru-RU" dirty="0" smtClean="0"/>
              <a:t>—</a:t>
            </a:r>
            <a:r>
              <a:rPr lang="en-US" dirty="0" smtClean="0"/>
              <a:t> </a:t>
            </a:r>
            <a:r>
              <a:rPr lang="ru-RU" dirty="0" smtClean="0"/>
              <a:t>структура данных, </a:t>
            </a:r>
            <a:r>
              <a:rPr lang="ru-RU" dirty="0"/>
              <a:t>хранящая набор объектов </a:t>
            </a:r>
            <a:r>
              <a:rPr lang="ru-RU" dirty="0" smtClean="0"/>
              <a:t>одного типа </a:t>
            </a:r>
            <a:r>
              <a:rPr lang="ru-RU" dirty="0"/>
              <a:t>(элементов массива</a:t>
            </a:r>
            <a:r>
              <a:rPr lang="ru-RU" dirty="0" smtClean="0"/>
              <a:t>), обозначаемая </a:t>
            </a:r>
            <a:r>
              <a:rPr lang="ru-RU" dirty="0"/>
              <a:t>одним именем.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08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 фиксированной длины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93381904"/>
              </p:ext>
            </p:extLst>
          </p:nvPr>
        </p:nvGraphicFramePr>
        <p:xfrm>
          <a:off x="467544" y="1628800"/>
          <a:ext cx="7216622" cy="2011680"/>
        </p:xfrm>
        <a:graphic>
          <a:graphicData uri="http://schemas.openxmlformats.org/drawingml/2006/table">
            <a:tbl>
              <a:tblPr/>
              <a:tblGrid>
                <a:gridCol w="215747"/>
                <a:gridCol w="7000875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выделяем 30 целочисленных переменных (каждая с разным именем)</a:t>
                      </a:r>
                      <a:endParaRPr lang="ru-RU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testResultStudent1;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testResultStudent2;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testResultStudent3;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...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testResultStudent30;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161512"/>
              </p:ext>
            </p:extLst>
          </p:nvPr>
        </p:nvGraphicFramePr>
        <p:xfrm>
          <a:off x="467544" y="3861048"/>
          <a:ext cx="7216622" cy="640080"/>
        </p:xfrm>
        <a:graphic>
          <a:graphicData uri="http://schemas.openxmlformats.org/drawingml/2006/table">
            <a:tbl>
              <a:tblPr/>
              <a:tblGrid>
                <a:gridCol w="215747"/>
                <a:gridCol w="7000875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testResult</a:t>
                      </a:r>
                      <a:r>
                        <a:rPr lang="ru-RU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ru-RU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30</a:t>
                      </a:r>
                      <a:r>
                        <a:rPr lang="ru-RU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];</a:t>
                      </a:r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выделяем 30 целочисленных переменных, используя фиксированный массив</a:t>
                      </a:r>
                      <a:endParaRPr lang="ru-RU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467544" y="4653136"/>
            <a:ext cx="3588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[</a:t>
            </a:r>
            <a:r>
              <a:rPr lang="en-US" b="1" dirty="0" smtClean="0"/>
              <a:t> </a:t>
            </a:r>
            <a:r>
              <a:rPr lang="ru-RU" b="1" dirty="0" smtClean="0"/>
              <a:t>]</a:t>
            </a:r>
            <a:r>
              <a:rPr lang="en-US" b="1" dirty="0" smtClean="0"/>
              <a:t> – </a:t>
            </a:r>
            <a:r>
              <a:rPr lang="ru-RU" b="1" dirty="0" smtClean="0"/>
              <a:t>для объявления массива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5157192"/>
            <a:ext cx="3303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30 – размер (длина) массива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039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массива длины N элементы массива пронумерованы от 0 до N-1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968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89527320"/>
              </p:ext>
            </p:extLst>
          </p:nvPr>
        </p:nvGraphicFramePr>
        <p:xfrm>
          <a:off x="251520" y="1556792"/>
          <a:ext cx="7776864" cy="4873625"/>
        </p:xfrm>
        <a:graphic>
          <a:graphicData uri="http://schemas.openxmlformats.org/drawingml/2006/table">
            <a:tbl>
              <a:tblPr/>
              <a:tblGrid>
                <a:gridCol w="555965"/>
                <a:gridCol w="7220899"/>
              </a:tblGrid>
              <a:tr h="4873625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</a:txBody>
                  <a:tcPr marL="69623" marR="69623" marT="34812" marB="34812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#include &lt;</a:t>
                      </a:r>
                      <a:r>
                        <a:rPr lang="en-US" sz="1400" dirty="0" err="1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iostream</a:t>
                      </a:r>
                      <a:r>
                        <a:rPr lang="en-US" sz="14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main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5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 smtClean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 объявление массива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из пяти чисел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индекс первого элемента - 0 (нулевой)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4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8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4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12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индекс последнего элемента - 4 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 err="1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"The sum of the first 5 numbers is: "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4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"\n"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69623" marR="69623" marT="34812" marB="34812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424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0207301"/>
              </p:ext>
            </p:extLst>
          </p:nvPr>
        </p:nvGraphicFramePr>
        <p:xfrm>
          <a:off x="454630" y="2140608"/>
          <a:ext cx="7472740" cy="3792809"/>
        </p:xfrm>
        <a:graphic>
          <a:graphicData uri="http://schemas.openxmlformats.org/drawingml/2006/table">
            <a:tbl>
              <a:tblPr/>
              <a:tblGrid>
                <a:gridCol w="444962"/>
                <a:gridCol w="7027778"/>
              </a:tblGrid>
              <a:tr h="3792809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</a:txBody>
                  <a:tcPr marL="72939" marR="72939" marT="36469" marB="36469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#include &lt;</a:t>
                      </a:r>
                      <a:r>
                        <a:rPr lang="en-US" sz="1400" dirty="0" err="1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iostream</a:t>
                      </a:r>
                      <a:r>
                        <a:rPr lang="en-US" sz="14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main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double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en-US" sz="1400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выделяем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 3 </a:t>
                      </a:r>
                      <a:r>
                        <a:rPr lang="en-US" sz="1400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переменные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типа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 double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3.5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2.4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3.4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"The average is "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])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/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"\n"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72939" marR="72939" marT="36469" marB="36469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873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Доступ </a:t>
            </a:r>
            <a:r>
              <a:rPr lang="ru-RU" dirty="0"/>
              <a:t>к элементу массива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6410772"/>
              </p:ext>
            </p:extLst>
          </p:nvPr>
        </p:nvGraphicFramePr>
        <p:xfrm>
          <a:off x="467544" y="2996952"/>
          <a:ext cx="7472740" cy="3310200"/>
        </p:xfrm>
        <a:graphic>
          <a:graphicData uri="http://schemas.openxmlformats.org/drawingml/2006/table">
            <a:tbl>
              <a:tblPr/>
              <a:tblGrid>
                <a:gridCol w="444962"/>
                <a:gridCol w="7027778"/>
              </a:tblGrid>
              <a:tr h="3310200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</a:txBody>
                  <a:tcPr marL="72939" marR="72939" marT="36469" marB="36469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4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объявляем массив длиной 4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Используем литерал (константу) в качестве индекса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8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хорошо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400" i="1" dirty="0" smtClean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Используем переменную (не константу) в качестве индекса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short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index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4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[index]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8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хорошо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72939" marR="72939" marT="36469" marB="36469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459185" y="1412776"/>
            <a:ext cx="72728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 доступе к элементу массива в C++ индексы массивов всегда должны быть интегрального типа данных (</a:t>
            </a:r>
            <a:r>
              <a:rPr lang="ru-RU" dirty="0" err="1"/>
              <a:t>char</a:t>
            </a:r>
            <a:r>
              <a:rPr lang="ru-RU" dirty="0"/>
              <a:t>, </a:t>
            </a:r>
            <a:r>
              <a:rPr lang="ru-RU" dirty="0" err="1"/>
              <a:t>short</a:t>
            </a:r>
            <a:r>
              <a:rPr lang="ru-RU" dirty="0"/>
              <a:t>, </a:t>
            </a:r>
            <a:r>
              <a:rPr lang="ru-RU" dirty="0" err="1"/>
              <a:t>int</a:t>
            </a:r>
            <a:r>
              <a:rPr lang="ru-RU" dirty="0"/>
              <a:t>, </a:t>
            </a:r>
            <a:r>
              <a:rPr lang="ru-RU" dirty="0" err="1"/>
              <a:t>long</a:t>
            </a:r>
            <a:r>
              <a:rPr lang="ru-RU" dirty="0"/>
              <a:t>, </a:t>
            </a:r>
            <a:r>
              <a:rPr lang="ru-RU" dirty="0" err="1"/>
              <a:t>long</a:t>
            </a:r>
            <a:r>
              <a:rPr lang="ru-RU" dirty="0"/>
              <a:t> </a:t>
            </a:r>
            <a:r>
              <a:rPr lang="ru-RU" dirty="0" err="1"/>
              <a:t>long</a:t>
            </a:r>
            <a:r>
              <a:rPr lang="ru-RU" dirty="0"/>
              <a:t>, </a:t>
            </a:r>
            <a:r>
              <a:rPr lang="ru-RU" dirty="0" err="1"/>
              <a:t>bool</a:t>
            </a:r>
            <a:r>
              <a:rPr lang="ru-RU" dirty="0"/>
              <a:t> и </a:t>
            </a:r>
            <a:r>
              <a:rPr lang="ru-RU" dirty="0" smtClean="0"/>
              <a:t>т.д.), </a:t>
            </a:r>
            <a:r>
              <a:rPr lang="ru-RU" dirty="0"/>
              <a:t>не </a:t>
            </a:r>
            <a:r>
              <a:rPr lang="ru-RU" dirty="0" smtClean="0"/>
              <a:t>вещественные (</a:t>
            </a:r>
            <a:r>
              <a:rPr lang="en-US" dirty="0" smtClean="0"/>
              <a:t>float, double</a:t>
            </a:r>
            <a:r>
              <a:rPr lang="ru-RU" dirty="0" smtClean="0"/>
              <a:t>). </a:t>
            </a:r>
            <a:r>
              <a:rPr lang="ru-RU" dirty="0"/>
              <a:t>Эти индексы могут быть либо константными значениями, либо </a:t>
            </a:r>
            <a:r>
              <a:rPr lang="ru-RU" dirty="0" err="1"/>
              <a:t>неконстантными</a:t>
            </a:r>
            <a:r>
              <a:rPr lang="ru-RU" dirty="0"/>
              <a:t> значениями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2891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Объявление массивов фиксированного </a:t>
            </a:r>
            <a:r>
              <a:rPr lang="ru-RU" b="1" dirty="0" smtClean="0"/>
              <a:t>размера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18072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 объявлении массива фиксированного размера, его </a:t>
            </a:r>
            <a:r>
              <a:rPr lang="ru-RU" dirty="0" smtClean="0"/>
              <a:t>длина </a:t>
            </a:r>
            <a:r>
              <a:rPr lang="ru-RU" dirty="0"/>
              <a:t>должна быть </a:t>
            </a:r>
            <a:r>
              <a:rPr lang="ru-RU" b="1" dirty="0" smtClean="0"/>
              <a:t>константой, определяемой </a:t>
            </a:r>
            <a:r>
              <a:rPr lang="ru-RU" dirty="0" smtClean="0"/>
              <a:t>во </a:t>
            </a:r>
            <a:r>
              <a:rPr lang="ru-RU" dirty="0"/>
              <a:t>время </a:t>
            </a:r>
            <a:r>
              <a:rPr lang="ru-RU" dirty="0" smtClean="0"/>
              <a:t>компиляции.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301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969104"/>
              </p:ext>
            </p:extLst>
          </p:nvPr>
        </p:nvGraphicFramePr>
        <p:xfrm>
          <a:off x="323528" y="1412776"/>
          <a:ext cx="7704856" cy="4973596"/>
        </p:xfrm>
        <a:graphic>
          <a:graphicData uri="http://schemas.openxmlformats.org/drawingml/2006/table">
            <a:tbl>
              <a:tblPr/>
              <a:tblGrid>
                <a:gridCol w="288032"/>
                <a:gridCol w="7416824"/>
              </a:tblGrid>
              <a:tr h="4873625"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17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18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19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20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21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22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23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24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25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26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27</a:t>
                      </a:r>
                    </a:p>
                  </a:txBody>
                  <a:tcPr marL="35835" marR="35835" marT="17918" marB="17918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Используем литерал </a:t>
                      </a:r>
                      <a:endParaRPr lang="ru-RU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7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];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хорошо</a:t>
                      </a:r>
                      <a:endParaRPr lang="ru-RU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Используем макрос-объект с текстом-заменой в качестве символьной константы</a:t>
                      </a:r>
                      <a:endParaRPr lang="ru-RU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2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</a:t>
                      </a:r>
                      <a:r>
                        <a:rPr lang="en-US" sz="12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define ARRAY_WIDTH 4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[ARRAY_WIDTH];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синтаксически хорошо, но не делайте этого</a:t>
                      </a:r>
                      <a:endParaRPr lang="ru-RU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Используем символьную константу</a:t>
                      </a:r>
                      <a:endParaRPr lang="ru-RU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 err="1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const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arrayWidth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7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2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arrayWidth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];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хорошо</a:t>
                      </a:r>
                      <a:endParaRPr lang="ru-RU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200" i="1" dirty="0" smtClean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Используем </a:t>
                      </a:r>
                      <a:r>
                        <a:rPr lang="ru-RU" sz="1200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неконстантную</a:t>
                      </a:r>
                      <a:r>
                        <a:rPr lang="ru-RU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 переменную</a:t>
                      </a:r>
                      <a:endParaRPr lang="ru-RU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width;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2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cin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&gt;&gt;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width;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[width];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200" i="1" dirty="0" smtClean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не скомпилируется: </a:t>
                      </a:r>
                      <a:r>
                        <a:rPr lang="en-US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width </a:t>
                      </a:r>
                      <a:r>
                        <a:rPr lang="ru-RU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должна быть константой типа </a:t>
                      </a:r>
                      <a:r>
                        <a:rPr lang="en-US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compile-time!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Используем константную переменную типа </a:t>
                      </a:r>
                      <a:r>
                        <a:rPr lang="en-US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runtime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temp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8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 err="1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const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width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temp;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[width];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200" i="1" dirty="0" smtClean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не скомпилируется</a:t>
                      </a:r>
                      <a:r>
                        <a:rPr lang="ru-RU" sz="1200" i="1" dirty="0" smtClean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: </a:t>
                      </a:r>
                      <a:r>
                        <a:rPr lang="ru-RU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здесь </a:t>
                      </a:r>
                      <a:r>
                        <a:rPr lang="en-US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width </a:t>
                      </a:r>
                      <a:r>
                        <a:rPr lang="ru-RU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является константой типа </a:t>
                      </a:r>
                      <a:r>
                        <a:rPr lang="en-US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runtime, </a:t>
                      </a:r>
                      <a:r>
                        <a:rPr lang="ru-RU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но должна быть константой типа </a:t>
                      </a:r>
                      <a:r>
                        <a:rPr lang="en-US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compile-time!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35835" marR="35835" marT="17918" marB="17918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813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Эркер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4040</TotalTime>
  <Words>1303</Words>
  <Application>Microsoft Office PowerPoint</Application>
  <PresentationFormat>Экран (4:3)</PresentationFormat>
  <Paragraphs>292</Paragraphs>
  <Slides>16</Slides>
  <Notes>12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Эркер</vt:lpstr>
      <vt:lpstr>Массивы</vt:lpstr>
      <vt:lpstr>Презентация PowerPoint</vt:lpstr>
      <vt:lpstr>Массив фиксированной длины</vt:lpstr>
      <vt:lpstr>Презентация PowerPoint</vt:lpstr>
      <vt:lpstr>Презентация PowerPoint</vt:lpstr>
      <vt:lpstr>Презентация PowerPoint</vt:lpstr>
      <vt:lpstr>Доступ к элементу массива</vt:lpstr>
      <vt:lpstr>Объявление массивов фиксированного размера</vt:lpstr>
      <vt:lpstr>Презентация PowerPoint</vt:lpstr>
      <vt:lpstr>Инициализация фиксированных массивов</vt:lpstr>
      <vt:lpstr>Инициализация фиксированных массивов</vt:lpstr>
      <vt:lpstr>Презентация PowerPoint</vt:lpstr>
      <vt:lpstr>Презентация PowerPoint</vt:lpstr>
      <vt:lpstr>Определение длины фиксированного массива</vt:lpstr>
      <vt:lpstr>Выход за границы массива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Арифметико-логическое устройство</dc:title>
  <dc:creator>YAN</dc:creator>
  <cp:lastModifiedBy>Yan Grinkevich</cp:lastModifiedBy>
  <cp:revision>380</cp:revision>
  <dcterms:created xsi:type="dcterms:W3CDTF">2009-10-14T13:59:34Z</dcterms:created>
  <dcterms:modified xsi:type="dcterms:W3CDTF">2019-10-01T21:20:28Z</dcterms:modified>
</cp:coreProperties>
</file>