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20"/>
  </p:notesMasterIdLst>
  <p:sldIdLst>
    <p:sldId id="382" r:id="rId2"/>
    <p:sldId id="384" r:id="rId3"/>
    <p:sldId id="383" r:id="rId4"/>
    <p:sldId id="386" r:id="rId5"/>
    <p:sldId id="387" r:id="rId6"/>
    <p:sldId id="388" r:id="rId7"/>
    <p:sldId id="391" r:id="rId8"/>
    <p:sldId id="389" r:id="rId9"/>
    <p:sldId id="390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0" autoAdjust="0"/>
    <p:restoredTop sz="66776" autoAdjust="0"/>
  </p:normalViewPr>
  <p:slideViewPr>
    <p:cSldViewPr>
      <p:cViewPr>
        <p:scale>
          <a:sx n="100" d="100"/>
          <a:sy n="100" d="100"/>
        </p:scale>
        <p:origin x="-1782" y="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02.10.2019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8-struktura-programm-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11-sout-cin-i-endl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Функция</a:t>
            </a:r>
            <a:r>
              <a:rPr lang="ru-RU" dirty="0" smtClean="0"/>
              <a:t> — это последовательность </a:t>
            </a:r>
            <a:r>
              <a:rPr lang="ru-RU" dirty="0" err="1" smtClean="0"/>
              <a:t>стейтментов</a:t>
            </a:r>
            <a:r>
              <a:rPr lang="ru-RU" dirty="0" smtClean="0"/>
              <a:t> для выполнения определённого задания. Часто ваши программы будут прерывать выполнение одних функций ради выполнения других. Вы делаете аналогичные вещи в реальной жизни постоянно. Например, вы читаете книгу и вспомнили, что должны были сделать телефонный звонок. Вы оставляете закладку в своей книге, берёте телефон и набираете номер. После того, как вы уже поговорили, вы возвращаетесь к чтению: к той странице, на которой остановились.</a:t>
            </a:r>
          </a:p>
          <a:p>
            <a:r>
              <a:rPr lang="ru-RU" dirty="0" smtClean="0"/>
              <a:t>Программы в C++ работают похожим образом. Иногда, когда программа выполняет код, она может столкнуться с вызовом функции. </a:t>
            </a:r>
            <a:r>
              <a:rPr lang="ru-RU" b="1" dirty="0" smtClean="0"/>
              <a:t>Вызов функции</a:t>
            </a:r>
            <a:r>
              <a:rPr lang="ru-RU" dirty="0" smtClean="0"/>
              <a:t> — это выражение, которое указывает процессору прервать выполнение текущей функции и приступить к выполнению другой функции. Процессор «оставляет закладку» в текущей точке выполнения, а затем выполняет вызываемую функцию. Когда выполнение вызываемой функции завершено, процессор возвращается к «закладке» и возобновляет выполнение прерванной функции.</a:t>
            </a:r>
          </a:p>
          <a:p>
            <a:r>
              <a:rPr lang="ru-RU" dirty="0" smtClean="0"/>
              <a:t>Функция, в которой находится вызов, называется </a:t>
            </a:r>
            <a:r>
              <a:rPr lang="ru-RU" b="1" dirty="0" err="1" smtClean="0"/>
              <a:t>caller</a:t>
            </a:r>
            <a:r>
              <a:rPr lang="ru-RU" dirty="0" smtClean="0"/>
              <a:t>, а функция, которую вызывают — </a:t>
            </a:r>
            <a:r>
              <a:rPr lang="ru-RU" b="1" dirty="0" smtClean="0"/>
              <a:t>вызываемая функция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567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 аргументы также перечисляются через запятую. Количество аргументов должно совпадать с количеством параметров, иначе компилятор выдаст сообщение об ошибке.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097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вызове функции, все её параметры создаются как локальные переменные, а значение каждого из аргументов копируется в соответствующий параметр (локальную переменную). Этот процесс называется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передачей по значению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Например: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вызове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printValues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аргументы 8 и 9 копируются в параметры a и b. Параметру a присваивается значение 8, а параметру b — значение 9.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725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параметры и возвращаемые значения, мы можем создавать функции, которые могут принимать и обрабатывать данные, а затем возвращать результат обратно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простая функция, которая принимает два целых числа и возвращает их сумму: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вызове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параметру a присваивается значение 7, а параметру b — 8.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вычисляет их сумму и возвращает результат обратно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Затем уже результат выводится на экран.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выполнения программы выше: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873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выполнения программы выше: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42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первыми двумя вызовами всё понятно.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третьем вызове, параметрами являются выражения, которые сначала нужно обработать. 2 + 3 = 5 и результат 5 присваивается переменной a. 4 * 5 = 20 и результат 20 присваивается переменной b. Результатом выполнения функции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(5, 20) является значение 25.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пара относительно легкая: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уже a = x и b = x. Поскольку x = 4, то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x) =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(4, 4). Результат — 8.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рассмотрим вызов посложнее: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выполнении этого 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стейтмента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процессор должен определить значения параметров a и b 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С параметром a всё понятно — мы передаём значение 1 (a = 1). А вот чтобы определить значение параметра b, нам необходимо выполнить операцию умножения: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 3), результат — 6. Затем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6) возвращает число 7, которое и выводится на экран.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Короче говоря: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вызов может показаться немного сложным из-за того, что параметром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является другой вызов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286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 не так со следующим фрагментом кода?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77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здесь есть две проблемы?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367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367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36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 выполнения программы выше:</a:t>
            </a:r>
          </a:p>
          <a:p>
            <a:r>
              <a:rPr lang="ru-RU" dirty="0" err="1" smtClean="0"/>
              <a:t>Starting</a:t>
            </a:r>
            <a:r>
              <a:rPr lang="ru-RU" dirty="0" smtClean="0"/>
              <a:t> </a:t>
            </a:r>
            <a:r>
              <a:rPr lang="ru-RU" dirty="0" err="1" smtClean="0"/>
              <a:t>main</a:t>
            </a:r>
            <a:r>
              <a:rPr lang="ru-RU" dirty="0" smtClean="0"/>
              <a:t>()</a:t>
            </a:r>
            <a:br>
              <a:rPr lang="ru-RU" dirty="0" smtClean="0"/>
            </a:b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doPrint</a:t>
            </a:r>
            <a:r>
              <a:rPr lang="ru-RU" dirty="0" smtClean="0"/>
              <a:t>()</a:t>
            </a:r>
            <a:br>
              <a:rPr lang="ru-RU" dirty="0" smtClean="0"/>
            </a:br>
            <a:r>
              <a:rPr lang="ru-RU" dirty="0" err="1" smtClean="0"/>
              <a:t>Ending</a:t>
            </a:r>
            <a:r>
              <a:rPr lang="ru-RU" dirty="0" smtClean="0"/>
              <a:t> </a:t>
            </a:r>
            <a:r>
              <a:rPr lang="ru-RU" dirty="0" err="1" smtClean="0"/>
              <a:t>main</a:t>
            </a:r>
            <a:r>
              <a:rPr lang="ru-RU" dirty="0" smtClean="0"/>
              <a:t>()</a:t>
            </a:r>
          </a:p>
          <a:p>
            <a:r>
              <a:rPr lang="ru-RU" dirty="0" smtClean="0"/>
              <a:t>Эта программа начинает выполнение с первой строчки функции </a:t>
            </a:r>
            <a:r>
              <a:rPr lang="ru-RU" dirty="0" err="1" smtClean="0"/>
              <a:t>main</a:t>
            </a:r>
            <a:r>
              <a:rPr lang="ru-RU" dirty="0" smtClean="0"/>
              <a:t>(), где выводится на экран следующая строчка: </a:t>
            </a:r>
            <a:r>
              <a:rPr lang="ru-RU" dirty="0" err="1" smtClean="0"/>
              <a:t>Starting</a:t>
            </a:r>
            <a:r>
              <a:rPr lang="ru-RU" dirty="0" smtClean="0"/>
              <a:t> </a:t>
            </a:r>
            <a:r>
              <a:rPr lang="ru-RU" dirty="0" err="1" smtClean="0"/>
              <a:t>main</a:t>
            </a:r>
            <a:r>
              <a:rPr lang="ru-RU" dirty="0" smtClean="0"/>
              <a:t>(). Вторая строчка функции </a:t>
            </a:r>
            <a:r>
              <a:rPr lang="ru-RU" dirty="0" err="1" smtClean="0"/>
              <a:t>main</a:t>
            </a:r>
            <a:r>
              <a:rPr lang="ru-RU" dirty="0" smtClean="0"/>
              <a:t>() вызывает функцию </a:t>
            </a:r>
            <a:r>
              <a:rPr lang="ru-RU" dirty="0" err="1" smtClean="0"/>
              <a:t>doPrint</a:t>
            </a:r>
            <a:r>
              <a:rPr lang="ru-RU" dirty="0" smtClean="0"/>
              <a:t>(). На этом этапе выполнение </a:t>
            </a:r>
            <a:r>
              <a:rPr lang="ru-RU" dirty="0" err="1" smtClean="0"/>
              <a:t>стейтментов</a:t>
            </a:r>
            <a:r>
              <a:rPr lang="ru-RU" dirty="0" smtClean="0"/>
              <a:t> в функции </a:t>
            </a:r>
            <a:r>
              <a:rPr lang="ru-RU" dirty="0" err="1" smtClean="0"/>
              <a:t>main</a:t>
            </a:r>
            <a:r>
              <a:rPr lang="ru-RU" dirty="0" smtClean="0"/>
              <a:t>() приостанавливается и процессор переходит к выполнению </a:t>
            </a:r>
            <a:r>
              <a:rPr lang="ru-RU" dirty="0" err="1" smtClean="0"/>
              <a:t>стейтментов</a:t>
            </a:r>
            <a:r>
              <a:rPr lang="ru-RU" dirty="0" smtClean="0"/>
              <a:t> внутри функции </a:t>
            </a:r>
            <a:r>
              <a:rPr lang="ru-RU" dirty="0" err="1" smtClean="0"/>
              <a:t>doPrint</a:t>
            </a:r>
            <a:r>
              <a:rPr lang="ru-RU" dirty="0" smtClean="0"/>
              <a:t>(). Первая (и единственная) строчка в </a:t>
            </a:r>
            <a:r>
              <a:rPr lang="ru-RU" dirty="0" err="1" smtClean="0"/>
              <a:t>doPrint</a:t>
            </a:r>
            <a:r>
              <a:rPr lang="ru-RU" dirty="0" smtClean="0"/>
              <a:t>() выводит текст 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doPrint</a:t>
            </a:r>
            <a:r>
              <a:rPr lang="ru-RU" dirty="0" smtClean="0"/>
              <a:t>(). Когда процессор завершает выполнение </a:t>
            </a:r>
            <a:r>
              <a:rPr lang="ru-RU" dirty="0" err="1" smtClean="0"/>
              <a:t>doPrint</a:t>
            </a:r>
            <a:r>
              <a:rPr lang="ru-RU" dirty="0" smtClean="0"/>
              <a:t>(), он возвращается обратно в </a:t>
            </a:r>
            <a:r>
              <a:rPr lang="ru-RU" dirty="0" err="1" smtClean="0"/>
              <a:t>main</a:t>
            </a:r>
            <a:r>
              <a:rPr lang="ru-RU" dirty="0" smtClean="0"/>
              <a:t>() к той точке, на которой остановился. Следовательно, следующем </a:t>
            </a:r>
            <a:r>
              <a:rPr lang="ru-RU" dirty="0" err="1" smtClean="0"/>
              <a:t>стейтментом</a:t>
            </a:r>
            <a:r>
              <a:rPr lang="ru-RU" dirty="0" smtClean="0"/>
              <a:t> является вывод строки </a:t>
            </a:r>
            <a:r>
              <a:rPr lang="ru-RU" dirty="0" err="1" smtClean="0"/>
              <a:t>Ending</a:t>
            </a:r>
            <a:r>
              <a:rPr lang="ru-RU" dirty="0" smtClean="0"/>
              <a:t> </a:t>
            </a:r>
            <a:r>
              <a:rPr lang="ru-RU" dirty="0" err="1" smtClean="0"/>
              <a:t>main</a:t>
            </a:r>
            <a:r>
              <a:rPr lang="ru-RU" dirty="0" smtClean="0"/>
              <a:t>().</a:t>
            </a:r>
          </a:p>
          <a:p>
            <a:r>
              <a:rPr lang="ru-RU" dirty="0" smtClean="0"/>
              <a:t>Обратите внимание, для вызова функции нужно указать её имя и список параметров в круглых скобках (). В примере выше параметры не используются, поэтому круглые скобки пусты. Мы поговорим детальнее о параметрах функций в следующем уроке.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72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Когда функция </a:t>
            </a:r>
            <a:r>
              <a:rPr lang="ru-RU" dirty="0" err="1" smtClean="0"/>
              <a:t>main</a:t>
            </a:r>
            <a:r>
              <a:rPr lang="ru-RU" dirty="0" smtClean="0"/>
              <a:t>() завершает своё выполнение, она возвращает целочисленное значение обратно в операционную систему, используя </a:t>
            </a:r>
            <a:r>
              <a:rPr lang="ru-RU" b="1" dirty="0" smtClean="0"/>
              <a:t>оператор </a:t>
            </a:r>
            <a:r>
              <a:rPr lang="ru-RU" b="1" dirty="0" err="1" smtClean="0"/>
              <a:t>return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Функции, которые мы пишем, также могут возвращать значения. Для этого нужно указать </a:t>
            </a:r>
            <a:r>
              <a:rPr lang="ru-RU" b="1" dirty="0" smtClean="0"/>
              <a:t>тип возвращаемого значения </a:t>
            </a:r>
            <a:r>
              <a:rPr lang="ru-RU" dirty="0" smtClean="0"/>
              <a:t>(или ещё </a:t>
            </a:r>
            <a:r>
              <a:rPr lang="ru-RU" b="1" dirty="0" smtClean="0"/>
              <a:t>«тип возврата»</a:t>
            </a:r>
            <a:r>
              <a:rPr lang="ru-RU" dirty="0" smtClean="0"/>
              <a:t>). Он указывается при объявлении функции, перед её именем. Обратите внимание, тип возврата не указывает, какое именно значение будет возвращаться. Он указывает только тип этого значения.</a:t>
            </a:r>
          </a:p>
          <a:p>
            <a:r>
              <a:rPr lang="ru-RU" dirty="0" smtClean="0"/>
              <a:t>Затем, внутри вызываемой функции, мы используем оператор </a:t>
            </a:r>
            <a:r>
              <a:rPr lang="ru-RU" dirty="0" err="1" smtClean="0"/>
              <a:t>return</a:t>
            </a:r>
            <a:r>
              <a:rPr lang="ru-RU" dirty="0" smtClean="0"/>
              <a:t>, чтобы указать </a:t>
            </a:r>
            <a:r>
              <a:rPr lang="ru-RU" b="1" dirty="0" smtClean="0"/>
              <a:t>возвращаемое значение</a:t>
            </a:r>
            <a:r>
              <a:rPr lang="ru-RU" dirty="0" smtClean="0"/>
              <a:t>: какое именно значение будет возвращаться обратно в </a:t>
            </a:r>
            <a:r>
              <a:rPr lang="ru-RU" dirty="0" err="1" smtClean="0"/>
              <a:t>caller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Рассмотрим простую функцию, которая возвращает целочисленное значение:</a:t>
            </a:r>
          </a:p>
          <a:p>
            <a:r>
              <a:rPr lang="ru-RU" dirty="0" smtClean="0"/>
              <a:t>Результат выполнения программы выше:</a:t>
            </a:r>
          </a:p>
          <a:p>
            <a:r>
              <a:rPr lang="ru-RU" dirty="0" smtClean="0"/>
              <a:t>7</a:t>
            </a:r>
            <a:br>
              <a:rPr lang="ru-RU" dirty="0" smtClean="0"/>
            </a:br>
            <a:r>
              <a:rPr lang="ru-RU" dirty="0" smtClean="0"/>
              <a:t>10</a:t>
            </a:r>
          </a:p>
          <a:p>
            <a:r>
              <a:rPr lang="ru-RU" dirty="0" smtClean="0"/>
              <a:t>Первый вызов функции return7() возвращает 7 обратно в </a:t>
            </a:r>
            <a:r>
              <a:rPr lang="ru-RU" dirty="0" err="1" smtClean="0"/>
              <a:t>caller</a:t>
            </a:r>
            <a:r>
              <a:rPr lang="ru-RU" dirty="0" smtClean="0"/>
              <a:t>, которое затем передаётся в </a:t>
            </a:r>
            <a:r>
              <a:rPr lang="ru-RU" b="1" dirty="0" err="1" smtClean="0">
                <a:hlinkClick r:id="rId3"/>
              </a:rPr>
              <a:t>std</a:t>
            </a:r>
            <a:r>
              <a:rPr lang="ru-RU" b="1" dirty="0" smtClean="0">
                <a:hlinkClick r:id="rId3"/>
              </a:rPr>
              <a:t>::</a:t>
            </a:r>
            <a:r>
              <a:rPr lang="ru-RU" b="1" dirty="0" err="1" smtClean="0">
                <a:hlinkClick r:id="rId3"/>
              </a:rPr>
              <a:t>cout</a:t>
            </a:r>
            <a:r>
              <a:rPr lang="ru-RU" dirty="0" smtClean="0"/>
              <a:t> для вывода.</a:t>
            </a:r>
          </a:p>
          <a:p>
            <a:r>
              <a:rPr lang="ru-RU" dirty="0" smtClean="0"/>
              <a:t>Второй вызов функции return7() опять возвращает 7 обратно в </a:t>
            </a:r>
            <a:r>
              <a:rPr lang="ru-RU" dirty="0" err="1" smtClean="0"/>
              <a:t>caller</a:t>
            </a:r>
            <a:r>
              <a:rPr lang="ru-RU" dirty="0" smtClean="0"/>
              <a:t>. Выражение 7 + 3 производит результат 10, который затем выводится на экран.</a:t>
            </a:r>
          </a:p>
          <a:p>
            <a:r>
              <a:rPr lang="ru-RU" dirty="0" smtClean="0"/>
              <a:t>Третий вызов функции return7() опять возвращает 7 обратно в </a:t>
            </a:r>
            <a:r>
              <a:rPr lang="ru-RU" dirty="0" err="1" smtClean="0"/>
              <a:t>caller</a:t>
            </a:r>
            <a:r>
              <a:rPr lang="ru-RU" dirty="0" smtClean="0"/>
              <a:t>. Однако </a:t>
            </a:r>
            <a:r>
              <a:rPr lang="ru-RU" dirty="0" err="1" smtClean="0"/>
              <a:t>main</a:t>
            </a:r>
            <a:r>
              <a:rPr lang="ru-RU" dirty="0" smtClean="0"/>
              <a:t>() ничего с ним не делает, поэтому ничего и не происходит (возвращаемое значение игнорируется).</a:t>
            </a:r>
          </a:p>
          <a:p>
            <a:r>
              <a:rPr lang="ru-RU" b="1" dirty="0" smtClean="0"/>
              <a:t>Примечание</a:t>
            </a:r>
            <a:r>
              <a:rPr lang="ru-RU" i="1" dirty="0" smtClean="0"/>
              <a:t>:</a:t>
            </a:r>
            <a:r>
              <a:rPr lang="ru-RU" dirty="0" smtClean="0"/>
              <a:t> Возвращаемые значения не выводятся на экран, если их не передать объекту </a:t>
            </a:r>
            <a:r>
              <a:rPr lang="ru-RU" dirty="0" err="1" smtClean="0"/>
              <a:t>std</a:t>
            </a:r>
            <a:r>
              <a:rPr lang="ru-RU" dirty="0" smtClean="0"/>
              <a:t>::</a:t>
            </a:r>
            <a:r>
              <a:rPr lang="ru-RU" dirty="0" err="1" smtClean="0"/>
              <a:t>cout</a:t>
            </a:r>
            <a:r>
              <a:rPr lang="ru-RU" dirty="0" smtClean="0"/>
              <a:t>. В последнем вызове функции return7() значение не отправляется в </a:t>
            </a:r>
            <a:r>
              <a:rPr lang="ru-RU" dirty="0" err="1" smtClean="0"/>
              <a:t>std</a:t>
            </a:r>
            <a:r>
              <a:rPr lang="ru-RU" dirty="0" smtClean="0"/>
              <a:t>::</a:t>
            </a:r>
            <a:r>
              <a:rPr lang="ru-RU" dirty="0" err="1" smtClean="0"/>
              <a:t>cout</a:t>
            </a:r>
            <a:r>
              <a:rPr lang="ru-RU" dirty="0" smtClean="0"/>
              <a:t>, поэтому ничего и не происходит.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84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 могут и не возвращать значения. Чтобы сообщить компилятору, что функция не возвращает значение, нужно использовать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 возврата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Взглянем ещё раз на функцию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из примера выше: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функция имеет тип возврата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означает, что функция не возвращает значения. Поскольку значение не возвращается, то и оператор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требуется.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первом вызове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returnNothing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выводится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!, но ничего не возвращается обратно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Точка выполнения возвращается обратно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где программа продолжает своё выполнение.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вызов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returnNothing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даже не скомпилируется. 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returnNothing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имеет тип возврата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означает, что эта функция не возвращает значения. Однако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пытается отправить это значение (которое не возвращается)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вывода.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может обработать этот случай, так как значения не вывод не предоставлено. Следовательно, компилятор выдаст ошибку. Вам нужно будет закомментировать эту строку, чтобы компиляция прошла успешно.</a:t>
            </a:r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у вас есть понимание того, как работает 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Когда программа выполняется, операционная система делает вызов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и начинается её выполнение.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Стейтменты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выполняются последовательно. В конце 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возвращает целочисленное значение (обычно 0) обратно в операционную систему. Поэтому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объявляется как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Почему нужно возвращать значения обратно в операционную систему? Дело в том, что возвращаемое значение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является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кодом состояния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сообщает операционной системе о том, успешно ли было выполнение программы или нет. Обычно, возвращаемое значение 0 (ноль) означает что, всё прошло успешно, тогда как любое другое значение означает неудачу/ошибку.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 по стандартам C++ 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должна возвращать целочисленное значение. Однако, если вы не укажете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конце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то компилятор возвратит 0 автоматически, если никаких ошибок не будет. Но рекомендуется указывать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конце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и использовать тип возврата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78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Одну и ту же функцию можно вызывать несколько раз, даже в разных программах, что очень полезно: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выполнения программы выше: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4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9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+ 9 = 13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прерывается 2 раза. Обратите внимание, в обоих случаях, полученное пользовательское значение сохраняется в переменной x, а затем передаётся обратно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с помощью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присваивается переменной a или b!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82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не является единственной функцией, которая может вызывать другие функции. Любая функция может вызывать любую другую функцию!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выполнения программы выше: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799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С++ одни функции не могут быть объявлены внутри других функций (т.е. быть вложенными). Следующий код вызовет ошибку: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3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Правильно вот так: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91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многих случаях нам нужно будет передавать данные в вызываемую функцию, чтобы она могла с ними как-то взаимодействовать. Например, если мы хотим написать функцию умножения двух чисел, то нам нужно каким-то образом сообщить функции, какие это будут числа. В противном случае, как она узнает, что на что умножать? Здесь нам на помощь приходят параметры и аргументы.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 функции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это переменная, которая используется в функции и значение которой предоставляет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(вызывающий объект). Параметры указываются при объявлении функции в круглых скобках. Если их много, то они перечисляются через запятую. Например:</a:t>
            </a:r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Параметры каждой функции действительны только внутри этой функции. Поэтому, если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имеют параметр с именем </a:t>
            </a:r>
            <a:r>
              <a:rPr lang="ru-RU" dirty="0" smtClean="0"/>
              <a:t>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это не означает, что произойдёт конфликт имён. Эти параметры считаются отдельными и никак не взаимодействуют друг с другом.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61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02.10.2019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02.10.2019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02.10.2019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02.10.2019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02.10.2019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02.10.2019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02.10.2019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02.10.2019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02.10.2019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02.10.2019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02.10.2019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02.10.2019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50" y="1428750"/>
            <a:ext cx="6858000" cy="21431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6147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Параметры и аргументы функций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12474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Параметр функции </a:t>
            </a:r>
            <a:r>
              <a:rPr lang="ru-RU" dirty="0"/>
              <a:t>— это переменная, которая используется в функции и значение которой предоставляет </a:t>
            </a:r>
            <a:r>
              <a:rPr lang="ru-RU" dirty="0" err="1"/>
              <a:t>caller</a:t>
            </a:r>
            <a:r>
              <a:rPr lang="ru-RU" dirty="0"/>
              <a:t> (вызывающий объект). Параметры указываются при объявлении функции в круглых скобках. Если их много, то они перечисляются через запятую. 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03445"/>
              </p:ext>
            </p:extLst>
          </p:nvPr>
        </p:nvGraphicFramePr>
        <p:xfrm>
          <a:off x="395536" y="2438257"/>
          <a:ext cx="6572998" cy="4231103"/>
        </p:xfrm>
        <a:graphic>
          <a:graphicData uri="http://schemas.openxmlformats.org/drawingml/2006/table">
            <a:tbl>
              <a:tblPr/>
              <a:tblGrid>
                <a:gridCol w="355131"/>
                <a:gridCol w="6217867"/>
              </a:tblGrid>
              <a:tr h="423110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64127" marR="64127" marT="32063" marB="32063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Эта функция не имеет параметров</a:t>
                      </a:r>
                      <a:endParaRPr lang="ru-RU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doPrint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"In </a:t>
                      </a:r>
                      <a:r>
                        <a:rPr lang="en-US" sz="1600" dirty="0" err="1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doPrint</a:t>
                      </a:r>
                      <a:r>
                        <a:rPr lang="en-US" sz="16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()"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Эта функция имеет один параметр типа </a:t>
                      </a:r>
                      <a:r>
                        <a:rPr lang="en-US" sz="16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: a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printValue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Эта функция имеет два параметра типа </a:t>
                      </a:r>
                      <a:r>
                        <a:rPr lang="en-US" sz="16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: a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b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4127" marR="64127" marT="32063" marB="3206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11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/>
              <a:t>Аргумент</a:t>
            </a:r>
            <a:r>
              <a:rPr lang="ru-RU" dirty="0"/>
              <a:t> — это значение, которое передаётся из </a:t>
            </a:r>
            <a:r>
              <a:rPr lang="ru-RU" dirty="0" err="1"/>
              <a:t>caller</a:t>
            </a:r>
            <a:r>
              <a:rPr lang="ru-RU" dirty="0"/>
              <a:t>-а в функцию и которое указывается в скобках при вызове функции в </a:t>
            </a:r>
            <a:r>
              <a:rPr lang="ru-RU" dirty="0" err="1"/>
              <a:t>caller</a:t>
            </a:r>
            <a:r>
              <a:rPr lang="ru-RU" dirty="0"/>
              <a:t>-е: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34668"/>
              </p:ext>
            </p:extLst>
          </p:nvPr>
        </p:nvGraphicFramePr>
        <p:xfrm>
          <a:off x="683568" y="3140968"/>
          <a:ext cx="7472903" cy="506448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5064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printValue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7 – это аргумент функции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printValue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4 и 5 – это аргументы функции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54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34653897"/>
              </p:ext>
            </p:extLst>
          </p:nvPr>
        </p:nvGraphicFramePr>
        <p:xfrm>
          <a:off x="623890" y="1548561"/>
          <a:ext cx="7134220" cy="4873625"/>
        </p:xfrm>
        <a:graphic>
          <a:graphicData uri="http://schemas.openxmlformats.org/drawingml/2006/table">
            <a:tbl>
              <a:tblPr/>
              <a:tblGrid>
                <a:gridCol w="491726"/>
                <a:gridCol w="6642494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69623" marR="69623" marT="34812" marB="34812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Эта функция имеет два параметра типа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: a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b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Значения переменных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b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определяет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caller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printValues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printValues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здесь два аргумента: 8 и 9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9623" marR="69623" marT="34812" marB="3481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8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32082220"/>
              </p:ext>
            </p:extLst>
          </p:nvPr>
        </p:nvGraphicFramePr>
        <p:xfrm>
          <a:off x="251520" y="1702976"/>
          <a:ext cx="7675850" cy="4668073"/>
        </p:xfrm>
        <a:graphic>
          <a:graphicData uri="http://schemas.openxmlformats.org/drawingml/2006/table">
            <a:tbl>
              <a:tblPr/>
              <a:tblGrid>
                <a:gridCol w="499371"/>
                <a:gridCol w="7176479"/>
              </a:tblGrid>
              <a:tr h="466807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Функция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add()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принимает два целых числа в качестве параметров и возвращает их сумму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Значения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b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определяет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caller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Функция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main()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не имеет параметров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аргументы 7 и 8 передаются в функцию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add()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317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8366539"/>
              </p:ext>
            </p:extLst>
          </p:nvPr>
        </p:nvGraphicFramePr>
        <p:xfrm>
          <a:off x="323528" y="1556792"/>
          <a:ext cx="7776864" cy="5153570"/>
        </p:xfrm>
        <a:graphic>
          <a:graphicData uri="http://schemas.openxmlformats.org/drawingml/2006/table">
            <a:tbl>
              <a:tblPr/>
              <a:tblGrid>
                <a:gridCol w="288032"/>
                <a:gridCol w="7488832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  <a:p>
                      <a:pPr algn="ctr" fontAlgn="t"/>
                      <a:r>
                        <a:rPr lang="ru-RU" sz="12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28</a:t>
                      </a:r>
                      <a:endParaRPr lang="ru-RU" sz="1200" dirty="0">
                        <a:solidFill>
                          <a:srgbClr val="979797"/>
                        </a:solidFill>
                        <a:effectLst/>
                        <a:latin typeface="inherit"/>
                      </a:endParaRPr>
                    </a:p>
                  </a:txBody>
                  <a:tcPr marL="32930" marR="32930" marT="16465" marB="1646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2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ru-RU" sz="1200" baseline="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multiply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d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ru-RU" sz="1200" baseline="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 *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d;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внутри функции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add(): a = 7, b = 8,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значит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 + b = 15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multiply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внутри функции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multiply(): c = 4, d = 5,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значит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 * d = 20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Мы можем передавать целые выражения в качестве аргументов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внутри функции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add(): a = 5, b = 20,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значит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 + b = 25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Мы можем передавать переменные в качестве аргументов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(x,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x)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multiply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sz="12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ru-RU" sz="1200" dirty="0" smtClean="0">
                        <a:solidFill>
                          <a:srgbClr val="006FE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32930" marR="32930" marT="16465" marB="1646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72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43893721"/>
              </p:ext>
            </p:extLst>
          </p:nvPr>
        </p:nvGraphicFramePr>
        <p:xfrm>
          <a:off x="395536" y="2420888"/>
          <a:ext cx="7472740" cy="2479914"/>
        </p:xfrm>
        <a:graphic>
          <a:graphicData uri="http://schemas.openxmlformats.org/drawingml/2006/table">
            <a:tbl>
              <a:tblPr/>
              <a:tblGrid>
                <a:gridCol w="432048"/>
                <a:gridCol w="7040692"/>
              </a:tblGrid>
              <a:tr h="247991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multiply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 *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multiply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7090728"/>
              </p:ext>
            </p:extLst>
          </p:nvPr>
        </p:nvGraphicFramePr>
        <p:xfrm>
          <a:off x="454630" y="2359424"/>
          <a:ext cx="7472740" cy="3355177"/>
        </p:xfrm>
        <a:graphic>
          <a:graphicData uri="http://schemas.openxmlformats.org/drawingml/2006/table">
            <a:tbl>
              <a:tblPr/>
              <a:tblGrid>
                <a:gridCol w="444962"/>
                <a:gridCol w="7027778"/>
              </a:tblGrid>
              <a:tr h="335517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multiply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product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 *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multiply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46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массива в функцию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24794764"/>
              </p:ext>
            </p:extLst>
          </p:nvPr>
        </p:nvGraphicFramePr>
        <p:xfrm>
          <a:off x="454630" y="2359424"/>
          <a:ext cx="7472740" cy="3486698"/>
        </p:xfrm>
        <a:graphic>
          <a:graphicData uri="http://schemas.openxmlformats.org/drawingml/2006/table">
            <a:tbl>
              <a:tblPr/>
              <a:tblGrid>
                <a:gridCol w="516970"/>
                <a:gridCol w="6955770"/>
              </a:tblGrid>
              <a:tr h="335517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  <a:endParaRPr lang="en-US" sz="1400" dirty="0" smtClean="0">
                        <a:solidFill>
                          <a:srgbClr val="979797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en-US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en-US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en-US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  <a:endParaRPr lang="ru-RU" sz="1400" dirty="0">
                        <a:solidFill>
                          <a:srgbClr val="979797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 process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array[],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size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  for(</a:t>
                      </a:r>
                      <a:r>
                        <a:rPr lang="en-US" sz="1400" dirty="0" err="1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= 0; </a:t>
                      </a:r>
                      <a:r>
                        <a:rPr lang="en-US" sz="1400" baseline="0" dirty="0" err="1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&lt; size; </a:t>
                      </a:r>
                      <a:r>
                        <a:rPr lang="en-US" sz="1400" baseline="0" dirty="0" err="1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++) {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    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array[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 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baseline="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  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const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size = 5;</a:t>
                      </a: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array[size] = {1, 2, 3, 4, 5};</a:t>
                      </a: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process(array,</a:t>
                      </a:r>
                      <a:r>
                        <a:rPr lang="en-US" sz="1400" baseline="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size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9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массива в функцию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88011259"/>
              </p:ext>
            </p:extLst>
          </p:nvPr>
        </p:nvGraphicFramePr>
        <p:xfrm>
          <a:off x="454630" y="2359424"/>
          <a:ext cx="7472740" cy="3913418"/>
        </p:xfrm>
        <a:graphic>
          <a:graphicData uri="http://schemas.openxmlformats.org/drawingml/2006/table">
            <a:tbl>
              <a:tblPr/>
              <a:tblGrid>
                <a:gridCol w="516970"/>
                <a:gridCol w="6955770"/>
              </a:tblGrid>
              <a:tr h="335517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  <a:endParaRPr lang="en-US" sz="1400" dirty="0" smtClean="0">
                        <a:solidFill>
                          <a:srgbClr val="979797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en-US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en-US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en-US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en-US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en-US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  <a:endParaRPr lang="ru-RU" sz="1400" dirty="0">
                        <a:solidFill>
                          <a:srgbClr val="979797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 process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array[],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size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"function </a:t>
                      </a:r>
                      <a:r>
                        <a:rPr lang="en-US" sz="1400" dirty="0" err="1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sizeof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"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 &lt;&lt;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sizeof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(array)</a:t>
                      </a:r>
                      <a:r>
                        <a:rPr lang="en-US" sz="1400" baseline="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  for(</a:t>
                      </a:r>
                      <a:r>
                        <a:rPr lang="en-US" sz="1400" dirty="0" err="1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= 0; </a:t>
                      </a:r>
                      <a:r>
                        <a:rPr lang="en-US" sz="1400" baseline="0" dirty="0" err="1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&lt; size; </a:t>
                      </a:r>
                      <a:r>
                        <a:rPr lang="en-US" sz="1400" baseline="0" dirty="0" err="1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++) {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    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array[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 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baseline="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  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const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size = 5;</a:t>
                      </a: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array[size] = {1, 2, 3, 4, 5};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"main </a:t>
                      </a:r>
                      <a:r>
                        <a:rPr lang="en-US" sz="1400" dirty="0" err="1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sizeof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"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 &lt;&lt;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sizeof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(array)</a:t>
                      </a:r>
                      <a:r>
                        <a:rPr lang="en-US" sz="1400" baseline="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 smtClean="0">
                        <a:solidFill>
                          <a:srgbClr val="F8F8F2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process(array,</a:t>
                      </a:r>
                      <a:r>
                        <a:rPr lang="en-US" sz="1400" baseline="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size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95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Функция </a:t>
            </a:r>
            <a:r>
              <a:rPr lang="ru-RU" dirty="0"/>
              <a:t>— это набор инструкций, выполняющихся последовательно.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52774"/>
              </p:ext>
            </p:extLst>
          </p:nvPr>
        </p:nvGraphicFramePr>
        <p:xfrm>
          <a:off x="539552" y="2852936"/>
          <a:ext cx="7213678" cy="1542330"/>
        </p:xfrm>
        <a:graphic>
          <a:graphicData uri="http://schemas.openxmlformats.org/drawingml/2006/table">
            <a:tbl>
              <a:tblPr/>
              <a:tblGrid>
                <a:gridCol w="459447"/>
                <a:gridCol w="6754231"/>
              </a:tblGrid>
              <a:tr h="154233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5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  <a:endParaRPr lang="ru-RU" sz="1500" dirty="0">
                        <a:solidFill>
                          <a:srgbClr val="979797"/>
                        </a:solidFill>
                        <a:effectLst/>
                        <a:latin typeface="inherit"/>
                      </a:endParaRPr>
                    </a:p>
                  </a:txBody>
                  <a:tcPr marL="76150" marR="76150" marT="38075" marB="380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Объявление функции </a:t>
                      </a:r>
                      <a:r>
                        <a:rPr lang="en-US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main()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5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500" baseline="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5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5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5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5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5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 smtClean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“Hi“ </a:t>
                      </a:r>
                      <a:r>
                        <a:rPr lang="en-US" sz="15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5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5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5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5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6150" marR="76150" marT="38075" marB="380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08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92899"/>
              </p:ext>
            </p:extLst>
          </p:nvPr>
        </p:nvGraphicFramePr>
        <p:xfrm>
          <a:off x="539552" y="1412776"/>
          <a:ext cx="7213678" cy="3846586"/>
        </p:xfrm>
        <a:graphic>
          <a:graphicData uri="http://schemas.openxmlformats.org/drawingml/2006/table">
            <a:tbl>
              <a:tblPr/>
              <a:tblGrid>
                <a:gridCol w="459447"/>
                <a:gridCol w="6754231"/>
              </a:tblGrid>
              <a:tr h="384658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76150" marR="76150" marT="38075" marB="380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5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 // </a:t>
                      </a:r>
                      <a:r>
                        <a:rPr lang="ru-RU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для </a:t>
                      </a:r>
                      <a:r>
                        <a:rPr lang="en-US" sz="15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5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и </a:t>
                      </a:r>
                      <a:r>
                        <a:rPr lang="en-US" sz="15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5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endl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Объявление функции </a:t>
                      </a:r>
                      <a:r>
                        <a:rPr lang="en-US" sz="15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doPrint</a:t>
                      </a:r>
                      <a:r>
                        <a:rPr lang="en-US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(), </a:t>
                      </a:r>
                      <a:r>
                        <a:rPr lang="ru-RU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которую мы будем вызывать</a:t>
                      </a:r>
                      <a:endParaRPr lang="ru-RU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doPrint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"In </a:t>
                      </a:r>
                      <a:r>
                        <a:rPr lang="en-US" sz="1500" dirty="0" err="1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doPrint</a:t>
                      </a:r>
                      <a:r>
                        <a:rPr lang="en-US" sz="15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()"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Объявление функции </a:t>
                      </a:r>
                      <a:r>
                        <a:rPr lang="en-US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main()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"Starting main()"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5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doPrint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();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прерываем выполнение </a:t>
                      </a:r>
                      <a:r>
                        <a:rPr lang="en-US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main() </a:t>
                      </a:r>
                      <a:r>
                        <a:rPr lang="ru-RU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вызовом функции </a:t>
                      </a:r>
                      <a:r>
                        <a:rPr lang="en-US" sz="15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doPrint</a:t>
                      </a:r>
                      <a:r>
                        <a:rPr lang="en-US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(). main() </a:t>
                      </a:r>
                      <a:r>
                        <a:rPr lang="ru-RU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 этом случае является </a:t>
                      </a:r>
                      <a:r>
                        <a:rPr lang="en-US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caller-</a:t>
                      </a:r>
                      <a:r>
                        <a:rPr lang="ru-RU" sz="15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ом</a:t>
                      </a:r>
                      <a:endParaRPr lang="ru-RU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"Ending main()"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6150" marR="76150" marT="38075" marB="380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39552" y="53732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Результат</a:t>
            </a:r>
            <a:r>
              <a:rPr lang="en-US" dirty="0" smtClean="0"/>
              <a:t>:</a:t>
            </a:r>
          </a:p>
          <a:p>
            <a:r>
              <a:rPr lang="en-US" dirty="0" smtClean="0"/>
              <a:t>Starting </a:t>
            </a:r>
            <a:r>
              <a:rPr lang="en-US" dirty="0"/>
              <a:t>main()</a:t>
            </a:r>
          </a:p>
          <a:p>
            <a:r>
              <a:rPr lang="en-US" dirty="0"/>
              <a:t>In </a:t>
            </a:r>
            <a:r>
              <a:rPr lang="en-US" dirty="0" err="1"/>
              <a:t>doPrint</a:t>
            </a:r>
            <a:r>
              <a:rPr lang="en-US" dirty="0"/>
              <a:t>()</a:t>
            </a:r>
          </a:p>
          <a:p>
            <a:r>
              <a:rPr lang="en-US" dirty="0"/>
              <a:t>Ending main()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19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-531440"/>
            <a:ext cx="7467600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92764"/>
              </p:ext>
            </p:extLst>
          </p:nvPr>
        </p:nvGraphicFramePr>
        <p:xfrm>
          <a:off x="467544" y="764704"/>
          <a:ext cx="7416824" cy="4873625"/>
        </p:xfrm>
        <a:graphic>
          <a:graphicData uri="http://schemas.openxmlformats.org/drawingml/2006/table">
            <a:tbl>
              <a:tblPr/>
              <a:tblGrid>
                <a:gridCol w="300699"/>
                <a:gridCol w="7116125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</a:br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</a:txBody>
                  <a:tcPr marL="61691" marR="61691" marT="30846" marB="30846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2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en-US" sz="12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означает, что функция возвращает целочисленное значение обратно в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caller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return7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Эта функция возвращает целочисленное значение, поэтому мы должны использовать оператор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return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возвращаем число 7 обратно в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caller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return7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выведется 7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return7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выведется 10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return7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возвращаемое значение 7 игнорируется, так как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main()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ничего с ним не делает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1691" marR="61691" marT="30846" marB="3084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37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-531440"/>
            <a:ext cx="7467600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92488"/>
              </p:ext>
            </p:extLst>
          </p:nvPr>
        </p:nvGraphicFramePr>
        <p:xfrm>
          <a:off x="683568" y="908720"/>
          <a:ext cx="7272808" cy="4873625"/>
        </p:xfrm>
        <a:graphic>
          <a:graphicData uri="http://schemas.openxmlformats.org/drawingml/2006/table">
            <a:tbl>
              <a:tblPr/>
              <a:tblGrid>
                <a:gridCol w="360040"/>
                <a:gridCol w="6912768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</a:br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69623" marR="69623" marT="34812" marB="34812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void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означает, что функция не возвращает значения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returnNothing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"Hi!"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эта функция не возвращает никакого значения, поэтому оператор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return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здесь не </a:t>
                      </a:r>
                      <a:r>
                        <a:rPr lang="ru-RU" sz="14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обязателен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returnNothing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функция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returnNothing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()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вызывается, но обратно в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main()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ничего не возвращается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returnNothing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ошибка: эта строчка не скомпилируется. </a:t>
                      </a:r>
                      <a:endParaRPr lang="en-US" sz="1400" i="1" dirty="0" smtClean="0">
                        <a:solidFill>
                          <a:srgbClr val="7EA16C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9623" marR="69623" marT="34812" marB="3481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06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44773957"/>
              </p:ext>
            </p:extLst>
          </p:nvPr>
        </p:nvGraphicFramePr>
        <p:xfrm>
          <a:off x="323528" y="1556792"/>
          <a:ext cx="7704856" cy="4873625"/>
        </p:xfrm>
        <a:graphic>
          <a:graphicData uri="http://schemas.openxmlformats.org/drawingml/2006/table">
            <a:tbl>
              <a:tblPr/>
              <a:tblGrid>
                <a:gridCol w="432048"/>
                <a:gridCol w="7272808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marL="51847" marR="51847" marT="25924" marB="25924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2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en-US" sz="12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getValueFromUser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получает значение от пользователя, а затем возвращает его обратно в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caller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getValueFromUser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"Enter an integer: "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x;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cin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&gt;&gt;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x;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x;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getValueFromUser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первый вызов функции </a:t>
                      </a:r>
                      <a:r>
                        <a:rPr lang="en-US" sz="12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getValueFromUser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getValueFromUser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второй вызов функции </a:t>
                      </a:r>
                      <a:r>
                        <a:rPr lang="en-US" sz="12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getValueFromUser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 + "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 = "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1847" marR="51847" marT="25924" marB="2592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00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55811767"/>
              </p:ext>
            </p:extLst>
          </p:nvPr>
        </p:nvGraphicFramePr>
        <p:xfrm>
          <a:off x="467544" y="1484785"/>
          <a:ext cx="7488832" cy="4973596"/>
        </p:xfrm>
        <a:graphic>
          <a:graphicData uri="http://schemas.openxmlformats.org/drawingml/2006/table">
            <a:tbl>
              <a:tblPr/>
              <a:tblGrid>
                <a:gridCol w="360040"/>
                <a:gridCol w="7128792"/>
              </a:tblGrid>
              <a:tr h="381642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</a:txBody>
                  <a:tcPr marL="35835" marR="35835" marT="17918" marB="17918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2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printO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"O</a:t>
                      </a:r>
                      <a:r>
                        <a:rPr lang="en-US" sz="1200" dirty="0" smtClean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printK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"K</a:t>
                      </a:r>
                      <a:r>
                        <a:rPr lang="en-US" sz="1200" dirty="0" smtClean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Функция </a:t>
                      </a:r>
                      <a:r>
                        <a:rPr lang="en-US" sz="12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printOK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()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вызывает как </a:t>
                      </a:r>
                      <a:r>
                        <a:rPr lang="en-US" sz="12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printO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(),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так и </a:t>
                      </a:r>
                      <a:r>
                        <a:rPr lang="en-US" sz="12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printK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printOK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printO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printK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Объявление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main()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printOK</a:t>
                      </a:r>
                      <a:r>
                        <a:rPr lang="en-US" sz="12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35835" marR="35835" marT="17918" marB="1791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87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13160430"/>
              </p:ext>
            </p:extLst>
          </p:nvPr>
        </p:nvGraphicFramePr>
        <p:xfrm>
          <a:off x="619636" y="1659572"/>
          <a:ext cx="7142727" cy="3931920"/>
        </p:xfrm>
        <a:graphic>
          <a:graphicData uri="http://schemas.openxmlformats.org/drawingml/2006/table">
            <a:tbl>
              <a:tblPr/>
              <a:tblGrid>
                <a:gridCol w="495980"/>
                <a:gridCol w="6646747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boo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эта функция находится внутри функции </a:t>
                      </a:r>
                      <a:r>
                        <a:rPr lang="en-US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main(), 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что запрещено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"boo!"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boo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72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64675558"/>
              </p:ext>
            </p:extLst>
          </p:nvPr>
        </p:nvGraphicFramePr>
        <p:xfrm>
          <a:off x="619636" y="1659572"/>
          <a:ext cx="7142727" cy="3657600"/>
        </p:xfrm>
        <a:graphic>
          <a:graphicData uri="http://schemas.openxmlformats.org/drawingml/2006/table">
            <a:tbl>
              <a:tblPr/>
              <a:tblGrid>
                <a:gridCol w="712004"/>
                <a:gridCol w="6430723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boo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теперь уже не в </a:t>
                      </a:r>
                      <a:r>
                        <a:rPr lang="en-US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main()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"boo!"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boo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557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4039</TotalTime>
  <Words>988</Words>
  <Application>Microsoft Office PowerPoint</Application>
  <PresentationFormat>Экран (4:3)</PresentationFormat>
  <Paragraphs>615</Paragraphs>
  <Slides>18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Эркер</vt:lpstr>
      <vt:lpstr>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Параметры и аргументы функций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Передача массива в функцию</vt:lpstr>
      <vt:lpstr>Передача массива в функцию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Yan Grinkevich</cp:lastModifiedBy>
  <cp:revision>380</cp:revision>
  <dcterms:created xsi:type="dcterms:W3CDTF">2009-10-14T13:59:34Z</dcterms:created>
  <dcterms:modified xsi:type="dcterms:W3CDTF">2019-10-01T21:55:50Z</dcterms:modified>
</cp:coreProperties>
</file>