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5"/>
  </p:notesMasterIdLst>
  <p:sldIdLst>
    <p:sldId id="382" r:id="rId2"/>
    <p:sldId id="405" r:id="rId3"/>
    <p:sldId id="401" r:id="rId4"/>
    <p:sldId id="403" r:id="rId5"/>
    <p:sldId id="406" r:id="rId6"/>
    <p:sldId id="402" r:id="rId7"/>
    <p:sldId id="407" r:id="rId8"/>
    <p:sldId id="408" r:id="rId9"/>
    <p:sldId id="409" r:id="rId10"/>
    <p:sldId id="410" r:id="rId11"/>
    <p:sldId id="411" r:id="rId12"/>
    <p:sldId id="412" r:id="rId13"/>
    <p:sldId id="413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66776" autoAdjust="0"/>
  </p:normalViewPr>
  <p:slideViewPr>
    <p:cSldViewPr>
      <p:cViewPr>
        <p:scale>
          <a:sx n="100" d="100"/>
          <a:sy n="100" d="100"/>
        </p:scale>
        <p:origin x="-17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80-ukazateli-vvedeni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vesli.com/urok-17-operatory-v-s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64-operatory-uslovnogo-vetvleniya-if-i-else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10-peremennye-initsializatsiya-i-prisvaivanie-v-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vesli.com/urok-55-neyavnoe-preobrazovanie-tipov-dannyh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45-pobitovye-operatory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vesli.com/urok-17-operatory-v-s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36-literaly-magicheskie-chisla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slovar-programmista-sleng-kotoryj-dolzhen-znat-kazhdyj-koder/#pecok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3-vvedenie-v-razrabotku-programmnyh-produktov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объявлении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переменной, ей автоматически присваивается свободный адрес памяти, и, любое значение, которое мы присваиваем переменной, сохраняется в этом адресе памяти. Например:</a:t>
            </a:r>
          </a:p>
          <a:p>
            <a:pPr rtl="0" fontAlgn="t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выполнении этого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стейтмента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процессором, выделяется часть оперативной памяти. В качестве примера предположим, что переменной b присваивается ячейка памяти под номером 150. Всякий раз, когда программа встречает переменную b в выражении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стейтменте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она понимает, что для того, чтобы получить значение — ей нужно заглянуть в ячейку памяти под номером 150.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Хорошая новость: нам не нужно беспокоиться о том, какие конкретно адреса памяти выделены для определённых переменных. Мы просто ссылаемся на переменную через присвоенный ей идентификатор, а компилятор конвертирует это имя в соответствующий адрес памяти. Однако этот подход имеет некоторые ограничения, которые мы обсудим в этом и следующих уроках.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9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в случае с обычными переменными,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указатели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инициализируются при создании. Если значение не было присвоено, то указатель по умолчанию будет указывать на любой адрес, содержимым которого является мусор.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Помимо адресов памяти, есть ещё одно значение, которое указатель может хранить: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Нулевое значение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(или ещё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«значение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— это специальное значение, которое означает, что указатель ни на что не указывает. Указатель, содержащий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называется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нулевым указателем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C++ мы можем присвоить указателю нулевое значение, инициализируя его/присваивая ему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литерал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7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значением нулевого указателя является нуль, то это можно использовать внутри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условного ветвления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проверки того, является ли указатель нулевым или нет: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мы уже знаем из предыдущего урока, разыменование указателей с мусором приведёт к неожиданным результатам. С разыменованием нулевого указателя дела обстоят так же. В большинстве случаев вы получите сбой в программе.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есть смысл, ведь разыменование указателя означает, что нужно «перейти к адресу, на который указывает указатель, и достать из этого адреса значение». Нулевой указатель не имеет адреса, поэтому и такой результат.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249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значение </a:t>
            </a:r>
            <a:r>
              <a:rPr lang="ru-RU" dirty="0" smtClean="0"/>
              <a:t>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является типом указателя, и присваивание указателю </a:t>
            </a:r>
            <a:r>
              <a:rPr lang="ru-RU" dirty="0" smtClean="0"/>
              <a:t>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обозначения того, что он является нулевым — немного противоречиво, не так ли? В редких случаях, использование </a:t>
            </a:r>
            <a:r>
              <a:rPr lang="ru-RU" dirty="0" smtClean="0"/>
              <a:t>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как аргумента-литерала может привести к проблемам, так как компилятор не сможет определить, используется ли нулевой указатель или целое число 0: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этой проблемы, в C++11 ввели новое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ключевое слово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которое также является константой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r-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Начиная с C++11, при работе с нулевыми указателями, использование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более предпочтительным вариантом, нежели использование 0: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неявно преобразует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соответствующий тип указателя. Таким образом, в примере выше,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неявно преобразуется в указатель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значение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присваивается для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nullptr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может использоваться для вызова функции (в качестве аргумента-литерала):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28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Указатель</a:t>
            </a:r>
            <a:r>
              <a:rPr lang="ru-RU" dirty="0" smtClean="0"/>
              <a:t> — это переменная, значением которой является адрес (ячейка) памяти. Указатели объявляются точно так же, как и обычные переменные, только со звёздочкой между типом данных и идентификатором:</a:t>
            </a:r>
          </a:p>
          <a:p>
            <a:endParaRPr lang="ru-RU" dirty="0" smtClean="0"/>
          </a:p>
          <a:p>
            <a:r>
              <a:rPr lang="ru-RU" dirty="0" smtClean="0"/>
              <a:t>Синтаксически C++ принимает объявление указателя, когда звёздочка находится рядом с типом данных, с идентификатором или даже посередине. Обратите внимание, эта звёздочка не является оператором разыменования. Это всего лишь часть синтаксиса объявления указателя.</a:t>
            </a:r>
          </a:p>
          <a:p>
            <a:r>
              <a:rPr lang="ru-RU" dirty="0" smtClean="0"/>
              <a:t>Однако, при объявлении нескольких указателей, звёздочка должна находиться возле каждого идентификатора. Это легко забыть, если вы привыкли указывать звёздочку возле типа данных, а не возле имени переменной. Например:</a:t>
            </a:r>
          </a:p>
          <a:p>
            <a:r>
              <a:rPr lang="ru-RU" dirty="0" smtClean="0"/>
              <a:t>По этой причине, при объявлении указателя, рекомендуется указывать звёздочку возле имени переменной. Как и обычные переменные, указатели не инициализируются при объявлении. Содержимым неинициализированного указателя является обычный мусор.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99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Оператор адреса </a:t>
            </a:r>
            <a:r>
              <a:rPr lang="ru-RU" dirty="0" smtClean="0"/>
              <a:t>(</a:t>
            </a:r>
            <a:r>
              <a:rPr lang="ru-RU" b="1" dirty="0" smtClean="0"/>
              <a:t>&amp;</a:t>
            </a:r>
            <a:r>
              <a:rPr lang="ru-RU" dirty="0" smtClean="0"/>
              <a:t>) позволяет узнать, какой адрес памяти присвоен определённой переменной. </a:t>
            </a:r>
            <a:r>
              <a:rPr lang="ru-RU" i="1" dirty="0" smtClean="0"/>
              <a:t>Примечание:</a:t>
            </a:r>
            <a:r>
              <a:rPr lang="ru-RU" dirty="0" smtClean="0"/>
              <a:t> Хотя оператор адреса выглядит так же, как </a:t>
            </a:r>
            <a:r>
              <a:rPr lang="ru-RU" b="1" dirty="0" smtClean="0">
                <a:hlinkClick r:id="rId3"/>
              </a:rPr>
              <a:t>оператор побитового И</a:t>
            </a:r>
            <a:r>
              <a:rPr lang="ru-RU" dirty="0" smtClean="0"/>
              <a:t>, отличить их можно следующим образом:</a:t>
            </a:r>
          </a:p>
          <a:p>
            <a:r>
              <a:rPr lang="ru-RU" dirty="0" smtClean="0">
                <a:effectLst/>
              </a:rPr>
              <a:t>   оператор адреса является </a:t>
            </a:r>
            <a:r>
              <a:rPr lang="ru-RU" b="1" dirty="0" smtClean="0">
                <a:effectLst/>
                <a:hlinkClick r:id="rId4"/>
              </a:rPr>
              <a:t>унарным оператором</a:t>
            </a:r>
            <a:r>
              <a:rPr lang="ru-RU" dirty="0" smtClean="0">
                <a:effectLst/>
              </a:rPr>
              <a:t>;</a:t>
            </a:r>
          </a:p>
          <a:p>
            <a:r>
              <a:rPr lang="ru-RU" dirty="0" smtClean="0">
                <a:effectLst/>
              </a:rPr>
              <a:t>   оператор побитового И является бинарным оператором.</a:t>
            </a:r>
          </a:p>
          <a:p>
            <a:endParaRPr lang="ru-RU" dirty="0" smtClean="0">
              <a:effectLst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указатели содержат только адреса, то при присваивании указателю значения — это значение должно быть адресом. Для получения адреса переменной используется оператор адреса: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почему указатели имеют такое имя: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содержит адрес значения переменной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и, можно сказать,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это значение.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Ещё очень часто можно увидеть следующее:</a:t>
            </a:r>
          </a:p>
          <a:p>
            <a:endParaRPr lang="ru-RU" dirty="0" smtClean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991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 указателя должен соответствовать типу переменной, на которую он указывает: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Следующее не является допустимым: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указатели могут содержать только адреса, а целочисленный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литерал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7 не имеет адреса памяти. Если вы всё же сделаете это, то компилятор сообщит вам, что он не может преобразовать целочисленное значение в целочисленный указатель.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также не позволит вам напрямую присваивать адреса памяти указателю: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Стоит отметить, что оператор адреса (&amp;) не возвращает адрес своего операнда в качестве литерала. Вместо этого он возвращает указатель, содержащий адрес операнда, тип которого получен из аргумента (например, адрес переменной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передаётся как адрес указателя на значение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96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Оператор разыменования </a:t>
            </a:r>
            <a:r>
              <a:rPr lang="ru-RU" dirty="0" smtClean="0"/>
              <a:t>(</a:t>
            </a:r>
            <a:r>
              <a:rPr lang="ru-RU" b="1" dirty="0" smtClean="0"/>
              <a:t>*</a:t>
            </a:r>
            <a:r>
              <a:rPr lang="ru-RU" dirty="0" smtClean="0"/>
              <a:t>) позволяет получить значение по указанному адресу:</a:t>
            </a:r>
          </a:p>
          <a:p>
            <a:r>
              <a:rPr lang="ru-RU" i="1" dirty="0" smtClean="0"/>
              <a:t>Примечание:</a:t>
            </a:r>
            <a:r>
              <a:rPr lang="ru-RU" dirty="0" smtClean="0"/>
              <a:t> Хотя оператор разыменования выглядит так же, как и оператор умножения, отличить их можно по тому, что оператор разыменования — унарный, а оператор умножения — бинарный.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только у нас есть указатель, указывающий на что-либо, мы можем 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разыменовать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получить значение, на которое он указывает.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Разыменованный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указатель — это содержимое ячейки памяти, на которую он указывает: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почему указатели должны иметь тип данных. Без типа указатель не знал бы, как интерпретировать содержимое, на которое он указывает (при разыменовании). Также, поэтому и должны совпадать тип указателя с типом переменной. Если они не совпадают, то указатель при разыменовании может неправильно интерпретировать биты (например, вместо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использовать тип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99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Одному указателю можно присваивать разные значения: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адрес значения переменной присвоен указателю, то выполняется следующее: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то же самое, что и &amp;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*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обрабатывается так же, как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 *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обрабатывается так же, как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мы можем присваивать ему значения так, как если бы это была бы обычная переменная. Например: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850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Указатели в C++ по своей природе являются небезопасными, а их неправильное использование — один из лучших способов получить сбой программы.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разыменовании указателя, программа пытается перейти в ячейку памяти, которая хранится в указателе и извлечь содержимое этой ячейки. По соображениям безопасности современные операционные системы запускают программы в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песочнице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предотвращения их неправильного взаимодействия с другими программами и для защиты стабильности самой операционной системы. Если программа попытается получить доступ к ячейке памяти, не выделенной для неё операционной системой, то ОС сразу завершит выполнение этой программы.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программа хорошо иллюстрирует вышесказанное. При запуске вы получите сбой (попробуйте, ничего страшного с вашим компьютером не произойдёт):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указателей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указателя зависит от архитектуры, на которой скомпилирован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исполняемый файл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32-битный исполняемый файл использует 32-битные адреса памяти. Следовательно, указатель на 32-битном устройстве занимает 32 бита (4 байта). С 64-битным исполняемым файлом указатель будет занимать 64 бита (8 байт). И это вне зависимости от того, на что указывает указатель: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89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не так со следующим фрагментом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63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16.10.2019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16.10.2019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16.10.2019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16.10.2019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16.10.2019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16.10.2019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16.10.2019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/>
              <a:t>Указатели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52979"/>
              </p:ext>
            </p:extLst>
          </p:nvPr>
        </p:nvGraphicFramePr>
        <p:xfrm>
          <a:off x="395536" y="2132856"/>
          <a:ext cx="7472903" cy="940547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94054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400" dirty="0" smtClean="0">
                        <a:solidFill>
                          <a:srgbClr val="006FE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57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95102"/>
              </p:ext>
            </p:extLst>
          </p:nvPr>
        </p:nvGraphicFramePr>
        <p:xfrm>
          <a:off x="467544" y="1484784"/>
          <a:ext cx="7472903" cy="934270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93427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</a:br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ru-RU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sz="14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теперь нулевой указатель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ptr1;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ptr1 не </a:t>
                      </a:r>
                      <a:r>
                        <a:rPr lang="ru-RU" sz="14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инициализирован </a:t>
                      </a:r>
                      <a:r>
                        <a:rPr lang="ru-RU" sz="1400" i="1" baseline="0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(хранит неизвестное значение)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ptr1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ptr1 теперь нулевой указатель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58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87147"/>
              </p:ext>
            </p:extLst>
          </p:nvPr>
        </p:nvGraphicFramePr>
        <p:xfrm>
          <a:off x="323528" y="1700808"/>
          <a:ext cx="7472740" cy="3792809"/>
        </p:xfrm>
        <a:graphic>
          <a:graphicData uri="http://schemas.openxmlformats.org/drawingml/2006/table">
            <a:tbl>
              <a:tblPr/>
              <a:tblGrid>
                <a:gridCol w="360040"/>
                <a:gridCol w="7112700"/>
              </a:tblGrid>
              <a:tr h="3792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ru-RU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 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 is pointing to a double value."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 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 is a null pointer."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ru-RU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5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54549" y="3783788"/>
          <a:ext cx="7472903" cy="506448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5064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nullptr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примечание: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по-прежнему остаётся указателем типа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, просто со значением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(0)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04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9258989"/>
              </p:ext>
            </p:extLst>
          </p:nvPr>
        </p:nvGraphicFramePr>
        <p:xfrm>
          <a:off x="395536" y="2204864"/>
          <a:ext cx="7467600" cy="531182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51787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5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5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b;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3982" marR="73982" marT="36991" marB="369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47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Указатель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ru-RU" b="1" dirty="0"/>
              <a:t>Указатель</a:t>
            </a:r>
            <a:r>
              <a:rPr lang="ru-RU" dirty="0"/>
              <a:t> — это переменная, значением которой является адрес (ячейка) памяти.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01419"/>
              </p:ext>
            </p:extLst>
          </p:nvPr>
        </p:nvGraphicFramePr>
        <p:xfrm>
          <a:off x="539552" y="2564904"/>
          <a:ext cx="7472903" cy="1591695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15916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iPtr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указатель на значение типа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dPtr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указатель на значение типа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double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iPtr3;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допустимо</a:t>
                      </a:r>
                    </a:p>
                    <a:p>
                      <a:pPr algn="l" fontAlgn="t"/>
                      <a:r>
                        <a:rPr lang="ru-RU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iPtr4;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допустимо</a:t>
                      </a:r>
                      <a:endParaRPr lang="en-US" sz="1400" i="1" dirty="0" smtClean="0">
                        <a:solidFill>
                          <a:srgbClr val="7EA16C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iPtr5,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iPtr6;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объявляем два указателя для переменных типа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82169"/>
              </p:ext>
            </p:extLst>
          </p:nvPr>
        </p:nvGraphicFramePr>
        <p:xfrm>
          <a:off x="539552" y="4437112"/>
          <a:ext cx="7472903" cy="506448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5064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iPtr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ru-RU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iPtr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ru-RU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iPtr3 - это указатель на значение типа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, а iPtr4 - это обычная переменная типа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!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52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 адреса </a:t>
            </a:r>
            <a:r>
              <a:rPr lang="ru-RU" b="1" dirty="0" smtClean="0"/>
              <a:t>&amp;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90315"/>
              </p:ext>
            </p:extLst>
          </p:nvPr>
        </p:nvGraphicFramePr>
        <p:xfrm>
          <a:off x="323528" y="1484784"/>
          <a:ext cx="7472903" cy="506448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5064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инициализируем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адресом значения переменной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54630" y="2359424"/>
          <a:ext cx="7472740" cy="3355177"/>
        </p:xfrm>
        <a:graphic>
          <a:graphicData uri="http://schemas.openxmlformats.org/drawingml/2006/table">
            <a:tbl>
              <a:tblPr/>
              <a:tblGrid>
                <a:gridCol w="171278"/>
                <a:gridCol w="7301462"/>
              </a:tblGrid>
              <a:tr h="33551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инициализируем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адресом значения переменной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выводим адрес значения переменной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выводим адрес, который хранит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27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28524"/>
              </p:ext>
            </p:extLst>
          </p:nvPr>
        </p:nvGraphicFramePr>
        <p:xfrm>
          <a:off x="395536" y="1628800"/>
          <a:ext cx="7472903" cy="1808744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180874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9.0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ок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ок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неправильно: указатель типа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не может указывать на адрес переменной типа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double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неправильно: указатель типа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double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не может указывать на адрес переменной типа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54549" y="3892313"/>
          <a:ext cx="7472903" cy="289399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893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8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 разыменования </a:t>
            </a:r>
            <a:r>
              <a:rPr lang="ru-RU" b="1" dirty="0" smtClean="0"/>
              <a:t>*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7145"/>
              </p:ext>
            </p:extLst>
          </p:nvPr>
        </p:nvGraphicFramePr>
        <p:xfrm>
          <a:off x="454630" y="1921792"/>
          <a:ext cx="7472740" cy="4230441"/>
        </p:xfrm>
        <a:graphic>
          <a:graphicData uri="http://schemas.openxmlformats.org/drawingml/2006/table">
            <a:tbl>
              <a:tblPr/>
              <a:tblGrid>
                <a:gridCol w="444962"/>
                <a:gridCol w="7027778"/>
              </a:tblGrid>
              <a:tr h="423044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выводим адрес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выводим содержимое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указывает на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выводим адрес, который хранится в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т.е. &amp;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разыменовываем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(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получаем значение на которое указывает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78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33488"/>
              </p:ext>
            </p:extLst>
          </p:nvPr>
        </p:nvGraphicFramePr>
        <p:xfrm>
          <a:off x="395536" y="1556792"/>
          <a:ext cx="7472740" cy="2479914"/>
        </p:xfrm>
        <a:graphic>
          <a:graphicData uri="http://schemas.openxmlformats.org/drawingml/2006/table">
            <a:tbl>
              <a:tblPr/>
              <a:tblGrid>
                <a:gridCol w="516970"/>
                <a:gridCol w="6955770"/>
              </a:tblGrid>
              <a:tr h="247991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value1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value2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value1;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указывает на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value1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 5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value2;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теперь указывает на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value2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 7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26802"/>
              </p:ext>
            </p:extLst>
          </p:nvPr>
        </p:nvGraphicFramePr>
        <p:xfrm>
          <a:off x="467544" y="4365104"/>
          <a:ext cx="7472903" cy="1157596"/>
        </p:xfrm>
        <a:graphic>
          <a:graphicData uri="http://schemas.openxmlformats.org/drawingml/2006/table">
            <a:tbl>
              <a:tblPr/>
              <a:tblGrid>
                <a:gridCol w="288032"/>
                <a:gridCol w="7184871"/>
              </a:tblGrid>
              <a:tr h="11575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 smtClean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</a:br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указывает на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*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- это то же самое, что и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, которому мы присвоили значение 7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выведется 7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68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Разыменование некорректных </a:t>
            </a:r>
            <a:r>
              <a:rPr lang="ru-RU" b="1" dirty="0" smtClean="0"/>
              <a:t>указателей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86793"/>
              </p:ext>
            </p:extLst>
          </p:nvPr>
        </p:nvGraphicFramePr>
        <p:xfrm>
          <a:off x="454630" y="1702976"/>
          <a:ext cx="7472740" cy="4668073"/>
        </p:xfrm>
        <a:graphic>
          <a:graphicData uri="http://schemas.openxmlformats.org/drawingml/2006/table">
            <a:tbl>
              <a:tblPr/>
              <a:tblGrid>
                <a:gridCol w="516970"/>
                <a:gridCol w="6955770"/>
              </a:tblGrid>
              <a:tr h="466807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 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создаём неинициализированный указатель (содержимым которого является мусор)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разыменовываем указатель с мусором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</a:t>
                      </a:r>
                      <a:r>
                        <a:rPr lang="ru-RU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 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38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03423"/>
              </p:ext>
            </p:extLst>
          </p:nvPr>
        </p:nvGraphicFramePr>
        <p:xfrm>
          <a:off x="395536" y="1556792"/>
          <a:ext cx="7472740" cy="3792809"/>
        </p:xfrm>
        <a:graphic>
          <a:graphicData uri="http://schemas.openxmlformats.org/drawingml/2006/table">
            <a:tbl>
              <a:tblPr/>
              <a:tblGrid>
                <a:gridCol w="432048"/>
                <a:gridCol w="7040692"/>
              </a:tblGrid>
              <a:tr h="3792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400" baseline="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char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c;</a:t>
                      </a:r>
                      <a:endParaRPr lang="ru-RU" sz="1400" dirty="0" smtClean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endParaRPr lang="ru-RU" sz="1400" dirty="0" smtClean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(&amp;c)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(&amp;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620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4148</TotalTime>
  <Words>843</Words>
  <Application>Microsoft Office PowerPoint</Application>
  <PresentationFormat>Экран (4:3)</PresentationFormat>
  <Paragraphs>272</Paragraphs>
  <Slides>13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Эркер</vt:lpstr>
      <vt:lpstr>Указатели</vt:lpstr>
      <vt:lpstr>Презентация PowerPoint</vt:lpstr>
      <vt:lpstr>Указатель</vt:lpstr>
      <vt:lpstr>Оператор адреса &amp;</vt:lpstr>
      <vt:lpstr>Презентация PowerPoint</vt:lpstr>
      <vt:lpstr>Оператор разыменования *</vt:lpstr>
      <vt:lpstr>Презентация PowerPoint</vt:lpstr>
      <vt:lpstr>Разыменование некорректных указателей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 Grinkevich</cp:lastModifiedBy>
  <cp:revision>388</cp:revision>
  <dcterms:created xsi:type="dcterms:W3CDTF">2009-10-14T13:59:34Z</dcterms:created>
  <dcterms:modified xsi:type="dcterms:W3CDTF">2019-10-15T21:24:07Z</dcterms:modified>
</cp:coreProperties>
</file>