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17"/>
  </p:notesMasterIdLst>
  <p:sldIdLst>
    <p:sldId id="382" r:id="rId2"/>
    <p:sldId id="394" r:id="rId3"/>
    <p:sldId id="393" r:id="rId4"/>
    <p:sldId id="395" r:id="rId5"/>
    <p:sldId id="396" r:id="rId6"/>
    <p:sldId id="397" r:id="rId7"/>
    <p:sldId id="398" r:id="rId8"/>
    <p:sldId id="399" r:id="rId9"/>
    <p:sldId id="400" r:id="rId10"/>
    <p:sldId id="401" r:id="rId11"/>
    <p:sldId id="403" r:id="rId12"/>
    <p:sldId id="402" r:id="rId13"/>
    <p:sldId id="404" r:id="rId14"/>
    <p:sldId id="405" r:id="rId15"/>
    <p:sldId id="406" r:id="rId1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0" autoAdjust="0"/>
    <p:restoredTop sz="66776" autoAdjust="0"/>
  </p:normalViewPr>
  <p:slideViewPr>
    <p:cSldViewPr>
      <p:cViewPr>
        <p:scale>
          <a:sx n="125" d="100"/>
          <a:sy n="125" d="100"/>
        </p:scale>
        <p:origin x="-1062" y="15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761133-AA30-4682-A88E-A0A1066411D2}" type="datetimeFigureOut">
              <a:rPr lang="ru-RU" smtClean="0"/>
              <a:pPr/>
              <a:t>29.10.2019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6DA6E-3E6A-4C51-A65E-2FA83A772343}" type="slidenum">
              <a:rPr lang="ru-RU" smtClean="0"/>
              <a:pPr/>
              <a:t>‹#›</a:t>
            </a:fld>
            <a:endParaRPr lang="ru-RU"/>
          </a:p>
        </p:txBody>
      </p:sp>
    </p:spTree>
    <p:extLst>
      <p:ext uri="{BB962C8B-B14F-4D97-AF65-F5344CB8AC3E}">
        <p14:creationId xmlns:p14="http://schemas.microsoft.com/office/powerpoint/2010/main" val="207365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avesli.com/urok-35-simvolnyj-tip-dannyh-cha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avesli.com/urok-21-zagolovochnye-fajl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avesli.com/urok-41-sizeof-zapyataya-i-uslovnyj-ternarnyj-operato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Вы</a:t>
            </a:r>
            <a:r>
              <a:rPr lang="ru-RU" baseline="0" dirty="0" smtClean="0"/>
              <a:t> уже много раз встречались со строками, сегодня мы подробней рассмотрим что именно они из себя представляют.</a:t>
            </a:r>
            <a:endParaRPr lang="ru-RU" dirty="0" smtClean="0"/>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2</a:t>
            </a:fld>
            <a:endParaRPr lang="ru-RU"/>
          </a:p>
        </p:txBody>
      </p:sp>
    </p:spTree>
    <p:extLst>
      <p:ext uri="{BB962C8B-B14F-4D97-AF65-F5344CB8AC3E}">
        <p14:creationId xmlns:p14="http://schemas.microsoft.com/office/powerpoint/2010/main" val="745524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fr-FR" dirty="0" smtClean="0"/>
              <a:t>strcat  </a:t>
            </a:r>
            <a:r>
              <a:rPr lang="ru-RU" sz="1200" b="0" i="0" kern="1200" dirty="0" smtClean="0">
                <a:solidFill>
                  <a:schemeClr val="tx1"/>
                </a:solidFill>
                <a:effectLst/>
                <a:latin typeface="+mn-lt"/>
                <a:ea typeface="+mn-ea"/>
                <a:cs typeface="+mn-cs"/>
              </a:rPr>
              <a:t>добавляет одну строку к другой</a:t>
            </a:r>
            <a:endParaRPr lang="en-US" sz="1200" b="0" i="0" kern="1200" dirty="0" smtClean="0">
              <a:solidFill>
                <a:schemeClr val="tx1"/>
              </a:solidFill>
              <a:effectLst/>
              <a:latin typeface="+mn-lt"/>
              <a:ea typeface="+mn-ea"/>
              <a:cs typeface="+mn-cs"/>
            </a:endParaRPr>
          </a:p>
          <a:p>
            <a:r>
              <a:rPr lang="en-US" dirty="0" err="1" smtClean="0"/>
              <a:t>strcmp</a:t>
            </a:r>
            <a:r>
              <a:rPr lang="en-US" dirty="0" smtClean="0"/>
              <a:t> </a:t>
            </a:r>
          </a:p>
          <a:p>
            <a:r>
              <a:rPr lang="en-US" dirty="0" smtClean="0">
                <a:effectLst/>
              </a:rPr>
              <a:t>&lt;0the first character that does not match has a lower value in </a:t>
            </a:r>
            <a:r>
              <a:rPr lang="en-US" i="1" dirty="0" smtClean="0">
                <a:effectLst/>
              </a:rPr>
              <a:t>ptr1</a:t>
            </a:r>
            <a:r>
              <a:rPr lang="en-US" dirty="0" smtClean="0">
                <a:effectLst/>
              </a:rPr>
              <a:t> than in </a:t>
            </a:r>
            <a:r>
              <a:rPr lang="en-US" i="1" dirty="0" smtClean="0">
                <a:effectLst/>
              </a:rPr>
              <a:t>ptr2</a:t>
            </a:r>
          </a:p>
          <a:p>
            <a:r>
              <a:rPr lang="en-US" dirty="0" smtClean="0">
                <a:effectLst/>
              </a:rPr>
              <a:t>0the contents of both strings are equal&gt;0</a:t>
            </a:r>
          </a:p>
          <a:p>
            <a:r>
              <a:rPr lang="en-US" dirty="0" smtClean="0">
                <a:effectLst/>
              </a:rPr>
              <a:t>the first character that does not match has a greater value in </a:t>
            </a:r>
            <a:r>
              <a:rPr lang="en-US" i="1" dirty="0" smtClean="0">
                <a:effectLst/>
              </a:rPr>
              <a:t>ptr1</a:t>
            </a:r>
            <a:r>
              <a:rPr lang="en-US" dirty="0" smtClean="0">
                <a:effectLst/>
              </a:rPr>
              <a:t> than in </a:t>
            </a:r>
            <a:r>
              <a:rPr lang="en-US" i="1" dirty="0" smtClean="0">
                <a:effectLst/>
              </a:rPr>
              <a:t>ptr2</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11</a:t>
            </a:fld>
            <a:endParaRPr lang="ru-RU"/>
          </a:p>
        </p:txBody>
      </p:sp>
    </p:spTree>
    <p:extLst>
      <p:ext uri="{BB962C8B-B14F-4D97-AF65-F5344CB8AC3E}">
        <p14:creationId xmlns:p14="http://schemas.microsoft.com/office/powerpoint/2010/main" val="1314309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Почему в массиве типа </a:t>
            </a:r>
            <a:r>
              <a:rPr lang="ru-RU" sz="1200" b="0" i="0" kern="1200" dirty="0" err="1" smtClean="0">
                <a:solidFill>
                  <a:schemeClr val="tx1"/>
                </a:solidFill>
                <a:effectLst/>
                <a:latin typeface="+mn-lt"/>
                <a:ea typeface="+mn-ea"/>
                <a:cs typeface="+mn-cs"/>
              </a:rPr>
              <a:t>int</a:t>
            </a:r>
            <a:r>
              <a:rPr lang="ru-RU" sz="1200" b="0" i="0" kern="1200" dirty="0" smtClean="0">
                <a:solidFill>
                  <a:schemeClr val="tx1"/>
                </a:solidFill>
                <a:effectLst/>
                <a:latin typeface="+mn-lt"/>
                <a:ea typeface="+mn-ea"/>
                <a:cs typeface="+mn-cs"/>
              </a:rPr>
              <a:t> выводится адрес, а в массивах </a:t>
            </a:r>
            <a:r>
              <a:rPr lang="ru-RU" sz="1200" b="1" i="0" u="none" strike="noStrike" kern="1200" dirty="0" smtClean="0">
                <a:solidFill>
                  <a:schemeClr val="tx1"/>
                </a:solidFill>
                <a:effectLst/>
                <a:latin typeface="+mn-lt"/>
                <a:ea typeface="+mn-ea"/>
                <a:cs typeface="+mn-cs"/>
                <a:hlinkClick r:id="rId3"/>
              </a:rPr>
              <a:t>типа </a:t>
            </a:r>
            <a:r>
              <a:rPr lang="ru-RU" sz="1200" b="1" i="0" u="none" strike="noStrike" kern="1200" dirty="0" err="1" smtClean="0">
                <a:solidFill>
                  <a:schemeClr val="tx1"/>
                </a:solidFill>
                <a:effectLst/>
                <a:latin typeface="+mn-lt"/>
                <a:ea typeface="+mn-ea"/>
                <a:cs typeface="+mn-cs"/>
                <a:hlinkClick r:id="rId3"/>
              </a:rPr>
              <a:t>char</a:t>
            </a:r>
            <a:r>
              <a:rPr lang="ru-RU" sz="1200" b="0" i="0" kern="1200" dirty="0" smtClean="0">
                <a:solidFill>
                  <a:schemeClr val="tx1"/>
                </a:solidFill>
                <a:effectLst/>
                <a:latin typeface="+mn-lt"/>
                <a:ea typeface="+mn-ea"/>
                <a:cs typeface="+mn-cs"/>
              </a:rPr>
              <a:t> — строки?</a:t>
            </a:r>
          </a:p>
          <a:p>
            <a:r>
              <a:rPr lang="ru-RU" sz="1200" b="0" i="0" kern="1200" dirty="0" smtClean="0">
                <a:solidFill>
                  <a:schemeClr val="tx1"/>
                </a:solidFill>
                <a:effectLst/>
                <a:latin typeface="+mn-lt"/>
                <a:ea typeface="+mn-ea"/>
                <a:cs typeface="+mn-cs"/>
              </a:rPr>
              <a:t>Дело в том, что при передаче указателя не типа </a:t>
            </a:r>
            <a:r>
              <a:rPr lang="ru-RU" sz="1200" b="0" i="0" kern="1200" dirty="0" err="1" smtClean="0">
                <a:solidFill>
                  <a:schemeClr val="tx1"/>
                </a:solidFill>
                <a:effectLst/>
                <a:latin typeface="+mn-lt"/>
                <a:ea typeface="+mn-ea"/>
                <a:cs typeface="+mn-cs"/>
              </a:rPr>
              <a:t>char</a:t>
            </a:r>
            <a:r>
              <a:rPr lang="ru-RU" sz="1200" b="0" i="0" kern="1200" dirty="0" smtClean="0">
                <a:solidFill>
                  <a:schemeClr val="tx1"/>
                </a:solidFill>
                <a:effectLst/>
                <a:latin typeface="+mn-lt"/>
                <a:ea typeface="+mn-ea"/>
                <a:cs typeface="+mn-cs"/>
              </a:rPr>
              <a:t>, в результате выводится просто содержимое этого указателя (адрес памяти). Однако, если вы передадите объект типа </a:t>
            </a:r>
            <a:r>
              <a:rPr lang="ru-RU" sz="1200" b="0" i="0" kern="1200" dirty="0" err="1" smtClean="0">
                <a:solidFill>
                  <a:schemeClr val="tx1"/>
                </a:solidFill>
                <a:effectLst/>
                <a:latin typeface="+mn-lt"/>
                <a:ea typeface="+mn-ea"/>
                <a:cs typeface="+mn-cs"/>
              </a:rPr>
              <a:t>char</a:t>
            </a:r>
            <a:r>
              <a:rPr lang="ru-RU" sz="1200" b="0" i="0" kern="1200" dirty="0" smtClean="0">
                <a:solidFill>
                  <a:schemeClr val="tx1"/>
                </a:solidFill>
                <a:effectLst/>
                <a:latin typeface="+mn-lt"/>
                <a:ea typeface="+mn-ea"/>
                <a:cs typeface="+mn-cs"/>
              </a:rPr>
              <a:t>* или </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char</a:t>
            </a:r>
            <a:r>
              <a:rPr lang="ru-RU" sz="1200" b="0" i="0" kern="1200" dirty="0" smtClean="0">
                <a:solidFill>
                  <a:schemeClr val="tx1"/>
                </a:solidFill>
                <a:effectLst/>
                <a:latin typeface="+mn-lt"/>
                <a:ea typeface="+mn-ea"/>
                <a:cs typeface="+mn-cs"/>
              </a:rPr>
              <a:t>*, то </a:t>
            </a:r>
            <a:r>
              <a:rPr lang="ru-RU" sz="1200" b="0" i="0" kern="1200" dirty="0" err="1" smtClean="0">
                <a:solidFill>
                  <a:schemeClr val="tx1"/>
                </a:solidFill>
                <a:effectLst/>
                <a:latin typeface="+mn-lt"/>
                <a:ea typeface="+mn-ea"/>
                <a:cs typeface="+mn-cs"/>
              </a:rPr>
              <a:t>std</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cout</a:t>
            </a:r>
            <a:r>
              <a:rPr lang="ru-RU" sz="1200" b="0" i="0" kern="1200" dirty="0" smtClean="0">
                <a:solidFill>
                  <a:schemeClr val="tx1"/>
                </a:solidFill>
                <a:effectLst/>
                <a:latin typeface="+mn-lt"/>
                <a:ea typeface="+mn-ea"/>
                <a:cs typeface="+mn-cs"/>
              </a:rPr>
              <a:t> предположит, что вы намереваетесь вывести строку. Следовательно, вместо вывода значения указателя — выведется строка, на которую тот указывает!</a:t>
            </a:r>
          </a:p>
          <a:p>
            <a:r>
              <a:rPr lang="ru-RU" sz="1200" b="0" i="0" kern="1200" dirty="0" smtClean="0">
                <a:solidFill>
                  <a:schemeClr val="tx1"/>
                </a:solidFill>
                <a:effectLst/>
                <a:latin typeface="+mn-lt"/>
                <a:ea typeface="+mn-ea"/>
                <a:cs typeface="+mn-cs"/>
              </a:rPr>
              <a:t>Хотя это всё замечательно в 99% случаев, но это может привести и к неожиданным результатам. Например:</a:t>
            </a: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14</a:t>
            </a:fld>
            <a:endParaRPr lang="ru-RU"/>
          </a:p>
        </p:txBody>
      </p:sp>
    </p:spTree>
    <p:extLst>
      <p:ext uri="{BB962C8B-B14F-4D97-AF65-F5344CB8AC3E}">
        <p14:creationId xmlns:p14="http://schemas.microsoft.com/office/powerpoint/2010/main" val="2646285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Здесь мы намереваемся вывести адрес переменной a. Тем не менее, &amp;a имеет тип </a:t>
            </a:r>
            <a:r>
              <a:rPr lang="ru-RU" sz="1200" b="0" i="0" kern="1200" dirty="0" err="1" smtClean="0">
                <a:solidFill>
                  <a:schemeClr val="tx1"/>
                </a:solidFill>
                <a:effectLst/>
                <a:latin typeface="+mn-lt"/>
                <a:ea typeface="+mn-ea"/>
                <a:cs typeface="+mn-cs"/>
              </a:rPr>
              <a:t>char</a:t>
            </a:r>
            <a:r>
              <a:rPr lang="ru-RU" sz="1200" b="0" i="0" kern="1200" dirty="0" smtClean="0">
                <a:solidFill>
                  <a:schemeClr val="tx1"/>
                </a:solidFill>
                <a:effectLst/>
                <a:latin typeface="+mn-lt"/>
                <a:ea typeface="+mn-ea"/>
                <a:cs typeface="+mn-cs"/>
              </a:rPr>
              <a:t>*, поэтому </a:t>
            </a:r>
            <a:r>
              <a:rPr lang="ru-RU" sz="1200" b="0" i="0" kern="1200" dirty="0" err="1" smtClean="0">
                <a:solidFill>
                  <a:schemeClr val="tx1"/>
                </a:solidFill>
                <a:effectLst/>
                <a:latin typeface="+mn-lt"/>
                <a:ea typeface="+mn-ea"/>
                <a:cs typeface="+mn-cs"/>
              </a:rPr>
              <a:t>std</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cout</a:t>
            </a:r>
            <a:r>
              <a:rPr lang="ru-RU" sz="1200" b="0" i="0" kern="1200" dirty="0" smtClean="0">
                <a:solidFill>
                  <a:schemeClr val="tx1"/>
                </a:solidFill>
                <a:effectLst/>
                <a:latin typeface="+mn-lt"/>
                <a:ea typeface="+mn-ea"/>
                <a:cs typeface="+mn-cs"/>
              </a:rPr>
              <a:t> выведет это как строку!</a:t>
            </a:r>
          </a:p>
          <a:p>
            <a:r>
              <a:rPr lang="ru-RU" sz="1200" b="0" i="0" kern="1200" dirty="0" smtClean="0">
                <a:solidFill>
                  <a:schemeClr val="tx1"/>
                </a:solidFill>
                <a:effectLst/>
                <a:latin typeface="+mn-lt"/>
                <a:ea typeface="+mn-ea"/>
                <a:cs typeface="+mn-cs"/>
              </a:rPr>
              <a:t>Результат выполнения программы выше на моём компьютере:</a:t>
            </a:r>
          </a:p>
          <a:p>
            <a:r>
              <a:rPr lang="ru-RU" sz="1200" b="0" i="0" kern="1200" dirty="0" smtClean="0">
                <a:solidFill>
                  <a:schemeClr val="tx1"/>
                </a:solidFill>
                <a:effectLst/>
                <a:latin typeface="+mn-lt"/>
                <a:ea typeface="+mn-ea"/>
                <a:cs typeface="+mn-cs"/>
              </a:rPr>
              <a:t>R╠╠╠╠╜╡4;¿■A</a:t>
            </a:r>
          </a:p>
          <a:p>
            <a:r>
              <a:rPr lang="ru-RU" sz="1200" b="0" i="0" kern="1200" dirty="0" smtClean="0">
                <a:solidFill>
                  <a:schemeClr val="tx1"/>
                </a:solidFill>
                <a:effectLst/>
                <a:latin typeface="+mn-lt"/>
                <a:ea typeface="+mn-ea"/>
                <a:cs typeface="+mn-cs"/>
              </a:rPr>
              <a:t>Почему так? </a:t>
            </a:r>
            <a:r>
              <a:rPr lang="ru-RU" sz="1200" b="0" i="0" kern="1200" dirty="0" err="1" smtClean="0">
                <a:solidFill>
                  <a:schemeClr val="tx1"/>
                </a:solidFill>
                <a:effectLst/>
                <a:latin typeface="+mn-lt"/>
                <a:ea typeface="+mn-ea"/>
                <a:cs typeface="+mn-cs"/>
              </a:rPr>
              <a:t>std</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cout</a:t>
            </a:r>
            <a:r>
              <a:rPr lang="ru-RU" sz="1200" b="0" i="0" kern="1200" dirty="0" smtClean="0">
                <a:solidFill>
                  <a:schemeClr val="tx1"/>
                </a:solidFill>
                <a:effectLst/>
                <a:latin typeface="+mn-lt"/>
                <a:ea typeface="+mn-ea"/>
                <a:cs typeface="+mn-cs"/>
              </a:rPr>
              <a:t> предположил, что &amp;a (типа </a:t>
            </a:r>
            <a:r>
              <a:rPr lang="ru-RU" sz="1200" b="0" i="0" kern="1200" dirty="0" err="1" smtClean="0">
                <a:solidFill>
                  <a:schemeClr val="tx1"/>
                </a:solidFill>
                <a:effectLst/>
                <a:latin typeface="+mn-lt"/>
                <a:ea typeface="+mn-ea"/>
                <a:cs typeface="+mn-cs"/>
              </a:rPr>
              <a:t>char</a:t>
            </a:r>
            <a:r>
              <a:rPr lang="ru-RU" sz="1200" b="0" i="0" kern="1200" dirty="0" smtClean="0">
                <a:solidFill>
                  <a:schemeClr val="tx1"/>
                </a:solidFill>
                <a:effectLst/>
                <a:latin typeface="+mn-lt"/>
                <a:ea typeface="+mn-ea"/>
                <a:cs typeface="+mn-cs"/>
              </a:rPr>
              <a:t>*) является строкой. Поэтому сначала вывелось R, а затем вывод продолжился. Следующим в памяти был мусор. В конце концов, </a:t>
            </a:r>
            <a:r>
              <a:rPr lang="ru-RU" sz="1200" b="0" i="0" kern="1200" dirty="0" err="1" smtClean="0">
                <a:solidFill>
                  <a:schemeClr val="tx1"/>
                </a:solidFill>
                <a:effectLst/>
                <a:latin typeface="+mn-lt"/>
                <a:ea typeface="+mn-ea"/>
                <a:cs typeface="+mn-cs"/>
              </a:rPr>
              <a:t>std</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cout</a:t>
            </a:r>
            <a:r>
              <a:rPr lang="ru-RU" sz="1200" b="0" i="0" kern="1200" dirty="0" smtClean="0">
                <a:solidFill>
                  <a:schemeClr val="tx1"/>
                </a:solidFill>
                <a:effectLst/>
                <a:latin typeface="+mn-lt"/>
                <a:ea typeface="+mn-ea"/>
                <a:cs typeface="+mn-cs"/>
              </a:rPr>
              <a:t> столкнулся с ячейкой памяти, имеющей значение 0, которое он интерпретировал как нуль-терминатор, и, соответственно, прекратил вывод. То, что вы видите в результате, может отличаться, в зависимости от того, что находится в памяти после переменной a.</a:t>
            </a:r>
          </a:p>
          <a:p>
            <a:r>
              <a:rPr lang="ru-RU" sz="1200" b="0" i="0" kern="1200" smtClean="0">
                <a:solidFill>
                  <a:schemeClr val="tx1"/>
                </a:solidFill>
                <a:effectLst/>
                <a:latin typeface="+mn-lt"/>
                <a:ea typeface="+mn-ea"/>
                <a:cs typeface="+mn-cs"/>
              </a:rPr>
              <a:t>Подобное вряд ли случится с вами на практике (так как вы вряд ли захотите выводить адреса памяти), но это хорошая демонстрация того, как всё работает под капотом и как программы могут </a:t>
            </a:r>
            <a:r>
              <a:rPr lang="ru-RU" sz="1200" b="0" i="1" kern="1200" smtClean="0">
                <a:solidFill>
                  <a:schemeClr val="tx1"/>
                </a:solidFill>
                <a:effectLst/>
                <a:latin typeface="+mn-lt"/>
                <a:ea typeface="+mn-ea"/>
                <a:cs typeface="+mn-cs"/>
              </a:rPr>
              <a:t>случайно</a:t>
            </a:r>
            <a:r>
              <a:rPr lang="ru-RU" sz="1200" b="0" i="0" kern="1200" smtClean="0">
                <a:solidFill>
                  <a:schemeClr val="tx1"/>
                </a:solidFill>
                <a:effectLst/>
                <a:latin typeface="+mn-lt"/>
                <a:ea typeface="+mn-ea"/>
                <a:cs typeface="+mn-cs"/>
              </a:rPr>
              <a:t> «сойти с рельсов».</a:t>
            </a:r>
          </a:p>
          <a:p>
            <a:endParaRPr lang="ru-RU"/>
          </a:p>
        </p:txBody>
      </p:sp>
      <p:sp>
        <p:nvSpPr>
          <p:cNvPr id="4" name="Номер слайда 3"/>
          <p:cNvSpPr>
            <a:spLocks noGrp="1"/>
          </p:cNvSpPr>
          <p:nvPr>
            <p:ph type="sldNum" sz="quarter" idx="10"/>
          </p:nvPr>
        </p:nvSpPr>
        <p:spPr/>
        <p:txBody>
          <a:bodyPr/>
          <a:lstStyle/>
          <a:p>
            <a:fld id="{01F6DA6E-3E6A-4C51-A65E-2FA83A772343}" type="slidenum">
              <a:rPr lang="ru-RU" smtClean="0"/>
              <a:pPr/>
              <a:t>15</a:t>
            </a:fld>
            <a:endParaRPr lang="ru-RU"/>
          </a:p>
        </p:txBody>
      </p:sp>
    </p:spTree>
    <p:extLst>
      <p:ext uri="{BB962C8B-B14F-4D97-AF65-F5344CB8AC3E}">
        <p14:creationId xmlns:p14="http://schemas.microsoft.com/office/powerpoint/2010/main" val="303609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Строковый</a:t>
            </a:r>
            <a:r>
              <a:rPr lang="ru-RU" baseline="0" dirty="0" smtClean="0"/>
              <a:t> литерал </a:t>
            </a:r>
            <a:r>
              <a:rPr lang="en-US" dirty="0" smtClean="0"/>
              <a:t>“text”</a:t>
            </a:r>
            <a:r>
              <a:rPr lang="ru-RU" baseline="0" dirty="0" smtClean="0"/>
              <a:t> для компилятора </a:t>
            </a:r>
            <a:r>
              <a:rPr lang="en-US" dirty="0" err="1" smtClean="0"/>
              <a:t>const</a:t>
            </a:r>
            <a:r>
              <a:rPr lang="en-US" dirty="0" smtClean="0"/>
              <a:t> char[5]</a:t>
            </a:r>
            <a:endParaRPr lang="ru-RU" dirty="0" smtClean="0"/>
          </a:p>
          <a:p>
            <a:endParaRPr lang="ru-RU" dirty="0" smtClean="0"/>
          </a:p>
          <a:p>
            <a:endParaRPr lang="ru-RU" dirty="0" smtClean="0"/>
          </a:p>
          <a:p>
            <a:r>
              <a:rPr lang="ru-RU" dirty="0" smtClean="0"/>
              <a:t>Строка C-</a:t>
            </a:r>
            <a:r>
              <a:rPr lang="ru-RU" dirty="0" err="1" smtClean="0"/>
              <a:t>style</a:t>
            </a:r>
            <a:r>
              <a:rPr lang="ru-RU" dirty="0" smtClean="0"/>
              <a:t> — это простой массив символов, который использует нуль-терминатор. Нуль-терминатор — это специальный символ (код ASCII — 0), используемый для обозначения конца строки. Строка C-</a:t>
            </a:r>
            <a:r>
              <a:rPr lang="ru-RU" dirty="0" err="1" smtClean="0"/>
              <a:t>style</a:t>
            </a:r>
            <a:r>
              <a:rPr lang="ru-RU" dirty="0" smtClean="0"/>
              <a:t> ещё называется «нуль-терминированной строкой».</a:t>
            </a:r>
            <a:endParaRPr lang="en-US" dirty="0" smtClean="0"/>
          </a:p>
          <a:p>
            <a:endParaRPr lang="ru-RU" dirty="0" smtClean="0"/>
          </a:p>
          <a:p>
            <a:r>
              <a:rPr lang="ru-RU" dirty="0" smtClean="0"/>
              <a:t>Для её определения нужно просто объявить массив типа </a:t>
            </a:r>
            <a:r>
              <a:rPr lang="ru-RU" dirty="0" err="1" smtClean="0"/>
              <a:t>char</a:t>
            </a:r>
            <a:r>
              <a:rPr lang="ru-RU" dirty="0" smtClean="0"/>
              <a:t> и инициализировать его литералом (например, </a:t>
            </a:r>
            <a:r>
              <a:rPr lang="ru-RU" dirty="0" err="1" smtClean="0"/>
              <a:t>string</a:t>
            </a:r>
            <a:r>
              <a:rPr lang="ru-RU" dirty="0" smtClean="0"/>
              <a:t>-ом):</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3</a:t>
            </a:fld>
            <a:endParaRPr lang="ru-RU"/>
          </a:p>
        </p:txBody>
      </p:sp>
    </p:spTree>
    <p:extLst>
      <p:ext uri="{BB962C8B-B14F-4D97-AF65-F5344CB8AC3E}">
        <p14:creationId xmlns:p14="http://schemas.microsoft.com/office/powerpoint/2010/main" val="4059855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Важно отметить, что строки C-</a:t>
            </a:r>
            <a:r>
              <a:rPr lang="ru-RU" sz="1200" b="0" i="0" kern="1200" dirty="0" err="1" smtClean="0">
                <a:solidFill>
                  <a:schemeClr val="tx1"/>
                </a:solidFill>
                <a:effectLst/>
                <a:latin typeface="+mn-lt"/>
                <a:ea typeface="+mn-ea"/>
                <a:cs typeface="+mn-cs"/>
              </a:rPr>
              <a:t>style</a:t>
            </a:r>
            <a:r>
              <a:rPr lang="ru-RU" sz="1200" b="0" i="0" kern="1200" dirty="0" smtClean="0">
                <a:solidFill>
                  <a:schemeClr val="tx1"/>
                </a:solidFill>
                <a:effectLst/>
                <a:latin typeface="+mn-lt"/>
                <a:ea typeface="+mn-ea"/>
                <a:cs typeface="+mn-cs"/>
              </a:rPr>
              <a:t> следуют всем тем же правилам, что и массивы. Это означает, что вы можете инициализировать строку при создании, но после этого не сможете присваивать ей значения с помощью оператора присваивания:</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4</a:t>
            </a:fld>
            <a:endParaRPr lang="ru-RU"/>
          </a:p>
        </p:txBody>
      </p:sp>
    </p:spTree>
    <p:extLst>
      <p:ext uri="{BB962C8B-B14F-4D97-AF65-F5344CB8AC3E}">
        <p14:creationId xmlns:p14="http://schemas.microsoft.com/office/powerpoint/2010/main" val="3832523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Поскольку строки C-</a:t>
            </a:r>
            <a:r>
              <a:rPr lang="ru-RU" sz="1200" b="0" i="0" kern="1200" dirty="0" err="1" smtClean="0">
                <a:solidFill>
                  <a:schemeClr val="tx1"/>
                </a:solidFill>
                <a:effectLst/>
                <a:latin typeface="+mn-lt"/>
                <a:ea typeface="+mn-ea"/>
                <a:cs typeface="+mn-cs"/>
              </a:rPr>
              <a:t>style</a:t>
            </a:r>
            <a:r>
              <a:rPr lang="ru-RU" sz="1200" b="0" i="0" kern="1200" dirty="0" smtClean="0">
                <a:solidFill>
                  <a:schemeClr val="tx1"/>
                </a:solidFill>
                <a:effectLst/>
                <a:latin typeface="+mn-lt"/>
                <a:ea typeface="+mn-ea"/>
                <a:cs typeface="+mn-cs"/>
              </a:rPr>
              <a:t> являются массивами, то вы можете использовать оператор [] для изменения отдельных символов в строке:</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Результат выполнения программы выше:</a:t>
            </a:r>
          </a:p>
          <a:p>
            <a:r>
              <a:rPr lang="ru-RU" sz="1200" b="0" i="0" kern="1200" dirty="0" err="1" smtClean="0">
                <a:solidFill>
                  <a:schemeClr val="tx1"/>
                </a:solidFill>
                <a:effectLst/>
                <a:latin typeface="+mn-lt"/>
                <a:ea typeface="+mn-ea"/>
                <a:cs typeface="+mn-cs"/>
              </a:rPr>
              <a:t>spring</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При выводе строки C-</a:t>
            </a:r>
            <a:r>
              <a:rPr lang="ru-RU" sz="1200" b="0" i="0" kern="1200" dirty="0" err="1" smtClean="0">
                <a:solidFill>
                  <a:schemeClr val="tx1"/>
                </a:solidFill>
                <a:effectLst/>
                <a:latin typeface="+mn-lt"/>
                <a:ea typeface="+mn-ea"/>
                <a:cs typeface="+mn-cs"/>
              </a:rPr>
              <a:t>style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std</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cout</a:t>
            </a:r>
            <a:r>
              <a:rPr lang="ru-RU" sz="1200" b="0" i="0" kern="1200" dirty="0" smtClean="0">
                <a:solidFill>
                  <a:schemeClr val="tx1"/>
                </a:solidFill>
                <a:effectLst/>
                <a:latin typeface="+mn-lt"/>
                <a:ea typeface="+mn-ea"/>
                <a:cs typeface="+mn-cs"/>
              </a:rPr>
              <a:t> выводит символы до тех пор, пока не встретит нуль-терминатор. Если бы вы случайно перезаписали нуль-терминатор в конце строке (например, присвоив что-либо для </a:t>
            </a:r>
            <a:r>
              <a:rPr lang="ru-RU" sz="1200" b="0" i="0" kern="1200" dirty="0" err="1" smtClean="0">
                <a:solidFill>
                  <a:schemeClr val="tx1"/>
                </a:solidFill>
                <a:effectLst/>
                <a:latin typeface="+mn-lt"/>
                <a:ea typeface="+mn-ea"/>
                <a:cs typeface="+mn-cs"/>
              </a:rPr>
              <a:t>mystring</a:t>
            </a:r>
            <a:r>
              <a:rPr lang="ru-RU" sz="1200" b="0" i="0" kern="1200" dirty="0" smtClean="0">
                <a:solidFill>
                  <a:schemeClr val="tx1"/>
                </a:solidFill>
                <a:effectLst/>
                <a:latin typeface="+mn-lt"/>
                <a:ea typeface="+mn-ea"/>
                <a:cs typeface="+mn-cs"/>
              </a:rPr>
              <a:t>[6]), то вы не только бы получили все символы строки, но </a:t>
            </a:r>
            <a:r>
              <a:rPr lang="ru-RU" sz="1200" b="0" i="0" kern="1200" dirty="0" err="1" smtClean="0">
                <a:solidFill>
                  <a:schemeClr val="tx1"/>
                </a:solidFill>
                <a:effectLst/>
                <a:latin typeface="+mn-lt"/>
                <a:ea typeface="+mn-ea"/>
                <a:cs typeface="+mn-cs"/>
              </a:rPr>
              <a:t>std</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cout</a:t>
            </a:r>
            <a:r>
              <a:rPr lang="ru-RU" sz="1200" b="0" i="0" kern="1200" dirty="0" smtClean="0">
                <a:solidFill>
                  <a:schemeClr val="tx1"/>
                </a:solidFill>
                <a:effectLst/>
                <a:latin typeface="+mn-lt"/>
                <a:ea typeface="+mn-ea"/>
                <a:cs typeface="+mn-cs"/>
              </a:rPr>
              <a:t> также вывел бы всё, что находится в соседних слотах памяти до тех пор, пока не попадётся 0!</a:t>
            </a: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5</a:t>
            </a:fld>
            <a:endParaRPr lang="ru-RU"/>
          </a:p>
        </p:txBody>
      </p:sp>
    </p:spTree>
    <p:extLst>
      <p:ext uri="{BB962C8B-B14F-4D97-AF65-F5344CB8AC3E}">
        <p14:creationId xmlns:p14="http://schemas.microsoft.com/office/powerpoint/2010/main" val="244297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Обратите внимание, это нормально, если длина массива больше строки, которую он хранит:</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этом случае строка </a:t>
            </a:r>
            <a:r>
              <a:rPr lang="ru-RU" dirty="0" err="1" smtClean="0"/>
              <a:t>Max</a:t>
            </a:r>
            <a:r>
              <a:rPr lang="ru-RU" sz="1200" b="0" i="0" kern="1200" dirty="0" smtClean="0">
                <a:solidFill>
                  <a:schemeClr val="tx1"/>
                </a:solidFill>
                <a:effectLst/>
                <a:latin typeface="+mn-lt"/>
                <a:ea typeface="+mn-ea"/>
                <a:cs typeface="+mn-cs"/>
              </a:rPr>
              <a:t> будет выведена, а </a:t>
            </a:r>
            <a:r>
              <a:rPr lang="ru-RU" sz="1200" b="0" i="0" kern="1200" dirty="0" err="1" smtClean="0">
                <a:solidFill>
                  <a:schemeClr val="tx1"/>
                </a:solidFill>
                <a:effectLst/>
                <a:latin typeface="+mn-lt"/>
                <a:ea typeface="+mn-ea"/>
                <a:cs typeface="+mn-cs"/>
              </a:rPr>
              <a:t>std</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cout</a:t>
            </a:r>
            <a:r>
              <a:rPr lang="ru-RU" sz="1200" b="0" i="0" kern="1200" dirty="0" smtClean="0">
                <a:solidFill>
                  <a:schemeClr val="tx1"/>
                </a:solidFill>
                <a:effectLst/>
                <a:latin typeface="+mn-lt"/>
                <a:ea typeface="+mn-ea"/>
                <a:cs typeface="+mn-cs"/>
              </a:rPr>
              <a:t> остановится на нуль-терминаторе. Остальные символы в массиве будут проигнорированы.</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6</a:t>
            </a:fld>
            <a:endParaRPr lang="ru-RU"/>
          </a:p>
        </p:txBody>
      </p:sp>
    </p:spTree>
    <p:extLst>
      <p:ext uri="{BB962C8B-B14F-4D97-AF65-F5344CB8AC3E}">
        <p14:creationId xmlns:p14="http://schemas.microsoft.com/office/powerpoint/2010/main" val="328896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Есть много случаев, когда мы не знаем заранее, насколько длинной будет наша строка. Например, рассмотрим проблему написания программы, где мы просим пользователя ввести своё имя. Насколько длинным оно будет? Это неизвестно до тех пор, пока пользователь его не введёт!</a:t>
            </a:r>
          </a:p>
          <a:p>
            <a:r>
              <a:rPr lang="ru-RU" sz="1200" b="0" i="0" kern="1200" dirty="0" smtClean="0">
                <a:solidFill>
                  <a:schemeClr val="tx1"/>
                </a:solidFill>
                <a:effectLst/>
                <a:latin typeface="+mn-lt"/>
                <a:ea typeface="+mn-ea"/>
                <a:cs typeface="+mn-cs"/>
              </a:rPr>
              <a:t>В таком случае мы можем объявить массив размером больше, чем нам нужно:</a:t>
            </a:r>
          </a:p>
          <a:p>
            <a:endParaRPr lang="ru-RU" dirty="0" smtClean="0"/>
          </a:p>
          <a:p>
            <a:r>
              <a:rPr lang="ru-RU" sz="1200" b="0" i="0" kern="1200" dirty="0" smtClean="0">
                <a:solidFill>
                  <a:schemeClr val="tx1"/>
                </a:solidFill>
                <a:effectLst/>
                <a:latin typeface="+mn-lt"/>
                <a:ea typeface="+mn-ea"/>
                <a:cs typeface="+mn-cs"/>
              </a:rPr>
              <a:t>В программе выше мы объявили массив из 255 символов, предполагая, что пользователь не введёт имя длиннее 255 символов. Хоть это и распространённая практика, но она не очень эффективна, так как пользователю ничего не мешает ввести имя более 255 символов (случайно или намеренно).</a:t>
            </a: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7</a:t>
            </a:fld>
            <a:endParaRPr lang="ru-RU"/>
          </a:p>
        </p:txBody>
      </p:sp>
    </p:spTree>
    <p:extLst>
      <p:ext uri="{BB962C8B-B14F-4D97-AF65-F5344CB8AC3E}">
        <p14:creationId xmlns:p14="http://schemas.microsoft.com/office/powerpoint/2010/main" val="1622591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Намного лучше сделать следующим образом:</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Вызов </a:t>
            </a:r>
            <a:r>
              <a:rPr lang="ru-RU" dirty="0" err="1" smtClean="0"/>
              <a:t>cin.getline</a:t>
            </a:r>
            <a:r>
              <a:rPr lang="ru-RU" dirty="0" smtClean="0"/>
              <a:t>()</a:t>
            </a:r>
            <a:r>
              <a:rPr lang="ru-RU" sz="1200" b="0" i="0" kern="1200" dirty="0" smtClean="0">
                <a:solidFill>
                  <a:schemeClr val="tx1"/>
                </a:solidFill>
                <a:effectLst/>
                <a:latin typeface="+mn-lt"/>
                <a:ea typeface="+mn-ea"/>
                <a:cs typeface="+mn-cs"/>
              </a:rPr>
              <a:t> будет принимать до 254 символов в массив </a:t>
            </a:r>
            <a:r>
              <a:rPr lang="ru-RU" dirty="0" err="1" smtClean="0"/>
              <a:t>name</a:t>
            </a:r>
            <a:r>
              <a:rPr lang="ru-RU" sz="1200" b="0" i="0" kern="1200" dirty="0" smtClean="0">
                <a:solidFill>
                  <a:schemeClr val="tx1"/>
                </a:solidFill>
                <a:effectLst/>
                <a:latin typeface="+mn-lt"/>
                <a:ea typeface="+mn-ea"/>
                <a:cs typeface="+mn-cs"/>
              </a:rPr>
              <a:t> (оставляя место для нуль-терминатора!). Любые лишние символы будут проигнорированы. Таким образом, мы можем гарантировать, что массив не будет переполнен!</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8</a:t>
            </a:fld>
            <a:endParaRPr lang="ru-RU"/>
          </a:p>
        </p:txBody>
      </p:sp>
    </p:spTree>
    <p:extLst>
      <p:ext uri="{BB962C8B-B14F-4D97-AF65-F5344CB8AC3E}">
        <p14:creationId xmlns:p14="http://schemas.microsoft.com/office/powerpoint/2010/main" val="1255799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C++ предоставляет множество функций для управления строками C-</a:t>
            </a:r>
            <a:r>
              <a:rPr lang="ru-RU" sz="1200" b="0" i="0" kern="1200" dirty="0" err="1" smtClean="0">
                <a:solidFill>
                  <a:schemeClr val="tx1"/>
                </a:solidFill>
                <a:effectLst/>
                <a:latin typeface="+mn-lt"/>
                <a:ea typeface="+mn-ea"/>
                <a:cs typeface="+mn-cs"/>
              </a:rPr>
              <a:t>style</a:t>
            </a:r>
            <a:r>
              <a:rPr lang="ru-RU" sz="1200" b="0" i="0" kern="1200" dirty="0" smtClean="0">
                <a:solidFill>
                  <a:schemeClr val="tx1"/>
                </a:solidFill>
                <a:effectLst/>
                <a:latin typeface="+mn-lt"/>
                <a:ea typeface="+mn-ea"/>
                <a:cs typeface="+mn-cs"/>
              </a:rPr>
              <a:t>, которые подключаются с помощью </a:t>
            </a:r>
            <a:r>
              <a:rPr lang="ru-RU" sz="1200" b="1" i="0" u="none" strike="noStrike" kern="1200" dirty="0" smtClean="0">
                <a:solidFill>
                  <a:schemeClr val="tx1"/>
                </a:solidFill>
                <a:effectLst/>
                <a:latin typeface="+mn-lt"/>
                <a:ea typeface="+mn-ea"/>
                <a:cs typeface="+mn-cs"/>
                <a:hlinkClick r:id="rId3"/>
              </a:rPr>
              <a:t>заголовочного файла</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cstring</a:t>
            </a:r>
            <a:r>
              <a:rPr lang="ru-RU" sz="1200" b="0" i="0" kern="1200" dirty="0" smtClean="0">
                <a:solidFill>
                  <a:schemeClr val="tx1"/>
                </a:solidFill>
                <a:effectLst/>
                <a:latin typeface="+mn-lt"/>
                <a:ea typeface="+mn-ea"/>
                <a:cs typeface="+mn-cs"/>
              </a:rPr>
              <a:t>. Вот </a:t>
            </a:r>
            <a:r>
              <a:rPr lang="ru-RU" sz="1200" b="1" i="0" kern="1200" dirty="0" smtClean="0">
                <a:solidFill>
                  <a:schemeClr val="tx1"/>
                </a:solidFill>
                <a:effectLst/>
                <a:latin typeface="+mn-lt"/>
                <a:ea typeface="+mn-ea"/>
                <a:cs typeface="+mn-cs"/>
              </a:rPr>
              <a:t>несколько самых полезных функций</a:t>
            </a:r>
            <a:r>
              <a:rPr lang="ru-RU" sz="1200" b="0" i="0" kern="1200" dirty="0" smtClean="0">
                <a:solidFill>
                  <a:schemeClr val="tx1"/>
                </a:solidFill>
                <a:effectLst/>
                <a:latin typeface="+mn-lt"/>
                <a:ea typeface="+mn-ea"/>
                <a:cs typeface="+mn-cs"/>
              </a:rPr>
              <a:t>:</a:t>
            </a:r>
          </a:p>
          <a:p>
            <a:r>
              <a:rPr lang="ru-RU" sz="1200" b="1" i="0" kern="1200" dirty="0" smtClean="0">
                <a:solidFill>
                  <a:schemeClr val="tx1"/>
                </a:solidFill>
                <a:effectLst/>
                <a:latin typeface="+mn-lt"/>
                <a:ea typeface="+mn-ea"/>
                <a:cs typeface="+mn-cs"/>
              </a:rPr>
              <a:t>Функция </a:t>
            </a:r>
            <a:r>
              <a:rPr lang="ru-RU" sz="1200" b="1" i="0" kern="1200" dirty="0" err="1" smtClean="0">
                <a:solidFill>
                  <a:schemeClr val="tx1"/>
                </a:solidFill>
                <a:effectLst/>
                <a:latin typeface="+mn-lt"/>
                <a:ea typeface="+mn-ea"/>
                <a:cs typeface="+mn-cs"/>
              </a:rPr>
              <a:t>strcpy</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позволяет копировать содержимое одной строки в другую. Чаще всего это используется для присваивания значений строке:</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Тем не менее, использование </a:t>
            </a:r>
            <a:r>
              <a:rPr lang="ru-RU" sz="1200" b="0" i="0" kern="1200" dirty="0" err="1" smtClean="0">
                <a:solidFill>
                  <a:schemeClr val="tx1"/>
                </a:solidFill>
                <a:effectLst/>
                <a:latin typeface="+mn-lt"/>
                <a:ea typeface="+mn-ea"/>
                <a:cs typeface="+mn-cs"/>
              </a:rPr>
              <a:t>strcpy</a:t>
            </a:r>
            <a:r>
              <a:rPr lang="ru-RU" sz="1200" b="0" i="0" kern="1200" dirty="0" smtClean="0">
                <a:solidFill>
                  <a:schemeClr val="tx1"/>
                </a:solidFill>
                <a:effectLst/>
                <a:latin typeface="+mn-lt"/>
                <a:ea typeface="+mn-ea"/>
                <a:cs typeface="+mn-cs"/>
              </a:rPr>
              <a:t>() может легко вызвать переполнение массива, если не быть осторожным! В следующей программе, длина массива </a:t>
            </a:r>
            <a:r>
              <a:rPr lang="ru-RU" dirty="0" err="1" smtClean="0"/>
              <a:t>dest</a:t>
            </a:r>
            <a:r>
              <a:rPr lang="ru-RU" sz="1200" b="0" i="0" kern="1200" dirty="0" smtClean="0">
                <a:solidFill>
                  <a:schemeClr val="tx1"/>
                </a:solidFill>
                <a:effectLst/>
                <a:latin typeface="+mn-lt"/>
                <a:ea typeface="+mn-ea"/>
                <a:cs typeface="+mn-cs"/>
              </a:rPr>
              <a:t> меньше длины копируемой строки, поэтому в результате мы получим переполнение массива:</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01F6DA6E-3E6A-4C51-A65E-2FA83A772343}" type="slidenum">
              <a:rPr lang="ru-RU" smtClean="0"/>
              <a:pPr/>
              <a:t>9</a:t>
            </a:fld>
            <a:endParaRPr lang="ru-RU"/>
          </a:p>
        </p:txBody>
      </p:sp>
    </p:spTree>
    <p:extLst>
      <p:ext uri="{BB962C8B-B14F-4D97-AF65-F5344CB8AC3E}">
        <p14:creationId xmlns:p14="http://schemas.microsoft.com/office/powerpoint/2010/main" val="2492850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Ещё одной полезной функцией управления строками является </a:t>
            </a:r>
            <a:r>
              <a:rPr lang="ru-RU" sz="1200" b="1" i="0" kern="1200" dirty="0" smtClean="0">
                <a:solidFill>
                  <a:schemeClr val="tx1"/>
                </a:solidFill>
                <a:effectLst/>
                <a:latin typeface="+mn-lt"/>
                <a:ea typeface="+mn-ea"/>
                <a:cs typeface="+mn-cs"/>
              </a:rPr>
              <a:t>функция </a:t>
            </a:r>
            <a:r>
              <a:rPr lang="ru-RU" sz="1200" b="1" i="0" kern="1200" dirty="0" err="1" smtClean="0">
                <a:solidFill>
                  <a:schemeClr val="tx1"/>
                </a:solidFill>
                <a:effectLst/>
                <a:latin typeface="+mn-lt"/>
                <a:ea typeface="+mn-ea"/>
                <a:cs typeface="+mn-cs"/>
              </a:rPr>
              <a:t>strlen</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которая возвращает длину строки C-</a:t>
            </a:r>
            <a:r>
              <a:rPr lang="ru-RU" sz="1200" b="0" i="0" kern="1200" dirty="0" err="1" smtClean="0">
                <a:solidFill>
                  <a:schemeClr val="tx1"/>
                </a:solidFill>
                <a:effectLst/>
                <a:latin typeface="+mn-lt"/>
                <a:ea typeface="+mn-ea"/>
                <a:cs typeface="+mn-cs"/>
              </a:rPr>
              <a:t>style</a:t>
            </a:r>
            <a:r>
              <a:rPr lang="ru-RU" sz="1200" b="0" i="0" kern="1200" dirty="0" smtClean="0">
                <a:solidFill>
                  <a:schemeClr val="tx1"/>
                </a:solidFill>
                <a:effectLst/>
                <a:latin typeface="+mn-lt"/>
                <a:ea typeface="+mn-ea"/>
                <a:cs typeface="+mn-cs"/>
              </a:rPr>
              <a:t> (без учёта нуль-терминатора):</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Обратите внимание на разницу между </a:t>
            </a:r>
            <a:r>
              <a:rPr lang="ru-RU" sz="1200" b="0" i="0" kern="1200" dirty="0" err="1" smtClean="0">
                <a:solidFill>
                  <a:schemeClr val="tx1"/>
                </a:solidFill>
                <a:effectLst/>
                <a:latin typeface="+mn-lt"/>
                <a:ea typeface="+mn-ea"/>
                <a:cs typeface="+mn-cs"/>
              </a:rPr>
              <a:t>strlen</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sizeof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strlen</a:t>
            </a:r>
            <a:r>
              <a:rPr lang="ru-RU" sz="1200" b="0" i="0" kern="1200" dirty="0" smtClean="0">
                <a:solidFill>
                  <a:schemeClr val="tx1"/>
                </a:solidFill>
                <a:effectLst/>
                <a:latin typeface="+mn-lt"/>
                <a:ea typeface="+mn-ea"/>
                <a:cs typeface="+mn-cs"/>
              </a:rPr>
              <a:t>() выводит количество символов до нуль-терминатора, тогда как </a:t>
            </a:r>
            <a:r>
              <a:rPr lang="ru-RU" sz="1200" b="1" i="0" u="none" strike="noStrike" kern="1200" dirty="0" smtClean="0">
                <a:solidFill>
                  <a:schemeClr val="tx1"/>
                </a:solidFill>
                <a:effectLst/>
                <a:latin typeface="+mn-lt"/>
                <a:ea typeface="+mn-ea"/>
                <a:cs typeface="+mn-cs"/>
                <a:hlinkClick r:id="rId3"/>
              </a:rPr>
              <a:t>оператор </a:t>
            </a:r>
            <a:r>
              <a:rPr lang="ru-RU" sz="1200" b="1" i="0" u="none" strike="noStrike" kern="1200" dirty="0" err="1" smtClean="0">
                <a:solidFill>
                  <a:schemeClr val="tx1"/>
                </a:solidFill>
                <a:effectLst/>
                <a:latin typeface="+mn-lt"/>
                <a:ea typeface="+mn-ea"/>
                <a:cs typeface="+mn-cs"/>
                <a:hlinkClick r:id="rId3"/>
              </a:rPr>
              <a:t>sizeof</a:t>
            </a:r>
            <a:r>
              <a:rPr lang="ru-RU" sz="1200" b="1" i="0" u="none" strike="noStrike" kern="1200" dirty="0" smtClean="0">
                <a:solidFill>
                  <a:schemeClr val="tx1"/>
                </a:solidFill>
                <a:effectLst/>
                <a:latin typeface="+mn-lt"/>
                <a:ea typeface="+mn-ea"/>
                <a:cs typeface="+mn-cs"/>
                <a:hlinkClick r:id="rId3"/>
              </a:rPr>
              <a:t>()</a:t>
            </a:r>
            <a:r>
              <a:rPr lang="ru-RU" sz="1200" b="0" i="0" kern="1200" dirty="0" smtClean="0">
                <a:solidFill>
                  <a:schemeClr val="tx1"/>
                </a:solidFill>
                <a:effectLst/>
                <a:latin typeface="+mn-lt"/>
                <a:ea typeface="+mn-ea"/>
                <a:cs typeface="+mn-cs"/>
              </a:rPr>
              <a:t> возвращает размер целого массива, независимо от того, что в нём находится.</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10</a:t>
            </a:fld>
            <a:endParaRPr lang="ru-RU"/>
          </a:p>
        </p:txBody>
      </p:sp>
    </p:spTree>
    <p:extLst>
      <p:ext uri="{BB962C8B-B14F-4D97-AF65-F5344CB8AC3E}">
        <p14:creationId xmlns:p14="http://schemas.microsoft.com/office/powerpoint/2010/main" val="197236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ая соединительная линия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Прямая соединительная линия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Прямая соединительная линия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Прямоугольник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Овал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Овал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Овал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Заголовок 7"/>
          <p:cNvSpPr>
            <a:spLocks noGrp="1"/>
          </p:cNvSpPr>
          <p:nvPr>
            <p:ph type="ctrTitle"/>
          </p:nvPr>
        </p:nvSpPr>
        <p:spPr>
          <a:xfrm>
            <a:off x="2286000" y="3124200"/>
            <a:ext cx="6172200" cy="1894362"/>
          </a:xfrm>
        </p:spPr>
        <p:txBody>
          <a:bodyPr/>
          <a:lstStyle>
            <a:lvl1pPr>
              <a:defRPr b="1"/>
            </a:lvl1pPr>
          </a:lstStyle>
          <a:p>
            <a:r>
              <a:rPr lang="ru-RU" smtClean="0"/>
              <a:t>Образец заголовка</a:t>
            </a:r>
            <a:endParaRPr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22" name="Дата 27"/>
          <p:cNvSpPr>
            <a:spLocks noGrp="1"/>
          </p:cNvSpPr>
          <p:nvPr>
            <p:ph type="dt" sz="half" idx="10"/>
          </p:nvPr>
        </p:nvSpPr>
        <p:spPr bwMode="auto">
          <a:xfrm rot="5400000">
            <a:off x="7764463" y="1174750"/>
            <a:ext cx="2286000" cy="381000"/>
          </a:xfrm>
        </p:spPr>
        <p:txBody>
          <a:bodyPr/>
          <a:lstStyle>
            <a:lvl1pPr>
              <a:defRPr/>
            </a:lvl1pPr>
          </a:lstStyle>
          <a:p>
            <a:pPr>
              <a:defRPr/>
            </a:pPr>
            <a:fld id="{F87EEA3A-8331-41B8-8C86-B0B6A88B5CD2}" type="datetime1">
              <a:rPr lang="ru-RU" smtClean="0"/>
              <a:t>29.10.2019</a:t>
            </a:fld>
            <a:endParaRPr lang="ru-RU"/>
          </a:p>
        </p:txBody>
      </p:sp>
      <p:sp>
        <p:nvSpPr>
          <p:cNvPr id="23" name="Нижний колонтитул 16"/>
          <p:cNvSpPr>
            <a:spLocks noGrp="1"/>
          </p:cNvSpPr>
          <p:nvPr>
            <p:ph type="ftr" sz="quarter" idx="11"/>
          </p:nvPr>
        </p:nvSpPr>
        <p:spPr bwMode="auto">
          <a:xfrm rot="5400000">
            <a:off x="7077076" y="4181475"/>
            <a:ext cx="3657600" cy="384175"/>
          </a:xfrm>
        </p:spPr>
        <p:txBody>
          <a:bodyPr/>
          <a:lstStyle>
            <a:lvl1pPr>
              <a:defRPr/>
            </a:lvl1pPr>
          </a:lstStyle>
          <a:p>
            <a:pPr>
              <a:defRPr/>
            </a:pPr>
            <a:endParaRPr lang="ru-RU"/>
          </a:p>
        </p:txBody>
      </p:sp>
      <p:sp>
        <p:nvSpPr>
          <p:cNvPr id="24" name="Номер слайда 28"/>
          <p:cNvSpPr>
            <a:spLocks noGrp="1"/>
          </p:cNvSpPr>
          <p:nvPr>
            <p:ph type="sldNum" sz="quarter" idx="12"/>
          </p:nvPr>
        </p:nvSpPr>
        <p:spPr bwMode="auto">
          <a:xfrm>
            <a:off x="1325563" y="4929188"/>
            <a:ext cx="609600" cy="517525"/>
          </a:xfrm>
        </p:spPr>
        <p:txBody>
          <a:bodyPr/>
          <a:lstStyle>
            <a:lvl1pPr>
              <a:defRPr/>
            </a:lvl1pPr>
          </a:lstStyle>
          <a:p>
            <a:pPr>
              <a:defRPr/>
            </a:pPr>
            <a:fld id="{466A4404-A68F-407D-B360-CA86652214C7}" type="slidenum">
              <a:rPr lang="ru-RU"/>
              <a:pPr>
                <a:defRPr/>
              </a:pPr>
              <a:t>‹#›</a:t>
            </a:fld>
            <a:endParaRPr lang="ru-RU"/>
          </a:p>
        </p:txBody>
      </p:sp>
    </p:spTree>
    <p:extLst>
      <p:ext uri="{BB962C8B-B14F-4D97-AF65-F5344CB8AC3E}">
        <p14:creationId xmlns:p14="http://schemas.microsoft.com/office/powerpoint/2010/main" val="13593192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83E41A2F-86ED-4540-A3E4-E22C6089ED2C}" type="datetime1">
              <a:rPr lang="ru-RU" smtClean="0"/>
              <a:t>29.10.2019</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B8EAE6D0-CAD4-4B11-982A-EA735F08899A}" type="slidenum">
              <a:rPr lang="ru-RU"/>
              <a:pPr>
                <a:defRPr/>
              </a:pPr>
              <a:t>‹#›</a:t>
            </a:fld>
            <a:endParaRPr lang="ru-RU"/>
          </a:p>
        </p:txBody>
      </p:sp>
    </p:spTree>
    <p:extLst>
      <p:ext uri="{BB962C8B-B14F-4D97-AF65-F5344CB8AC3E}">
        <p14:creationId xmlns:p14="http://schemas.microsoft.com/office/powerpoint/2010/main" val="162049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A3AA9858-099F-4C32-9293-3B4DD647A083}" type="datetime1">
              <a:rPr lang="ru-RU" smtClean="0"/>
              <a:t>29.10.2019</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1739969B-4C9C-48A4-933F-5F5847808539}" type="slidenum">
              <a:rPr lang="ru-RU"/>
              <a:pPr>
                <a:defRPr/>
              </a:pPr>
              <a:t>‹#›</a:t>
            </a:fld>
            <a:endParaRPr lang="ru-RU"/>
          </a:p>
        </p:txBody>
      </p:sp>
    </p:spTree>
    <p:extLst>
      <p:ext uri="{BB962C8B-B14F-4D97-AF65-F5344CB8AC3E}">
        <p14:creationId xmlns:p14="http://schemas.microsoft.com/office/powerpoint/2010/main" val="332354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8" name="Содержимое 7"/>
          <p:cNvSpPr>
            <a:spLocks noGrp="1"/>
          </p:cNvSpPr>
          <p:nvPr>
            <p:ph sz="quarter" idx="1"/>
          </p:nvPr>
        </p:nvSpPr>
        <p:spPr>
          <a:xfrm>
            <a:off x="457200" y="1600200"/>
            <a:ext cx="7467600" cy="487375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6"/>
          <p:cNvSpPr>
            <a:spLocks noGrp="1"/>
          </p:cNvSpPr>
          <p:nvPr>
            <p:ph type="dt" sz="half" idx="10"/>
          </p:nvPr>
        </p:nvSpPr>
        <p:spPr/>
        <p:txBody>
          <a:bodyPr rtlCol="0"/>
          <a:lstStyle>
            <a:lvl1pPr>
              <a:defRPr/>
            </a:lvl1pPr>
          </a:lstStyle>
          <a:p>
            <a:pPr>
              <a:defRPr/>
            </a:pPr>
            <a:fld id="{9EA9F515-9D98-4252-B479-5AD3EB125C21}" type="datetime1">
              <a:rPr lang="ru-RU" smtClean="0"/>
              <a:t>29.10.2019</a:t>
            </a:fld>
            <a:endParaRPr lang="ru-RU"/>
          </a:p>
        </p:txBody>
      </p:sp>
      <p:sp>
        <p:nvSpPr>
          <p:cNvPr id="5" name="Номер слайда 8"/>
          <p:cNvSpPr>
            <a:spLocks noGrp="1"/>
          </p:cNvSpPr>
          <p:nvPr>
            <p:ph type="sldNum" sz="quarter" idx="11"/>
          </p:nvPr>
        </p:nvSpPr>
        <p:spPr/>
        <p:txBody>
          <a:bodyPr rtlCol="0"/>
          <a:lstStyle>
            <a:lvl1pPr>
              <a:defRPr/>
            </a:lvl1pPr>
          </a:lstStyle>
          <a:p>
            <a:pPr>
              <a:defRPr/>
            </a:pPr>
            <a:fld id="{8D2641A1-8ECD-4A11-B18A-999E724BADA8}" type="slidenum">
              <a:rPr lang="ru-RU"/>
              <a:pPr>
                <a:defRPr/>
              </a:pPr>
              <a:t>‹#›</a:t>
            </a:fld>
            <a:endParaRPr lang="ru-RU"/>
          </a:p>
        </p:txBody>
      </p:sp>
      <p:sp>
        <p:nvSpPr>
          <p:cNvPr id="6" name="Нижний колонтитул 9"/>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40669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Прямая соединительная линия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оугольник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Овал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Овал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Овал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Прямая соединительная линия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lang="ru-RU" smtClean="0"/>
              <a:t>Образец заголовка</a:t>
            </a:r>
            <a:endParaRPr lang="en-US"/>
          </a:p>
        </p:txBody>
      </p:sp>
      <p:sp>
        <p:nvSpPr>
          <p:cNvPr id="3" name="Текст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20" name="Дата 3"/>
          <p:cNvSpPr>
            <a:spLocks noGrp="1"/>
          </p:cNvSpPr>
          <p:nvPr>
            <p:ph type="dt" sz="half" idx="10"/>
          </p:nvPr>
        </p:nvSpPr>
        <p:spPr bwMode="auto">
          <a:xfrm rot="5400000">
            <a:off x="7762875" y="1169988"/>
            <a:ext cx="2286000" cy="381000"/>
          </a:xfrm>
        </p:spPr>
        <p:txBody>
          <a:bodyPr/>
          <a:lstStyle>
            <a:lvl1pPr>
              <a:defRPr/>
            </a:lvl1pPr>
          </a:lstStyle>
          <a:p>
            <a:pPr>
              <a:defRPr/>
            </a:pPr>
            <a:fld id="{54C6744E-7314-40C2-901F-84EBF4208372}" type="datetime1">
              <a:rPr lang="ru-RU" smtClean="0"/>
              <a:t>29.10.2019</a:t>
            </a:fld>
            <a:endParaRPr lang="ru-RU"/>
          </a:p>
        </p:txBody>
      </p:sp>
      <p:sp>
        <p:nvSpPr>
          <p:cNvPr id="21" name="Нижний колонтитул 4"/>
          <p:cNvSpPr>
            <a:spLocks noGrp="1"/>
          </p:cNvSpPr>
          <p:nvPr>
            <p:ph type="ftr" sz="quarter" idx="11"/>
          </p:nvPr>
        </p:nvSpPr>
        <p:spPr bwMode="auto">
          <a:xfrm rot="5400000">
            <a:off x="7077076" y="4178300"/>
            <a:ext cx="3657600" cy="384175"/>
          </a:xfrm>
        </p:spPr>
        <p:txBody>
          <a:bodyPr/>
          <a:lstStyle>
            <a:lvl1pPr>
              <a:defRPr/>
            </a:lvl1pPr>
          </a:lstStyle>
          <a:p>
            <a:pPr>
              <a:defRPr/>
            </a:pPr>
            <a:endParaRPr lang="ru-RU"/>
          </a:p>
        </p:txBody>
      </p:sp>
      <p:sp>
        <p:nvSpPr>
          <p:cNvPr id="22" name="Номер слайда 5"/>
          <p:cNvSpPr>
            <a:spLocks noGrp="1"/>
          </p:cNvSpPr>
          <p:nvPr>
            <p:ph type="sldNum" sz="quarter" idx="12"/>
          </p:nvPr>
        </p:nvSpPr>
        <p:spPr bwMode="auto">
          <a:xfrm>
            <a:off x="1339850" y="4929188"/>
            <a:ext cx="609600" cy="517525"/>
          </a:xfrm>
        </p:spPr>
        <p:txBody>
          <a:bodyPr/>
          <a:lstStyle>
            <a:lvl1pPr>
              <a:defRPr/>
            </a:lvl1pPr>
          </a:lstStyle>
          <a:p>
            <a:pPr>
              <a:defRPr/>
            </a:pPr>
            <a:fld id="{B112E836-4E94-446F-90E2-F6779B68C995}" type="slidenum">
              <a:rPr lang="ru-RU"/>
              <a:pPr>
                <a:defRPr/>
              </a:pPr>
              <a:t>‹#›</a:t>
            </a:fld>
            <a:endParaRPr lang="ru-RU"/>
          </a:p>
        </p:txBody>
      </p:sp>
    </p:spTree>
    <p:extLst>
      <p:ext uri="{BB962C8B-B14F-4D97-AF65-F5344CB8AC3E}">
        <p14:creationId xmlns:p14="http://schemas.microsoft.com/office/powerpoint/2010/main" val="74207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9" name="Содержимое 8"/>
          <p:cNvSpPr>
            <a:spLocks noGrp="1"/>
          </p:cNvSpPr>
          <p:nvPr>
            <p:ph sz="quarter" idx="1"/>
          </p:nvPr>
        </p:nvSpPr>
        <p:spPr>
          <a:xfrm>
            <a:off x="457200"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Содержимое 10"/>
          <p:cNvSpPr>
            <a:spLocks noGrp="1"/>
          </p:cNvSpPr>
          <p:nvPr>
            <p:ph sz="quarter" idx="2"/>
          </p:nvPr>
        </p:nvSpPr>
        <p:spPr>
          <a:xfrm>
            <a:off x="4270248"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3"/>
          <p:cNvSpPr>
            <a:spLocks noGrp="1"/>
          </p:cNvSpPr>
          <p:nvPr>
            <p:ph type="dt" sz="half" idx="10"/>
          </p:nvPr>
        </p:nvSpPr>
        <p:spPr/>
        <p:txBody>
          <a:bodyPr/>
          <a:lstStyle>
            <a:lvl1pPr>
              <a:defRPr/>
            </a:lvl1pPr>
          </a:lstStyle>
          <a:p>
            <a:pPr>
              <a:defRPr/>
            </a:pPr>
            <a:fld id="{8DED8E7A-F571-496B-9BB9-64B0B26BD071}" type="datetime1">
              <a:rPr lang="ru-RU" smtClean="0"/>
              <a:t>29.10.2019</a:t>
            </a:fld>
            <a:endParaRPr lang="ru-RU"/>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pPr>
              <a:defRPr/>
            </a:pPr>
            <a:fld id="{29121F19-F4CF-4704-81C0-8C445578A13C}" type="slidenum">
              <a:rPr lang="ru-RU"/>
              <a:pPr>
                <a:defRPr/>
              </a:pPr>
              <a:t>‹#›</a:t>
            </a:fld>
            <a:endParaRPr lang="ru-RU"/>
          </a:p>
        </p:txBody>
      </p:sp>
    </p:spTree>
    <p:extLst>
      <p:ext uri="{BB962C8B-B14F-4D97-AF65-F5344CB8AC3E}">
        <p14:creationId xmlns:p14="http://schemas.microsoft.com/office/powerpoint/2010/main" val="132841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lstStyle>
            <a:lvl1pPr>
              <a:defRPr/>
            </a:lvl1pPr>
          </a:lstStyle>
          <a:p>
            <a:r>
              <a:rPr lang="ru-RU" smtClean="0"/>
              <a:t>Образец заголовка</a:t>
            </a:r>
            <a:endParaRPr lang="en-US"/>
          </a:p>
        </p:txBody>
      </p:sp>
      <p:sp>
        <p:nvSpPr>
          <p:cNvPr id="11" name="Содержимое 10"/>
          <p:cNvSpPr>
            <a:spLocks noGrp="1"/>
          </p:cNvSpPr>
          <p:nvPr>
            <p:ph sz="quarter" idx="2"/>
          </p:nvPr>
        </p:nvSpPr>
        <p:spPr>
          <a:xfrm>
            <a:off x="457200"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Содержимое 12"/>
          <p:cNvSpPr>
            <a:spLocks noGrp="1"/>
          </p:cNvSpPr>
          <p:nvPr>
            <p:ph sz="quarter" idx="4"/>
          </p:nvPr>
        </p:nvSpPr>
        <p:spPr>
          <a:xfrm>
            <a:off x="4371975"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7" name="Дата 13"/>
          <p:cNvSpPr>
            <a:spLocks noGrp="1"/>
          </p:cNvSpPr>
          <p:nvPr>
            <p:ph type="dt" sz="half" idx="10"/>
          </p:nvPr>
        </p:nvSpPr>
        <p:spPr/>
        <p:txBody>
          <a:bodyPr/>
          <a:lstStyle>
            <a:lvl1pPr>
              <a:defRPr/>
            </a:lvl1pPr>
          </a:lstStyle>
          <a:p>
            <a:pPr>
              <a:defRPr/>
            </a:pPr>
            <a:fld id="{51A404C8-38C0-4C54-8EE0-618CFF25BDF5}" type="datetime1">
              <a:rPr lang="ru-RU" smtClean="0"/>
              <a:t>29.10.2019</a:t>
            </a:fld>
            <a:endParaRPr lang="ru-RU"/>
          </a:p>
        </p:txBody>
      </p:sp>
      <p:sp>
        <p:nvSpPr>
          <p:cNvPr id="8" name="Нижний колонтитул 2"/>
          <p:cNvSpPr>
            <a:spLocks noGrp="1"/>
          </p:cNvSpPr>
          <p:nvPr>
            <p:ph type="ftr" sz="quarter" idx="11"/>
          </p:nvPr>
        </p:nvSpPr>
        <p:spPr/>
        <p:txBody>
          <a:bodyPr/>
          <a:lstStyle>
            <a:lvl1pPr>
              <a:defRPr/>
            </a:lvl1pPr>
          </a:lstStyle>
          <a:p>
            <a:pPr>
              <a:defRPr/>
            </a:pPr>
            <a:endParaRPr lang="ru-RU"/>
          </a:p>
        </p:txBody>
      </p:sp>
      <p:sp>
        <p:nvSpPr>
          <p:cNvPr id="9" name="Номер слайда 22"/>
          <p:cNvSpPr>
            <a:spLocks noGrp="1"/>
          </p:cNvSpPr>
          <p:nvPr>
            <p:ph type="sldNum" sz="quarter" idx="12"/>
          </p:nvPr>
        </p:nvSpPr>
        <p:spPr/>
        <p:txBody>
          <a:bodyPr/>
          <a:lstStyle>
            <a:lvl1pPr>
              <a:defRPr/>
            </a:lvl1pPr>
          </a:lstStyle>
          <a:p>
            <a:pPr>
              <a:defRPr/>
            </a:pPr>
            <a:fld id="{FD63F89F-B9B9-439C-B3D4-DFDF5D98A536}" type="slidenum">
              <a:rPr lang="ru-RU"/>
              <a:pPr>
                <a:defRPr/>
              </a:pPr>
              <a:t>‹#›</a:t>
            </a:fld>
            <a:endParaRPr lang="ru-RU"/>
          </a:p>
        </p:txBody>
      </p:sp>
    </p:spTree>
    <p:extLst>
      <p:ext uri="{BB962C8B-B14F-4D97-AF65-F5344CB8AC3E}">
        <p14:creationId xmlns:p14="http://schemas.microsoft.com/office/powerpoint/2010/main" val="298789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5"/>
          <p:cNvSpPr>
            <a:spLocks noGrp="1"/>
          </p:cNvSpPr>
          <p:nvPr>
            <p:ph type="dt" sz="half" idx="10"/>
          </p:nvPr>
        </p:nvSpPr>
        <p:spPr/>
        <p:txBody>
          <a:bodyPr rtlCol="0"/>
          <a:lstStyle>
            <a:lvl1pPr>
              <a:defRPr/>
            </a:lvl1pPr>
          </a:lstStyle>
          <a:p>
            <a:pPr>
              <a:defRPr/>
            </a:pPr>
            <a:fld id="{24730CC6-4A9F-44E4-B452-ADCF71CDC455}" type="datetime1">
              <a:rPr lang="ru-RU" smtClean="0"/>
              <a:t>29.10.2019</a:t>
            </a:fld>
            <a:endParaRPr lang="ru-RU"/>
          </a:p>
        </p:txBody>
      </p:sp>
      <p:sp>
        <p:nvSpPr>
          <p:cNvPr id="4" name="Номер слайда 6"/>
          <p:cNvSpPr>
            <a:spLocks noGrp="1"/>
          </p:cNvSpPr>
          <p:nvPr>
            <p:ph type="sldNum" sz="quarter" idx="11"/>
          </p:nvPr>
        </p:nvSpPr>
        <p:spPr/>
        <p:txBody>
          <a:bodyPr rtlCol="0"/>
          <a:lstStyle>
            <a:lvl1pPr>
              <a:defRPr/>
            </a:lvl1pPr>
          </a:lstStyle>
          <a:p>
            <a:pPr>
              <a:defRPr/>
            </a:pPr>
            <a:fld id="{793E6518-17F6-4B44-860B-5B83B08178EA}" type="slidenum">
              <a:rPr lang="ru-RU"/>
              <a:pPr>
                <a:defRPr/>
              </a:pPr>
              <a:t>‹#›</a:t>
            </a:fld>
            <a:endParaRPr lang="ru-RU"/>
          </a:p>
        </p:txBody>
      </p:sp>
      <p:sp>
        <p:nvSpPr>
          <p:cNvPr id="5" name="Нижний колонтитул 7"/>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3647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3"/>
          <p:cNvSpPr>
            <a:spLocks noGrp="1"/>
          </p:cNvSpPr>
          <p:nvPr>
            <p:ph type="dt" sz="half" idx="10"/>
          </p:nvPr>
        </p:nvSpPr>
        <p:spPr/>
        <p:txBody>
          <a:bodyPr/>
          <a:lstStyle>
            <a:lvl1pPr>
              <a:defRPr/>
            </a:lvl1pPr>
          </a:lstStyle>
          <a:p>
            <a:pPr>
              <a:defRPr/>
            </a:pPr>
            <a:fld id="{615B2E5E-9286-4819-A0A5-CDBD0709C0D7}" type="datetime1">
              <a:rPr lang="ru-RU" smtClean="0"/>
              <a:t>29.10.2019</a:t>
            </a:fld>
            <a:endParaRPr lang="ru-RU"/>
          </a:p>
        </p:txBody>
      </p:sp>
      <p:sp>
        <p:nvSpPr>
          <p:cNvPr id="3" name="Нижний колонтитул 2"/>
          <p:cNvSpPr>
            <a:spLocks noGrp="1"/>
          </p:cNvSpPr>
          <p:nvPr>
            <p:ph type="ftr" sz="quarter" idx="11"/>
          </p:nvPr>
        </p:nvSpPr>
        <p:spPr/>
        <p:txBody>
          <a:bodyPr/>
          <a:lstStyle>
            <a:lvl1pPr>
              <a:defRPr/>
            </a:lvl1pPr>
          </a:lstStyle>
          <a:p>
            <a:pPr>
              <a:defRPr/>
            </a:pPr>
            <a:endParaRPr lang="ru-RU"/>
          </a:p>
        </p:txBody>
      </p:sp>
      <p:sp>
        <p:nvSpPr>
          <p:cNvPr id="4" name="Номер слайда 22"/>
          <p:cNvSpPr>
            <a:spLocks noGrp="1"/>
          </p:cNvSpPr>
          <p:nvPr>
            <p:ph type="sldNum" sz="quarter" idx="12"/>
          </p:nvPr>
        </p:nvSpPr>
        <p:spPr/>
        <p:txBody>
          <a:bodyPr/>
          <a:lstStyle>
            <a:lvl1pPr>
              <a:defRPr/>
            </a:lvl1pPr>
          </a:lstStyle>
          <a:p>
            <a:pPr>
              <a:defRPr/>
            </a:pPr>
            <a:fld id="{87B754E5-D70E-405F-B36C-D53FB8963BEE}" type="slidenum">
              <a:rPr lang="ru-RU"/>
              <a:pPr>
                <a:defRPr/>
              </a:pPr>
              <a:t>‹#›</a:t>
            </a:fld>
            <a:endParaRPr lang="ru-RU"/>
          </a:p>
        </p:txBody>
      </p:sp>
    </p:spTree>
    <p:extLst>
      <p:ext uri="{BB962C8B-B14F-4D97-AF65-F5344CB8AC3E}">
        <p14:creationId xmlns:p14="http://schemas.microsoft.com/office/powerpoint/2010/main" val="56174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Прямая соединительная линия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Прямая соединительная линия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Прямая соединительная линия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оугольник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Овал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Заголовок 1"/>
          <p:cNvSpPr>
            <a:spLocks noGrp="1"/>
          </p:cNvSpPr>
          <p:nvPr>
            <p:ph type="title"/>
          </p:nvPr>
        </p:nvSpPr>
        <p:spPr>
          <a:xfrm rot="5400000">
            <a:off x="3371850" y="3200400"/>
            <a:ext cx="6309360" cy="457200"/>
          </a:xfrm>
        </p:spPr>
        <p:txBody>
          <a:bodyPr/>
          <a:lstStyle>
            <a:lvl1pPr algn="l">
              <a:buNone/>
              <a:defRPr sz="2000" b="1" cap="small" baseline="0"/>
            </a:lvl1pPr>
          </a:lstStyle>
          <a:p>
            <a:r>
              <a:rPr lang="ru-RU" smtClean="0"/>
              <a:t>Образец заголовка</a:t>
            </a:r>
            <a:endParaRPr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8" name="Содержимое 17"/>
          <p:cNvSpPr>
            <a:spLocks noGrp="1"/>
          </p:cNvSpPr>
          <p:nvPr>
            <p:ph sz="quarter" idx="1"/>
          </p:nvPr>
        </p:nvSpPr>
        <p:spPr>
          <a:xfrm>
            <a:off x="304800" y="274320"/>
            <a:ext cx="5638800" cy="632764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Дата 20"/>
          <p:cNvSpPr>
            <a:spLocks noGrp="1"/>
          </p:cNvSpPr>
          <p:nvPr>
            <p:ph type="dt" sz="half" idx="10"/>
          </p:nvPr>
        </p:nvSpPr>
        <p:spPr/>
        <p:txBody>
          <a:bodyPr rtlCol="0"/>
          <a:lstStyle>
            <a:lvl1pPr>
              <a:defRPr/>
            </a:lvl1pPr>
          </a:lstStyle>
          <a:p>
            <a:pPr>
              <a:defRPr/>
            </a:pPr>
            <a:fld id="{22717DDB-A99E-4204-947E-99C5A9376D65}" type="datetime1">
              <a:rPr lang="ru-RU" smtClean="0"/>
              <a:t>29.10.2019</a:t>
            </a:fld>
            <a:endParaRPr lang="ru-RU"/>
          </a:p>
        </p:txBody>
      </p:sp>
      <p:sp>
        <p:nvSpPr>
          <p:cNvPr id="13" name="Номер слайда 21"/>
          <p:cNvSpPr>
            <a:spLocks noGrp="1"/>
          </p:cNvSpPr>
          <p:nvPr>
            <p:ph type="sldNum" sz="quarter" idx="11"/>
          </p:nvPr>
        </p:nvSpPr>
        <p:spPr/>
        <p:txBody>
          <a:bodyPr rtlCol="0"/>
          <a:lstStyle>
            <a:lvl1pPr>
              <a:defRPr/>
            </a:lvl1pPr>
          </a:lstStyle>
          <a:p>
            <a:pPr>
              <a:defRPr/>
            </a:pPr>
            <a:fld id="{3CB29402-CCB6-4237-A6A3-B2DB05F8938B}" type="slidenum">
              <a:rPr lang="ru-RU"/>
              <a:pPr>
                <a:defRPr/>
              </a:pPr>
              <a:t>‹#›</a:t>
            </a:fld>
            <a:endParaRPr lang="ru-RU"/>
          </a:p>
        </p:txBody>
      </p:sp>
      <p:sp>
        <p:nvSpPr>
          <p:cNvPr id="14" name="Нижний колонтитул 22"/>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99649113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Овал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Прямая соединительная линия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рямоугольник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Прямая соединительная линия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Прямая соединительная линия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Заголовок 1"/>
          <p:cNvSpPr>
            <a:spLocks noGrp="1"/>
          </p:cNvSpPr>
          <p:nvPr>
            <p:ph type="title"/>
          </p:nvPr>
        </p:nvSpPr>
        <p:spPr>
          <a:xfrm rot="5400000">
            <a:off x="3350133" y="3200400"/>
            <a:ext cx="6309360" cy="457200"/>
          </a:xfrm>
        </p:spPr>
        <p:txBody>
          <a:bodyPr/>
          <a:lstStyle>
            <a:lvl1pPr algn="l">
              <a:buNone/>
              <a:defRPr sz="2000" b="1"/>
            </a:lvl1pPr>
          </a:lstStyle>
          <a:p>
            <a:r>
              <a:rPr lang="ru-RU" smtClean="0"/>
              <a:t>Образец заголовка</a:t>
            </a:r>
            <a:endParaRPr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ru-RU" noProof="0" smtClean="0"/>
              <a:t>Вставка рисунка</a:t>
            </a:r>
            <a:endParaRPr lang="en-US" noProof="0"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ru-RU" smtClean="0"/>
              <a:t>Образец текста</a:t>
            </a:r>
          </a:p>
        </p:txBody>
      </p:sp>
      <p:sp>
        <p:nvSpPr>
          <p:cNvPr id="12" name="Дата 16"/>
          <p:cNvSpPr>
            <a:spLocks noGrp="1"/>
          </p:cNvSpPr>
          <p:nvPr>
            <p:ph type="dt" sz="half" idx="10"/>
          </p:nvPr>
        </p:nvSpPr>
        <p:spPr/>
        <p:txBody>
          <a:bodyPr rtlCol="0"/>
          <a:lstStyle>
            <a:lvl1pPr>
              <a:defRPr/>
            </a:lvl1pPr>
          </a:lstStyle>
          <a:p>
            <a:pPr>
              <a:defRPr/>
            </a:pPr>
            <a:fld id="{A3548FFD-C22C-4E5A-A051-4819B51DDE0B}" type="datetime1">
              <a:rPr lang="ru-RU" smtClean="0"/>
              <a:t>29.10.2019</a:t>
            </a:fld>
            <a:endParaRPr lang="ru-RU"/>
          </a:p>
        </p:txBody>
      </p:sp>
      <p:sp>
        <p:nvSpPr>
          <p:cNvPr id="13" name="Номер слайда 17"/>
          <p:cNvSpPr>
            <a:spLocks noGrp="1"/>
          </p:cNvSpPr>
          <p:nvPr>
            <p:ph type="sldNum" sz="quarter" idx="11"/>
          </p:nvPr>
        </p:nvSpPr>
        <p:spPr/>
        <p:txBody>
          <a:bodyPr rtlCol="0"/>
          <a:lstStyle>
            <a:lvl1pPr>
              <a:defRPr/>
            </a:lvl1pPr>
          </a:lstStyle>
          <a:p>
            <a:pPr>
              <a:defRPr/>
            </a:pPr>
            <a:fld id="{5FFC15E2-8F94-4DC1-9659-4925062B3038}" type="slidenum">
              <a:rPr lang="ru-RU"/>
              <a:pPr>
                <a:defRPr/>
              </a:pPr>
              <a:t>‹#›</a:t>
            </a:fld>
            <a:endParaRPr lang="ru-RU"/>
          </a:p>
        </p:txBody>
      </p:sp>
      <p:sp>
        <p:nvSpPr>
          <p:cNvPr id="14" name="Нижний колонтитул 20"/>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4484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lang="ru-RU" smtClean="0"/>
              <a:t>Образец заголовка</a:t>
            </a:r>
            <a:endParaRPr lang="en-US"/>
          </a:p>
        </p:txBody>
      </p:sp>
      <p:sp>
        <p:nvSpPr>
          <p:cNvPr id="3076" name="Текст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4" name="Дата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fld id="{6F3F371B-EAF2-4E32-BD8B-FDA2D45DDE5B}" type="datetime1">
              <a:rPr lang="ru-RU" smtClean="0"/>
              <a:t>29.10.2019</a:t>
            </a:fld>
            <a:endParaRPr lang="ru-RU"/>
          </a:p>
        </p:txBody>
      </p:sp>
      <p:sp>
        <p:nvSpPr>
          <p:cNvPr id="3" name="Нижний колонтитул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Овал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Номер слайда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defRPr>
            </a:lvl1pPr>
          </a:lstStyle>
          <a:p>
            <a:pPr>
              <a:defRPr/>
            </a:pPr>
            <a:fld id="{A51D7EB5-3AE4-471D-8646-1D17A5C4DD9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1" r:id="rId4"/>
    <p:sldLayoutId id="2147484172" r:id="rId5"/>
    <p:sldLayoutId id="2147484179" r:id="rId6"/>
    <p:sldLayoutId id="2147484173" r:id="rId7"/>
    <p:sldLayoutId id="2147484180" r:id="rId8"/>
    <p:sldLayoutId id="2147484181" r:id="rId9"/>
    <p:sldLayoutId id="2147484174" r:id="rId10"/>
    <p:sldLayoutId id="2147484175"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a:defRPr>
      </a:lvl2pPr>
      <a:lvl3pPr algn="l" rtl="0" eaLnBrk="0" fontAlgn="base" hangingPunct="0">
        <a:spcBef>
          <a:spcPct val="0"/>
        </a:spcBef>
        <a:spcAft>
          <a:spcPct val="0"/>
        </a:spcAft>
        <a:defRPr sz="3000">
          <a:solidFill>
            <a:schemeClr val="tx2"/>
          </a:solidFill>
          <a:latin typeface="Century Schoolbook"/>
        </a:defRPr>
      </a:lvl3pPr>
      <a:lvl4pPr algn="l" rtl="0" eaLnBrk="0" fontAlgn="base" hangingPunct="0">
        <a:spcBef>
          <a:spcPct val="0"/>
        </a:spcBef>
        <a:spcAft>
          <a:spcPct val="0"/>
        </a:spcAft>
        <a:defRPr sz="3000">
          <a:solidFill>
            <a:schemeClr val="tx2"/>
          </a:solidFill>
          <a:latin typeface="Century Schoolbook"/>
        </a:defRPr>
      </a:lvl4pPr>
      <a:lvl5pPr algn="l" rtl="0" eaLnBrk="0" fontAlgn="base" hangingPunct="0">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cppreference.com/w/cpp/types/size_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28750" y="1428750"/>
            <a:ext cx="6858000" cy="2143125"/>
          </a:xfrm>
        </p:spPr>
        <p:txBody>
          <a:bodyPr>
            <a:noAutofit/>
          </a:bodyPr>
          <a:lstStyle/>
          <a:p>
            <a:pPr algn="ctr"/>
            <a:r>
              <a:rPr lang="ru-RU" sz="3200" dirty="0" smtClean="0"/>
              <a:t>C-</a:t>
            </a:r>
            <a:r>
              <a:rPr lang="ru-RU" sz="3200" dirty="0" err="1" smtClean="0"/>
              <a:t>style</a:t>
            </a:r>
            <a:r>
              <a:rPr lang="ru-RU" sz="3200" dirty="0" smtClean="0"/>
              <a:t> строки</a:t>
            </a:r>
            <a:endParaRPr lang="ru-RU" sz="3200" dirty="0"/>
          </a:p>
        </p:txBody>
      </p:sp>
    </p:spTree>
    <p:extLst>
      <p:ext uri="{BB962C8B-B14F-4D97-AF65-F5344CB8AC3E}">
        <p14:creationId xmlns:p14="http://schemas.microsoft.com/office/powerpoint/2010/main" val="136147458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6" name="Объект 5"/>
          <p:cNvGraphicFramePr>
            <a:graphicFrameLocks noGrp="1"/>
          </p:cNvGraphicFramePr>
          <p:nvPr>
            <p:ph sz="quarter" idx="1"/>
            <p:extLst>
              <p:ext uri="{D42A27DB-BD31-4B8C-83A1-F6EECF244321}">
                <p14:modId xmlns:p14="http://schemas.microsoft.com/office/powerpoint/2010/main" val="3207950486"/>
              </p:ext>
            </p:extLst>
          </p:nvPr>
        </p:nvGraphicFramePr>
        <p:xfrm>
          <a:off x="395536" y="1556792"/>
          <a:ext cx="7472740" cy="2725760"/>
        </p:xfrm>
        <a:graphic>
          <a:graphicData uri="http://schemas.openxmlformats.org/drawingml/2006/table">
            <a:tbl>
              <a:tblPr/>
              <a:tblGrid>
                <a:gridCol w="516970"/>
                <a:gridCol w="6955770"/>
              </a:tblGrid>
              <a:tr h="2725760">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p>
                      <a:pPr algn="ctr" fontAlgn="t"/>
                      <a:r>
                        <a:rPr lang="ru-RU" sz="1400">
                          <a:solidFill>
                            <a:srgbClr val="898989"/>
                          </a:solidFill>
                          <a:effectLst/>
                          <a:latin typeface="inherit"/>
                        </a:rPr>
                        <a:t>5</a:t>
                      </a:r>
                    </a:p>
                    <a:p>
                      <a:pPr algn="ctr" fontAlgn="t"/>
                      <a:r>
                        <a:rPr lang="ru-RU" sz="1400">
                          <a:solidFill>
                            <a:srgbClr val="979797"/>
                          </a:solidFill>
                          <a:effectLst/>
                          <a:latin typeface="inherit"/>
                        </a:rPr>
                        <a:t>6</a:t>
                      </a:r>
                    </a:p>
                    <a:p>
                      <a:pPr algn="ctr" fontAlgn="t"/>
                      <a:r>
                        <a:rPr lang="ru-RU" sz="1400">
                          <a:solidFill>
                            <a:srgbClr val="898989"/>
                          </a:solidFill>
                          <a:effectLst/>
                          <a:latin typeface="inherit"/>
                        </a:rPr>
                        <a:t>7</a:t>
                      </a:r>
                    </a:p>
                    <a:p>
                      <a:pPr algn="ctr" fontAlgn="t"/>
                      <a:r>
                        <a:rPr lang="ru-RU" sz="1400">
                          <a:solidFill>
                            <a:srgbClr val="979797"/>
                          </a:solidFill>
                          <a:effectLst/>
                          <a:latin typeface="inherit"/>
                        </a:rPr>
                        <a:t>8</a:t>
                      </a:r>
                    </a:p>
                    <a:p>
                      <a:pPr algn="ctr" fontAlgn="t"/>
                      <a:r>
                        <a:rPr lang="ru-RU" sz="1400">
                          <a:solidFill>
                            <a:srgbClr val="898989"/>
                          </a:solidFill>
                          <a:effectLst/>
                          <a:latin typeface="inherit"/>
                        </a:rPr>
                        <a:t>9</a:t>
                      </a:r>
                    </a:p>
                    <a:p>
                      <a:pPr algn="ctr" fontAlgn="t"/>
                      <a:r>
                        <a:rPr lang="ru-RU" sz="1400">
                          <a:solidFill>
                            <a:srgbClr val="979797"/>
                          </a:solidFill>
                          <a:effectLst/>
                          <a:latin typeface="inherit"/>
                        </a:rPr>
                        <a:t>10</a:t>
                      </a:r>
                    </a:p>
                    <a:p>
                      <a:pPr algn="ctr" fontAlgn="t"/>
                      <a:r>
                        <a:rPr lang="ru-RU" sz="1400">
                          <a:solidFill>
                            <a:srgbClr val="898989"/>
                          </a:solidFill>
                          <a:effectLst/>
                          <a:latin typeface="inherit"/>
                        </a:rPr>
                        <a:t>11</a:t>
                      </a:r>
                    </a:p>
                    <a:p>
                      <a:pPr algn="ctr" fontAlgn="t"/>
                      <a:r>
                        <a:rPr lang="ru-RU" sz="1400">
                          <a:solidFill>
                            <a:srgbClr val="979797"/>
                          </a:solidFill>
                          <a:effectLst/>
                          <a:latin typeface="inherit"/>
                        </a:rPr>
                        <a:t>12</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a:solidFill>
                            <a:srgbClr val="B85C00"/>
                          </a:solidFill>
                          <a:effectLst/>
                          <a:latin typeface="inherit"/>
                        </a:rPr>
                        <a:t>#include &lt;</a:t>
                      </a:r>
                      <a:r>
                        <a:rPr lang="en-US" sz="1400" dirty="0" err="1">
                          <a:solidFill>
                            <a:srgbClr val="B85C00"/>
                          </a:solidFill>
                          <a:effectLst/>
                          <a:latin typeface="inherit"/>
                        </a:rPr>
                        <a:t>cstring</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a:solidFill>
                            <a:srgbClr val="F8F8F2"/>
                          </a:solidFill>
                          <a:effectLst/>
                          <a:latin typeface="inherit"/>
                        </a:rPr>
                        <a:t>name[</a:t>
                      </a:r>
                      <a:r>
                        <a:rPr lang="en-US" sz="1400" dirty="0">
                          <a:solidFill>
                            <a:srgbClr val="E7A37A"/>
                          </a:solidFill>
                          <a:effectLst/>
                          <a:latin typeface="inherit"/>
                        </a:rPr>
                        <a:t>15</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6DB74"/>
                          </a:solidFill>
                          <a:effectLst/>
                          <a:latin typeface="inherit"/>
                        </a:rPr>
                        <a:t>"Max"</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используется только 4 символа (3 буквы + нуль-терминатор)</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"My name is "</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F8F8F2"/>
                          </a:solidFill>
                          <a:effectLst/>
                          <a:latin typeface="inherit"/>
                        </a:rPr>
                        <a:t>name</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F8F8F2"/>
                          </a:solidFill>
                          <a:effectLst/>
                          <a:latin typeface="inherit"/>
                        </a:rPr>
                        <a:t>name</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 has "</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err="1">
                          <a:solidFill>
                            <a:srgbClr val="66D9EF"/>
                          </a:solidFill>
                          <a:effectLst/>
                          <a:latin typeface="inherit"/>
                        </a:rPr>
                        <a:t>strlen</a:t>
                      </a:r>
                      <a:r>
                        <a:rPr lang="en-US" sz="1400" dirty="0">
                          <a:solidFill>
                            <a:srgbClr val="F8F8F2"/>
                          </a:solidFill>
                          <a:effectLst/>
                          <a:latin typeface="inherit"/>
                        </a:rPr>
                        <a:t>(name)</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 letters.\n"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F8F8F2"/>
                          </a:solidFill>
                          <a:effectLst/>
                          <a:latin typeface="inherit"/>
                        </a:rPr>
                        <a:t>name</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 has "</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err="1">
                          <a:solidFill>
                            <a:srgbClr val="66D9EF"/>
                          </a:solidFill>
                          <a:effectLst/>
                          <a:latin typeface="inherit"/>
                        </a:rPr>
                        <a:t>sizeof</a:t>
                      </a:r>
                      <a:r>
                        <a:rPr lang="en-US" sz="1400" dirty="0">
                          <a:solidFill>
                            <a:srgbClr val="F8F8F2"/>
                          </a:solidFill>
                          <a:effectLst/>
                          <a:latin typeface="inherit"/>
                        </a:rPr>
                        <a:t>(name)</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 characters in the array.\n"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10</a:t>
            </a:fld>
            <a:endParaRPr lang="ru-RU"/>
          </a:p>
        </p:txBody>
      </p:sp>
      <p:sp>
        <p:nvSpPr>
          <p:cNvPr id="7" name="Прямоугольник 6"/>
          <p:cNvSpPr/>
          <p:nvPr/>
        </p:nvSpPr>
        <p:spPr>
          <a:xfrm>
            <a:off x="323528" y="4581128"/>
            <a:ext cx="4572000" cy="923330"/>
          </a:xfrm>
          <a:prstGeom prst="rect">
            <a:avLst/>
          </a:prstGeom>
        </p:spPr>
        <p:txBody>
          <a:bodyPr>
            <a:spAutoFit/>
          </a:bodyPr>
          <a:lstStyle/>
          <a:p>
            <a:r>
              <a:rPr lang="en-US" dirty="0"/>
              <a:t>My name is Max</a:t>
            </a:r>
            <a:r>
              <a:rPr lang="en-US" dirty="0"/>
              <a:t/>
            </a:r>
            <a:br>
              <a:rPr lang="en-US" dirty="0"/>
            </a:br>
            <a:r>
              <a:rPr lang="en-US" dirty="0" err="1"/>
              <a:t>Max</a:t>
            </a:r>
            <a:r>
              <a:rPr lang="en-US" dirty="0"/>
              <a:t> has 3 letters.</a:t>
            </a:r>
            <a:r>
              <a:rPr lang="en-US" dirty="0"/>
              <a:t/>
            </a:r>
            <a:br>
              <a:rPr lang="en-US" dirty="0"/>
            </a:br>
            <a:r>
              <a:rPr lang="en-US" dirty="0"/>
              <a:t>Max has 15 characters in the array.</a:t>
            </a:r>
            <a:endParaRPr lang="ru-RU" dirty="0"/>
          </a:p>
        </p:txBody>
      </p:sp>
      <p:sp>
        <p:nvSpPr>
          <p:cNvPr id="8" name="Прямоугольник 7"/>
          <p:cNvSpPr/>
          <p:nvPr/>
        </p:nvSpPr>
        <p:spPr>
          <a:xfrm>
            <a:off x="323528" y="980728"/>
            <a:ext cx="3672800" cy="369332"/>
          </a:xfrm>
          <a:prstGeom prst="rect">
            <a:avLst/>
          </a:prstGeom>
        </p:spPr>
        <p:txBody>
          <a:bodyPr wrap="none">
            <a:spAutoFit/>
          </a:bodyPr>
          <a:lstStyle/>
          <a:p>
            <a:r>
              <a:rPr lang="en-US" dirty="0" err="1">
                <a:hlinkClick r:id="rId3"/>
              </a:rPr>
              <a:t>std</a:t>
            </a:r>
            <a:r>
              <a:rPr lang="en-US" dirty="0">
                <a:hlinkClick r:id="rId3"/>
              </a:rPr>
              <a:t>::</a:t>
            </a:r>
            <a:r>
              <a:rPr lang="en-US" dirty="0" err="1">
                <a:hlinkClick r:id="rId3"/>
              </a:rPr>
              <a:t>size_t</a:t>
            </a:r>
            <a:r>
              <a:rPr lang="en-US" dirty="0"/>
              <a:t> </a:t>
            </a:r>
            <a:r>
              <a:rPr lang="en-US" dirty="0" err="1"/>
              <a:t>strlen</a:t>
            </a:r>
            <a:r>
              <a:rPr lang="en-US" dirty="0"/>
              <a:t>( </a:t>
            </a:r>
            <a:r>
              <a:rPr lang="en-US" dirty="0" err="1"/>
              <a:t>const</a:t>
            </a:r>
            <a:r>
              <a:rPr lang="en-US" dirty="0"/>
              <a:t> char* </a:t>
            </a:r>
            <a:r>
              <a:rPr lang="en-US" dirty="0" err="1"/>
              <a:t>str</a:t>
            </a:r>
            <a:r>
              <a:rPr lang="en-US" dirty="0"/>
              <a:t> );</a:t>
            </a:r>
            <a:endParaRPr lang="ru-RU" dirty="0"/>
          </a:p>
        </p:txBody>
      </p:sp>
    </p:spTree>
    <p:extLst>
      <p:ext uri="{BB962C8B-B14F-4D97-AF65-F5344CB8AC3E}">
        <p14:creationId xmlns:p14="http://schemas.microsoft.com/office/powerpoint/2010/main" val="3822779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
          </p:nvPr>
        </p:nvSpPr>
        <p:spPr>
          <a:xfrm>
            <a:off x="457200" y="1600200"/>
            <a:ext cx="7467600" cy="1108720"/>
          </a:xfrm>
        </p:spPr>
        <p:txBody>
          <a:bodyPr/>
          <a:lstStyle/>
          <a:p>
            <a:r>
              <a:rPr lang="fr-FR" dirty="0"/>
              <a:t>char * strcat ( char * destination, const char * source </a:t>
            </a:r>
            <a:r>
              <a:rPr lang="fr-FR" dirty="0" smtClean="0"/>
              <a:t>); </a:t>
            </a:r>
          </a:p>
          <a:p>
            <a:r>
              <a:rPr lang="en-US" dirty="0" err="1"/>
              <a:t>int</a:t>
            </a:r>
            <a:r>
              <a:rPr lang="en-US" dirty="0"/>
              <a:t> </a:t>
            </a:r>
            <a:r>
              <a:rPr lang="en-US" dirty="0" err="1"/>
              <a:t>strcmp</a:t>
            </a:r>
            <a:r>
              <a:rPr lang="en-US" dirty="0"/>
              <a:t> ( </a:t>
            </a:r>
            <a:r>
              <a:rPr lang="en-US" dirty="0" err="1"/>
              <a:t>const</a:t>
            </a:r>
            <a:r>
              <a:rPr lang="en-US" dirty="0"/>
              <a:t> char * str1, </a:t>
            </a:r>
            <a:r>
              <a:rPr lang="en-US" dirty="0" err="1"/>
              <a:t>const</a:t>
            </a:r>
            <a:r>
              <a:rPr lang="en-US" dirty="0"/>
              <a:t> char * str2 );</a:t>
            </a:r>
            <a:endParaRPr lang="ru-RU" dirty="0"/>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11</a:t>
            </a:fld>
            <a:endParaRPr lang="ru-RU"/>
          </a:p>
        </p:txBody>
      </p:sp>
    </p:spTree>
    <p:extLst>
      <p:ext uri="{BB962C8B-B14F-4D97-AF65-F5344CB8AC3E}">
        <p14:creationId xmlns:p14="http://schemas.microsoft.com/office/powerpoint/2010/main" val="2514561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1884088003"/>
              </p:ext>
            </p:extLst>
          </p:nvPr>
        </p:nvGraphicFramePr>
        <p:xfrm>
          <a:off x="323528" y="1484784"/>
          <a:ext cx="6552728" cy="4950794"/>
        </p:xfrm>
        <a:graphic>
          <a:graphicData uri="http://schemas.openxmlformats.org/drawingml/2006/table">
            <a:tbl>
              <a:tblPr/>
              <a:tblGrid>
                <a:gridCol w="526975"/>
                <a:gridCol w="6025753"/>
              </a:tblGrid>
              <a:tr h="3240360">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p>
                      <a:pPr algn="ctr" fontAlgn="t"/>
                      <a:r>
                        <a:rPr lang="ru-RU" sz="1400">
                          <a:solidFill>
                            <a:srgbClr val="898989"/>
                          </a:solidFill>
                          <a:effectLst/>
                          <a:latin typeface="inherit"/>
                        </a:rPr>
                        <a:t>5</a:t>
                      </a:r>
                    </a:p>
                    <a:p>
                      <a:pPr algn="ctr" fontAlgn="t"/>
                      <a:r>
                        <a:rPr lang="ru-RU" sz="1400">
                          <a:solidFill>
                            <a:srgbClr val="979797"/>
                          </a:solidFill>
                          <a:effectLst/>
                          <a:latin typeface="inherit"/>
                        </a:rPr>
                        <a:t>6</a:t>
                      </a:r>
                    </a:p>
                    <a:p>
                      <a:pPr algn="ctr" fontAlgn="t"/>
                      <a:r>
                        <a:rPr lang="ru-RU" sz="1400">
                          <a:solidFill>
                            <a:srgbClr val="898989"/>
                          </a:solidFill>
                          <a:effectLst/>
                          <a:latin typeface="inherit"/>
                        </a:rPr>
                        <a:t>7</a:t>
                      </a:r>
                    </a:p>
                    <a:p>
                      <a:pPr algn="ctr" fontAlgn="t"/>
                      <a:r>
                        <a:rPr lang="ru-RU" sz="1400">
                          <a:solidFill>
                            <a:srgbClr val="979797"/>
                          </a:solidFill>
                          <a:effectLst/>
                          <a:latin typeface="inherit"/>
                        </a:rPr>
                        <a:t>8</a:t>
                      </a:r>
                    </a:p>
                    <a:p>
                      <a:pPr algn="ctr" fontAlgn="t"/>
                      <a:r>
                        <a:rPr lang="ru-RU" sz="1400">
                          <a:solidFill>
                            <a:srgbClr val="898989"/>
                          </a:solidFill>
                          <a:effectLst/>
                          <a:latin typeface="inherit"/>
                        </a:rPr>
                        <a:t>9</a:t>
                      </a:r>
                    </a:p>
                    <a:p>
                      <a:pPr algn="ctr" fontAlgn="t"/>
                      <a:r>
                        <a:rPr lang="ru-RU" sz="1400">
                          <a:solidFill>
                            <a:srgbClr val="979797"/>
                          </a:solidFill>
                          <a:effectLst/>
                          <a:latin typeface="inherit"/>
                        </a:rPr>
                        <a:t>10</a:t>
                      </a:r>
                    </a:p>
                    <a:p>
                      <a:pPr algn="ctr" fontAlgn="t"/>
                      <a:r>
                        <a:rPr lang="ru-RU" sz="1400">
                          <a:solidFill>
                            <a:srgbClr val="898989"/>
                          </a:solidFill>
                          <a:effectLst/>
                          <a:latin typeface="inherit"/>
                        </a:rPr>
                        <a:t>11</a:t>
                      </a:r>
                    </a:p>
                    <a:p>
                      <a:pPr algn="ctr" fontAlgn="t"/>
                      <a:r>
                        <a:rPr lang="ru-RU" sz="1400">
                          <a:solidFill>
                            <a:srgbClr val="979797"/>
                          </a:solidFill>
                          <a:effectLst/>
                          <a:latin typeface="inherit"/>
                        </a:rPr>
                        <a:t>12</a:t>
                      </a:r>
                    </a:p>
                    <a:p>
                      <a:pPr algn="ctr" fontAlgn="t"/>
                      <a:r>
                        <a:rPr lang="ru-RU" sz="1400">
                          <a:solidFill>
                            <a:srgbClr val="898989"/>
                          </a:solidFill>
                          <a:effectLst/>
                          <a:latin typeface="inherit"/>
                        </a:rPr>
                        <a:t>13</a:t>
                      </a:r>
                    </a:p>
                    <a:p>
                      <a:pPr algn="ctr" fontAlgn="t"/>
                      <a:r>
                        <a:rPr lang="ru-RU" sz="1400">
                          <a:solidFill>
                            <a:srgbClr val="979797"/>
                          </a:solidFill>
                          <a:effectLst/>
                          <a:latin typeface="inherit"/>
                        </a:rPr>
                        <a:t>14</a:t>
                      </a:r>
                    </a:p>
                    <a:p>
                      <a:pPr algn="ctr" fontAlgn="t"/>
                      <a:r>
                        <a:rPr lang="ru-RU" sz="1400">
                          <a:solidFill>
                            <a:srgbClr val="898989"/>
                          </a:solidFill>
                          <a:effectLst/>
                          <a:latin typeface="inherit"/>
                        </a:rPr>
                        <a:t>15</a:t>
                      </a:r>
                    </a:p>
                    <a:p>
                      <a:pPr algn="ctr" fontAlgn="t"/>
                      <a:r>
                        <a:rPr lang="ru-RU" sz="1400">
                          <a:solidFill>
                            <a:srgbClr val="979797"/>
                          </a:solidFill>
                          <a:effectLst/>
                          <a:latin typeface="inherit"/>
                        </a:rPr>
                        <a:t>16</a:t>
                      </a:r>
                    </a:p>
                    <a:p>
                      <a:pPr algn="ctr" fontAlgn="t"/>
                      <a:r>
                        <a:rPr lang="ru-RU" sz="1400">
                          <a:solidFill>
                            <a:srgbClr val="898989"/>
                          </a:solidFill>
                          <a:effectLst/>
                          <a:latin typeface="inherit"/>
                        </a:rPr>
                        <a:t>17</a:t>
                      </a:r>
                    </a:p>
                    <a:p>
                      <a:pPr algn="ctr" fontAlgn="t"/>
                      <a:r>
                        <a:rPr lang="ru-RU" sz="1400">
                          <a:solidFill>
                            <a:srgbClr val="979797"/>
                          </a:solidFill>
                          <a:effectLst/>
                          <a:latin typeface="inherit"/>
                        </a:rPr>
                        <a:t>18</a:t>
                      </a:r>
                    </a:p>
                    <a:p>
                      <a:pPr algn="ctr" fontAlgn="t"/>
                      <a:r>
                        <a:rPr lang="ru-RU" sz="1400">
                          <a:solidFill>
                            <a:srgbClr val="898989"/>
                          </a:solidFill>
                          <a:effectLst/>
                          <a:latin typeface="inherit"/>
                        </a:rPr>
                        <a:t>19</a:t>
                      </a:r>
                    </a:p>
                    <a:p>
                      <a:pPr algn="ctr" fontAlgn="t"/>
                      <a:r>
                        <a:rPr lang="ru-RU" sz="1400">
                          <a:solidFill>
                            <a:srgbClr val="979797"/>
                          </a:solidFill>
                          <a:effectLst/>
                          <a:latin typeface="inherit"/>
                        </a:rPr>
                        <a:t>20</a:t>
                      </a:r>
                    </a:p>
                    <a:p>
                      <a:pPr algn="ctr" fontAlgn="t"/>
                      <a:r>
                        <a:rPr lang="ru-RU" sz="1400">
                          <a:solidFill>
                            <a:srgbClr val="898989"/>
                          </a:solidFill>
                          <a:effectLst/>
                          <a:latin typeface="inherit"/>
                        </a:rPr>
                        <a:t>21</a:t>
                      </a:r>
                    </a:p>
                    <a:p>
                      <a:pPr algn="ctr" fontAlgn="t"/>
                      <a:r>
                        <a:rPr lang="ru-RU" sz="1400">
                          <a:solidFill>
                            <a:srgbClr val="979797"/>
                          </a:solidFill>
                          <a:effectLst/>
                          <a:latin typeface="inherit"/>
                        </a:rPr>
                        <a:t>22</a:t>
                      </a:r>
                    </a:p>
                    <a:p>
                      <a:pPr algn="ctr" fontAlgn="t"/>
                      <a:r>
                        <a:rPr lang="ru-RU" sz="1400">
                          <a:solidFill>
                            <a:srgbClr val="898989"/>
                          </a:solidFill>
                          <a:effectLst/>
                          <a:latin typeface="inherit"/>
                        </a:rPr>
                        <a:t>23</a:t>
                      </a:r>
                    </a:p>
                  </a:txBody>
                  <a:tcPr marL="43515" marR="43515" marT="21757" marB="21757">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a:solidFill>
                            <a:srgbClr val="B85C00"/>
                          </a:solidFill>
                          <a:effectLst/>
                          <a:latin typeface="inherit"/>
                        </a:rPr>
                        <a:t>#include &lt;</a:t>
                      </a:r>
                      <a:r>
                        <a:rPr lang="en-US" sz="1400" dirty="0" err="1">
                          <a:solidFill>
                            <a:srgbClr val="B85C00"/>
                          </a:solidFill>
                          <a:effectLst/>
                          <a:latin typeface="inherit"/>
                        </a:rPr>
                        <a:t>cstring</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Просим пользователя ввести строку</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a:solidFill>
                            <a:srgbClr val="F8F8F2"/>
                          </a:solidFill>
                          <a:effectLst/>
                          <a:latin typeface="inherit"/>
                        </a:rPr>
                        <a:t>buffer[</a:t>
                      </a:r>
                      <a:r>
                        <a:rPr lang="en-US" sz="1400" dirty="0">
                          <a:solidFill>
                            <a:srgbClr val="E7A37A"/>
                          </a:solidFill>
                          <a:effectLst/>
                          <a:latin typeface="inherit"/>
                        </a:rPr>
                        <a:t>255</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"Enter a string: "</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cin.</a:t>
                      </a:r>
                      <a:r>
                        <a:rPr lang="en-US" sz="1400" dirty="0" err="1">
                          <a:solidFill>
                            <a:srgbClr val="66D9EF"/>
                          </a:solidFill>
                          <a:effectLst/>
                          <a:latin typeface="inherit"/>
                        </a:rPr>
                        <a:t>getline</a:t>
                      </a:r>
                      <a:r>
                        <a:rPr lang="en-US" sz="1400" dirty="0">
                          <a:solidFill>
                            <a:srgbClr val="F8F8F2"/>
                          </a:solidFill>
                          <a:effectLst/>
                          <a:latin typeface="inherit"/>
                        </a:rPr>
                        <a:t>(buffer,</a:t>
                      </a:r>
                      <a:r>
                        <a:rPr lang="en-US" sz="1400" dirty="0">
                          <a:solidFill>
                            <a:srgbClr val="006FE0"/>
                          </a:solidFill>
                          <a:effectLst/>
                          <a:latin typeface="inherit"/>
                        </a:rPr>
                        <a:t> </a:t>
                      </a:r>
                      <a:r>
                        <a:rPr lang="en-US" sz="1400" dirty="0">
                          <a:solidFill>
                            <a:srgbClr val="E7A37A"/>
                          </a:solidFill>
                          <a:effectLst/>
                          <a:latin typeface="inherit"/>
                        </a:rPr>
                        <a:t>255</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err="1">
                          <a:solidFill>
                            <a:srgbClr val="F8F8F2"/>
                          </a:solidFill>
                          <a:effectLst/>
                          <a:latin typeface="inherit"/>
                        </a:rPr>
                        <a:t>spacesFound</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Перебираем каждый символ, который ввёл пользователь</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a:solidFill>
                            <a:srgbClr val="F92672"/>
                          </a:solidFill>
                          <a:effectLst/>
                          <a:latin typeface="inherit"/>
                        </a:rPr>
                        <a:t>for</a:t>
                      </a:r>
                      <a:r>
                        <a:rPr lang="en-US" sz="1400" dirty="0">
                          <a:solidFill>
                            <a:srgbClr val="006FE0"/>
                          </a:solidFill>
                          <a:effectLst/>
                          <a:latin typeface="inherit"/>
                        </a:rPr>
                        <a:t> </a:t>
                      </a:r>
                      <a:r>
                        <a:rPr lang="en-US" sz="1400" dirty="0">
                          <a:solidFill>
                            <a:srgbClr val="F8F8F2"/>
                          </a:solidFill>
                          <a:effectLst/>
                          <a:latin typeface="inherit"/>
                        </a:rPr>
                        <a:t>(</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8F8F2"/>
                          </a:solidFill>
                          <a:effectLst/>
                          <a:latin typeface="inherit"/>
                        </a:rPr>
                        <a:t>index</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index</a:t>
                      </a:r>
                      <a:r>
                        <a:rPr lang="en-US" sz="1400" dirty="0">
                          <a:solidFill>
                            <a:srgbClr val="006FE0"/>
                          </a:solidFill>
                          <a:effectLst/>
                          <a:latin typeface="inherit"/>
                        </a:rPr>
                        <a:t> </a:t>
                      </a:r>
                      <a:r>
                        <a:rPr lang="en-US" sz="1400" dirty="0">
                          <a:solidFill>
                            <a:srgbClr val="F92672"/>
                          </a:solidFill>
                          <a:effectLst/>
                          <a:latin typeface="inherit"/>
                        </a:rPr>
                        <a:t>&lt;</a:t>
                      </a:r>
                      <a:r>
                        <a:rPr lang="en-US" sz="1400" dirty="0">
                          <a:solidFill>
                            <a:srgbClr val="006FE0"/>
                          </a:solidFill>
                          <a:effectLst/>
                          <a:latin typeface="inherit"/>
                        </a:rPr>
                        <a:t> </a:t>
                      </a:r>
                      <a:r>
                        <a:rPr lang="en-US" sz="1400" dirty="0" err="1">
                          <a:solidFill>
                            <a:srgbClr val="66D9EF"/>
                          </a:solidFill>
                          <a:effectLst/>
                          <a:latin typeface="inherit"/>
                        </a:rPr>
                        <a:t>strlen</a:t>
                      </a:r>
                      <a:r>
                        <a:rPr lang="en-US" sz="1400" dirty="0">
                          <a:solidFill>
                            <a:srgbClr val="F8F8F2"/>
                          </a:solidFill>
                          <a:effectLst/>
                          <a:latin typeface="inherit"/>
                        </a:rPr>
                        <a:t>(buffer);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F8F8F2"/>
                          </a:solidFill>
                          <a:effectLst/>
                          <a:latin typeface="inherit"/>
                        </a:rPr>
                        <a:t>index)</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Подсчитываем количество пробелов</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a:solidFill>
                            <a:srgbClr val="F92672"/>
                          </a:solidFill>
                          <a:effectLst/>
                          <a:latin typeface="inherit"/>
                        </a:rPr>
                        <a:t>if</a:t>
                      </a:r>
                      <a:r>
                        <a:rPr lang="en-US" sz="1400" dirty="0">
                          <a:solidFill>
                            <a:srgbClr val="006FE0"/>
                          </a:solidFill>
                          <a:effectLst/>
                          <a:latin typeface="inherit"/>
                        </a:rPr>
                        <a:t> </a:t>
                      </a:r>
                      <a:r>
                        <a:rPr lang="en-US" sz="1400" dirty="0">
                          <a:solidFill>
                            <a:srgbClr val="F8F8F2"/>
                          </a:solidFill>
                          <a:effectLst/>
                          <a:latin typeface="inherit"/>
                        </a:rPr>
                        <a:t>(buffer[index]</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6DB74"/>
                          </a:solidFill>
                          <a:effectLst/>
                          <a:latin typeface="inherit"/>
                        </a:rPr>
                        <a:t>' '</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spacesFound</a:t>
                      </a:r>
                      <a:r>
                        <a:rPr lang="en-US" sz="1400" dirty="0">
                          <a:solidFill>
                            <a:srgbClr val="F92672"/>
                          </a:solidFill>
                          <a:effectLst/>
                          <a:latin typeface="inherit"/>
                        </a:rPr>
                        <a:t>++</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"You typed "</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err="1">
                          <a:solidFill>
                            <a:srgbClr val="F8F8F2"/>
                          </a:solidFill>
                          <a:effectLst/>
                          <a:latin typeface="inherit"/>
                        </a:rPr>
                        <a:t>spacesFound</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 spaces!\n"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43515" marR="43515" marT="21757" marB="21757">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12</a:t>
            </a:fld>
            <a:endParaRPr lang="ru-RU"/>
          </a:p>
        </p:txBody>
      </p:sp>
    </p:spTree>
    <p:extLst>
      <p:ext uri="{BB962C8B-B14F-4D97-AF65-F5344CB8AC3E}">
        <p14:creationId xmlns:p14="http://schemas.microsoft.com/office/powerpoint/2010/main" val="243502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
          </p:nvPr>
        </p:nvSpPr>
        <p:spPr/>
        <p:txBody>
          <a:bodyPr/>
          <a:lstStyle/>
          <a:p>
            <a:r>
              <a:rPr lang="en-US" dirty="0" err="1"/>
              <a:t>const</a:t>
            </a:r>
            <a:r>
              <a:rPr lang="en-US" dirty="0"/>
              <a:t> char str1[5] = {'t', 'e', 'x', 't', </a:t>
            </a:r>
            <a:r>
              <a:rPr lang="en-US" dirty="0">
                <a:solidFill>
                  <a:srgbClr val="00B0F0"/>
                </a:solidFill>
              </a:rPr>
              <a:t>'\0'</a:t>
            </a:r>
            <a:r>
              <a:rPr lang="en-US" dirty="0"/>
              <a:t>};</a:t>
            </a:r>
          </a:p>
          <a:p>
            <a:r>
              <a:rPr lang="en-US" dirty="0" err="1"/>
              <a:t>const</a:t>
            </a:r>
            <a:r>
              <a:rPr lang="en-US" dirty="0"/>
              <a:t> char str2[] = "text";</a:t>
            </a:r>
          </a:p>
          <a:p>
            <a:r>
              <a:rPr lang="en-US" dirty="0" err="1"/>
              <a:t>const</a:t>
            </a:r>
            <a:r>
              <a:rPr lang="en-US" dirty="0"/>
              <a:t> </a:t>
            </a:r>
            <a:r>
              <a:rPr lang="en-US" dirty="0" smtClean="0"/>
              <a:t>char</a:t>
            </a:r>
            <a:r>
              <a:rPr lang="ru-RU" dirty="0" smtClean="0"/>
              <a:t>* </a:t>
            </a:r>
            <a:r>
              <a:rPr lang="en-US" dirty="0" smtClean="0"/>
              <a:t>str3 =</a:t>
            </a:r>
            <a:r>
              <a:rPr lang="en-US" dirty="0"/>
              <a:t> "text</a:t>
            </a:r>
            <a:r>
              <a:rPr lang="en-US" dirty="0" smtClean="0"/>
              <a:t>";</a:t>
            </a:r>
            <a:endParaRPr lang="en-US" dirty="0"/>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13</a:t>
            </a:fld>
            <a:endParaRPr lang="ru-RU"/>
          </a:p>
        </p:txBody>
      </p:sp>
    </p:spTree>
    <p:extLst>
      <p:ext uri="{BB962C8B-B14F-4D97-AF65-F5344CB8AC3E}">
        <p14:creationId xmlns:p14="http://schemas.microsoft.com/office/powerpoint/2010/main" val="2172690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3881229481"/>
              </p:ext>
            </p:extLst>
          </p:nvPr>
        </p:nvGraphicFramePr>
        <p:xfrm>
          <a:off x="395536" y="1377134"/>
          <a:ext cx="7472740" cy="3059978"/>
        </p:xfrm>
        <a:graphic>
          <a:graphicData uri="http://schemas.openxmlformats.org/drawingml/2006/table">
            <a:tbl>
              <a:tblPr/>
              <a:tblGrid>
                <a:gridCol w="576064"/>
                <a:gridCol w="6896676"/>
              </a:tblGrid>
              <a:tr h="3024336">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p>
                      <a:pPr algn="ctr" fontAlgn="t"/>
                      <a:r>
                        <a:rPr lang="ru-RU" sz="1400">
                          <a:solidFill>
                            <a:srgbClr val="898989"/>
                          </a:solidFill>
                          <a:effectLst/>
                          <a:latin typeface="inherit"/>
                        </a:rPr>
                        <a:t>5</a:t>
                      </a:r>
                    </a:p>
                    <a:p>
                      <a:pPr algn="ctr" fontAlgn="t"/>
                      <a:r>
                        <a:rPr lang="ru-RU" sz="1400">
                          <a:solidFill>
                            <a:srgbClr val="979797"/>
                          </a:solidFill>
                          <a:effectLst/>
                          <a:latin typeface="inherit"/>
                        </a:rPr>
                        <a:t>6</a:t>
                      </a:r>
                    </a:p>
                    <a:p>
                      <a:pPr algn="ctr" fontAlgn="t"/>
                      <a:r>
                        <a:rPr lang="ru-RU" sz="1400">
                          <a:solidFill>
                            <a:srgbClr val="898989"/>
                          </a:solidFill>
                          <a:effectLst/>
                          <a:latin typeface="inherit"/>
                        </a:rPr>
                        <a:t>7</a:t>
                      </a:r>
                    </a:p>
                    <a:p>
                      <a:pPr algn="ctr" fontAlgn="t"/>
                      <a:r>
                        <a:rPr lang="ru-RU" sz="1400">
                          <a:solidFill>
                            <a:srgbClr val="979797"/>
                          </a:solidFill>
                          <a:effectLst/>
                          <a:latin typeface="inherit"/>
                        </a:rPr>
                        <a:t>8</a:t>
                      </a:r>
                    </a:p>
                    <a:p>
                      <a:pPr algn="ctr" fontAlgn="t"/>
                      <a:r>
                        <a:rPr lang="ru-RU" sz="1400">
                          <a:solidFill>
                            <a:srgbClr val="898989"/>
                          </a:solidFill>
                          <a:effectLst/>
                          <a:latin typeface="inherit"/>
                        </a:rPr>
                        <a:t>9</a:t>
                      </a:r>
                    </a:p>
                    <a:p>
                      <a:pPr algn="ctr" fontAlgn="t"/>
                      <a:r>
                        <a:rPr lang="ru-RU" sz="1400">
                          <a:solidFill>
                            <a:srgbClr val="979797"/>
                          </a:solidFill>
                          <a:effectLst/>
                          <a:latin typeface="inherit"/>
                        </a:rPr>
                        <a:t>10</a:t>
                      </a:r>
                    </a:p>
                    <a:p>
                      <a:pPr algn="ctr" fontAlgn="t"/>
                      <a:r>
                        <a:rPr lang="ru-RU" sz="1400">
                          <a:solidFill>
                            <a:srgbClr val="898989"/>
                          </a:solidFill>
                          <a:effectLst/>
                          <a:latin typeface="inherit"/>
                        </a:rPr>
                        <a:t>11</a:t>
                      </a:r>
                    </a:p>
                    <a:p>
                      <a:pPr algn="ctr" fontAlgn="t"/>
                      <a:r>
                        <a:rPr lang="ru-RU" sz="1400">
                          <a:solidFill>
                            <a:srgbClr val="979797"/>
                          </a:solidFill>
                          <a:effectLst/>
                          <a:latin typeface="inherit"/>
                        </a:rPr>
                        <a:t>12</a:t>
                      </a:r>
                    </a:p>
                    <a:p>
                      <a:pPr algn="ctr" fontAlgn="t"/>
                      <a:r>
                        <a:rPr lang="ru-RU" sz="1400">
                          <a:solidFill>
                            <a:srgbClr val="898989"/>
                          </a:solidFill>
                          <a:effectLst/>
                          <a:latin typeface="inherit"/>
                        </a:rPr>
                        <a:t>13</a:t>
                      </a:r>
                    </a:p>
                    <a:p>
                      <a:pPr algn="ctr" fontAlgn="t"/>
                      <a:r>
                        <a:rPr lang="ru-RU" sz="1400">
                          <a:solidFill>
                            <a:srgbClr val="979797"/>
                          </a:solidFill>
                          <a:effectLst/>
                          <a:latin typeface="inherit"/>
                        </a:rPr>
                        <a:t>14</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err="1">
                          <a:solidFill>
                            <a:srgbClr val="F8F8F2"/>
                          </a:solidFill>
                          <a:effectLst/>
                          <a:latin typeface="inherit"/>
                        </a:rPr>
                        <a:t>nArray</a:t>
                      </a:r>
                      <a:r>
                        <a:rPr lang="en-US" sz="1400" dirty="0">
                          <a:solidFill>
                            <a:srgbClr val="F8F8F2"/>
                          </a:solidFill>
                          <a:effectLst/>
                          <a:latin typeface="inherit"/>
                        </a:rPr>
                        <a:t>[</a:t>
                      </a:r>
                      <a:r>
                        <a:rPr lang="en-US" sz="1400" dirty="0">
                          <a:solidFill>
                            <a:srgbClr val="E7A37A"/>
                          </a:solidFill>
                          <a:effectLst/>
                          <a:latin typeface="inherit"/>
                        </a:rPr>
                        <a:t>5</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9</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7</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5</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3</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E7A37A"/>
                          </a:solidFill>
                          <a:effectLst/>
                          <a:latin typeface="inherit"/>
                        </a:rPr>
                        <a:t>1</a:t>
                      </a:r>
                      <a:r>
                        <a:rPr lang="en-US" sz="1400" dirty="0">
                          <a:solidFill>
                            <a:srgbClr val="006FE0"/>
                          </a:solidFill>
                          <a:effectLst/>
                          <a:latin typeface="inherit"/>
                        </a:rPr>
                        <a:t> </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err="1">
                          <a:solidFill>
                            <a:srgbClr val="F8F8F2"/>
                          </a:solidFill>
                          <a:effectLst/>
                          <a:latin typeface="inherit"/>
                        </a:rPr>
                        <a:t>cArray</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6DB74"/>
                          </a:solidFill>
                          <a:effectLst/>
                          <a:latin typeface="inherit"/>
                        </a:rPr>
                        <a:t>"Hello!"</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92672"/>
                          </a:solidFill>
                          <a:effectLst/>
                          <a:latin typeface="inherit"/>
                        </a:rPr>
                        <a:t>const</a:t>
                      </a:r>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F8F8F2"/>
                          </a:solidFill>
                          <a:effectLst/>
                          <a:latin typeface="inherit"/>
                        </a:rPr>
                        <a:t>name</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6DB74"/>
                          </a:solidFill>
                          <a:effectLst/>
                          <a:latin typeface="inherit"/>
                        </a:rPr>
                        <a:t>"John"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err="1">
                          <a:solidFill>
                            <a:srgbClr val="F8F8F2"/>
                          </a:solidFill>
                          <a:effectLst/>
                          <a:latin typeface="inherit"/>
                        </a:rPr>
                        <a:t>nArray</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'\n'</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en-US" sz="1400" i="1" dirty="0" err="1">
                          <a:solidFill>
                            <a:srgbClr val="7EA16C"/>
                          </a:solidFill>
                          <a:effectLst/>
                          <a:latin typeface="inherit"/>
                        </a:rPr>
                        <a:t>nArray</a:t>
                      </a:r>
                      <a:r>
                        <a:rPr lang="en-US" sz="1400" i="1" dirty="0">
                          <a:solidFill>
                            <a:srgbClr val="7EA16C"/>
                          </a:solidFill>
                          <a:effectLst/>
                          <a:latin typeface="inherit"/>
                        </a:rPr>
                        <a:t> </a:t>
                      </a:r>
                      <a:r>
                        <a:rPr lang="ru-RU" sz="1400" i="1" dirty="0">
                          <a:solidFill>
                            <a:srgbClr val="7EA16C"/>
                          </a:solidFill>
                          <a:effectLst/>
                          <a:latin typeface="inherit"/>
                        </a:rPr>
                        <a:t>распадается в указатель типа </a:t>
                      </a:r>
                      <a:r>
                        <a:rPr lang="en-US" sz="1400" i="1" dirty="0" err="1">
                          <a:solidFill>
                            <a:srgbClr val="7EA16C"/>
                          </a:solidFill>
                          <a:effectLst/>
                          <a:latin typeface="inherit"/>
                        </a:rPr>
                        <a:t>int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err="1">
                          <a:solidFill>
                            <a:srgbClr val="F8F8F2"/>
                          </a:solidFill>
                          <a:effectLst/>
                          <a:latin typeface="inherit"/>
                        </a:rPr>
                        <a:t>cArray</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'\n'</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en-US" sz="1400" i="1" dirty="0" err="1">
                          <a:solidFill>
                            <a:srgbClr val="7EA16C"/>
                          </a:solidFill>
                          <a:effectLst/>
                          <a:latin typeface="inherit"/>
                        </a:rPr>
                        <a:t>cArray</a:t>
                      </a:r>
                      <a:r>
                        <a:rPr lang="en-US" sz="1400" i="1" dirty="0">
                          <a:solidFill>
                            <a:srgbClr val="7EA16C"/>
                          </a:solidFill>
                          <a:effectLst/>
                          <a:latin typeface="inherit"/>
                        </a:rPr>
                        <a:t> </a:t>
                      </a:r>
                      <a:r>
                        <a:rPr lang="ru-RU" sz="1400" i="1" dirty="0">
                          <a:solidFill>
                            <a:srgbClr val="7EA16C"/>
                          </a:solidFill>
                          <a:effectLst/>
                          <a:latin typeface="inherit"/>
                        </a:rPr>
                        <a:t>распадается в указатель типа </a:t>
                      </a:r>
                      <a:r>
                        <a:rPr lang="en-US" sz="1400" i="1" dirty="0">
                          <a:solidFill>
                            <a:srgbClr val="7EA16C"/>
                          </a:solidFill>
                          <a:effectLst/>
                          <a:latin typeface="inherit"/>
                        </a:rPr>
                        <a:t>char</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F8F8F2"/>
                          </a:solidFill>
                          <a:effectLst/>
                          <a:latin typeface="inherit"/>
                        </a:rPr>
                        <a:t>name</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'\n'</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name </a:t>
                      </a:r>
                      <a:r>
                        <a:rPr lang="ru-RU" sz="1400" i="1" dirty="0">
                          <a:solidFill>
                            <a:srgbClr val="7EA16C"/>
                          </a:solidFill>
                          <a:effectLst/>
                          <a:latin typeface="inherit"/>
                        </a:rPr>
                        <a:t>уже и так является указателем типа </a:t>
                      </a:r>
                      <a:r>
                        <a:rPr lang="en-US" sz="1400" i="1" dirty="0">
                          <a:solidFill>
                            <a:srgbClr val="7EA16C"/>
                          </a:solidFill>
                          <a:effectLst/>
                          <a:latin typeface="inherit"/>
                        </a:rPr>
                        <a:t>char</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14</a:t>
            </a:fld>
            <a:endParaRPr lang="ru-RU"/>
          </a:p>
        </p:txBody>
      </p:sp>
      <p:sp>
        <p:nvSpPr>
          <p:cNvPr id="6" name="Прямоугольник 5"/>
          <p:cNvSpPr/>
          <p:nvPr/>
        </p:nvSpPr>
        <p:spPr>
          <a:xfrm>
            <a:off x="323528" y="4797152"/>
            <a:ext cx="4572000" cy="923330"/>
          </a:xfrm>
          <a:prstGeom prst="rect">
            <a:avLst/>
          </a:prstGeom>
        </p:spPr>
        <p:txBody>
          <a:bodyPr>
            <a:spAutoFit/>
          </a:bodyPr>
          <a:lstStyle/>
          <a:p>
            <a:r>
              <a:rPr lang="en-US" dirty="0"/>
              <a:t>0046FAE8</a:t>
            </a:r>
            <a:r>
              <a:rPr lang="en-US" dirty="0"/>
              <a:t/>
            </a:r>
            <a:br>
              <a:rPr lang="en-US" dirty="0"/>
            </a:br>
            <a:r>
              <a:rPr lang="en-US" dirty="0"/>
              <a:t>Hello!</a:t>
            </a:r>
            <a:r>
              <a:rPr lang="en-US" dirty="0"/>
              <a:t/>
            </a:r>
            <a:br>
              <a:rPr lang="en-US" dirty="0"/>
            </a:br>
            <a:r>
              <a:rPr lang="en-US" dirty="0"/>
              <a:t>John</a:t>
            </a:r>
            <a:endParaRPr lang="ru-RU" dirty="0"/>
          </a:p>
        </p:txBody>
      </p:sp>
    </p:spTree>
    <p:extLst>
      <p:ext uri="{BB962C8B-B14F-4D97-AF65-F5344CB8AC3E}">
        <p14:creationId xmlns:p14="http://schemas.microsoft.com/office/powerpoint/2010/main" val="3836784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57357872"/>
              </p:ext>
            </p:extLst>
          </p:nvPr>
        </p:nvGraphicFramePr>
        <p:xfrm>
          <a:off x="454549" y="2060848"/>
          <a:ext cx="7472903" cy="2989061"/>
        </p:xfrm>
        <a:graphic>
          <a:graphicData uri="http://schemas.openxmlformats.org/drawingml/2006/table">
            <a:tbl>
              <a:tblPr/>
              <a:tblGrid>
                <a:gridCol w="170100"/>
                <a:gridCol w="7302803"/>
              </a:tblGrid>
              <a:tr h="2989061">
                <a:tc>
                  <a:txBody>
                    <a:bodyPr/>
                    <a:lstStyle/>
                    <a:p>
                      <a:pPr algn="ctr" fontAlgn="t"/>
                      <a:r>
                        <a:rPr lang="ru-RU" sz="1400" dirty="0">
                          <a:solidFill>
                            <a:srgbClr val="898989"/>
                          </a:solidFill>
                          <a:effectLst/>
                          <a:latin typeface="inherit"/>
                        </a:rPr>
                        <a:t>1</a:t>
                      </a:r>
                    </a:p>
                    <a:p>
                      <a:pPr algn="ctr" fontAlgn="t"/>
                      <a:r>
                        <a:rPr lang="ru-RU" sz="1400" dirty="0">
                          <a:solidFill>
                            <a:srgbClr val="979797"/>
                          </a:solidFill>
                          <a:effectLst/>
                          <a:latin typeface="inherit"/>
                        </a:rPr>
                        <a:t>2</a:t>
                      </a:r>
                    </a:p>
                    <a:p>
                      <a:pPr algn="ctr" fontAlgn="t"/>
                      <a:r>
                        <a:rPr lang="ru-RU" sz="1400" dirty="0">
                          <a:solidFill>
                            <a:srgbClr val="898989"/>
                          </a:solidFill>
                          <a:effectLst/>
                          <a:latin typeface="inherit"/>
                        </a:rPr>
                        <a:t>3</a:t>
                      </a:r>
                    </a:p>
                    <a:p>
                      <a:pPr algn="ctr" fontAlgn="t"/>
                      <a:r>
                        <a:rPr lang="ru-RU" sz="1400" dirty="0">
                          <a:solidFill>
                            <a:srgbClr val="979797"/>
                          </a:solidFill>
                          <a:effectLst/>
                          <a:latin typeface="inherit"/>
                        </a:rPr>
                        <a:t>4</a:t>
                      </a:r>
                    </a:p>
                    <a:p>
                      <a:pPr algn="ctr" fontAlgn="t"/>
                      <a:r>
                        <a:rPr lang="ru-RU" sz="1400" dirty="0">
                          <a:solidFill>
                            <a:srgbClr val="898989"/>
                          </a:solidFill>
                          <a:effectLst/>
                          <a:latin typeface="inherit"/>
                        </a:rPr>
                        <a:t>5</a:t>
                      </a:r>
                    </a:p>
                    <a:p>
                      <a:pPr algn="ctr" fontAlgn="t"/>
                      <a:r>
                        <a:rPr lang="ru-RU" sz="1400" dirty="0">
                          <a:solidFill>
                            <a:srgbClr val="979797"/>
                          </a:solidFill>
                          <a:effectLst/>
                          <a:latin typeface="inherit"/>
                        </a:rPr>
                        <a:t>6</a:t>
                      </a:r>
                    </a:p>
                    <a:p>
                      <a:pPr algn="ctr" fontAlgn="t"/>
                      <a:r>
                        <a:rPr lang="ru-RU" sz="1400" dirty="0">
                          <a:solidFill>
                            <a:srgbClr val="898989"/>
                          </a:solidFill>
                          <a:effectLst/>
                          <a:latin typeface="inherit"/>
                        </a:rPr>
                        <a:t>7</a:t>
                      </a:r>
                    </a:p>
                    <a:p>
                      <a:pPr algn="ctr" fontAlgn="t"/>
                      <a:r>
                        <a:rPr lang="ru-RU" sz="1400" dirty="0">
                          <a:solidFill>
                            <a:srgbClr val="979797"/>
                          </a:solidFill>
                          <a:effectLst/>
                          <a:latin typeface="inherit"/>
                        </a:rPr>
                        <a:t>8</a:t>
                      </a:r>
                    </a:p>
                    <a:p>
                      <a:pPr algn="ctr" fontAlgn="t"/>
                      <a:r>
                        <a:rPr lang="ru-RU" sz="1400" dirty="0">
                          <a:solidFill>
                            <a:srgbClr val="898989"/>
                          </a:solidFill>
                          <a:effectLst/>
                          <a:latin typeface="inherit"/>
                        </a:rPr>
                        <a:t>9</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a:solidFill>
                            <a:srgbClr val="F8F8F2"/>
                          </a:solidFill>
                          <a:effectLst/>
                          <a:latin typeface="inherit"/>
                        </a:rPr>
                        <a:t>a</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6DB74"/>
                          </a:solidFill>
                          <a:effectLst/>
                          <a:latin typeface="inherit"/>
                        </a:rPr>
                        <a:t>'R'</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F92672"/>
                          </a:solidFill>
                          <a:effectLst/>
                          <a:latin typeface="inherit"/>
                        </a:rPr>
                        <a:t>&amp;</a:t>
                      </a:r>
                      <a:r>
                        <a:rPr lang="en-US" sz="1400" dirty="0">
                          <a:solidFill>
                            <a:srgbClr val="F8F8F2"/>
                          </a:solidFill>
                          <a:effectLst/>
                          <a:latin typeface="inherit"/>
                        </a:rPr>
                        <a:t>a;</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15</a:t>
            </a:fld>
            <a:endParaRPr lang="ru-RU"/>
          </a:p>
        </p:txBody>
      </p:sp>
      <p:sp>
        <p:nvSpPr>
          <p:cNvPr id="6" name="Прямоугольник 5"/>
          <p:cNvSpPr/>
          <p:nvPr/>
        </p:nvSpPr>
        <p:spPr>
          <a:xfrm>
            <a:off x="467544" y="5373216"/>
            <a:ext cx="1959191" cy="369332"/>
          </a:xfrm>
          <a:prstGeom prst="rect">
            <a:avLst/>
          </a:prstGeom>
        </p:spPr>
        <p:txBody>
          <a:bodyPr wrap="none">
            <a:spAutoFit/>
          </a:bodyPr>
          <a:lstStyle/>
          <a:p>
            <a:r>
              <a:rPr lang="en-US" dirty="0"/>
              <a:t>R╠╠╠╠╜╡4;¿■A</a:t>
            </a:r>
            <a:endParaRPr lang="ru-RU" dirty="0"/>
          </a:p>
        </p:txBody>
      </p:sp>
    </p:spTree>
    <p:extLst>
      <p:ext uri="{BB962C8B-B14F-4D97-AF65-F5344CB8AC3E}">
        <p14:creationId xmlns:p14="http://schemas.microsoft.com/office/powerpoint/2010/main" val="1493104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
          </p:nvPr>
        </p:nvSpPr>
        <p:spPr/>
        <p:txBody>
          <a:bodyPr/>
          <a:lstStyle/>
          <a:p>
            <a:pPr marL="0" indent="0">
              <a:buNone/>
            </a:pPr>
            <a:r>
              <a:rPr lang="ru-RU" dirty="0"/>
              <a:t>Современный C++ поддерживает </a:t>
            </a:r>
            <a:r>
              <a:rPr lang="ru-RU" b="1" dirty="0"/>
              <a:t>два разных типа строк</a:t>
            </a:r>
            <a:r>
              <a:rPr lang="ru-RU" dirty="0"/>
              <a:t>:</a:t>
            </a:r>
          </a:p>
          <a:p>
            <a:r>
              <a:rPr lang="ru-RU" dirty="0"/>
              <a:t> </a:t>
            </a:r>
            <a:r>
              <a:rPr lang="ru-RU" dirty="0" err="1" smtClean="0"/>
              <a:t>std</a:t>
            </a:r>
            <a:r>
              <a:rPr lang="ru-RU" dirty="0"/>
              <a:t>::</a:t>
            </a:r>
            <a:r>
              <a:rPr lang="ru-RU" dirty="0" err="1"/>
              <a:t>string</a:t>
            </a:r>
            <a:r>
              <a:rPr lang="ru-RU" dirty="0"/>
              <a:t> (как часть стандартной библиотеки);</a:t>
            </a:r>
          </a:p>
          <a:p>
            <a:r>
              <a:rPr lang="ru-RU" dirty="0"/>
              <a:t> </a:t>
            </a:r>
            <a:r>
              <a:rPr lang="ru-RU" dirty="0" smtClean="0"/>
              <a:t>строки </a:t>
            </a:r>
            <a:r>
              <a:rPr lang="ru-RU" dirty="0"/>
              <a:t>C-</a:t>
            </a:r>
            <a:r>
              <a:rPr lang="ru-RU" dirty="0" err="1"/>
              <a:t>style</a:t>
            </a:r>
            <a:r>
              <a:rPr lang="ru-RU" dirty="0"/>
              <a:t> (изначально унаследованные от языка C).</a:t>
            </a:r>
          </a:p>
          <a:p>
            <a:endParaRPr lang="ru-RU" dirty="0"/>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2</a:t>
            </a:fld>
            <a:endParaRPr lang="ru-RU"/>
          </a:p>
        </p:txBody>
      </p:sp>
    </p:spTree>
    <p:extLst>
      <p:ext uri="{BB962C8B-B14F-4D97-AF65-F5344CB8AC3E}">
        <p14:creationId xmlns:p14="http://schemas.microsoft.com/office/powerpoint/2010/main" val="4049436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sz="quarter" idx="1"/>
          </p:nvPr>
        </p:nvSpPr>
        <p:spPr/>
        <p:txBody>
          <a:bodyPr/>
          <a:lstStyle/>
          <a:p>
            <a:r>
              <a:rPr lang="en-US" dirty="0" smtClean="0"/>
              <a:t>“text”</a:t>
            </a:r>
          </a:p>
          <a:p>
            <a:r>
              <a:rPr lang="en-US" dirty="0" err="1" smtClean="0"/>
              <a:t>const</a:t>
            </a:r>
            <a:r>
              <a:rPr lang="en-US" dirty="0" smtClean="0"/>
              <a:t> char[5]</a:t>
            </a:r>
          </a:p>
          <a:p>
            <a:r>
              <a:rPr lang="en-US" dirty="0" err="1"/>
              <a:t>const</a:t>
            </a:r>
            <a:r>
              <a:rPr lang="en-US" dirty="0"/>
              <a:t> char </a:t>
            </a:r>
            <a:r>
              <a:rPr lang="en-US" dirty="0" smtClean="0"/>
              <a:t>str1[5</a:t>
            </a:r>
            <a:r>
              <a:rPr lang="en-US" dirty="0"/>
              <a:t>] = {'t', 'e', 'x', 't', </a:t>
            </a:r>
            <a:r>
              <a:rPr lang="en-US" dirty="0">
                <a:solidFill>
                  <a:srgbClr val="00B0F0"/>
                </a:solidFill>
              </a:rPr>
              <a:t>'\0</a:t>
            </a:r>
            <a:r>
              <a:rPr lang="en-US" dirty="0" smtClean="0">
                <a:solidFill>
                  <a:srgbClr val="00B0F0"/>
                </a:solidFill>
              </a:rPr>
              <a:t>'</a:t>
            </a:r>
            <a:r>
              <a:rPr lang="en-US" dirty="0" smtClean="0"/>
              <a:t>};</a:t>
            </a:r>
          </a:p>
          <a:p>
            <a:r>
              <a:rPr lang="en-US" dirty="0" err="1" smtClean="0"/>
              <a:t>const</a:t>
            </a:r>
            <a:r>
              <a:rPr lang="en-US" dirty="0" smtClean="0"/>
              <a:t> </a:t>
            </a:r>
            <a:r>
              <a:rPr lang="en-US" dirty="0"/>
              <a:t>char str2[] = "text";</a:t>
            </a:r>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3</a:t>
            </a:fld>
            <a:endParaRPr lang="ru-RU"/>
          </a:p>
        </p:txBody>
      </p:sp>
    </p:spTree>
    <p:extLst>
      <p:ext uri="{BB962C8B-B14F-4D97-AF65-F5344CB8AC3E}">
        <p14:creationId xmlns:p14="http://schemas.microsoft.com/office/powerpoint/2010/main" val="32044405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2377200588"/>
              </p:ext>
            </p:extLst>
          </p:nvPr>
        </p:nvGraphicFramePr>
        <p:xfrm>
          <a:off x="467544" y="1772816"/>
          <a:ext cx="7472903" cy="506448"/>
        </p:xfrm>
        <a:graphic>
          <a:graphicData uri="http://schemas.openxmlformats.org/drawingml/2006/table">
            <a:tbl>
              <a:tblPr/>
              <a:tblGrid>
                <a:gridCol w="170100"/>
                <a:gridCol w="7302803"/>
              </a:tblGrid>
              <a:tr h="506448">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sv-SE" sz="1400" dirty="0">
                          <a:solidFill>
                            <a:srgbClr val="66D9EF"/>
                          </a:solidFill>
                          <a:effectLst/>
                          <a:latin typeface="inherit"/>
                        </a:rPr>
                        <a:t>char</a:t>
                      </a:r>
                      <a:r>
                        <a:rPr lang="sv-SE" sz="1400" dirty="0">
                          <a:solidFill>
                            <a:srgbClr val="006FE0"/>
                          </a:solidFill>
                          <a:effectLst/>
                          <a:latin typeface="inherit"/>
                        </a:rPr>
                        <a:t> </a:t>
                      </a:r>
                      <a:r>
                        <a:rPr lang="sv-SE" sz="1400" dirty="0">
                          <a:solidFill>
                            <a:srgbClr val="F8F8F2"/>
                          </a:solidFill>
                          <a:effectLst/>
                          <a:latin typeface="inherit"/>
                        </a:rPr>
                        <a:t>mystring[]</a:t>
                      </a:r>
                      <a:r>
                        <a:rPr lang="sv-SE" sz="1400" dirty="0">
                          <a:solidFill>
                            <a:srgbClr val="006FE0"/>
                          </a:solidFill>
                          <a:effectLst/>
                          <a:latin typeface="inherit"/>
                        </a:rPr>
                        <a:t> </a:t>
                      </a:r>
                      <a:r>
                        <a:rPr lang="sv-SE" sz="1400" dirty="0">
                          <a:solidFill>
                            <a:srgbClr val="F92672"/>
                          </a:solidFill>
                          <a:effectLst/>
                          <a:latin typeface="inherit"/>
                        </a:rPr>
                        <a:t>=</a:t>
                      </a:r>
                      <a:r>
                        <a:rPr lang="sv-SE" sz="1400" dirty="0">
                          <a:solidFill>
                            <a:srgbClr val="006FE0"/>
                          </a:solidFill>
                          <a:effectLst/>
                          <a:latin typeface="inherit"/>
                        </a:rPr>
                        <a:t> </a:t>
                      </a:r>
                      <a:r>
                        <a:rPr lang="sv-SE" sz="1400" dirty="0">
                          <a:solidFill>
                            <a:srgbClr val="E6DB74"/>
                          </a:solidFill>
                          <a:effectLst/>
                          <a:latin typeface="inherit"/>
                        </a:rPr>
                        <a:t>"string"</a:t>
                      </a:r>
                      <a:r>
                        <a:rPr lang="sv-SE" sz="1400" dirty="0">
                          <a:solidFill>
                            <a:srgbClr val="F8F8F2"/>
                          </a:solidFill>
                          <a:effectLst/>
                          <a:latin typeface="inherit"/>
                        </a:rPr>
                        <a:t>;</a:t>
                      </a:r>
                      <a:r>
                        <a:rPr lang="sv-SE" sz="1400" dirty="0">
                          <a:solidFill>
                            <a:srgbClr val="006FE0"/>
                          </a:solidFill>
                          <a:effectLst/>
                          <a:latin typeface="inherit"/>
                        </a:rPr>
                        <a:t> </a:t>
                      </a:r>
                      <a:r>
                        <a:rPr lang="sv-SE" sz="1400" i="1" dirty="0">
                          <a:solidFill>
                            <a:srgbClr val="7EA16C"/>
                          </a:solidFill>
                          <a:effectLst/>
                          <a:latin typeface="inherit"/>
                        </a:rPr>
                        <a:t>// ок</a:t>
                      </a:r>
                      <a:endParaRPr lang="sv-SE" sz="1400" dirty="0">
                        <a:solidFill>
                          <a:srgbClr val="FFFFFF"/>
                        </a:solidFill>
                        <a:effectLst/>
                        <a:latin typeface="inherit"/>
                      </a:endParaRPr>
                    </a:p>
                    <a:p>
                      <a:pPr algn="l" fontAlgn="t"/>
                      <a:r>
                        <a:rPr lang="sv-SE" sz="1400" dirty="0">
                          <a:solidFill>
                            <a:srgbClr val="F8F8F2"/>
                          </a:solidFill>
                          <a:effectLst/>
                          <a:latin typeface="inherit"/>
                        </a:rPr>
                        <a:t>mystring</a:t>
                      </a:r>
                      <a:r>
                        <a:rPr lang="sv-SE" sz="1400" dirty="0">
                          <a:solidFill>
                            <a:srgbClr val="006FE0"/>
                          </a:solidFill>
                          <a:effectLst/>
                          <a:latin typeface="inherit"/>
                        </a:rPr>
                        <a:t> </a:t>
                      </a:r>
                      <a:r>
                        <a:rPr lang="sv-SE" sz="1400" dirty="0">
                          <a:solidFill>
                            <a:srgbClr val="F92672"/>
                          </a:solidFill>
                          <a:effectLst/>
                          <a:latin typeface="inherit"/>
                        </a:rPr>
                        <a:t>=</a:t>
                      </a:r>
                      <a:r>
                        <a:rPr lang="sv-SE" sz="1400" dirty="0">
                          <a:solidFill>
                            <a:srgbClr val="006FE0"/>
                          </a:solidFill>
                          <a:effectLst/>
                          <a:latin typeface="inherit"/>
                        </a:rPr>
                        <a:t> </a:t>
                      </a:r>
                      <a:r>
                        <a:rPr lang="sv-SE" sz="1400" dirty="0">
                          <a:solidFill>
                            <a:srgbClr val="E6DB74"/>
                          </a:solidFill>
                          <a:effectLst/>
                          <a:latin typeface="inherit"/>
                        </a:rPr>
                        <a:t>"cat"</a:t>
                      </a:r>
                      <a:r>
                        <a:rPr lang="sv-SE" sz="1400" dirty="0">
                          <a:solidFill>
                            <a:srgbClr val="F8F8F2"/>
                          </a:solidFill>
                          <a:effectLst/>
                          <a:latin typeface="inherit"/>
                        </a:rPr>
                        <a:t>;</a:t>
                      </a:r>
                      <a:r>
                        <a:rPr lang="sv-SE" sz="1400" dirty="0">
                          <a:solidFill>
                            <a:srgbClr val="006FE0"/>
                          </a:solidFill>
                          <a:effectLst/>
                          <a:latin typeface="inherit"/>
                        </a:rPr>
                        <a:t> </a:t>
                      </a:r>
                      <a:r>
                        <a:rPr lang="sv-SE" sz="1400" i="1" dirty="0">
                          <a:solidFill>
                            <a:srgbClr val="7EA16C"/>
                          </a:solidFill>
                          <a:effectLst/>
                          <a:latin typeface="inherit"/>
                        </a:rPr>
                        <a:t>// не ок!</a:t>
                      </a:r>
                      <a:endParaRPr lang="sv-SE"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4</a:t>
            </a:fld>
            <a:endParaRPr lang="ru-RU"/>
          </a:p>
        </p:txBody>
      </p:sp>
      <p:graphicFrame>
        <p:nvGraphicFramePr>
          <p:cNvPr id="6" name="Таблица 5"/>
          <p:cNvGraphicFramePr>
            <a:graphicFrameLocks noGrp="1"/>
          </p:cNvGraphicFramePr>
          <p:nvPr/>
        </p:nvGraphicFramePr>
        <p:xfrm>
          <a:off x="454549" y="3783788"/>
          <a:ext cx="7472903" cy="506448"/>
        </p:xfrm>
        <a:graphic>
          <a:graphicData uri="http://schemas.openxmlformats.org/drawingml/2006/table">
            <a:tbl>
              <a:tblPr/>
              <a:tblGrid>
                <a:gridCol w="170100"/>
                <a:gridCol w="7302803"/>
              </a:tblGrid>
              <a:tr h="506448">
                <a:tc>
                  <a:txBody>
                    <a:bodyPr/>
                    <a:lstStyle/>
                    <a:p>
                      <a:pPr algn="ctr" fontAlgn="t"/>
                      <a:r>
                        <a:rPr lang="ru-RU" sz="1400" dirty="0">
                          <a:solidFill>
                            <a:srgbClr val="898989"/>
                          </a:solidFill>
                          <a:effectLst/>
                          <a:latin typeface="inherit"/>
                        </a:rPr>
                        <a:t>1</a:t>
                      </a:r>
                    </a:p>
                    <a:p>
                      <a:pPr algn="ctr" fontAlgn="t"/>
                      <a:r>
                        <a:rPr lang="ru-RU" sz="1400" dirty="0">
                          <a:solidFill>
                            <a:srgbClr val="979797"/>
                          </a:solidFill>
                          <a:effectLst/>
                          <a:latin typeface="inherit"/>
                        </a:rPr>
                        <a:t>2</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dirty="0" err="1">
                          <a:solidFill>
                            <a:srgbClr val="66D9EF"/>
                          </a:solidFill>
                          <a:effectLst/>
                          <a:latin typeface="inherit"/>
                        </a:rPr>
                        <a:t>int</a:t>
                      </a:r>
                      <a:r>
                        <a:rPr lang="ru-RU" sz="1400" dirty="0">
                          <a:solidFill>
                            <a:srgbClr val="006FE0"/>
                          </a:solidFill>
                          <a:effectLst/>
                          <a:latin typeface="inherit"/>
                        </a:rPr>
                        <a:t> </a:t>
                      </a:r>
                      <a:r>
                        <a:rPr lang="ru-RU" sz="1400" dirty="0" err="1">
                          <a:solidFill>
                            <a:srgbClr val="66D9EF"/>
                          </a:solidFill>
                          <a:effectLst/>
                          <a:latin typeface="inherit"/>
                        </a:rPr>
                        <a:t>array</a:t>
                      </a:r>
                      <a:r>
                        <a:rPr lang="ru-RU" sz="1400" dirty="0">
                          <a:solidFill>
                            <a:srgbClr val="F8F8F2"/>
                          </a:solidFill>
                          <a:effectLst/>
                          <a:latin typeface="inherit"/>
                        </a:rPr>
                        <a:t>[]</a:t>
                      </a:r>
                      <a:r>
                        <a:rPr lang="ru-RU" sz="1400" dirty="0">
                          <a:solidFill>
                            <a:srgbClr val="006FE0"/>
                          </a:solidFill>
                          <a:effectLst/>
                          <a:latin typeface="inherit"/>
                        </a:rPr>
                        <a:t> </a:t>
                      </a:r>
                      <a:r>
                        <a:rPr lang="ru-RU" sz="1400" dirty="0">
                          <a:solidFill>
                            <a:srgbClr val="F92672"/>
                          </a:solidFill>
                          <a:effectLst/>
                          <a:latin typeface="inherit"/>
                        </a:rPr>
                        <a:t>=</a:t>
                      </a:r>
                      <a:r>
                        <a:rPr lang="ru-RU" sz="1400" dirty="0">
                          <a:solidFill>
                            <a:srgbClr val="006FE0"/>
                          </a:solidFill>
                          <a:effectLst/>
                          <a:latin typeface="inherit"/>
                        </a:rPr>
                        <a:t> </a:t>
                      </a:r>
                      <a:r>
                        <a:rPr lang="ru-RU" sz="1400" dirty="0">
                          <a:solidFill>
                            <a:srgbClr val="F8F8F2"/>
                          </a:solidFill>
                          <a:effectLst/>
                          <a:latin typeface="inherit"/>
                        </a:rPr>
                        <a:t>{</a:t>
                      </a:r>
                      <a:r>
                        <a:rPr lang="ru-RU" sz="1400" dirty="0">
                          <a:solidFill>
                            <a:srgbClr val="006FE0"/>
                          </a:solidFill>
                          <a:effectLst/>
                          <a:latin typeface="inherit"/>
                        </a:rPr>
                        <a:t> </a:t>
                      </a:r>
                      <a:r>
                        <a:rPr lang="ru-RU" sz="1400" dirty="0">
                          <a:solidFill>
                            <a:srgbClr val="E7A37A"/>
                          </a:solidFill>
                          <a:effectLst/>
                          <a:latin typeface="inherit"/>
                        </a:rPr>
                        <a:t>4</a:t>
                      </a:r>
                      <a:r>
                        <a:rPr lang="ru-RU" sz="1400" dirty="0">
                          <a:solidFill>
                            <a:srgbClr val="F8F8F2"/>
                          </a:solidFill>
                          <a:effectLst/>
                          <a:latin typeface="inherit"/>
                        </a:rPr>
                        <a:t>,</a:t>
                      </a:r>
                      <a:r>
                        <a:rPr lang="ru-RU" sz="1400" dirty="0">
                          <a:solidFill>
                            <a:srgbClr val="006FE0"/>
                          </a:solidFill>
                          <a:effectLst/>
                          <a:latin typeface="inherit"/>
                        </a:rPr>
                        <a:t> </a:t>
                      </a:r>
                      <a:r>
                        <a:rPr lang="ru-RU" sz="1400" dirty="0">
                          <a:solidFill>
                            <a:srgbClr val="E7A37A"/>
                          </a:solidFill>
                          <a:effectLst/>
                          <a:latin typeface="inherit"/>
                        </a:rPr>
                        <a:t>6</a:t>
                      </a:r>
                      <a:r>
                        <a:rPr lang="ru-RU" sz="1400" dirty="0">
                          <a:solidFill>
                            <a:srgbClr val="F8F8F2"/>
                          </a:solidFill>
                          <a:effectLst/>
                          <a:latin typeface="inherit"/>
                        </a:rPr>
                        <a:t>,</a:t>
                      </a:r>
                      <a:r>
                        <a:rPr lang="ru-RU" sz="1400" dirty="0">
                          <a:solidFill>
                            <a:srgbClr val="006FE0"/>
                          </a:solidFill>
                          <a:effectLst/>
                          <a:latin typeface="inherit"/>
                        </a:rPr>
                        <a:t> </a:t>
                      </a:r>
                      <a:r>
                        <a:rPr lang="ru-RU" sz="1400" dirty="0">
                          <a:solidFill>
                            <a:srgbClr val="E7A37A"/>
                          </a:solidFill>
                          <a:effectLst/>
                          <a:latin typeface="inherit"/>
                        </a:rPr>
                        <a:t>8</a:t>
                      </a:r>
                      <a:r>
                        <a:rPr lang="ru-RU" sz="1400" dirty="0">
                          <a:solidFill>
                            <a:srgbClr val="F8F8F2"/>
                          </a:solidFill>
                          <a:effectLst/>
                          <a:latin typeface="inherit"/>
                        </a:rPr>
                        <a:t>,</a:t>
                      </a:r>
                      <a:r>
                        <a:rPr lang="ru-RU" sz="1400" dirty="0">
                          <a:solidFill>
                            <a:srgbClr val="006FE0"/>
                          </a:solidFill>
                          <a:effectLst/>
                          <a:latin typeface="inherit"/>
                        </a:rPr>
                        <a:t> </a:t>
                      </a:r>
                      <a:r>
                        <a:rPr lang="ru-RU" sz="1400" dirty="0">
                          <a:solidFill>
                            <a:srgbClr val="E7A37A"/>
                          </a:solidFill>
                          <a:effectLst/>
                          <a:latin typeface="inherit"/>
                        </a:rPr>
                        <a:t>2</a:t>
                      </a:r>
                      <a:r>
                        <a:rPr lang="ru-RU" sz="1400" dirty="0">
                          <a:solidFill>
                            <a:srgbClr val="006FE0"/>
                          </a:solidFill>
                          <a:effectLst/>
                          <a:latin typeface="inherit"/>
                        </a:rPr>
                        <a:t> </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a:t>
                      </a:r>
                      <a:r>
                        <a:rPr lang="ru-RU" sz="1400" i="1" dirty="0" err="1">
                          <a:solidFill>
                            <a:srgbClr val="7EA16C"/>
                          </a:solidFill>
                          <a:effectLst/>
                          <a:latin typeface="inherit"/>
                        </a:rPr>
                        <a:t>ок</a:t>
                      </a:r>
                      <a:endParaRPr lang="ru-RU" sz="1400" dirty="0">
                        <a:solidFill>
                          <a:srgbClr val="FFFFFF"/>
                        </a:solidFill>
                        <a:effectLst/>
                        <a:latin typeface="inherit"/>
                      </a:endParaRPr>
                    </a:p>
                    <a:p>
                      <a:pPr algn="l" fontAlgn="t"/>
                      <a:r>
                        <a:rPr lang="ru-RU" sz="1400" dirty="0" err="1">
                          <a:solidFill>
                            <a:srgbClr val="66D9EF"/>
                          </a:solidFill>
                          <a:effectLst/>
                          <a:latin typeface="inherit"/>
                        </a:rPr>
                        <a:t>array</a:t>
                      </a:r>
                      <a:r>
                        <a:rPr lang="ru-RU" sz="1400" dirty="0">
                          <a:solidFill>
                            <a:srgbClr val="006FE0"/>
                          </a:solidFill>
                          <a:effectLst/>
                          <a:latin typeface="inherit"/>
                        </a:rPr>
                        <a:t> </a:t>
                      </a:r>
                      <a:r>
                        <a:rPr lang="ru-RU" sz="1400" dirty="0">
                          <a:solidFill>
                            <a:srgbClr val="F92672"/>
                          </a:solidFill>
                          <a:effectLst/>
                          <a:latin typeface="inherit"/>
                        </a:rPr>
                        <a:t>=</a:t>
                      </a:r>
                      <a:r>
                        <a:rPr lang="ru-RU" sz="1400" dirty="0">
                          <a:solidFill>
                            <a:srgbClr val="006FE0"/>
                          </a:solidFill>
                          <a:effectLst/>
                          <a:latin typeface="inherit"/>
                        </a:rPr>
                        <a:t> </a:t>
                      </a:r>
                      <a:r>
                        <a:rPr lang="ru-RU" sz="1400" dirty="0">
                          <a:solidFill>
                            <a:srgbClr val="E7A37A"/>
                          </a:solidFill>
                          <a:effectLst/>
                          <a:latin typeface="inherit"/>
                        </a:rPr>
                        <a:t>7</a:t>
                      </a:r>
                      <a:r>
                        <a:rPr lang="ru-RU" sz="1400" dirty="0">
                          <a:solidFill>
                            <a:srgbClr val="F8F8F2"/>
                          </a:solidFill>
                          <a:effectLst/>
                          <a:latin typeface="inherit"/>
                        </a:rPr>
                        <a:t>;</a:t>
                      </a:r>
                      <a:r>
                        <a:rPr lang="ru-RU" sz="1400" dirty="0">
                          <a:solidFill>
                            <a:srgbClr val="006FE0"/>
                          </a:solidFill>
                          <a:effectLst/>
                          <a:latin typeface="inherit"/>
                        </a:rPr>
                        <a:t> </a:t>
                      </a:r>
                      <a:r>
                        <a:rPr lang="ru-RU" sz="1400" i="1" dirty="0">
                          <a:solidFill>
                            <a:srgbClr val="7EA16C"/>
                          </a:solidFill>
                          <a:effectLst/>
                          <a:latin typeface="inherit"/>
                        </a:rPr>
                        <a:t>// что это значит?</a:t>
                      </a:r>
                      <a:endParaRPr lang="ru-RU"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26936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6" name="Объект 5"/>
          <p:cNvGraphicFramePr>
            <a:graphicFrameLocks noGrp="1"/>
          </p:cNvGraphicFramePr>
          <p:nvPr>
            <p:ph sz="quarter" idx="1"/>
            <p:extLst>
              <p:ext uri="{D42A27DB-BD31-4B8C-83A1-F6EECF244321}">
                <p14:modId xmlns:p14="http://schemas.microsoft.com/office/powerpoint/2010/main" val="1385510309"/>
              </p:ext>
            </p:extLst>
          </p:nvPr>
        </p:nvGraphicFramePr>
        <p:xfrm>
          <a:off x="467544" y="1916832"/>
          <a:ext cx="7472740" cy="2479914"/>
        </p:xfrm>
        <a:graphic>
          <a:graphicData uri="http://schemas.openxmlformats.org/drawingml/2006/table">
            <a:tbl>
              <a:tblPr/>
              <a:tblGrid>
                <a:gridCol w="171278"/>
                <a:gridCol w="7301462"/>
              </a:tblGrid>
              <a:tr h="2479914">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p>
                      <a:pPr algn="ctr" fontAlgn="t"/>
                      <a:r>
                        <a:rPr lang="ru-RU" sz="1400">
                          <a:solidFill>
                            <a:srgbClr val="898989"/>
                          </a:solidFill>
                          <a:effectLst/>
                          <a:latin typeface="inherit"/>
                        </a:rPr>
                        <a:t>5</a:t>
                      </a:r>
                    </a:p>
                    <a:p>
                      <a:pPr algn="ctr" fontAlgn="t"/>
                      <a:r>
                        <a:rPr lang="ru-RU" sz="1400">
                          <a:solidFill>
                            <a:srgbClr val="979797"/>
                          </a:solidFill>
                          <a:effectLst/>
                          <a:latin typeface="inherit"/>
                        </a:rPr>
                        <a:t>6</a:t>
                      </a:r>
                    </a:p>
                    <a:p>
                      <a:pPr algn="ctr" fontAlgn="t"/>
                      <a:r>
                        <a:rPr lang="ru-RU" sz="1400">
                          <a:solidFill>
                            <a:srgbClr val="898989"/>
                          </a:solidFill>
                          <a:effectLst/>
                          <a:latin typeface="inherit"/>
                        </a:rPr>
                        <a:t>7</a:t>
                      </a:r>
                    </a:p>
                    <a:p>
                      <a:pPr algn="ctr" fontAlgn="t"/>
                      <a:r>
                        <a:rPr lang="ru-RU" sz="1400">
                          <a:solidFill>
                            <a:srgbClr val="979797"/>
                          </a:solidFill>
                          <a:effectLst/>
                          <a:latin typeface="inherit"/>
                        </a:rPr>
                        <a:t>8</a:t>
                      </a:r>
                    </a:p>
                    <a:p>
                      <a:pPr algn="ctr" fontAlgn="t"/>
                      <a:r>
                        <a:rPr lang="ru-RU" sz="1400">
                          <a:solidFill>
                            <a:srgbClr val="898989"/>
                          </a:solidFill>
                          <a:effectLst/>
                          <a:latin typeface="inherit"/>
                        </a:rPr>
                        <a:t>9</a:t>
                      </a:r>
                    </a:p>
                    <a:p>
                      <a:pPr algn="ctr" fontAlgn="t"/>
                      <a:r>
                        <a:rPr lang="ru-RU" sz="1400">
                          <a:solidFill>
                            <a:srgbClr val="979797"/>
                          </a:solidFill>
                          <a:effectLst/>
                          <a:latin typeface="inherit"/>
                        </a:rPr>
                        <a:t>10</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err="1">
                          <a:solidFill>
                            <a:srgbClr val="F8F8F2"/>
                          </a:solidFill>
                          <a:effectLst/>
                          <a:latin typeface="inherit"/>
                        </a:rPr>
                        <a:t>mystring</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6DB74"/>
                          </a:solidFill>
                          <a:effectLst/>
                          <a:latin typeface="inherit"/>
                        </a:rPr>
                        <a:t>"string"</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mystring</a:t>
                      </a:r>
                      <a:r>
                        <a:rPr lang="en-US" sz="1400" dirty="0">
                          <a:solidFill>
                            <a:srgbClr val="F8F8F2"/>
                          </a:solidFill>
                          <a:effectLst/>
                          <a:latin typeface="inherit"/>
                        </a:rPr>
                        <a:t>[</a:t>
                      </a:r>
                      <a:r>
                        <a:rPr lang="en-US" sz="1400" dirty="0">
                          <a:solidFill>
                            <a:srgbClr val="E7A37A"/>
                          </a:solidFill>
                          <a:effectLst/>
                          <a:latin typeface="inherit"/>
                        </a:rPr>
                        <a:t>1</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6DB74"/>
                          </a:solidFill>
                          <a:effectLst/>
                          <a:latin typeface="inherit"/>
                        </a:rPr>
                        <a:t>'p'</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err="1">
                          <a:solidFill>
                            <a:srgbClr val="F8F8F2"/>
                          </a:solidFill>
                          <a:effectLst/>
                          <a:latin typeface="inherit"/>
                        </a:rPr>
                        <a:t>mystring</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5</a:t>
            </a:fld>
            <a:endParaRPr lang="ru-RU"/>
          </a:p>
        </p:txBody>
      </p:sp>
    </p:spTree>
    <p:extLst>
      <p:ext uri="{BB962C8B-B14F-4D97-AF65-F5344CB8AC3E}">
        <p14:creationId xmlns:p14="http://schemas.microsoft.com/office/powerpoint/2010/main" val="3789671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nvPr>
        </p:nvGraphicFramePr>
        <p:xfrm>
          <a:off x="454549" y="3024116"/>
          <a:ext cx="7472903" cy="2025793"/>
        </p:xfrm>
        <a:graphic>
          <a:graphicData uri="http://schemas.openxmlformats.org/drawingml/2006/table">
            <a:tbl>
              <a:tblPr/>
              <a:tblGrid>
                <a:gridCol w="170100"/>
                <a:gridCol w="7302803"/>
              </a:tblGrid>
              <a:tr h="2025793">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p>
                      <a:pPr algn="ctr" fontAlgn="t"/>
                      <a:r>
                        <a:rPr lang="ru-RU" sz="1400">
                          <a:solidFill>
                            <a:srgbClr val="898989"/>
                          </a:solidFill>
                          <a:effectLst/>
                          <a:latin typeface="inherit"/>
                        </a:rPr>
                        <a:t>5</a:t>
                      </a:r>
                    </a:p>
                    <a:p>
                      <a:pPr algn="ctr" fontAlgn="t"/>
                      <a:r>
                        <a:rPr lang="ru-RU" sz="1400">
                          <a:solidFill>
                            <a:srgbClr val="979797"/>
                          </a:solidFill>
                          <a:effectLst/>
                          <a:latin typeface="inherit"/>
                        </a:rPr>
                        <a:t>6</a:t>
                      </a:r>
                    </a:p>
                    <a:p>
                      <a:pPr algn="ctr" fontAlgn="t"/>
                      <a:r>
                        <a:rPr lang="ru-RU" sz="1400">
                          <a:solidFill>
                            <a:srgbClr val="898989"/>
                          </a:solidFill>
                          <a:effectLst/>
                          <a:latin typeface="inherit"/>
                        </a:rPr>
                        <a:t>7</a:t>
                      </a:r>
                    </a:p>
                    <a:p>
                      <a:pPr algn="ctr" fontAlgn="t"/>
                      <a:r>
                        <a:rPr lang="ru-RU" sz="1400">
                          <a:solidFill>
                            <a:srgbClr val="979797"/>
                          </a:solidFill>
                          <a:effectLst/>
                          <a:latin typeface="inherit"/>
                        </a:rPr>
                        <a:t>8</a:t>
                      </a:r>
                    </a:p>
                    <a:p>
                      <a:pPr algn="ctr" fontAlgn="t"/>
                      <a:r>
                        <a:rPr lang="ru-RU" sz="1400">
                          <a:solidFill>
                            <a:srgbClr val="898989"/>
                          </a:solidFill>
                          <a:effectLst/>
                          <a:latin typeface="inherit"/>
                        </a:rPr>
                        <a:t>9</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a:solidFill>
                            <a:srgbClr val="F8F8F2"/>
                          </a:solidFill>
                          <a:effectLst/>
                          <a:latin typeface="inherit"/>
                        </a:rPr>
                        <a:t>name[</a:t>
                      </a:r>
                      <a:r>
                        <a:rPr lang="en-US" sz="1400" dirty="0">
                          <a:solidFill>
                            <a:srgbClr val="E7A37A"/>
                          </a:solidFill>
                          <a:effectLst/>
                          <a:latin typeface="inherit"/>
                        </a:rPr>
                        <a:t>15</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6DB74"/>
                          </a:solidFill>
                          <a:effectLst/>
                          <a:latin typeface="inherit"/>
                        </a:rPr>
                        <a:t>"Max"</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используется только 4 символа (3 буквы + нуль-терминатор)</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"My name is: "</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F8F8F2"/>
                          </a:solidFill>
                          <a:effectLst/>
                          <a:latin typeface="inherit"/>
                        </a:rPr>
                        <a:t>name</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6</a:t>
            </a:fld>
            <a:endParaRPr lang="ru-RU"/>
          </a:p>
        </p:txBody>
      </p:sp>
    </p:spTree>
    <p:extLst>
      <p:ext uri="{BB962C8B-B14F-4D97-AF65-F5344CB8AC3E}">
        <p14:creationId xmlns:p14="http://schemas.microsoft.com/office/powerpoint/2010/main" val="3760494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3660807211"/>
              </p:ext>
            </p:extLst>
          </p:nvPr>
        </p:nvGraphicFramePr>
        <p:xfrm>
          <a:off x="454630" y="2348880"/>
          <a:ext cx="7472740" cy="3146905"/>
        </p:xfrm>
        <a:graphic>
          <a:graphicData uri="http://schemas.openxmlformats.org/drawingml/2006/table">
            <a:tbl>
              <a:tblPr/>
              <a:tblGrid>
                <a:gridCol w="444962"/>
                <a:gridCol w="7027778"/>
              </a:tblGrid>
              <a:tr h="3146905">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p>
                      <a:pPr algn="ctr" fontAlgn="t"/>
                      <a:r>
                        <a:rPr lang="ru-RU" sz="1400">
                          <a:solidFill>
                            <a:srgbClr val="898989"/>
                          </a:solidFill>
                          <a:effectLst/>
                          <a:latin typeface="inherit"/>
                        </a:rPr>
                        <a:t>5</a:t>
                      </a:r>
                    </a:p>
                    <a:p>
                      <a:pPr algn="ctr" fontAlgn="t"/>
                      <a:r>
                        <a:rPr lang="ru-RU" sz="1400">
                          <a:solidFill>
                            <a:srgbClr val="979797"/>
                          </a:solidFill>
                          <a:effectLst/>
                          <a:latin typeface="inherit"/>
                        </a:rPr>
                        <a:t>6</a:t>
                      </a:r>
                    </a:p>
                    <a:p>
                      <a:pPr algn="ctr" fontAlgn="t"/>
                      <a:r>
                        <a:rPr lang="ru-RU" sz="1400">
                          <a:solidFill>
                            <a:srgbClr val="898989"/>
                          </a:solidFill>
                          <a:effectLst/>
                          <a:latin typeface="inherit"/>
                        </a:rPr>
                        <a:t>7</a:t>
                      </a:r>
                    </a:p>
                    <a:p>
                      <a:pPr algn="ctr" fontAlgn="t"/>
                      <a:r>
                        <a:rPr lang="ru-RU" sz="1400">
                          <a:solidFill>
                            <a:srgbClr val="979797"/>
                          </a:solidFill>
                          <a:effectLst/>
                          <a:latin typeface="inherit"/>
                        </a:rPr>
                        <a:t>8</a:t>
                      </a:r>
                    </a:p>
                    <a:p>
                      <a:pPr algn="ctr" fontAlgn="t"/>
                      <a:r>
                        <a:rPr lang="ru-RU" sz="1400">
                          <a:solidFill>
                            <a:srgbClr val="898989"/>
                          </a:solidFill>
                          <a:effectLst/>
                          <a:latin typeface="inherit"/>
                        </a:rPr>
                        <a:t>9</a:t>
                      </a:r>
                    </a:p>
                    <a:p>
                      <a:pPr algn="ctr" fontAlgn="t"/>
                      <a:r>
                        <a:rPr lang="ru-RU" sz="1400">
                          <a:solidFill>
                            <a:srgbClr val="979797"/>
                          </a:solidFill>
                          <a:effectLst/>
                          <a:latin typeface="inherit"/>
                        </a:rPr>
                        <a:t>10</a:t>
                      </a:r>
                    </a:p>
                    <a:p>
                      <a:pPr algn="ctr" fontAlgn="t"/>
                      <a:r>
                        <a:rPr lang="ru-RU" sz="1400">
                          <a:solidFill>
                            <a:srgbClr val="898989"/>
                          </a:solidFill>
                          <a:effectLst/>
                          <a:latin typeface="inherit"/>
                        </a:rPr>
                        <a:t>11</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a:solidFill>
                            <a:srgbClr val="F8F8F2"/>
                          </a:solidFill>
                          <a:effectLst/>
                          <a:latin typeface="inherit"/>
                        </a:rPr>
                        <a:t>name[</a:t>
                      </a:r>
                      <a:r>
                        <a:rPr lang="en-US" sz="1400" dirty="0">
                          <a:solidFill>
                            <a:srgbClr val="E7A37A"/>
                          </a:solidFill>
                          <a:effectLst/>
                          <a:latin typeface="inherit"/>
                        </a:rPr>
                        <a:t>255</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объявляем достаточно большой массив (для хранения 255 символов)</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"Enter your name: "</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cin</a:t>
                      </a:r>
                      <a:r>
                        <a:rPr lang="en-US" sz="1400" dirty="0">
                          <a:solidFill>
                            <a:srgbClr val="006FE0"/>
                          </a:solidFill>
                          <a:effectLst/>
                          <a:latin typeface="inherit"/>
                        </a:rPr>
                        <a:t> </a:t>
                      </a:r>
                      <a:r>
                        <a:rPr lang="en-US" sz="1400" dirty="0">
                          <a:solidFill>
                            <a:srgbClr val="F92672"/>
                          </a:solidFill>
                          <a:effectLst/>
                          <a:latin typeface="inherit"/>
                        </a:rPr>
                        <a:t>&gt;&gt;</a:t>
                      </a:r>
                      <a:r>
                        <a:rPr lang="en-US" sz="1400" dirty="0">
                          <a:solidFill>
                            <a:srgbClr val="006FE0"/>
                          </a:solidFill>
                          <a:effectLst/>
                          <a:latin typeface="inherit"/>
                        </a:rPr>
                        <a:t> </a:t>
                      </a:r>
                      <a:r>
                        <a:rPr lang="en-US" sz="1400" dirty="0">
                          <a:solidFill>
                            <a:srgbClr val="F8F8F2"/>
                          </a:solidFill>
                          <a:effectLst/>
                          <a:latin typeface="inherit"/>
                        </a:rPr>
                        <a:t>name;</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"You entered: "</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F8F8F2"/>
                          </a:solidFill>
                          <a:effectLst/>
                          <a:latin typeface="inherit"/>
                        </a:rPr>
                        <a:t>name</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7</a:t>
            </a:fld>
            <a:endParaRPr lang="ru-RU"/>
          </a:p>
        </p:txBody>
      </p:sp>
    </p:spTree>
    <p:extLst>
      <p:ext uri="{BB962C8B-B14F-4D97-AF65-F5344CB8AC3E}">
        <p14:creationId xmlns:p14="http://schemas.microsoft.com/office/powerpoint/2010/main" val="528448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1393383427"/>
              </p:ext>
            </p:extLst>
          </p:nvPr>
        </p:nvGraphicFramePr>
        <p:xfrm>
          <a:off x="467544" y="1700808"/>
          <a:ext cx="7472740" cy="2917546"/>
        </p:xfrm>
        <a:graphic>
          <a:graphicData uri="http://schemas.openxmlformats.org/drawingml/2006/table">
            <a:tbl>
              <a:tblPr/>
              <a:tblGrid>
                <a:gridCol w="171278"/>
                <a:gridCol w="7301462"/>
              </a:tblGrid>
              <a:tr h="2917546">
                <a:tc>
                  <a:txBody>
                    <a:bodyPr/>
                    <a:lstStyle/>
                    <a:p>
                      <a:pPr algn="ctr" fontAlgn="t"/>
                      <a:r>
                        <a:rPr lang="ru-RU" sz="1400" dirty="0">
                          <a:solidFill>
                            <a:srgbClr val="898989"/>
                          </a:solidFill>
                          <a:effectLst/>
                          <a:latin typeface="inherit"/>
                        </a:rPr>
                        <a:t>1</a:t>
                      </a:r>
                    </a:p>
                    <a:p>
                      <a:pPr algn="ctr" fontAlgn="t"/>
                      <a:r>
                        <a:rPr lang="ru-RU" sz="1400" dirty="0">
                          <a:solidFill>
                            <a:srgbClr val="979797"/>
                          </a:solidFill>
                          <a:effectLst/>
                          <a:latin typeface="inherit"/>
                        </a:rPr>
                        <a:t>2</a:t>
                      </a:r>
                    </a:p>
                    <a:p>
                      <a:pPr algn="ctr" fontAlgn="t"/>
                      <a:r>
                        <a:rPr lang="ru-RU" sz="1400" dirty="0">
                          <a:solidFill>
                            <a:srgbClr val="898989"/>
                          </a:solidFill>
                          <a:effectLst/>
                          <a:latin typeface="inherit"/>
                        </a:rPr>
                        <a:t>3</a:t>
                      </a:r>
                    </a:p>
                    <a:p>
                      <a:pPr algn="ctr" fontAlgn="t"/>
                      <a:r>
                        <a:rPr lang="ru-RU" sz="1400" dirty="0">
                          <a:solidFill>
                            <a:srgbClr val="979797"/>
                          </a:solidFill>
                          <a:effectLst/>
                          <a:latin typeface="inherit"/>
                        </a:rPr>
                        <a:t>4</a:t>
                      </a:r>
                    </a:p>
                    <a:p>
                      <a:pPr algn="ctr" fontAlgn="t"/>
                      <a:r>
                        <a:rPr lang="ru-RU" sz="1400" dirty="0">
                          <a:solidFill>
                            <a:srgbClr val="898989"/>
                          </a:solidFill>
                          <a:effectLst/>
                          <a:latin typeface="inherit"/>
                        </a:rPr>
                        <a:t>5</a:t>
                      </a:r>
                    </a:p>
                    <a:p>
                      <a:pPr algn="ctr" fontAlgn="t"/>
                      <a:r>
                        <a:rPr lang="ru-RU" sz="1400" dirty="0">
                          <a:solidFill>
                            <a:srgbClr val="979797"/>
                          </a:solidFill>
                          <a:effectLst/>
                          <a:latin typeface="inherit"/>
                        </a:rPr>
                        <a:t>6</a:t>
                      </a:r>
                    </a:p>
                    <a:p>
                      <a:pPr algn="ctr" fontAlgn="t"/>
                      <a:r>
                        <a:rPr lang="ru-RU" sz="1400" dirty="0">
                          <a:solidFill>
                            <a:srgbClr val="898989"/>
                          </a:solidFill>
                          <a:effectLst/>
                          <a:latin typeface="inherit"/>
                        </a:rPr>
                        <a:t>7</a:t>
                      </a:r>
                    </a:p>
                    <a:p>
                      <a:pPr algn="ctr" fontAlgn="t"/>
                      <a:r>
                        <a:rPr lang="ru-RU" sz="1400" dirty="0">
                          <a:solidFill>
                            <a:srgbClr val="979797"/>
                          </a:solidFill>
                          <a:effectLst/>
                          <a:latin typeface="inherit"/>
                        </a:rPr>
                        <a:t>8</a:t>
                      </a:r>
                    </a:p>
                    <a:p>
                      <a:pPr algn="ctr" fontAlgn="t"/>
                      <a:r>
                        <a:rPr lang="ru-RU" sz="1400" dirty="0">
                          <a:solidFill>
                            <a:srgbClr val="898989"/>
                          </a:solidFill>
                          <a:effectLst/>
                          <a:latin typeface="inherit"/>
                        </a:rPr>
                        <a:t>9</a:t>
                      </a:r>
                    </a:p>
                    <a:p>
                      <a:pPr algn="ctr" fontAlgn="t"/>
                      <a:r>
                        <a:rPr lang="ru-RU" sz="1400" dirty="0">
                          <a:solidFill>
                            <a:srgbClr val="979797"/>
                          </a:solidFill>
                          <a:effectLst/>
                          <a:latin typeface="inherit"/>
                        </a:rPr>
                        <a:t>10</a:t>
                      </a:r>
                    </a:p>
                    <a:p>
                      <a:pPr algn="ctr" fontAlgn="t"/>
                      <a:r>
                        <a:rPr lang="ru-RU" sz="1400" dirty="0">
                          <a:solidFill>
                            <a:srgbClr val="898989"/>
                          </a:solidFill>
                          <a:effectLst/>
                          <a:latin typeface="inherit"/>
                        </a:rPr>
                        <a:t>11</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a:solidFill>
                            <a:srgbClr val="FFFFFF"/>
                          </a:solidFill>
                          <a:effectLst/>
                          <a:latin typeface="inherit"/>
                        </a:rPr>
                        <a:t> </a:t>
                      </a: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smtClean="0">
                          <a:solidFill>
                            <a:srgbClr val="F8F8F2"/>
                          </a:solidFill>
                          <a:effectLst/>
                          <a:latin typeface="inherit"/>
                        </a:rPr>
                        <a:t>{</a:t>
                      </a:r>
                      <a:endParaRPr lang="ru-RU" sz="1400" dirty="0" smtClean="0">
                        <a:solidFill>
                          <a:srgbClr val="F8F8F2"/>
                        </a:solidFill>
                        <a:effectLst/>
                        <a:latin typeface="inherit"/>
                      </a:endParaRPr>
                    </a:p>
                    <a:p>
                      <a:pPr algn="l" fontAlgn="t"/>
                      <a:r>
                        <a:rPr lang="en-US" sz="1400" dirty="0" smtClean="0">
                          <a:solidFill>
                            <a:srgbClr val="006FE0"/>
                          </a:solidFill>
                          <a:effectLst/>
                          <a:latin typeface="inherit"/>
                        </a:rPr>
                        <a:t>    </a:t>
                      </a:r>
                      <a:r>
                        <a:rPr lang="en-US" sz="1400" dirty="0" err="1" smtClean="0">
                          <a:solidFill>
                            <a:srgbClr val="66D9EF"/>
                          </a:solidFill>
                          <a:effectLst/>
                          <a:latin typeface="inherit"/>
                        </a:rPr>
                        <a:t>const</a:t>
                      </a:r>
                      <a:r>
                        <a:rPr lang="en-US" sz="1400" dirty="0" smtClean="0">
                          <a:solidFill>
                            <a:srgbClr val="66D9EF"/>
                          </a:solidFill>
                          <a:effectLst/>
                          <a:latin typeface="inherit"/>
                        </a:rPr>
                        <a:t> </a:t>
                      </a:r>
                      <a:r>
                        <a:rPr lang="en-US" sz="1400" dirty="0" err="1" smtClean="0">
                          <a:solidFill>
                            <a:srgbClr val="66D9EF"/>
                          </a:solidFill>
                          <a:effectLst/>
                          <a:latin typeface="inherit"/>
                        </a:rPr>
                        <a:t>int</a:t>
                      </a:r>
                      <a:r>
                        <a:rPr lang="en-US" sz="1400" dirty="0" smtClean="0">
                          <a:solidFill>
                            <a:srgbClr val="66D9EF"/>
                          </a:solidFill>
                          <a:effectLst/>
                          <a:latin typeface="inherit"/>
                        </a:rPr>
                        <a:t> </a:t>
                      </a:r>
                      <a:r>
                        <a:rPr lang="en-US" sz="1400" dirty="0" err="1" smtClean="0">
                          <a:solidFill>
                            <a:srgbClr val="F8F8F2"/>
                          </a:solidFill>
                          <a:effectLst/>
                          <a:latin typeface="inherit"/>
                        </a:rPr>
                        <a:t>maxSize</a:t>
                      </a:r>
                      <a:r>
                        <a:rPr lang="en-US" sz="1400" baseline="0" dirty="0" smtClean="0">
                          <a:solidFill>
                            <a:srgbClr val="F8F8F2"/>
                          </a:solidFill>
                          <a:effectLst/>
                          <a:latin typeface="inherit"/>
                        </a:rPr>
                        <a:t> </a:t>
                      </a:r>
                      <a:r>
                        <a:rPr lang="en-US" sz="1400" dirty="0" smtClean="0">
                          <a:solidFill>
                            <a:srgbClr val="F8F8F2"/>
                          </a:solidFill>
                          <a:effectLst/>
                          <a:latin typeface="inherit"/>
                        </a:rPr>
                        <a:t>= </a:t>
                      </a:r>
                      <a:r>
                        <a:rPr lang="en-US" sz="1400" dirty="0" smtClean="0">
                          <a:solidFill>
                            <a:srgbClr val="E7A37A"/>
                          </a:solidFill>
                          <a:effectLst/>
                          <a:latin typeface="inherit"/>
                        </a:rPr>
                        <a:t>255</a:t>
                      </a:r>
                      <a:r>
                        <a:rPr lang="en-US" sz="1400" dirty="0" smtClean="0">
                          <a:solidFill>
                            <a:srgbClr val="F8F8F2"/>
                          </a:solidFill>
                          <a:effectLst/>
                          <a:latin typeface="inherit"/>
                        </a:rPr>
                        <a:t>;</a:t>
                      </a:r>
                    </a:p>
                    <a:p>
                      <a:pPr algn="l" fontAlgn="t"/>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smtClean="0">
                          <a:solidFill>
                            <a:srgbClr val="F8F8F2"/>
                          </a:solidFill>
                          <a:effectLst/>
                          <a:latin typeface="inherit"/>
                        </a:rPr>
                        <a:t>name[</a:t>
                      </a:r>
                      <a:r>
                        <a:rPr lang="en-US" sz="1400" dirty="0" err="1" smtClean="0">
                          <a:solidFill>
                            <a:srgbClr val="F8F8F2"/>
                          </a:solidFill>
                          <a:effectLst/>
                          <a:latin typeface="inherit"/>
                        </a:rPr>
                        <a:t>maxSize</a:t>
                      </a:r>
                      <a:r>
                        <a:rPr lang="en-US" sz="1400" dirty="0" smtClean="0">
                          <a:solidFill>
                            <a:srgbClr val="F8F8F2"/>
                          </a:solidFill>
                          <a:effectLst/>
                          <a:latin typeface="inherit"/>
                        </a:rPr>
                        <a:t>];</a:t>
                      </a:r>
                      <a:r>
                        <a:rPr lang="en-US" sz="1400" dirty="0" smtClean="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объявляем достаточно большой массив (для хранения 255 символов)</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"Enter your name: "</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cin.</a:t>
                      </a:r>
                      <a:r>
                        <a:rPr lang="en-US" sz="1400" dirty="0" err="1">
                          <a:solidFill>
                            <a:srgbClr val="66D9EF"/>
                          </a:solidFill>
                          <a:effectLst/>
                          <a:latin typeface="inherit"/>
                        </a:rPr>
                        <a:t>getline</a:t>
                      </a:r>
                      <a:r>
                        <a:rPr lang="en-US" sz="1400" dirty="0">
                          <a:solidFill>
                            <a:srgbClr val="F8F8F2"/>
                          </a:solidFill>
                          <a:effectLst/>
                          <a:latin typeface="inherit"/>
                        </a:rPr>
                        <a:t>(name,</a:t>
                      </a:r>
                      <a:r>
                        <a:rPr lang="en-US" sz="1400" dirty="0">
                          <a:solidFill>
                            <a:srgbClr val="006FE0"/>
                          </a:solidFill>
                          <a:effectLst/>
                          <a:latin typeface="inherit"/>
                        </a:rPr>
                        <a:t> </a:t>
                      </a:r>
                      <a:r>
                        <a:rPr lang="en-US" sz="1400" dirty="0" err="1" smtClean="0">
                          <a:solidFill>
                            <a:srgbClr val="F8F8F2"/>
                          </a:solidFill>
                          <a:effectLst/>
                          <a:latin typeface="inherit"/>
                        </a:rPr>
                        <a:t>maxSize</a:t>
                      </a:r>
                      <a:r>
                        <a:rPr lang="en-US" sz="1400" dirty="0" smtClean="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"You entered: "</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F8F8F2"/>
                          </a:solidFill>
                          <a:effectLst/>
                          <a:latin typeface="inherit"/>
                        </a:rPr>
                        <a:t>name</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8</a:t>
            </a:fld>
            <a:endParaRPr lang="ru-RU"/>
          </a:p>
        </p:txBody>
      </p:sp>
    </p:spTree>
    <p:extLst>
      <p:ext uri="{BB962C8B-B14F-4D97-AF65-F5344CB8AC3E}">
        <p14:creationId xmlns:p14="http://schemas.microsoft.com/office/powerpoint/2010/main" val="2523219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395536" y="116632"/>
            <a:ext cx="7467600" cy="4873752"/>
          </a:xfrm>
        </p:spPr>
        <p:txBody>
          <a:bodyPr/>
          <a:lstStyle/>
          <a:p>
            <a:r>
              <a:rPr lang="en-US" dirty="0" smtClean="0"/>
              <a:t>#include </a:t>
            </a:r>
            <a:r>
              <a:rPr lang="en-US" b="1" dirty="0" smtClean="0"/>
              <a:t>&lt;</a:t>
            </a:r>
            <a:r>
              <a:rPr lang="en-US" b="1" dirty="0" err="1" smtClean="0"/>
              <a:t>cstring</a:t>
            </a:r>
            <a:r>
              <a:rPr lang="en-US" b="1" dirty="0"/>
              <a:t>&gt; (</a:t>
            </a:r>
            <a:r>
              <a:rPr lang="en-US" b="1" dirty="0" err="1"/>
              <a:t>string.h</a:t>
            </a:r>
            <a:r>
              <a:rPr lang="en-US" b="1" dirty="0"/>
              <a:t>)</a:t>
            </a:r>
          </a:p>
          <a:p>
            <a:endParaRPr lang="ru-RU" dirty="0"/>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9</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616178698"/>
              </p:ext>
            </p:extLst>
          </p:nvPr>
        </p:nvGraphicFramePr>
        <p:xfrm>
          <a:off x="323528" y="1340768"/>
          <a:ext cx="7472740" cy="2664296"/>
        </p:xfrm>
        <a:graphic>
          <a:graphicData uri="http://schemas.openxmlformats.org/drawingml/2006/table">
            <a:tbl>
              <a:tblPr/>
              <a:tblGrid>
                <a:gridCol w="516970"/>
                <a:gridCol w="6955770"/>
              </a:tblGrid>
              <a:tr h="2664296">
                <a:tc>
                  <a:txBody>
                    <a:bodyPr/>
                    <a:lstStyle/>
                    <a:p>
                      <a:pPr algn="ctr" fontAlgn="t"/>
                      <a:r>
                        <a:rPr lang="ru-RU" sz="1400" dirty="0">
                          <a:solidFill>
                            <a:srgbClr val="898989"/>
                          </a:solidFill>
                          <a:effectLst/>
                          <a:latin typeface="inherit"/>
                        </a:rPr>
                        <a:t>1</a:t>
                      </a:r>
                    </a:p>
                    <a:p>
                      <a:pPr algn="ctr" fontAlgn="t"/>
                      <a:r>
                        <a:rPr lang="ru-RU" sz="1400" dirty="0">
                          <a:solidFill>
                            <a:srgbClr val="979797"/>
                          </a:solidFill>
                          <a:effectLst/>
                          <a:latin typeface="inherit"/>
                        </a:rPr>
                        <a:t>2</a:t>
                      </a:r>
                    </a:p>
                    <a:p>
                      <a:pPr algn="ctr" fontAlgn="t"/>
                      <a:r>
                        <a:rPr lang="ru-RU" sz="1400" dirty="0">
                          <a:solidFill>
                            <a:srgbClr val="898989"/>
                          </a:solidFill>
                          <a:effectLst/>
                          <a:latin typeface="inherit"/>
                        </a:rPr>
                        <a:t>3</a:t>
                      </a:r>
                    </a:p>
                    <a:p>
                      <a:pPr algn="ctr" fontAlgn="t"/>
                      <a:r>
                        <a:rPr lang="ru-RU" sz="1400" dirty="0">
                          <a:solidFill>
                            <a:srgbClr val="979797"/>
                          </a:solidFill>
                          <a:effectLst/>
                          <a:latin typeface="inherit"/>
                        </a:rPr>
                        <a:t>4</a:t>
                      </a:r>
                    </a:p>
                    <a:p>
                      <a:pPr algn="ctr" fontAlgn="t"/>
                      <a:r>
                        <a:rPr lang="ru-RU" sz="1400" dirty="0">
                          <a:solidFill>
                            <a:srgbClr val="898989"/>
                          </a:solidFill>
                          <a:effectLst/>
                          <a:latin typeface="inherit"/>
                        </a:rPr>
                        <a:t>5</a:t>
                      </a:r>
                    </a:p>
                    <a:p>
                      <a:pPr algn="ctr" fontAlgn="t"/>
                      <a:r>
                        <a:rPr lang="ru-RU" sz="1400" dirty="0">
                          <a:solidFill>
                            <a:srgbClr val="979797"/>
                          </a:solidFill>
                          <a:effectLst/>
                          <a:latin typeface="inherit"/>
                        </a:rPr>
                        <a:t>6</a:t>
                      </a:r>
                    </a:p>
                    <a:p>
                      <a:pPr algn="ctr" fontAlgn="t"/>
                      <a:r>
                        <a:rPr lang="ru-RU" sz="1400" dirty="0">
                          <a:solidFill>
                            <a:srgbClr val="898989"/>
                          </a:solidFill>
                          <a:effectLst/>
                          <a:latin typeface="inherit"/>
                        </a:rPr>
                        <a:t>7</a:t>
                      </a:r>
                    </a:p>
                    <a:p>
                      <a:pPr algn="ctr" fontAlgn="t"/>
                      <a:r>
                        <a:rPr lang="ru-RU" sz="1400" dirty="0">
                          <a:solidFill>
                            <a:srgbClr val="979797"/>
                          </a:solidFill>
                          <a:effectLst/>
                          <a:latin typeface="inherit"/>
                        </a:rPr>
                        <a:t>8</a:t>
                      </a:r>
                    </a:p>
                    <a:p>
                      <a:pPr algn="ctr" fontAlgn="t"/>
                      <a:r>
                        <a:rPr lang="ru-RU" sz="1400" dirty="0">
                          <a:solidFill>
                            <a:srgbClr val="898989"/>
                          </a:solidFill>
                          <a:effectLst/>
                          <a:latin typeface="inherit"/>
                        </a:rPr>
                        <a:t>9</a:t>
                      </a:r>
                    </a:p>
                    <a:p>
                      <a:pPr algn="ctr" fontAlgn="t"/>
                      <a:r>
                        <a:rPr lang="ru-RU" sz="1400" dirty="0">
                          <a:solidFill>
                            <a:srgbClr val="979797"/>
                          </a:solidFill>
                          <a:effectLst/>
                          <a:latin typeface="inherit"/>
                        </a:rPr>
                        <a:t>10</a:t>
                      </a:r>
                    </a:p>
                    <a:p>
                      <a:pPr algn="ctr" fontAlgn="t"/>
                      <a:r>
                        <a:rPr lang="ru-RU" sz="1400" dirty="0">
                          <a:solidFill>
                            <a:srgbClr val="898989"/>
                          </a:solidFill>
                          <a:effectLst/>
                          <a:latin typeface="inherit"/>
                        </a:rPr>
                        <a:t>11</a:t>
                      </a:r>
                    </a:p>
                    <a:p>
                      <a:pPr algn="ctr" fontAlgn="t"/>
                      <a:r>
                        <a:rPr lang="ru-RU" sz="1400" dirty="0">
                          <a:solidFill>
                            <a:srgbClr val="979797"/>
                          </a:solidFill>
                          <a:effectLst/>
                          <a:latin typeface="inherit"/>
                        </a:rPr>
                        <a:t>12</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a:solidFill>
                            <a:srgbClr val="B85C00"/>
                          </a:solidFill>
                          <a:effectLst/>
                          <a:latin typeface="inherit"/>
                        </a:rPr>
                        <a:t>#include &lt;</a:t>
                      </a:r>
                      <a:r>
                        <a:rPr lang="en-US" sz="1400" dirty="0" err="1">
                          <a:solidFill>
                            <a:srgbClr val="B85C00"/>
                          </a:solidFill>
                          <a:effectLst/>
                          <a:latin typeface="inherit"/>
                        </a:rPr>
                        <a:t>cstring</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a:solidFill>
                            <a:srgbClr val="FFFFFF"/>
                          </a:solidFill>
                          <a:effectLst/>
                          <a:latin typeface="inherit"/>
                        </a:rPr>
                        <a:t> </a:t>
                      </a: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a:solidFill>
                            <a:srgbClr val="F8F8F2"/>
                          </a:solidFill>
                          <a:effectLst/>
                          <a:latin typeface="inherit"/>
                        </a:rPr>
                        <a:t>text[]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6DB74"/>
                          </a:solidFill>
                          <a:effectLst/>
                          <a:latin typeface="inherit"/>
                        </a:rPr>
                        <a:t>"Print this!"</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err="1">
                          <a:solidFill>
                            <a:srgbClr val="F8F8F2"/>
                          </a:solidFill>
                          <a:effectLst/>
                          <a:latin typeface="inherit"/>
                        </a:rPr>
                        <a:t>dest</a:t>
                      </a:r>
                      <a:r>
                        <a:rPr lang="en-US" sz="1400" dirty="0">
                          <a:solidFill>
                            <a:srgbClr val="F8F8F2"/>
                          </a:solidFill>
                          <a:effectLst/>
                          <a:latin typeface="inherit"/>
                        </a:rPr>
                        <a:t>[</a:t>
                      </a:r>
                      <a:r>
                        <a:rPr lang="en-US" sz="1400" dirty="0">
                          <a:solidFill>
                            <a:srgbClr val="E7A37A"/>
                          </a:solidFill>
                          <a:effectLst/>
                          <a:latin typeface="inherit"/>
                        </a:rPr>
                        <a:t>50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smtClean="0">
                          <a:solidFill>
                            <a:srgbClr val="66D9EF"/>
                          </a:solidFill>
                          <a:effectLst/>
                          <a:latin typeface="inherit"/>
                        </a:rPr>
                        <a:t>strcpy</a:t>
                      </a:r>
                      <a:r>
                        <a:rPr lang="en-US" sz="1400" dirty="0" smtClean="0">
                          <a:solidFill>
                            <a:srgbClr val="F8F8F2"/>
                          </a:solidFill>
                          <a:effectLst/>
                          <a:latin typeface="inherit"/>
                        </a:rPr>
                        <a:t>(</a:t>
                      </a:r>
                      <a:r>
                        <a:rPr lang="en-US" sz="1400" dirty="0" err="1" smtClean="0">
                          <a:solidFill>
                            <a:srgbClr val="F8F8F2"/>
                          </a:solidFill>
                          <a:effectLst/>
                          <a:latin typeface="inherit"/>
                        </a:rPr>
                        <a:t>dest</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text);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err="1">
                          <a:solidFill>
                            <a:srgbClr val="F8F8F2"/>
                          </a:solidFill>
                          <a:effectLst/>
                          <a:latin typeface="inherit"/>
                        </a:rPr>
                        <a:t>dest</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выводим "</a:t>
                      </a:r>
                      <a:r>
                        <a:rPr lang="en-US" sz="1400" i="1" dirty="0">
                          <a:solidFill>
                            <a:srgbClr val="7EA16C"/>
                          </a:solidFill>
                          <a:effectLst/>
                          <a:latin typeface="inherit"/>
                        </a:rPr>
                        <a:t>Print this!"</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2727915206"/>
              </p:ext>
            </p:extLst>
          </p:nvPr>
        </p:nvGraphicFramePr>
        <p:xfrm>
          <a:off x="323528" y="4128351"/>
          <a:ext cx="7472740" cy="2705266"/>
        </p:xfrm>
        <a:graphic>
          <a:graphicData uri="http://schemas.openxmlformats.org/drawingml/2006/table">
            <a:tbl>
              <a:tblPr/>
              <a:tblGrid>
                <a:gridCol w="516970"/>
                <a:gridCol w="6955770"/>
              </a:tblGrid>
              <a:tr h="2705266">
                <a:tc>
                  <a:txBody>
                    <a:bodyPr/>
                    <a:lstStyle/>
                    <a:p>
                      <a:pPr algn="ctr" fontAlgn="t"/>
                      <a:r>
                        <a:rPr lang="ru-RU" sz="1400" dirty="0">
                          <a:solidFill>
                            <a:srgbClr val="898989"/>
                          </a:solidFill>
                          <a:effectLst/>
                          <a:latin typeface="inherit"/>
                        </a:rPr>
                        <a:t>1</a:t>
                      </a:r>
                    </a:p>
                    <a:p>
                      <a:pPr algn="ctr" fontAlgn="t"/>
                      <a:r>
                        <a:rPr lang="ru-RU" sz="1400" dirty="0">
                          <a:solidFill>
                            <a:srgbClr val="979797"/>
                          </a:solidFill>
                          <a:effectLst/>
                          <a:latin typeface="inherit"/>
                        </a:rPr>
                        <a:t>2</a:t>
                      </a:r>
                    </a:p>
                    <a:p>
                      <a:pPr algn="ctr" fontAlgn="t"/>
                      <a:r>
                        <a:rPr lang="ru-RU" sz="1400" dirty="0">
                          <a:solidFill>
                            <a:srgbClr val="898989"/>
                          </a:solidFill>
                          <a:effectLst/>
                          <a:latin typeface="inherit"/>
                        </a:rPr>
                        <a:t>3</a:t>
                      </a:r>
                    </a:p>
                    <a:p>
                      <a:pPr algn="ctr" fontAlgn="t"/>
                      <a:r>
                        <a:rPr lang="ru-RU" sz="1400" dirty="0">
                          <a:solidFill>
                            <a:srgbClr val="979797"/>
                          </a:solidFill>
                          <a:effectLst/>
                          <a:latin typeface="inherit"/>
                        </a:rPr>
                        <a:t>4</a:t>
                      </a:r>
                    </a:p>
                    <a:p>
                      <a:pPr algn="ctr" fontAlgn="t"/>
                      <a:r>
                        <a:rPr lang="ru-RU" sz="1400" dirty="0">
                          <a:solidFill>
                            <a:srgbClr val="898989"/>
                          </a:solidFill>
                          <a:effectLst/>
                          <a:latin typeface="inherit"/>
                        </a:rPr>
                        <a:t>5</a:t>
                      </a:r>
                    </a:p>
                    <a:p>
                      <a:pPr algn="ctr" fontAlgn="t"/>
                      <a:r>
                        <a:rPr lang="ru-RU" sz="1400" dirty="0">
                          <a:solidFill>
                            <a:srgbClr val="979797"/>
                          </a:solidFill>
                          <a:effectLst/>
                          <a:latin typeface="inherit"/>
                        </a:rPr>
                        <a:t>6</a:t>
                      </a:r>
                    </a:p>
                    <a:p>
                      <a:pPr algn="ctr" fontAlgn="t"/>
                      <a:r>
                        <a:rPr lang="ru-RU" sz="1400" dirty="0">
                          <a:solidFill>
                            <a:srgbClr val="898989"/>
                          </a:solidFill>
                          <a:effectLst/>
                          <a:latin typeface="inherit"/>
                        </a:rPr>
                        <a:t>7</a:t>
                      </a:r>
                    </a:p>
                    <a:p>
                      <a:pPr algn="ctr" fontAlgn="t"/>
                      <a:r>
                        <a:rPr lang="ru-RU" sz="1400" dirty="0">
                          <a:solidFill>
                            <a:srgbClr val="979797"/>
                          </a:solidFill>
                          <a:effectLst/>
                          <a:latin typeface="inherit"/>
                        </a:rPr>
                        <a:t>8</a:t>
                      </a:r>
                    </a:p>
                    <a:p>
                      <a:pPr algn="ctr" fontAlgn="t"/>
                      <a:r>
                        <a:rPr lang="ru-RU" sz="1400" dirty="0">
                          <a:solidFill>
                            <a:srgbClr val="898989"/>
                          </a:solidFill>
                          <a:effectLst/>
                          <a:latin typeface="inherit"/>
                        </a:rPr>
                        <a:t>9</a:t>
                      </a:r>
                    </a:p>
                    <a:p>
                      <a:pPr algn="ctr" fontAlgn="t"/>
                      <a:r>
                        <a:rPr lang="ru-RU" sz="1400" dirty="0">
                          <a:solidFill>
                            <a:srgbClr val="979797"/>
                          </a:solidFill>
                          <a:effectLst/>
                          <a:latin typeface="inherit"/>
                        </a:rPr>
                        <a:t>10</a:t>
                      </a:r>
                    </a:p>
                    <a:p>
                      <a:pPr algn="ctr" fontAlgn="t"/>
                      <a:r>
                        <a:rPr lang="ru-RU" sz="1400" dirty="0">
                          <a:solidFill>
                            <a:srgbClr val="898989"/>
                          </a:solidFill>
                          <a:effectLst/>
                          <a:latin typeface="inherit"/>
                        </a:rPr>
                        <a:t>11</a:t>
                      </a:r>
                    </a:p>
                    <a:p>
                      <a:pPr algn="ctr" fontAlgn="t"/>
                      <a:r>
                        <a:rPr lang="ru-RU" sz="1400" dirty="0">
                          <a:solidFill>
                            <a:srgbClr val="979797"/>
                          </a:solidFill>
                          <a:effectLst/>
                          <a:latin typeface="inherit"/>
                        </a:rPr>
                        <a:t>12</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a:solidFill>
                            <a:srgbClr val="B85C00"/>
                          </a:solidFill>
                          <a:effectLst/>
                          <a:latin typeface="inherit"/>
                        </a:rPr>
                        <a:t>#include &lt;</a:t>
                      </a:r>
                      <a:r>
                        <a:rPr lang="en-US" sz="1400" dirty="0" err="1">
                          <a:solidFill>
                            <a:srgbClr val="B85C00"/>
                          </a:solidFill>
                          <a:effectLst/>
                          <a:latin typeface="inherit"/>
                        </a:rPr>
                        <a:t>cstring</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a:solidFill>
                            <a:srgbClr val="FFFFFF"/>
                          </a:solidFill>
                          <a:effectLst/>
                          <a:latin typeface="inherit"/>
                        </a:rPr>
                        <a:t> </a:t>
                      </a: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a:solidFill>
                            <a:srgbClr val="F8F8F2"/>
                          </a:solidFill>
                          <a:effectLst/>
                          <a:latin typeface="inherit"/>
                        </a:rPr>
                        <a:t>text[]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006FE0"/>
                          </a:solidFill>
                          <a:effectLst/>
                          <a:latin typeface="inherit"/>
                        </a:rPr>
                        <a:t> </a:t>
                      </a:r>
                      <a:r>
                        <a:rPr lang="en-US" sz="1400" dirty="0">
                          <a:solidFill>
                            <a:srgbClr val="E6DB74"/>
                          </a:solidFill>
                          <a:effectLst/>
                          <a:latin typeface="inherit"/>
                        </a:rPr>
                        <a:t>"Print this!"</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err="1">
                          <a:solidFill>
                            <a:srgbClr val="F8F8F2"/>
                          </a:solidFill>
                          <a:effectLst/>
                          <a:latin typeface="inherit"/>
                        </a:rPr>
                        <a:t>dest</a:t>
                      </a:r>
                      <a:r>
                        <a:rPr lang="en-US" sz="1400" dirty="0">
                          <a:solidFill>
                            <a:srgbClr val="F8F8F2"/>
                          </a:solidFill>
                          <a:effectLst/>
                          <a:latin typeface="inherit"/>
                        </a:rPr>
                        <a:t>[</a:t>
                      </a:r>
                      <a:r>
                        <a:rPr lang="en-US" sz="1400" dirty="0">
                          <a:solidFill>
                            <a:srgbClr val="E7A37A"/>
                          </a:solidFill>
                          <a:effectLst/>
                          <a:latin typeface="inherit"/>
                        </a:rPr>
                        <a:t>5</a:t>
                      </a:r>
                      <a:r>
                        <a:rPr lang="en-US" sz="1400" dirty="0">
                          <a:solidFill>
                            <a:srgbClr val="F8F8F2"/>
                          </a:solidFill>
                          <a:effectLst/>
                          <a:latin typeface="inherit"/>
                        </a:rPr>
                        <a: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обратите внимание, длина массива </a:t>
                      </a:r>
                      <a:r>
                        <a:rPr lang="en-US" sz="1400" i="1" dirty="0" err="1">
                          <a:solidFill>
                            <a:srgbClr val="7EA16C"/>
                          </a:solidFill>
                          <a:effectLst/>
                          <a:latin typeface="inherit"/>
                        </a:rPr>
                        <a:t>dest</a:t>
                      </a:r>
                      <a:r>
                        <a:rPr lang="en-US" sz="1400" i="1" dirty="0">
                          <a:solidFill>
                            <a:srgbClr val="7EA16C"/>
                          </a:solidFill>
                          <a:effectLst/>
                          <a:latin typeface="inherit"/>
                        </a:rPr>
                        <a:t> </a:t>
                      </a:r>
                      <a:r>
                        <a:rPr lang="ru-RU" sz="1400" i="1" dirty="0">
                          <a:solidFill>
                            <a:srgbClr val="7EA16C"/>
                          </a:solidFill>
                          <a:effectLst/>
                          <a:latin typeface="inherit"/>
                        </a:rPr>
                        <a:t>всего 5 символов!</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err="1" smtClean="0">
                          <a:solidFill>
                            <a:srgbClr val="66D9EF"/>
                          </a:solidFill>
                          <a:effectLst/>
                          <a:latin typeface="inherit"/>
                        </a:rPr>
                        <a:t>strcpy</a:t>
                      </a:r>
                      <a:r>
                        <a:rPr lang="en-US" sz="1400" dirty="0" smtClean="0">
                          <a:solidFill>
                            <a:srgbClr val="F8F8F2"/>
                          </a:solidFill>
                          <a:effectLst/>
                          <a:latin typeface="inherit"/>
                        </a:rPr>
                        <a:t>(</a:t>
                      </a:r>
                      <a:r>
                        <a:rPr lang="en-US" sz="1400" dirty="0" err="1" smtClean="0">
                          <a:solidFill>
                            <a:srgbClr val="F8F8F2"/>
                          </a:solidFill>
                          <a:effectLst/>
                          <a:latin typeface="inherit"/>
                        </a:rPr>
                        <a:t>dest</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text);</a:t>
                      </a:r>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переполнение!</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err="1">
                          <a:solidFill>
                            <a:srgbClr val="F8F8F2"/>
                          </a:solidFill>
                          <a:effectLst/>
                          <a:latin typeface="inherit"/>
                        </a:rPr>
                        <a:t>dest</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7" name="Прямоугольник 6"/>
          <p:cNvSpPr/>
          <p:nvPr/>
        </p:nvSpPr>
        <p:spPr>
          <a:xfrm>
            <a:off x="539552" y="692696"/>
            <a:ext cx="4442242" cy="369332"/>
          </a:xfrm>
          <a:prstGeom prst="rect">
            <a:avLst/>
          </a:prstGeom>
        </p:spPr>
        <p:txBody>
          <a:bodyPr wrap="none">
            <a:spAutoFit/>
          </a:bodyPr>
          <a:lstStyle/>
          <a:p>
            <a:r>
              <a:rPr lang="en-US" dirty="0" smtClean="0"/>
              <a:t>char</a:t>
            </a:r>
            <a:r>
              <a:rPr lang="en-US" dirty="0"/>
              <a:t>* </a:t>
            </a:r>
            <a:r>
              <a:rPr lang="en-US" dirty="0" err="1"/>
              <a:t>strcpy</a:t>
            </a:r>
            <a:r>
              <a:rPr lang="en-US" dirty="0"/>
              <a:t>( char* </a:t>
            </a:r>
            <a:r>
              <a:rPr lang="en-US" dirty="0" err="1"/>
              <a:t>dest</a:t>
            </a:r>
            <a:r>
              <a:rPr lang="en-US" dirty="0"/>
              <a:t>, </a:t>
            </a:r>
            <a:r>
              <a:rPr lang="en-US" dirty="0" err="1"/>
              <a:t>const</a:t>
            </a:r>
            <a:r>
              <a:rPr lang="en-US" dirty="0"/>
              <a:t> char* </a:t>
            </a:r>
            <a:r>
              <a:rPr lang="en-US" dirty="0" err="1"/>
              <a:t>src</a:t>
            </a:r>
            <a:r>
              <a:rPr lang="en-US" dirty="0"/>
              <a:t> );</a:t>
            </a:r>
            <a:endParaRPr lang="ru-RU" dirty="0"/>
          </a:p>
        </p:txBody>
      </p:sp>
    </p:spTree>
    <p:extLst>
      <p:ext uri="{BB962C8B-B14F-4D97-AF65-F5344CB8AC3E}">
        <p14:creationId xmlns:p14="http://schemas.microsoft.com/office/powerpoint/2010/main" val="112541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4335</TotalTime>
  <Words>685</Words>
  <Application>Microsoft Office PowerPoint</Application>
  <PresentationFormat>Экран (4:3)</PresentationFormat>
  <Paragraphs>323</Paragraphs>
  <Slides>15</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Эркер</vt:lpstr>
      <vt:lpstr>C-style строки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Арифметико-логическое устройство</dc:title>
  <dc:creator>YAN</dc:creator>
  <cp:lastModifiedBy>Yan Grinkevich</cp:lastModifiedBy>
  <cp:revision>404</cp:revision>
  <dcterms:created xsi:type="dcterms:W3CDTF">2009-10-14T13:59:34Z</dcterms:created>
  <dcterms:modified xsi:type="dcterms:W3CDTF">2019-10-29T21:15:36Z</dcterms:modified>
</cp:coreProperties>
</file>