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13"/>
  </p:notesMasterIdLst>
  <p:sldIdLst>
    <p:sldId id="382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0" autoAdjust="0"/>
    <p:restoredTop sz="66776" autoAdjust="0"/>
  </p:normalViewPr>
  <p:slideViewPr>
    <p:cSldViewPr>
      <p:cViewPr>
        <p:scale>
          <a:sx n="125" d="100"/>
          <a:sy n="125" d="100"/>
        </p:scale>
        <p:origin x="-106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61133-AA30-4682-A88E-A0A1066411D2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6DA6E-3E6A-4C51-A65E-2FA83A77234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657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avesli.com/urok-15-lokalnaya-oblast-vidimosti-s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ravesli.com/urok-24-konflikt-imen-i-std-namespace/" TargetMode="External"/><Relationship Id="rId4" Type="http://schemas.openxmlformats.org/officeDocument/2006/relationships/hyperlink" Target="https://ravesli.com/urok-49-globalnye-peremennye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vesli.com/urok-37-simvolnye-konstanty-const-constexpr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vesli.com/urok-53-prostranstva-ime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vesli.com/urok-31-tselochislennyj-tip-dannyh-integer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avesli.com/urok-55-neyavnoe-preobrazovanie-tipov-dannyh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vesli.com/urok-36-literaly-magicheskie-chisla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vesli.com/urok-58-perechisleniya-tip-enu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avesli.com/urok-55-neyavnoe-preobrazovanie-tipov-dannyh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328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решения этой проблемы в C++11 добавили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(или ещё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«перечисления с областью видимости»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которые добавляет перечислениям, как вы уже могли понять,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локальную область видимости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со всеми её правилами. Для создания такого класса нужно просто добавить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ключевое слово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сразу после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Например: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Стандартные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перечислители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находятся в той же области видимости, что и само перечисление (в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глобальной области видимости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поэтому вы можете напрямую получить к ним доступ (например, PINK). Однако, с добавлением класса, который ограничивает область видимости каждого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перечислителя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области видимости его перечисления, для доступа к нему потребуется оператор разрешения области видимости (например,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::PINK). Это значительно снижает риск возникновения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конфликтов имён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перечислители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являются частью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необходимость добавлять префиксы к идентификаторам отпадает (например, можно использовать просто PINK вместо COLOR_PINK, так как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::COLOR_PINK уже будет лишним).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строгие правила типов классов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означают, что каждый класс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считается уникальным типом. Это означает, что компилятор не сможет сравнивать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перечислители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разных перечислений. Если вы попытаетесь это сделать, компилятор выдаст ошибку (как в примере выше).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093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можете сравнивать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перечислители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внутри одного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(так как эти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перечислители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являются одного типа):</a:t>
            </a:r>
          </a:p>
          <a:p>
            <a:r>
              <a:rPr lang="ru-RU" smtClean="0"/>
              <a:t/>
            </a:r>
            <a:br>
              <a:rPr lang="ru-RU" smtClean="0"/>
            </a:b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674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Перечисление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(или ещё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«перечисляемый тип»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— это тип данных, где любое значение (или ещё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перечислитель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определяется как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символьная константа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Объявить перечисление можно с помощью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ключевого слова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Например: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Объявление перечислений не требует выделения памяти. Только когда переменная перечисляемого типа определена (например, как переменная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примере выше), только тогда выделяется память для этой переменной.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внимание, каждый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перечислитель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разделяется запятой, а само перечисление заканчивается точкой с запятой.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 C++11, конечная запятая после последнего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перечислителя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(как после COLOR_PURPLE в примере выше) не разрешается (хотя многие компиляторы её все равно принимают). Однако, начиная с C++11, конечная запятая разрешена.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66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перечислители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находятся в одном и том же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пространстве имён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 и само перечисление, то одно и то же имя одного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перечислителя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может быть использовано в нескольких перечислениях одного и того же пространства имён: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436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Каждому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перечислителю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автоматически присваивается целочисленное значение в зависимости от его позиции в списке перечисления. По умолчанию, первому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перечислителю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присваивается целое число 0, а каждому следующему — на единицу больше, чем предыдущему: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выполнения программы выше: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203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и самому определять значения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перечислителей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Они могут быть как положительными, так и отрицательными, или вообще иметь аналогичные другим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перечислителям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значения. Любые, не определённые вами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перечислители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будут иметь значения на единицу больше, чем значения предыдущих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перечислителей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Например: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внимание, </a:t>
            </a:r>
            <a:r>
              <a:rPr lang="ru-RU" dirty="0" smtClean="0"/>
              <a:t>ANIMAL_HORSE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dirty="0" smtClean="0"/>
              <a:t>ANIMAL_ZEBRA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имеют одинаковые значения.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271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 значениями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перечислителей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являются целые числа, то их можно присваивать целочисленным переменным, а также выводить в консоль (как переменные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типа </a:t>
            </a:r>
            <a:r>
              <a:rPr lang="ru-R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выполнения программы выше: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Компилятор не будет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неявно конвертировать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целочисленное значение в значение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перечислителя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Следующее вызовет ошибку компиляции: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319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функции часто возвращают целые числа обратно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качестве кодов ошибок, если что-то пошло не так. Как правило, небольшие отрицательные числа используются для представления возможных кодов ошибок. Например: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496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магические числа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как в примере выше, не очень эффективное решение. Альтернатива — использовать перечисления: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и читать легче, и понять проще. Кроме того, функция, которая вызывает другую функцию, может проверить возвращаемое значение на соответствующий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перечислитель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лучше, нежели самому сравнивать возвращаемый результат с конкретными целочисленными значениями, чтобы понять какая именно ошибка произошла, не так ли? Например: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219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Хоть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перечисления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считаются отдельными типами данных в C++, они не столь безопасны, как кажутся на первый взгляд, и, в некоторых случаях, позволят вам делать вещи, которые не имеют смысла. Например: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C++ будет сравнивать переменные </a:t>
            </a:r>
            <a:r>
              <a:rPr lang="ru-RU" dirty="0" err="1" smtClean="0"/>
              <a:t>fruit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dirty="0" err="1" smtClean="0"/>
              <a:t>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он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неявно преобразует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их в целочисленные значения и сравнит эти целые числа. Так как значениями этих двух переменных являются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перечислители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которым присвоено значение 0, то это означает, что в примере выше </a:t>
            </a:r>
            <a:r>
              <a:rPr lang="ru-RU" dirty="0" err="1" smtClean="0"/>
              <a:t>fruit</a:t>
            </a:r>
            <a:r>
              <a:rPr lang="ru-RU" dirty="0" smtClean="0"/>
              <a:t> = </a:t>
            </a:r>
            <a:r>
              <a:rPr lang="ru-RU" dirty="0" err="1" smtClean="0"/>
              <a:t>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 это не совсем то, что должно быть, так как </a:t>
            </a:r>
            <a:r>
              <a:rPr lang="ru-RU" dirty="0" err="1" smtClean="0"/>
              <a:t>fruit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dirty="0" err="1" smtClean="0"/>
              <a:t>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из разных перечислений и их вообще нельзя сравнивать (фрукт и цвет!). С обычными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перечислителями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нет способа предотвратить подобные сравнения.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36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EEA3A-8331-41B8-8C86-B0B6A88B5CD2}" type="datetime1">
              <a:rPr lang="ru-RU" smtClean="0"/>
              <a:t>12.11.2019</a:t>
            </a:fld>
            <a:endParaRPr lang="ru-RU"/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A4404-A68F-407D-B360-CA86652214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31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41A2F-86ED-4540-A3E4-E22C6089ED2C}" type="datetime1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AE6D0-CAD4-4B11-982A-EA735F0889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4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A9858-099F-4C32-9293-3B4DD647A083}" type="datetime1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9969B-4C9C-48A4-933F-5F58478085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4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EA9F515-9D98-4252-B479-5AD3EB125C21}" type="datetime1">
              <a:rPr lang="ru-RU" smtClean="0"/>
              <a:t>12.11.2019</a:t>
            </a:fld>
            <a:endParaRPr lang="ru-RU"/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D2641A1-8ECD-4A11-B18A-999E724BAD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69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Овал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Овал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Овал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6744E-7314-40C2-901F-84EBF4208372}" type="datetime1">
              <a:rPr lang="ru-RU" smtClean="0"/>
              <a:t>12.11.2019</a:t>
            </a:fld>
            <a:endParaRPr lang="ru-RU"/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2E836-4E94-446F-90E2-F6779B68C9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07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D8E7A-F571-496B-9BB9-64B0B26BD071}" type="datetime1">
              <a:rPr lang="ru-RU" smtClean="0"/>
              <a:t>12.11.2019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21F19-F4CF-4704-81C0-8C445578A1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41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404C8-38C0-4C54-8EE0-618CFF25BDF5}" type="datetime1">
              <a:rPr lang="ru-RU" smtClean="0"/>
              <a:t>12.11.2019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3F89F-B9B9-439C-B3D4-DFDF5D98A5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9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4730CC6-4A9F-44E4-B452-ADCF71CDC455}" type="datetime1">
              <a:rPr lang="ru-RU" smtClean="0"/>
              <a:t>12.11.2019</a:t>
            </a:fld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93E6518-17F6-4B44-860B-5B83B08178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7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B2E5E-9286-4819-A0A5-CDBD0709C0D7}" type="datetime1">
              <a:rPr lang="ru-RU" smtClean="0"/>
              <a:t>12.11.2019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754E5-D70E-405F-B36C-D53FB8963B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74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Прямая соединительная линия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2717DDB-A99E-4204-947E-99C5A9376D65}" type="datetime1">
              <a:rPr lang="ru-RU" smtClean="0"/>
              <a:t>12.11.2019</a:t>
            </a:fld>
            <a:endParaRPr lang="ru-RU"/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CB29402-CCB6-4237-A6A3-B2DB05F893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491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3548FFD-C22C-4E5A-A051-4819B51DDE0B}" type="datetime1">
              <a:rPr lang="ru-RU" smtClean="0"/>
              <a:t>12.11.2019</a:t>
            </a:fld>
            <a:endParaRPr lang="ru-RU"/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FFC15E2-8F94-4DC1-9659-4925062B30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4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6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F3F371B-EAF2-4E32-BD8B-FDA2D45DDE5B}" type="datetime1">
              <a:rPr lang="ru-RU" smtClean="0"/>
              <a:t>12.11.2019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A51D7EB5-3AE4-471D-8646-1D17A5C4DD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1" r:id="rId4"/>
    <p:sldLayoutId id="2147484172" r:id="rId5"/>
    <p:sldLayoutId id="2147484179" r:id="rId6"/>
    <p:sldLayoutId id="2147484173" r:id="rId7"/>
    <p:sldLayoutId id="2147484180" r:id="rId8"/>
    <p:sldLayoutId id="2147484181" r:id="rId9"/>
    <p:sldLayoutId id="2147484174" r:id="rId10"/>
    <p:sldLayoutId id="21474841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8750" y="1428750"/>
            <a:ext cx="6858000" cy="2143125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/>
              <a:t>enum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61474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72151405"/>
              </p:ext>
            </p:extLst>
          </p:nvPr>
        </p:nvGraphicFramePr>
        <p:xfrm>
          <a:off x="323528" y="1556792"/>
          <a:ext cx="7560840" cy="4873625"/>
        </p:xfrm>
        <a:graphic>
          <a:graphicData uri="http://schemas.openxmlformats.org/drawingml/2006/table">
            <a:tbl>
              <a:tblPr/>
              <a:tblGrid>
                <a:gridCol w="288032"/>
                <a:gridCol w="7272808"/>
              </a:tblGrid>
              <a:tr h="487362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22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23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24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25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26</a:t>
                      </a:r>
                    </a:p>
                  </a:txBody>
                  <a:tcPr marL="37489" marR="37489" marT="18745" marB="1874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1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1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enum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Fruits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добавление "</a:t>
                      </a:r>
                      <a:r>
                        <a:rPr lang="en-US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class" </a:t>
                      </a:r>
                      <a:r>
                        <a:rPr lang="ru-RU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к </a:t>
                      </a:r>
                      <a:r>
                        <a:rPr lang="en-US" sz="11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enum</a:t>
                      </a:r>
                      <a:r>
                        <a:rPr lang="en-US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определяет перечисление с ограниченной областью видимости, вместо стандартного "глобального" перечисления </a:t>
                      </a:r>
                      <a:endParaRPr lang="ru-RU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ru-RU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ru-RU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LEMON,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LEMON </a:t>
                      </a:r>
                      <a:r>
                        <a:rPr lang="ru-RU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находится внутри той же области видимости, что и </a:t>
                      </a:r>
                      <a:r>
                        <a:rPr lang="en-US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Fruits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Kiwi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enum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Colors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PINK,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PINK </a:t>
                      </a:r>
                      <a:r>
                        <a:rPr lang="ru-RU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находится внутри той же области видимости, что и </a:t>
                      </a:r>
                      <a:r>
                        <a:rPr lang="en-US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Colors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GRAY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Fruits 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fruit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Fruits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LEMON;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примечание: </a:t>
                      </a:r>
                      <a:r>
                        <a:rPr lang="en-US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LEMON </a:t>
                      </a:r>
                      <a:r>
                        <a:rPr lang="ru-RU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напрямую не доступен, мы должны использовать </a:t>
                      </a:r>
                      <a:r>
                        <a:rPr lang="en-US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Fruits::LEMON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Colors 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color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Colors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PINK;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примечание: </a:t>
                      </a:r>
                      <a:r>
                        <a:rPr lang="en-US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PINK </a:t>
                      </a:r>
                      <a:r>
                        <a:rPr lang="ru-RU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напрямую не доступен, мы должны использовать </a:t>
                      </a:r>
                      <a:r>
                        <a:rPr lang="en-US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Colors::PINK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(fruit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color)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ошибка компиляции, поскольку компилятор не знает как сравнивать разные типы: </a:t>
                      </a:r>
                      <a:r>
                        <a:rPr lang="en-US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Fruits </a:t>
                      </a:r>
                      <a:r>
                        <a:rPr lang="ru-RU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и </a:t>
                      </a:r>
                      <a:r>
                        <a:rPr lang="en-US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Colors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1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"fruit and color are equal\n"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else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1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"fruit and color are not equal\n"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37489" marR="37489" marT="18745" marB="1874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891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79995702"/>
              </p:ext>
            </p:extLst>
          </p:nvPr>
        </p:nvGraphicFramePr>
        <p:xfrm>
          <a:off x="467544" y="1556792"/>
          <a:ext cx="7416824" cy="4873625"/>
        </p:xfrm>
        <a:graphic>
          <a:graphicData uri="http://schemas.openxmlformats.org/drawingml/2006/table">
            <a:tbl>
              <a:tblPr/>
              <a:tblGrid>
                <a:gridCol w="628784"/>
                <a:gridCol w="6788040"/>
              </a:tblGrid>
              <a:tr h="487362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</a:txBody>
                  <a:tcPr marL="55382" marR="55382" marT="27691" marB="27691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1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1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enum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Colors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PINK,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GRAY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Colors 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color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Colors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PINK;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(color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Colors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PINK)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это нормально</a:t>
                      </a:r>
                      <a:endParaRPr lang="ru-RU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1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"The color is pink!\n"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else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(color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Colors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GRAY)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1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"The color is gray!\n"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55382" marR="55382" marT="27691" marB="2769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52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576567"/>
              </p:ext>
            </p:extLst>
          </p:nvPr>
        </p:nvGraphicFramePr>
        <p:xfrm>
          <a:off x="1350928" y="1578542"/>
          <a:ext cx="5680143" cy="4873625"/>
        </p:xfrm>
        <a:graphic>
          <a:graphicData uri="http://schemas.openxmlformats.org/drawingml/2006/table">
            <a:tbl>
              <a:tblPr/>
              <a:tblGrid>
                <a:gridCol w="484768"/>
                <a:gridCol w="5195375"/>
              </a:tblGrid>
              <a:tr h="487362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ru-RU" sz="11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</a:txBody>
                  <a:tcPr marL="55382" marR="55382" marT="27691" marB="27691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Объявляем новое перечисление </a:t>
                      </a:r>
                      <a:r>
                        <a:rPr lang="en-US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Colors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enum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Colors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Ниже находятся </a:t>
                      </a:r>
                      <a:r>
                        <a:rPr lang="ru-RU" sz="11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перечислители</a:t>
                      </a:r>
                      <a:endParaRPr lang="ru-RU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ru-RU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Это все возможные значения этого типа данных</a:t>
                      </a:r>
                      <a:endParaRPr lang="ru-RU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ru-RU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Каждый </a:t>
                      </a:r>
                      <a:r>
                        <a:rPr lang="ru-RU" sz="11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перечислитель</a:t>
                      </a:r>
                      <a:r>
                        <a:rPr lang="ru-RU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разделяется запятой (НЕ точкой с запятой)</a:t>
                      </a:r>
                      <a:endParaRPr lang="ru-RU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COLOR_RED,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COLOR_BROWN,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COLOR_GRAY,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COLOR_WHITE,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COLOR_PINK,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COLOR_ORANGE,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COLOR_BLUE,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COLOR_PURPLE,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о конечной запятой читайте ниже</a:t>
                      </a:r>
                      <a:endParaRPr lang="ru-RU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r>
                        <a:rPr lang="ru-RU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Однако сам </a:t>
                      </a:r>
                      <a:r>
                        <a:rPr lang="en-US" sz="11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enum</a:t>
                      </a:r>
                      <a:r>
                        <a:rPr lang="en-US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должен заканчиваться точкой с запятой</a:t>
                      </a:r>
                      <a:endParaRPr lang="ru-RU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Определяем несколько переменных перечисляемого типа </a:t>
                      </a:r>
                      <a:r>
                        <a:rPr lang="en-US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Colors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Colors 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paint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COLOR_RED;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Colors house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(COLOR_GRAY);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55382" marR="55382" marT="27691" marB="2769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88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198548"/>
              </p:ext>
            </p:extLst>
          </p:nvPr>
        </p:nvGraphicFramePr>
        <p:xfrm>
          <a:off x="454630" y="2140608"/>
          <a:ext cx="7472740" cy="3792809"/>
        </p:xfrm>
        <a:graphic>
          <a:graphicData uri="http://schemas.openxmlformats.org/drawingml/2006/table">
            <a:tbl>
              <a:tblPr/>
              <a:tblGrid>
                <a:gridCol w="516970"/>
                <a:gridCol w="6955770"/>
              </a:tblGrid>
              <a:tr h="379280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</a:txBody>
                  <a:tcPr marL="72939" marR="72939" marT="36469" marB="36469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enum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Colors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  YELLOW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  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BLACK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BLACK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находится в глобальном пространстве имён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  PINK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enum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Feelings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  SAD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  ANGRY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 BLACK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получим ошибку, так как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BLACK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уже используется в </a:t>
                      </a:r>
                      <a:r>
                        <a:rPr lang="en-US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enum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Colors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939" marR="72939" marT="36469" marB="3646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84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302086"/>
              </p:ext>
            </p:extLst>
          </p:nvPr>
        </p:nvGraphicFramePr>
        <p:xfrm>
          <a:off x="1690213" y="1498045"/>
          <a:ext cx="5001574" cy="3371115"/>
        </p:xfrm>
        <a:graphic>
          <a:graphicData uri="http://schemas.openxmlformats.org/drawingml/2006/table">
            <a:tbl>
              <a:tblPr/>
              <a:tblGrid>
                <a:gridCol w="361507"/>
                <a:gridCol w="4640067"/>
              </a:tblGrid>
              <a:tr h="337111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ru-RU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ru-RU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ru-RU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ru-RU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t"/>
                      <a:r>
                        <a:rPr lang="ru-RU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  <a:p>
                      <a:pPr algn="ctr" fontAlgn="t"/>
                      <a:r>
                        <a:rPr lang="ru-RU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</a:txBody>
                  <a:tcPr marL="48736" marR="48736" marT="24368" marB="24368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0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0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enum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Colors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COLOR_YELLOW,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0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присваивается 0</a:t>
                      </a:r>
                      <a:endParaRPr lang="ru-RU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COLOR_WHITE,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0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присваивается 1</a:t>
                      </a:r>
                      <a:endParaRPr lang="ru-RU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COLOR_ORANGE,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0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присваивается 2</a:t>
                      </a:r>
                      <a:endParaRPr lang="ru-RU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COLOR_GREEN,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0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присваивается 3</a:t>
                      </a:r>
                      <a:endParaRPr lang="ru-RU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COLOR_RED,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0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присваивается 4</a:t>
                      </a:r>
                      <a:endParaRPr lang="ru-RU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COLOR_GRAY,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0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присваивается 5</a:t>
                      </a:r>
                      <a:endParaRPr lang="ru-RU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COLOR_PURPLE,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0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присваивается 6</a:t>
                      </a:r>
                      <a:endParaRPr lang="ru-RU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COLOR_BROWN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0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присваивается 7</a:t>
                      </a:r>
                      <a:endParaRPr lang="ru-RU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0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ru-RU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0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0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Colors paint</a:t>
                      </a:r>
                      <a:r>
                        <a:rPr lang="en-US" sz="10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(COLOR_RED);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0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0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paint;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0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48736" marR="48736" marT="24368" marB="2436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86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</p:nvPr>
        </p:nvGraphicFramePr>
        <p:xfrm>
          <a:off x="454630" y="2797055"/>
          <a:ext cx="7472740" cy="2479914"/>
        </p:xfrm>
        <a:graphic>
          <a:graphicData uri="http://schemas.openxmlformats.org/drawingml/2006/table">
            <a:tbl>
              <a:tblPr/>
              <a:tblGrid>
                <a:gridCol w="171278"/>
                <a:gridCol w="7301462"/>
              </a:tblGrid>
              <a:tr h="247991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 marL="72939" marR="72939" marT="36469" marB="36469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Определяем новый перечисляемый тип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Animals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enum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Animals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ANIMAL_PIG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ANIMAL_LION,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присваивается -3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ANIMAL_CAT,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присваивается -2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ANIMAL_HORSE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6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ANIMAL_ZEBRA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6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имеет то же значение, что и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ANIMAL_HORSE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ANIMAL_COW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присваивается 7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939" marR="72939" marT="36469" marB="3646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64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0317678"/>
              </p:ext>
            </p:extLst>
          </p:nvPr>
        </p:nvGraphicFramePr>
        <p:xfrm>
          <a:off x="395536" y="1700808"/>
          <a:ext cx="7416824" cy="3709448"/>
        </p:xfrm>
        <a:graphic>
          <a:graphicData uri="http://schemas.openxmlformats.org/drawingml/2006/table">
            <a:tbl>
              <a:tblPr/>
              <a:tblGrid>
                <a:gridCol w="376305"/>
                <a:gridCol w="7040519"/>
              </a:tblGrid>
              <a:tr h="319695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</a:txBody>
                  <a:tcPr marL="51847" marR="51847" marT="25924" marB="25924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2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2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Определяем новый перечисляемый тип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Animals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enum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Animals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ANIMAL_PIG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ANIMAL_LION,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присваивается -3</a:t>
                      </a:r>
                      <a:endParaRPr lang="ru-RU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ANIMAL_CAT,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присваивается -2</a:t>
                      </a:r>
                      <a:endParaRPr lang="ru-RU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ANIMAL_HORSE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6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ANIMAL_ZEBRA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6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имеет то же значение, что и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ANIMAL_HORSE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ANIMAL_COW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присваивается 7</a:t>
                      </a:r>
                      <a:endParaRPr lang="ru-RU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ru-RU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mypet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ANIMAL_PIG;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ANIMAL_HORSE;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конвертируется в </a:t>
                      </a:r>
                      <a:r>
                        <a:rPr lang="en-US" sz="12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,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а затем выводится на экран</a:t>
                      </a:r>
                      <a:endParaRPr lang="ru-RU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51847" marR="51847" marT="25924" marB="25924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720891"/>
              </p:ext>
            </p:extLst>
          </p:nvPr>
        </p:nvGraphicFramePr>
        <p:xfrm>
          <a:off x="395536" y="5733256"/>
          <a:ext cx="7472903" cy="289399"/>
        </p:xfrm>
        <a:graphic>
          <a:graphicData uri="http://schemas.openxmlformats.org/drawingml/2006/table">
            <a:tbl>
              <a:tblPr/>
              <a:tblGrid>
                <a:gridCol w="170100"/>
                <a:gridCol w="7302803"/>
              </a:tblGrid>
              <a:tr h="2893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Animals</a:t>
                      </a:r>
                      <a:r>
                        <a:rPr lang="ru-RU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animal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приведёт к ошибке компиляции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92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59284771"/>
              </p:ext>
            </p:extLst>
          </p:nvPr>
        </p:nvGraphicFramePr>
        <p:xfrm>
          <a:off x="454630" y="2578239"/>
          <a:ext cx="7472740" cy="2917546"/>
        </p:xfrm>
        <a:graphic>
          <a:graphicData uri="http://schemas.openxmlformats.org/drawingml/2006/table">
            <a:tbl>
              <a:tblPr/>
              <a:tblGrid>
                <a:gridCol w="444962"/>
                <a:gridCol w="7027778"/>
              </a:tblGrid>
              <a:tr h="291754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</a:txBody>
                  <a:tcPr marL="72939" marR="72939" marT="36469" marB="36469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readFileContents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!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openFile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!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parseFile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!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readFile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если всё прошло успешно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939" marR="72939" marT="36469" marB="3646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44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02169757"/>
              </p:ext>
            </p:extLst>
          </p:nvPr>
        </p:nvGraphicFramePr>
        <p:xfrm>
          <a:off x="467544" y="1556610"/>
          <a:ext cx="5680143" cy="3240542"/>
        </p:xfrm>
        <a:graphic>
          <a:graphicData uri="http://schemas.openxmlformats.org/drawingml/2006/table">
            <a:tbl>
              <a:tblPr/>
              <a:tblGrid>
                <a:gridCol w="288032"/>
                <a:gridCol w="5392111"/>
              </a:tblGrid>
              <a:tr h="324036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</a:txBody>
                  <a:tcPr marL="55382" marR="55382" marT="27691" marB="27691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enum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ParseResult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SUCCESS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ERROR_OPENING_FILE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ERROR_PARSING_FILE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ERROR_READING_FILE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ParseResult</a:t>
                      </a:r>
                      <a:r>
                        <a:rPr lang="en-US" sz="11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readFileContents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!</a:t>
                      </a:r>
                      <a:r>
                        <a:rPr lang="en-US" sz="11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openFile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ERROR_OPENING_FILE;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!</a:t>
                      </a:r>
                      <a:r>
                        <a:rPr lang="en-US" sz="11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parseFile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ERROR_PARSING_FILE;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!</a:t>
                      </a:r>
                      <a:r>
                        <a:rPr lang="en-US" sz="11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readfile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ERROR_READING_FILE;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SUCCESS;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если всё прошло успешно</a:t>
                      </a:r>
                      <a:endParaRPr lang="ru-RU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ru-RU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55382" marR="55382" marT="27691" marB="2769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48590"/>
              </p:ext>
            </p:extLst>
          </p:nvPr>
        </p:nvGraphicFramePr>
        <p:xfrm>
          <a:off x="467544" y="4869160"/>
          <a:ext cx="5688632" cy="1584176"/>
        </p:xfrm>
        <a:graphic>
          <a:graphicData uri="http://schemas.openxmlformats.org/drawingml/2006/table">
            <a:tbl>
              <a:tblPr/>
              <a:tblGrid>
                <a:gridCol w="360040"/>
                <a:gridCol w="5328592"/>
              </a:tblGrid>
              <a:tr h="158417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 err="1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ru-RU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ru-RU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readFileContents</a:t>
                      </a:r>
                      <a:r>
                        <a:rPr lang="ru-RU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==</a:t>
                      </a:r>
                      <a:r>
                        <a:rPr lang="ru-RU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SUCCESS)</a:t>
                      </a:r>
                      <a:endParaRPr lang="ru-RU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ru-RU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ru-RU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Делаем что-нибудь</a:t>
                      </a:r>
                      <a:endParaRPr lang="ru-RU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ru-RU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ru-RU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 err="1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else</a:t>
                      </a:r>
                      <a:endParaRPr lang="ru-RU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ru-RU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ru-RU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Выводим сообщение об ошибке</a:t>
                      </a:r>
                      <a:endParaRPr lang="ru-RU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ru-RU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ru-RU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78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17424968"/>
              </p:ext>
            </p:extLst>
          </p:nvPr>
        </p:nvGraphicFramePr>
        <p:xfrm>
          <a:off x="395536" y="1556792"/>
          <a:ext cx="7704856" cy="5040560"/>
        </p:xfrm>
        <a:graphic>
          <a:graphicData uri="http://schemas.openxmlformats.org/drawingml/2006/table">
            <a:tbl>
              <a:tblPr/>
              <a:tblGrid>
                <a:gridCol w="363397"/>
                <a:gridCol w="7341459"/>
              </a:tblGrid>
              <a:tr h="504056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22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23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24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25</a:t>
                      </a:r>
                    </a:p>
                    <a:p>
                      <a:pPr algn="ctr" fontAlgn="t"/>
                      <a:r>
                        <a:rPr lang="ru-RU" sz="12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26</a:t>
                      </a:r>
                    </a:p>
                  </a:txBody>
                  <a:tcPr marL="37489" marR="37489" marT="18745" marB="1874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2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2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enum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Fruits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LEMON,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LEMON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находится внутри той же области видимости, что и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Fruits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KIWI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enum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Colors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PINK,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PINK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находится внутри той же области видимости, что и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Colors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GRAY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Fruits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fruit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LEMON;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Fruits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и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LEMON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доступны в одной области видимости (добавлять префикс не нужно)</a:t>
                      </a:r>
                      <a:endParaRPr lang="ru-RU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Colors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color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PINK;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Colors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и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PINK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доступны в одной области видимости (добавлять префикс не нужно)</a:t>
                      </a:r>
                      <a:endParaRPr lang="ru-RU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(fruit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color)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компилятор будет сравнивать эти переменные как целые числа</a:t>
                      </a:r>
                      <a:endParaRPr lang="ru-RU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"fruit and color are equal\n"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2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и обнаружит, что они равны!</a:t>
                      </a:r>
                      <a:endParaRPr lang="ru-RU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else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"fruit and color are not equal\n"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37489" marR="37489" marT="18745" marB="1874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679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4584</TotalTime>
  <Words>490</Words>
  <Application>Microsoft Office PowerPoint</Application>
  <PresentationFormat>Экран (4:3)</PresentationFormat>
  <Paragraphs>423</Paragraphs>
  <Slides>11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Эркер</vt:lpstr>
      <vt:lpstr>enum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Арифметико-логическое устройство</dc:title>
  <dc:creator>YAN</dc:creator>
  <cp:lastModifiedBy>Yan Grinkevich</cp:lastModifiedBy>
  <cp:revision>422</cp:revision>
  <dcterms:created xsi:type="dcterms:W3CDTF">2009-10-14T13:59:34Z</dcterms:created>
  <dcterms:modified xsi:type="dcterms:W3CDTF">2019-11-12T20:16:17Z</dcterms:modified>
</cp:coreProperties>
</file>