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5"/>
  </p:notesMasterIdLst>
  <p:sldIdLst>
    <p:sldId id="256" r:id="rId2"/>
    <p:sldId id="386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94098" autoAdjust="0"/>
  </p:normalViewPr>
  <p:slideViewPr>
    <p:cSldViewPr>
      <p:cViewPr varScale="1">
        <p:scale>
          <a:sx n="115" d="100"/>
          <a:sy n="115" d="100"/>
        </p:scale>
        <p:origin x="-13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30.11.2016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30.11.2016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30.11.2016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30.11.2016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30.11.2016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30.11.2016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30.11.2016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30.11.2016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30.11.2016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30.11.2016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30.11.2016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30.11.2016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30.11.2016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09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i="1" dirty="0" err="1"/>
              <a:t>РаботникОтделения</a:t>
            </a:r>
            <a:r>
              <a:rPr lang="ru-RU" sz="2400" i="1" dirty="0"/>
              <a:t> (</a:t>
            </a:r>
            <a:r>
              <a:rPr lang="ru-RU" sz="2400" i="1" dirty="0" err="1"/>
              <a:t>таб.номер</a:t>
            </a:r>
            <a:r>
              <a:rPr lang="ru-RU" sz="2400" i="1" dirty="0"/>
              <a:t>, ФИО, должность, оклад, </a:t>
            </a:r>
            <a:r>
              <a:rPr lang="ru-RU" sz="2400" i="1" dirty="0" err="1"/>
              <a:t>номер_отделения</a:t>
            </a:r>
            <a:r>
              <a:rPr lang="ru-RU" sz="2400" i="1" dirty="0"/>
              <a:t>, адрес)</a:t>
            </a:r>
            <a:endParaRPr lang="ru-RU" sz="2400" dirty="0"/>
          </a:p>
          <a:p>
            <a:endParaRPr lang="ru-RU" sz="2400" i="1" dirty="0" smtClean="0"/>
          </a:p>
          <a:p>
            <a:r>
              <a:rPr lang="ru-RU" sz="2400" i="1" dirty="0" err="1" smtClean="0"/>
              <a:t>таб.номер</a:t>
            </a:r>
            <a:r>
              <a:rPr lang="ru-RU" sz="2400" i="1" dirty="0" smtClean="0"/>
              <a:t> </a:t>
            </a:r>
            <a:r>
              <a:rPr lang="ru-RU" sz="2400" i="1" dirty="0"/>
              <a:t>→ ФИО, должность, оклад, </a:t>
            </a:r>
            <a:r>
              <a:rPr lang="ru-RU" sz="2400" i="1" dirty="0" err="1"/>
              <a:t>номер_отделения</a:t>
            </a:r>
            <a:r>
              <a:rPr lang="ru-RU" sz="2400" i="1" dirty="0"/>
              <a:t>, адрес</a:t>
            </a:r>
            <a:endParaRPr lang="ru-RU" sz="2400" dirty="0"/>
          </a:p>
          <a:p>
            <a:r>
              <a:rPr lang="ru-RU" sz="2400" i="1" dirty="0" err="1"/>
              <a:t>номер_отделения</a:t>
            </a:r>
            <a:r>
              <a:rPr lang="ru-RU" sz="2400" i="1" dirty="0"/>
              <a:t> → адрес</a:t>
            </a:r>
            <a:endParaRPr lang="ru-RU" sz="2400" dirty="0"/>
          </a:p>
          <a:p>
            <a:r>
              <a:rPr lang="ru-RU" sz="2400" i="1" dirty="0"/>
              <a:t>адрес → </a:t>
            </a:r>
            <a:r>
              <a:rPr lang="ru-RU" sz="2400" i="1" dirty="0" err="1"/>
              <a:t>номер_отделения</a:t>
            </a:r>
            <a:endParaRPr lang="ru-RU" sz="2400" dirty="0"/>
          </a:p>
          <a:p>
            <a:r>
              <a:rPr lang="ru-RU" sz="2400" i="1" dirty="0" err="1"/>
              <a:t>номер_отделения</a:t>
            </a:r>
            <a:r>
              <a:rPr lang="ru-RU" sz="2400" i="1" dirty="0"/>
              <a:t>,  должность → оклад</a:t>
            </a:r>
            <a:endParaRPr lang="ru-RU" sz="2400" dirty="0"/>
          </a:p>
          <a:p>
            <a:r>
              <a:rPr lang="ru-RU" sz="2400" i="1" dirty="0"/>
              <a:t>адрес,  должность → оклад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314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8176393" cy="509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А, В, С и </a:t>
            </a:r>
            <a:r>
              <a:rPr lang="en-US" sz="2400" dirty="0"/>
              <a:t>D</a:t>
            </a:r>
            <a:r>
              <a:rPr lang="ru-RU" sz="2400" dirty="0"/>
              <a:t> – подмножества атрибутов отношения </a:t>
            </a:r>
            <a:r>
              <a:rPr lang="en-US" sz="2400" dirty="0" smtClean="0"/>
              <a:t>R</a:t>
            </a:r>
            <a:r>
              <a:rPr lang="ru-RU" sz="2400" dirty="0" smtClean="0"/>
              <a:t>1.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/>
              <a:t>Рефлексивность</a:t>
            </a:r>
            <a:r>
              <a:rPr lang="ru-RU" sz="2400" dirty="0"/>
              <a:t>. Если В – подмножество А, то А → 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Дополнение</a:t>
            </a:r>
            <a:r>
              <a:rPr lang="ru-RU" sz="2400" dirty="0"/>
              <a:t>. Если А → В, то А, С → В,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Транзитивность</a:t>
            </a:r>
            <a:r>
              <a:rPr lang="ru-RU" sz="2400" dirty="0"/>
              <a:t>. Если А → В и В → С, то А →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Самоопределение</a:t>
            </a:r>
            <a:r>
              <a:rPr lang="ru-RU" sz="2400" dirty="0"/>
              <a:t>. А → 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Декомпозиция</a:t>
            </a:r>
            <a:r>
              <a:rPr lang="ru-RU" sz="2400" dirty="0"/>
              <a:t>. Если А → В, С, то А → В и А →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Объединение</a:t>
            </a:r>
            <a:r>
              <a:rPr lang="ru-RU" sz="2400" dirty="0"/>
              <a:t>. Если А → В и А → С, то А → В, С.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Композиция</a:t>
            </a:r>
            <a:r>
              <a:rPr lang="ru-RU" sz="2400" dirty="0"/>
              <a:t>. Если А → В и С → </a:t>
            </a:r>
            <a:r>
              <a:rPr lang="en-US" sz="2400" dirty="0"/>
              <a:t>D</a:t>
            </a:r>
            <a:r>
              <a:rPr lang="ru-RU" sz="2400" dirty="0"/>
              <a:t>, то А, С → В, </a:t>
            </a:r>
            <a:r>
              <a:rPr lang="en-US" sz="2400" dirty="0"/>
              <a:t>D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23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8176393" cy="509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Множество функциональных зависимостей </a:t>
            </a:r>
            <a:r>
              <a:rPr lang="en-US" sz="2400" dirty="0"/>
              <a:t>X</a:t>
            </a:r>
            <a:r>
              <a:rPr lang="ru-RU" sz="2400" dirty="0"/>
              <a:t> является минимальным, если оно удовлетворяет следующим условиям.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Каждая </a:t>
            </a:r>
            <a:r>
              <a:rPr lang="ru-RU" sz="2400" dirty="0"/>
              <a:t>зависимость в </a:t>
            </a:r>
            <a:r>
              <a:rPr lang="en-US" sz="2400" dirty="0"/>
              <a:t>X</a:t>
            </a:r>
            <a:r>
              <a:rPr lang="ru-RU" sz="2400" dirty="0"/>
              <a:t> имеет единственный атрибут в правой части.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Ни </a:t>
            </a:r>
            <a:r>
              <a:rPr lang="ru-RU" sz="2400" dirty="0"/>
              <a:t>одну зависимость А → В нельзя заменить зависимостью </a:t>
            </a:r>
            <a:r>
              <a:rPr lang="en-US" sz="2400" dirty="0"/>
              <a:t>C</a:t>
            </a:r>
            <a:r>
              <a:rPr lang="ru-RU" sz="2400" dirty="0"/>
              <a:t> → В, где С является </a:t>
            </a:r>
            <a:r>
              <a:rPr lang="ru-RU" sz="2400" dirty="0" smtClean="0"/>
              <a:t>подмножеством </a:t>
            </a:r>
            <a:r>
              <a:rPr lang="ru-RU" sz="2400" dirty="0"/>
              <a:t>А, и получить в результате множество зависимостей, эквивалентных 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Из </a:t>
            </a:r>
            <a:r>
              <a:rPr lang="ru-RU" sz="2400" dirty="0"/>
              <a:t>множества Х нельзя удалить ни одной зависимости и получить в результате множество зависимостей, эквивалентное Х.</a:t>
            </a:r>
          </a:p>
        </p:txBody>
      </p:sp>
    </p:spTree>
    <p:extLst>
      <p:ext uri="{BB962C8B-B14F-4D97-AF65-F5344CB8AC3E}">
        <p14:creationId xmlns:p14="http://schemas.microsoft.com/office/powerpoint/2010/main" val="33486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188640"/>
            <a:ext cx="8176393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000" dirty="0" smtClean="0"/>
              <a:t>В </a:t>
            </a:r>
            <a:r>
              <a:rPr lang="ru-RU" sz="2000" dirty="0"/>
              <a:t>результате применения данных условий, функциональные зависимости </a:t>
            </a:r>
          </a:p>
          <a:p>
            <a:r>
              <a:rPr lang="ru-RU" sz="2000" i="1" dirty="0" err="1"/>
              <a:t>таб.номер</a:t>
            </a:r>
            <a:r>
              <a:rPr lang="ru-RU" sz="2000" i="1" dirty="0"/>
              <a:t> → ФИО, должность, оклад, </a:t>
            </a:r>
            <a:r>
              <a:rPr lang="ru-RU" sz="2000" i="1" dirty="0" err="1"/>
              <a:t>номер_отделения</a:t>
            </a:r>
            <a:r>
              <a:rPr lang="ru-RU" sz="2000" i="1" dirty="0"/>
              <a:t>, адрес</a:t>
            </a:r>
            <a:endParaRPr lang="ru-RU" sz="2000" dirty="0"/>
          </a:p>
          <a:p>
            <a:r>
              <a:rPr lang="ru-RU" sz="2000" i="1" dirty="0" err="1"/>
              <a:t>номер_отделения</a:t>
            </a:r>
            <a:r>
              <a:rPr lang="ru-RU" sz="2000" i="1" dirty="0"/>
              <a:t> → адрес</a:t>
            </a:r>
            <a:endParaRPr lang="ru-RU" sz="2000" dirty="0"/>
          </a:p>
          <a:p>
            <a:r>
              <a:rPr lang="ru-RU" sz="2000" i="1" dirty="0"/>
              <a:t>адрес → </a:t>
            </a:r>
            <a:r>
              <a:rPr lang="ru-RU" sz="2000" i="1" dirty="0" err="1"/>
              <a:t>номер_отделения</a:t>
            </a:r>
            <a:endParaRPr lang="ru-RU" sz="2000" dirty="0"/>
          </a:p>
          <a:p>
            <a:r>
              <a:rPr lang="ru-RU" sz="2000" i="1" dirty="0" err="1"/>
              <a:t>номер_отделения</a:t>
            </a:r>
            <a:r>
              <a:rPr lang="ru-RU" sz="2000" i="1" dirty="0"/>
              <a:t>,  должность → оклад</a:t>
            </a:r>
            <a:endParaRPr lang="ru-RU" sz="2000" dirty="0"/>
          </a:p>
          <a:p>
            <a:r>
              <a:rPr lang="ru-RU" sz="2000" i="1" dirty="0"/>
              <a:t>адрес,  должность </a:t>
            </a:r>
            <a:r>
              <a:rPr lang="ru-RU" sz="2000" i="1"/>
              <a:t>→ </a:t>
            </a:r>
            <a:r>
              <a:rPr lang="ru-RU" sz="2000" i="1" smtClean="0"/>
              <a:t>оклад</a:t>
            </a:r>
          </a:p>
          <a:p>
            <a:endParaRPr lang="ru-RU" sz="2000" dirty="0"/>
          </a:p>
          <a:p>
            <a:r>
              <a:rPr lang="ru-RU" sz="2000" dirty="0"/>
              <a:t>можно представить в виде</a:t>
            </a:r>
          </a:p>
          <a:p>
            <a:r>
              <a:rPr lang="ru-RU" sz="2000" i="1" dirty="0" err="1"/>
              <a:t>таб.номер</a:t>
            </a:r>
            <a:r>
              <a:rPr lang="ru-RU" sz="2000" i="1" dirty="0"/>
              <a:t> → ФИО</a:t>
            </a:r>
            <a:endParaRPr lang="ru-RU" sz="2000" dirty="0"/>
          </a:p>
          <a:p>
            <a:r>
              <a:rPr lang="ru-RU" sz="2000" i="1" dirty="0" err="1"/>
              <a:t>таб.номер</a:t>
            </a:r>
            <a:r>
              <a:rPr lang="ru-RU" sz="2000" i="1" dirty="0"/>
              <a:t> → должность</a:t>
            </a:r>
            <a:endParaRPr lang="ru-RU" sz="2000" dirty="0"/>
          </a:p>
          <a:p>
            <a:r>
              <a:rPr lang="ru-RU" sz="2000" i="1" dirty="0" err="1"/>
              <a:t>таб.номер</a:t>
            </a:r>
            <a:r>
              <a:rPr lang="ru-RU" sz="2000" i="1" dirty="0"/>
              <a:t> → оклад</a:t>
            </a:r>
            <a:endParaRPr lang="ru-RU" sz="2000" dirty="0"/>
          </a:p>
          <a:p>
            <a:r>
              <a:rPr lang="ru-RU" sz="2000" i="1" dirty="0" err="1"/>
              <a:t>таб.номер</a:t>
            </a:r>
            <a:r>
              <a:rPr lang="ru-RU" sz="2000" i="1" dirty="0"/>
              <a:t> → </a:t>
            </a:r>
            <a:r>
              <a:rPr lang="ru-RU" sz="2000" i="1" dirty="0" err="1"/>
              <a:t>номер_отделения</a:t>
            </a:r>
            <a:endParaRPr lang="ru-RU" sz="2000" dirty="0"/>
          </a:p>
          <a:p>
            <a:r>
              <a:rPr lang="ru-RU" sz="2000" i="1" dirty="0" err="1"/>
              <a:t>таб.номер</a:t>
            </a:r>
            <a:r>
              <a:rPr lang="ru-RU" sz="2000" i="1" dirty="0"/>
              <a:t> → адрес</a:t>
            </a:r>
            <a:endParaRPr lang="ru-RU" sz="2000" dirty="0"/>
          </a:p>
          <a:p>
            <a:endParaRPr lang="ru-RU" sz="2000" dirty="0"/>
          </a:p>
          <a:p>
            <a:r>
              <a:rPr lang="ru-RU" sz="2000" i="1" dirty="0" err="1"/>
              <a:t>номер_отделения</a:t>
            </a:r>
            <a:r>
              <a:rPr lang="ru-RU" sz="2000" i="1" dirty="0"/>
              <a:t> → адрес</a:t>
            </a:r>
            <a:endParaRPr lang="ru-RU" sz="2000" dirty="0"/>
          </a:p>
          <a:p>
            <a:r>
              <a:rPr lang="ru-RU" sz="2000" i="1" dirty="0"/>
              <a:t>адрес → </a:t>
            </a:r>
            <a:r>
              <a:rPr lang="ru-RU" sz="2000" i="1" dirty="0" err="1"/>
              <a:t>номер_отделения</a:t>
            </a:r>
            <a:endParaRPr lang="ru-RU" sz="2000" dirty="0"/>
          </a:p>
          <a:p>
            <a:r>
              <a:rPr lang="ru-RU" sz="2000" i="1" dirty="0" err="1"/>
              <a:t>номер_отделения</a:t>
            </a:r>
            <a:r>
              <a:rPr lang="ru-RU" sz="2000" i="1" dirty="0"/>
              <a:t>,  должность → оклад</a:t>
            </a:r>
            <a:endParaRPr lang="ru-RU" sz="2000" dirty="0"/>
          </a:p>
          <a:p>
            <a:r>
              <a:rPr lang="ru-RU" sz="2000" i="1" dirty="0"/>
              <a:t>адрес,  должность → оклад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350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314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Нормализация – метод создания набора отношений с заданными свойствами на основе требований к данным.</a:t>
            </a:r>
          </a:p>
        </p:txBody>
      </p:sp>
    </p:spTree>
    <p:extLst>
      <p:ext uri="{BB962C8B-B14F-4D97-AF65-F5344CB8AC3E}">
        <p14:creationId xmlns:p14="http://schemas.microsoft.com/office/powerpoint/2010/main" val="8351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314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i="1" dirty="0" err="1" smtClean="0"/>
              <a:t>РаботникОтделения</a:t>
            </a:r>
            <a:r>
              <a:rPr lang="ru-RU" sz="2400" i="1" dirty="0" smtClean="0"/>
              <a:t> (</a:t>
            </a:r>
            <a:r>
              <a:rPr lang="ru-RU" sz="2400" i="1" dirty="0" err="1" smtClean="0"/>
              <a:t>таб.номер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pPr lvl="7"/>
            <a:r>
              <a:rPr lang="ru-RU" sz="2400" i="1" dirty="0" smtClean="0"/>
              <a:t>ФИО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pPr lvl="7"/>
            <a:r>
              <a:rPr lang="ru-RU" sz="2400" i="1" dirty="0" smtClean="0"/>
              <a:t>должность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pPr lvl="7"/>
            <a:r>
              <a:rPr lang="ru-RU" sz="2400" i="1" dirty="0" smtClean="0"/>
              <a:t>оклад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pPr lvl="7"/>
            <a:r>
              <a:rPr lang="ru-RU" sz="2400" i="1" dirty="0" err="1" smtClean="0"/>
              <a:t>номер_отделения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pPr lvl="7"/>
            <a:r>
              <a:rPr lang="ru-RU" sz="2400" i="1" dirty="0" smtClean="0"/>
              <a:t>адрес)</a:t>
            </a:r>
            <a:endParaRPr lang="ru-RU" sz="2400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00062" y="3707896"/>
            <a:ext cx="7312297" cy="314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При работе с отношениями, содержащими избыточные данные, могут возникать проблемы, которые называются </a:t>
            </a:r>
            <a:r>
              <a:rPr lang="ru-RU" sz="2400" i="1" dirty="0"/>
              <a:t>аномалиями обновления</a:t>
            </a:r>
            <a:r>
              <a:rPr lang="ru-RU" sz="2400" dirty="0"/>
              <a:t> и подразделяются на </a:t>
            </a:r>
            <a:r>
              <a:rPr lang="ru-RU" sz="2400" i="1" dirty="0"/>
              <a:t>аномалии вставки, удаления и обновления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1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314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i="1" dirty="0"/>
              <a:t>Работник </a:t>
            </a:r>
            <a:r>
              <a:rPr lang="ru-RU" sz="2400" i="1" dirty="0" smtClean="0"/>
              <a:t>(</a:t>
            </a:r>
            <a:r>
              <a:rPr lang="en-US" sz="2400" i="1" dirty="0" smtClean="0"/>
              <a:t>	</a:t>
            </a:r>
            <a:r>
              <a:rPr lang="ru-RU" sz="2400" i="1" dirty="0" err="1" smtClean="0"/>
              <a:t>таб.номер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pPr lvl="4"/>
            <a:r>
              <a:rPr lang="ru-RU" sz="2400" i="1" dirty="0" smtClean="0"/>
              <a:t>ФИО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pPr lvl="4"/>
            <a:r>
              <a:rPr lang="ru-RU" sz="2400" i="1" dirty="0" smtClean="0"/>
              <a:t>должность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pPr lvl="4"/>
            <a:r>
              <a:rPr lang="ru-RU" sz="2400" i="1" dirty="0" smtClean="0"/>
              <a:t>оклад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pPr lvl="4"/>
            <a:r>
              <a:rPr lang="ru-RU" sz="2400" i="1" dirty="0" smtClean="0"/>
              <a:t>отделение)</a:t>
            </a:r>
            <a:endParaRPr lang="en-US" sz="2400" i="1" dirty="0" smtClean="0"/>
          </a:p>
          <a:p>
            <a:pPr lvl="4"/>
            <a:endParaRPr lang="ru-RU" sz="2400" dirty="0"/>
          </a:p>
          <a:p>
            <a:r>
              <a:rPr lang="ru-RU" sz="2400" i="1" dirty="0"/>
              <a:t>Отделение (</a:t>
            </a:r>
            <a:r>
              <a:rPr lang="ru-RU" sz="2400" i="1" dirty="0" err="1"/>
              <a:t>номер_отделения</a:t>
            </a:r>
            <a:r>
              <a:rPr lang="ru-RU" sz="2400" i="1" dirty="0"/>
              <a:t>, </a:t>
            </a:r>
            <a:endParaRPr lang="en-US" sz="2400" i="1" dirty="0" smtClean="0"/>
          </a:p>
          <a:p>
            <a:r>
              <a:rPr lang="en-US" sz="2400" i="1" dirty="0"/>
              <a:t>	</a:t>
            </a:r>
            <a:r>
              <a:rPr lang="en-US" sz="2400" i="1" dirty="0" smtClean="0"/>
              <a:t>	</a:t>
            </a:r>
            <a:r>
              <a:rPr lang="ru-RU" sz="2400" i="1" dirty="0" smtClean="0"/>
              <a:t>адрес</a:t>
            </a:r>
            <a:r>
              <a:rPr lang="ru-RU" sz="2400" i="1" dirty="0"/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834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09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Функциональная зависимость описывает связь между атрибутами отношения. Например, если в отношении </a:t>
            </a:r>
            <a:r>
              <a:rPr lang="en-US" sz="2400" dirty="0"/>
              <a:t>R</a:t>
            </a:r>
            <a:r>
              <a:rPr lang="ru-RU" sz="2400" dirty="0"/>
              <a:t>, содержащем атрибуты </a:t>
            </a:r>
            <a:r>
              <a:rPr lang="en-US" sz="2400" dirty="0"/>
              <a:t>A </a:t>
            </a:r>
            <a:r>
              <a:rPr lang="ru-RU" sz="2400" dirty="0"/>
              <a:t>и </a:t>
            </a:r>
            <a:r>
              <a:rPr lang="en-US" sz="2400" dirty="0"/>
              <a:t>B</a:t>
            </a:r>
            <a:r>
              <a:rPr lang="ru-RU" sz="2400" dirty="0"/>
              <a:t>, атрибут </a:t>
            </a:r>
            <a:r>
              <a:rPr lang="en-US" sz="2400" dirty="0"/>
              <a:t>B</a:t>
            </a:r>
            <a:r>
              <a:rPr lang="ru-RU" sz="2400" dirty="0"/>
              <a:t> функционально зависит от атрибута </a:t>
            </a:r>
            <a:r>
              <a:rPr lang="en-US" sz="2400" dirty="0"/>
              <a:t>A</a:t>
            </a:r>
            <a:r>
              <a:rPr lang="ru-RU" sz="2400" dirty="0"/>
              <a:t>, то каждое значение атрибута </a:t>
            </a:r>
            <a:r>
              <a:rPr lang="en-US" sz="2400" dirty="0"/>
              <a:t>A</a:t>
            </a:r>
            <a:r>
              <a:rPr lang="ru-RU" sz="2400" dirty="0"/>
              <a:t> связано только с одним значением атрибута </a:t>
            </a:r>
            <a:r>
              <a:rPr lang="en-US" sz="2400" dirty="0"/>
              <a:t>B</a:t>
            </a:r>
            <a:r>
              <a:rPr lang="ru-RU" sz="2400" dirty="0"/>
              <a:t>. Причём атрибуты </a:t>
            </a:r>
            <a:r>
              <a:rPr lang="en-US" sz="2400" dirty="0"/>
              <a:t>A </a:t>
            </a:r>
            <a:r>
              <a:rPr lang="ru-RU" sz="2400" dirty="0"/>
              <a:t>и </a:t>
            </a:r>
            <a:r>
              <a:rPr lang="en-US" sz="2400" dirty="0"/>
              <a:t>B </a:t>
            </a:r>
            <a:r>
              <a:rPr lang="ru-RU" sz="2400" dirty="0"/>
              <a:t>могут состоять из одного или нескольких атрибутов.  </a:t>
            </a:r>
          </a:p>
          <a:p>
            <a:r>
              <a:rPr lang="en-US" sz="2400" dirty="0" smtClean="0"/>
              <a:t>			</a:t>
            </a:r>
            <a:r>
              <a:rPr lang="ru-RU" sz="2400" dirty="0" smtClean="0"/>
              <a:t>А </a:t>
            </a:r>
            <a:r>
              <a:rPr lang="ru-RU" sz="2400" dirty="0"/>
              <a:t>→ В</a:t>
            </a:r>
          </a:p>
          <a:p>
            <a:r>
              <a:rPr lang="ru-RU" sz="2400" dirty="0"/>
              <a:t>Атрибут или группа атрибутов А называются при этом детерминантом функциональной зависимости.</a:t>
            </a:r>
          </a:p>
        </p:txBody>
      </p:sp>
    </p:spTree>
    <p:extLst>
      <p:ext uri="{BB962C8B-B14F-4D97-AF65-F5344CB8AC3E}">
        <p14:creationId xmlns:p14="http://schemas.microsoft.com/office/powerpoint/2010/main" val="7933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314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Р</a:t>
            </a:r>
            <a:r>
              <a:rPr lang="ru-RU" sz="2400" dirty="0" smtClean="0"/>
              <a:t>ассмотрим </a:t>
            </a:r>
            <a:r>
              <a:rPr lang="ru-RU" sz="2400" dirty="0"/>
              <a:t>отношение </a:t>
            </a:r>
          </a:p>
          <a:p>
            <a:r>
              <a:rPr lang="ru-RU" sz="2400" i="1" dirty="0"/>
              <a:t>Работник (</a:t>
            </a:r>
            <a:r>
              <a:rPr lang="ru-RU" sz="2400" i="1" dirty="0" err="1"/>
              <a:t>таб.номер</a:t>
            </a:r>
            <a:r>
              <a:rPr lang="ru-RU" sz="2400" i="1" dirty="0"/>
              <a:t>, </a:t>
            </a:r>
            <a:endParaRPr lang="ru-RU" sz="2400" i="1" dirty="0" smtClean="0"/>
          </a:p>
          <a:p>
            <a:r>
              <a:rPr lang="ru-RU" sz="2400" i="1" dirty="0" smtClean="0"/>
              <a:t>		ФИО</a:t>
            </a:r>
            <a:r>
              <a:rPr lang="ru-RU" sz="2400" i="1" dirty="0"/>
              <a:t>, </a:t>
            </a:r>
            <a:endParaRPr lang="ru-RU" sz="2400" i="1" dirty="0" smtClean="0"/>
          </a:p>
          <a:p>
            <a:r>
              <a:rPr lang="ru-RU" sz="2400" i="1" dirty="0"/>
              <a:t>	</a:t>
            </a:r>
            <a:r>
              <a:rPr lang="ru-RU" sz="2400" i="1" dirty="0" smtClean="0"/>
              <a:t>	должность</a:t>
            </a:r>
            <a:r>
              <a:rPr lang="ru-RU" sz="2400" i="1" dirty="0"/>
              <a:t>, </a:t>
            </a:r>
            <a:endParaRPr lang="ru-RU" sz="2400" i="1" dirty="0" smtClean="0"/>
          </a:p>
          <a:p>
            <a:r>
              <a:rPr lang="ru-RU" sz="2400" i="1" dirty="0"/>
              <a:t>	</a:t>
            </a:r>
            <a:r>
              <a:rPr lang="ru-RU" sz="2400" i="1" dirty="0" smtClean="0"/>
              <a:t>	оклад</a:t>
            </a:r>
            <a:r>
              <a:rPr lang="ru-RU" sz="2400" i="1" dirty="0"/>
              <a:t>, </a:t>
            </a:r>
            <a:endParaRPr lang="ru-RU" sz="2400" i="1" dirty="0" smtClean="0"/>
          </a:p>
          <a:p>
            <a:r>
              <a:rPr lang="ru-RU" sz="2400" i="1" dirty="0" smtClean="0"/>
              <a:t>		отделение)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50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09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 smtClean="0"/>
              <a:t>Рассматривать </a:t>
            </a:r>
            <a:r>
              <a:rPr lang="ru-RU" sz="2400" dirty="0"/>
              <a:t>необходимо только те функциональные зависимости, которые остаются справедливыми при всех возможных значениях атрибутов отношения.</a:t>
            </a:r>
          </a:p>
          <a:p>
            <a:r>
              <a:rPr lang="ru-RU" sz="2400" dirty="0"/>
              <a:t> </a:t>
            </a:r>
            <a:r>
              <a:rPr lang="ru-RU" sz="2400" dirty="0" smtClean="0"/>
              <a:t>Кроме </a:t>
            </a:r>
            <a:r>
              <a:rPr lang="ru-RU" sz="2400" dirty="0"/>
              <a:t>того, из рассмотрения необходимо исключить тривиальные зависимости. </a:t>
            </a:r>
          </a:p>
          <a:p>
            <a:r>
              <a:rPr lang="ru-RU" sz="2400" dirty="0"/>
              <a:t>Функциональная зависимость называется тривиальной, если она остаётся справедливой при любых условиях и если в правой части выражения, определяющем зависимость, приведено подмножество множества, которое указано в детерминанте (левой части) выражения.</a:t>
            </a:r>
          </a:p>
          <a:p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289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09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i="1" dirty="0" err="1" smtClean="0"/>
              <a:t>таб.номер</a:t>
            </a:r>
            <a:r>
              <a:rPr lang="ru-RU" sz="2400" i="1" dirty="0"/>
              <a:t>, ФИО → ФИО</a:t>
            </a:r>
            <a:endParaRPr lang="ru-RU" sz="2400" dirty="0"/>
          </a:p>
          <a:p>
            <a:r>
              <a:rPr lang="ru-RU" sz="2400" i="1" dirty="0" err="1"/>
              <a:t>таб.номер</a:t>
            </a:r>
            <a:r>
              <a:rPr lang="ru-RU" sz="2400" i="1" dirty="0"/>
              <a:t>, ФИО → </a:t>
            </a:r>
            <a:r>
              <a:rPr lang="ru-RU" sz="2400" i="1" dirty="0" err="1"/>
              <a:t>таб.номер</a:t>
            </a:r>
            <a:endParaRPr lang="ru-RU" sz="2400" dirty="0"/>
          </a:p>
          <a:p>
            <a:r>
              <a:rPr lang="ru-RU" sz="2400" dirty="0"/>
              <a:t>Данные функциональные зависимости справедливы, однако они не предоставляют никакой дополнительной информации о возможных ограничениях целостности.</a:t>
            </a:r>
          </a:p>
        </p:txBody>
      </p:sp>
    </p:spTree>
    <p:extLst>
      <p:ext uri="{BB962C8B-B14F-4D97-AF65-F5344CB8AC3E}">
        <p14:creationId xmlns:p14="http://schemas.microsoft.com/office/powerpoint/2010/main" val="17623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625" y="0"/>
            <a:ext cx="7467600" cy="796925"/>
          </a:xfrm>
        </p:spPr>
        <p:txBody>
          <a:bodyPr>
            <a:normAutofit/>
          </a:bodyPr>
          <a:lstStyle/>
          <a:p>
            <a:pPr>
              <a:defRPr/>
            </a:pPr>
            <a:endParaRPr lang="ru-RU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00063" y="928674"/>
            <a:ext cx="7312297" cy="509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ru-RU" sz="2400" dirty="0"/>
              <a:t>В</a:t>
            </a:r>
            <a:r>
              <a:rPr lang="ru-RU" sz="2400" dirty="0" smtClean="0"/>
              <a:t> </a:t>
            </a:r>
            <a:r>
              <a:rPr lang="ru-RU" sz="2400" dirty="0"/>
              <a:t>процессе нормализации должны участвовать следующие основные характеристики функциональных зависимостей: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определяют </a:t>
            </a:r>
            <a:r>
              <a:rPr lang="ru-RU" sz="2400" dirty="0"/>
              <a:t>связь «один-к-одному» между атрибутами, приведенными в левой и правой частях выражения зависимости;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остаются </a:t>
            </a:r>
            <a:r>
              <a:rPr lang="ru-RU" sz="2400" dirty="0"/>
              <a:t>справедливыми при любых условиях;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не </a:t>
            </a:r>
            <a:r>
              <a:rPr lang="ru-RU" sz="2400" dirty="0"/>
              <a:t>являются тривиальными.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31363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3938</TotalTime>
  <Words>516</Words>
  <Application>Microsoft Office PowerPoint</Application>
  <PresentationFormat>Экран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Эркер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</cp:lastModifiedBy>
  <cp:revision>351</cp:revision>
  <dcterms:created xsi:type="dcterms:W3CDTF">2009-10-14T13:59:34Z</dcterms:created>
  <dcterms:modified xsi:type="dcterms:W3CDTF">2016-11-30T09:42:12Z</dcterms:modified>
</cp:coreProperties>
</file>