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20"/>
  </p:notesMasterIdLst>
  <p:sldIdLst>
    <p:sldId id="256" r:id="rId2"/>
    <p:sldId id="386" r:id="rId3"/>
    <p:sldId id="395" r:id="rId4"/>
    <p:sldId id="427" r:id="rId5"/>
    <p:sldId id="396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40" r:id="rId18"/>
    <p:sldId id="441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0" autoAdjust="0"/>
    <p:restoredTop sz="94098" autoAdjust="0"/>
  </p:normalViewPr>
  <p:slideViewPr>
    <p:cSldViewPr>
      <p:cViewPr varScale="1">
        <p:scale>
          <a:sx n="115" d="100"/>
          <a:sy n="115" d="100"/>
        </p:scale>
        <p:origin x="-13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61133-AA30-4682-A88E-A0A1066411D2}" type="datetimeFigureOut">
              <a:rPr lang="ru-RU" smtClean="0"/>
              <a:pPr/>
              <a:t>20.12.2016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6DA6E-3E6A-4C51-A65E-2FA83A77234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65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EA3A-8331-41B8-8C86-B0B6A88B5CD2}" type="datetime1">
              <a:rPr lang="ru-RU" smtClean="0"/>
              <a:t>20.12.2016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4404-A68F-407D-B360-CA86652214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1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41A2F-86ED-4540-A3E4-E22C6089ED2C}" type="datetime1">
              <a:rPr lang="ru-RU" smtClean="0"/>
              <a:t>20.12.2016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AE6D0-CAD4-4B11-982A-EA735F088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A9858-099F-4C32-9293-3B4DD647A083}" type="datetime1">
              <a:rPr lang="ru-RU" smtClean="0"/>
              <a:t>20.12.2016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969B-4C9C-48A4-933F-5F5847808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A9F515-9D98-4252-B479-5AD3EB125C21}" type="datetime1">
              <a:rPr lang="ru-RU" smtClean="0"/>
              <a:t>20.12.2016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2641A1-8ECD-4A11-B18A-999E724BAD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744E-7314-40C2-901F-84EBF4208372}" type="datetime1">
              <a:rPr lang="ru-RU" smtClean="0"/>
              <a:t>20.12.2016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E836-4E94-446F-90E2-F6779B68C9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D8E7A-F571-496B-9BB9-64B0B26BD071}" type="datetime1">
              <a:rPr lang="ru-RU" smtClean="0"/>
              <a:t>20.12.2016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21F19-F4CF-4704-81C0-8C445578A1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04C8-38C0-4C54-8EE0-618CFF25BDF5}" type="datetime1">
              <a:rPr lang="ru-RU" smtClean="0"/>
              <a:t>20.12.2016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3F89F-B9B9-439C-B3D4-DFDF5D98A5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9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730CC6-4A9F-44E4-B452-ADCF71CDC455}" type="datetime1">
              <a:rPr lang="ru-RU" smtClean="0"/>
              <a:t>20.12.2016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3E6518-17F6-4B44-860B-5B83B0817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B2E5E-9286-4819-A0A5-CDBD0709C0D7}" type="datetime1">
              <a:rPr lang="ru-RU" smtClean="0"/>
              <a:t>20.12.2016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754E5-D70E-405F-B36C-D53FB8963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4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2717DDB-A99E-4204-947E-99C5A9376D65}" type="datetime1">
              <a:rPr lang="ru-RU" smtClean="0"/>
              <a:t>20.12.2016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B29402-CCB6-4237-A6A3-B2DB05F893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9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548FFD-C22C-4E5A-A051-4819B51DDE0B}" type="datetime1">
              <a:rPr lang="ru-RU" smtClean="0"/>
              <a:t>20.12.2016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FC15E2-8F94-4DC1-9659-4925062B30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6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F3F371B-EAF2-4E32-BD8B-FDA2D45DDE5B}" type="datetime1">
              <a:rPr lang="ru-RU" smtClean="0"/>
              <a:t>20.12.2016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51D7EB5-3AE4-471D-8646-1D17A5C4DD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1" r:id="rId4"/>
    <p:sldLayoutId id="2147484172" r:id="rId5"/>
    <p:sldLayoutId id="2147484179" r:id="rId6"/>
    <p:sldLayoutId id="2147484173" r:id="rId7"/>
    <p:sldLayoutId id="2147484180" r:id="rId8"/>
    <p:sldLayoutId id="2147484181" r:id="rId9"/>
    <p:sldLayoutId id="2147484174" r:id="rId10"/>
    <p:sldLayoutId id="21474841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 dirty="0"/>
              <a:t>Связь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574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Связь – это набор осмысленных ассоциаций между сущностями.</a:t>
            </a:r>
          </a:p>
          <a:p>
            <a:r>
              <a:rPr lang="ru-RU" sz="2400" dirty="0"/>
              <a:t>Каждой связи присваивается имя, которое должно описывать её назначение. Имя связи записывается в виде глагола (например, "принадлежит", "владеет", "использует"). </a:t>
            </a:r>
          </a:p>
          <a:p>
            <a:r>
              <a:rPr lang="ru-RU" sz="2400" dirty="0"/>
              <a:t>Экземпляр связи – однозначно идентифицируемая ассоциация, которая включает по одному экземпляру сущности из каждого участвующего в связи типа сущности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/>
              <a:t>Степень связи – это количество сущностей, охваченных данной связью. </a:t>
            </a:r>
          </a:p>
          <a:p>
            <a:r>
              <a:rPr lang="ru-RU" sz="2400" dirty="0"/>
              <a:t>Сущности, охваченные некоторой связью, называются участниками этой связи. Т.е. степень – это количество участников связи.</a:t>
            </a: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415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 dirty="0"/>
              <a:t>Связь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08720"/>
            <a:ext cx="3535363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057" y="2564904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57" y="3861048"/>
            <a:ext cx="3200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81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b="1" i="1" dirty="0"/>
              <a:t>Атрибуты связей и их схематичное представление 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677" y="1814045"/>
            <a:ext cx="505864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1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r>
              <a:rPr lang="ru-RU" dirty="0"/>
              <a:t>типы связей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500063" y="916205"/>
            <a:ext cx="7312297" cy="574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Связь 1:1. Одиночный экземпляр сущности одного класса связан с одиночным экземпляром сущности другого класса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Связь </a:t>
            </a:r>
            <a:r>
              <a:rPr lang="ru-RU" sz="2400" dirty="0" smtClean="0"/>
              <a:t>1:M (</a:t>
            </a:r>
            <a:r>
              <a:rPr lang="ru-RU" sz="2400" i="1" dirty="0" smtClean="0"/>
              <a:t>1:*)</a:t>
            </a:r>
            <a:r>
              <a:rPr lang="ru-RU" sz="2400" dirty="0" smtClean="0"/>
              <a:t>. </a:t>
            </a:r>
            <a:r>
              <a:rPr lang="ru-RU" sz="2400" dirty="0"/>
              <a:t>Единый экземпляр сущности одного класса связан со многими экземплярами сущности другого класса. </a:t>
            </a:r>
            <a:endParaRPr lang="ru-RU" sz="2400" dirty="0" smtClean="0"/>
          </a:p>
          <a:p>
            <a:r>
              <a:rPr lang="ru-RU" sz="2400" dirty="0"/>
              <a:t>Связь </a:t>
            </a:r>
            <a:r>
              <a:rPr lang="ru-RU" sz="2400" dirty="0" smtClean="0"/>
              <a:t>M:N (</a:t>
            </a:r>
            <a:r>
              <a:rPr lang="ru-RU" sz="2400" i="1" dirty="0" smtClean="0"/>
              <a:t>*:*)</a:t>
            </a:r>
            <a:r>
              <a:rPr lang="ru-RU" sz="2400" dirty="0" smtClean="0"/>
              <a:t>. </a:t>
            </a:r>
            <a:r>
              <a:rPr lang="ru-RU" sz="2400" dirty="0"/>
              <a:t>Несколько экземпляров сущности одного класса связаны с несколькими экземплярами сущности другого класса. </a:t>
            </a:r>
          </a:p>
        </p:txBody>
      </p:sp>
    </p:spTree>
    <p:extLst>
      <p:ext uri="{BB962C8B-B14F-4D97-AF65-F5344CB8AC3E}">
        <p14:creationId xmlns:p14="http://schemas.microsoft.com/office/powerpoint/2010/main" val="15705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pic>
        <p:nvPicPr>
          <p:cNvPr id="5122" name="Picture 2" descr="&amp;Pcy;&amp;rcy;&amp;icy;&amp;mcy;&amp;iecy;&amp;rcy; &amp;fcy;&amp;rcy;&amp;acy;&amp;gcy;&amp;mcy;&amp;iecy;&amp;ncy;&amp;tcy;&amp;acy; ER-&amp;dcy;&amp;icy;&amp;acy;&amp;gcy;&amp;rcy;&amp;acy;&amp;mcy;&amp;mcy;&amp;ycy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340768"/>
            <a:ext cx="54673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4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500063" y="916205"/>
            <a:ext cx="7312297" cy="121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Степень участия определяет, участвуют ли в связи все или только некоторые экземпляры сущности.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43276"/>
              </p:ext>
            </p:extLst>
          </p:nvPr>
        </p:nvGraphicFramePr>
        <p:xfrm>
          <a:off x="500063" y="2420888"/>
          <a:ext cx="8064896" cy="16459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89074"/>
                <a:gridCol w="6175822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Times New Roman"/>
                        </a:rPr>
                        <a:t>Кратность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Times New Roman"/>
                        </a:rPr>
                        <a:t>Описание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0 .. 1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Нуль или один экземпляр сущности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1 .. 1 (или просто 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Точно один экземпляр сущности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0 .. * (или просто *)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От нуля и больше экземпляров сущности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1 .. 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От одного и больше экземпляров сущности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5 .. 10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От пяти до десяти экземпляров сущности включительно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0, 3, 6-8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Нуль, три, шесть, семь или восемь экземпляров сущности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8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500062" y="764704"/>
            <a:ext cx="7312297" cy="379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 err="1"/>
              <a:t>Супертип</a:t>
            </a:r>
            <a:r>
              <a:rPr lang="ru-RU" sz="2400" dirty="0"/>
              <a:t> – сущность, включающая одну или несколько различимых вспомогательных группировок её экземпляров, которые должны быть представлены в модели данных.</a:t>
            </a:r>
          </a:p>
          <a:p>
            <a:r>
              <a:rPr lang="ru-RU" sz="2400" dirty="0"/>
              <a:t>Подтип – различимая вспомогательная группировка экземпляров сущности, которая должна быть представлена в модели данных.</a:t>
            </a:r>
          </a:p>
          <a:p>
            <a:r>
              <a:rPr lang="ru-RU" sz="2400" dirty="0"/>
              <a:t>Связь-обобщение – такая связь, при которой одна сущность, участвующая в связи является частным случаем другой сущности (</a:t>
            </a:r>
            <a:r>
              <a:rPr lang="ru-RU" sz="2400" dirty="0" err="1"/>
              <a:t>супертип</a:t>
            </a:r>
            <a:r>
              <a:rPr lang="ru-RU" sz="2400" dirty="0"/>
              <a:t>).</a:t>
            </a:r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725144"/>
            <a:ext cx="3133477" cy="1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7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500062" y="764704"/>
            <a:ext cx="731229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Целостность базы данных – соответствие имеющейся в БД информации её внутренней логике, структуре и всем явно заданным правилам.</a:t>
            </a:r>
          </a:p>
          <a:p>
            <a:endParaRPr lang="ru-RU" sz="2400" dirty="0"/>
          </a:p>
          <a:p>
            <a:r>
              <a:rPr lang="ru-RU" sz="2400" dirty="0" smtClean="0"/>
              <a:t>	</a:t>
            </a:r>
          </a:p>
          <a:p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24118" y="2348880"/>
            <a:ext cx="7936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граничения </a:t>
            </a:r>
            <a:r>
              <a:rPr lang="ru-RU" dirty="0"/>
              <a:t>целостности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средства </a:t>
            </a:r>
            <a:r>
              <a:rPr lang="ru-RU" dirty="0"/>
              <a:t>обеспечения доменной целостности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сущностная </a:t>
            </a:r>
            <a:r>
              <a:rPr lang="ru-RU" dirty="0"/>
              <a:t>целостность</a:t>
            </a:r>
            <a:r>
              <a:rPr lang="ru-RU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ссылочная целостность</a:t>
            </a:r>
          </a:p>
        </p:txBody>
      </p:sp>
    </p:spTree>
    <p:extLst>
      <p:ext uri="{BB962C8B-B14F-4D97-AF65-F5344CB8AC3E}">
        <p14:creationId xmlns:p14="http://schemas.microsoft.com/office/powerpoint/2010/main" val="17262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548680"/>
          </a:xfrm>
        </p:spPr>
        <p:txBody>
          <a:bodyPr/>
          <a:lstStyle/>
          <a:p>
            <a:r>
              <a:rPr lang="ru-RU" b="1" dirty="0"/>
              <a:t>Процедуры концептуального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620688"/>
            <a:ext cx="7776864" cy="46805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Определение сущностей и их </a:t>
            </a:r>
            <a:r>
              <a:rPr lang="ru-RU" dirty="0" smtClean="0"/>
              <a:t>документирование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Определение связей между сущностями и их </a:t>
            </a:r>
            <a:r>
              <a:rPr lang="ru-RU" dirty="0" smtClean="0"/>
              <a:t>документирование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Создание </a:t>
            </a:r>
            <a:r>
              <a:rPr lang="en-US" dirty="0"/>
              <a:t>ER</a:t>
            </a:r>
            <a:r>
              <a:rPr lang="ru-RU" dirty="0"/>
              <a:t>-модели предметной </a:t>
            </a:r>
            <a:r>
              <a:rPr lang="ru-RU" dirty="0" smtClean="0"/>
              <a:t>области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Определение атрибутов и их </a:t>
            </a:r>
            <a:r>
              <a:rPr lang="ru-RU" dirty="0" smtClean="0"/>
              <a:t>документирование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Определение значений атрибутов и их </a:t>
            </a:r>
            <a:r>
              <a:rPr lang="ru-RU" dirty="0" smtClean="0"/>
              <a:t>документирование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Определение первичных ключей для сущностей и их </a:t>
            </a:r>
            <a:r>
              <a:rPr lang="ru-RU" dirty="0" smtClean="0"/>
              <a:t>документирование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Обсуждение концептуальной модели данных с конечными пользователями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40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b="1" dirty="0"/>
              <a:t>Концептуальное (инфологическое) проектирование 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178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Концептуальная модель представляет собой формализованное описание данных предметной области.</a:t>
            </a:r>
          </a:p>
        </p:txBody>
      </p:sp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647278" y="3212976"/>
            <a:ext cx="731229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/>
              <a:t>ER</a:t>
            </a:r>
            <a:r>
              <a:rPr lang="ru-RU" sz="2400" dirty="0"/>
              <a:t>-модель </a:t>
            </a:r>
          </a:p>
        </p:txBody>
      </p:sp>
      <p:sp>
        <p:nvSpPr>
          <p:cNvPr id="9" name="Содержимое 2"/>
          <p:cNvSpPr txBox="1">
            <a:spLocks/>
          </p:cNvSpPr>
          <p:nvPr/>
        </p:nvSpPr>
        <p:spPr bwMode="auto">
          <a:xfrm>
            <a:off x="647278" y="3823212"/>
            <a:ext cx="7312297" cy="118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 smtClean="0"/>
              <a:t>Нотация </a:t>
            </a:r>
            <a:r>
              <a:rPr lang="en-US" sz="2400" dirty="0"/>
              <a:t>UML</a:t>
            </a:r>
            <a:r>
              <a:rPr lang="ru-RU" sz="2400" dirty="0"/>
              <a:t> (</a:t>
            </a:r>
            <a:r>
              <a:rPr lang="en-US" sz="2400" dirty="0"/>
              <a:t>Unified Modeling Language </a:t>
            </a:r>
            <a:r>
              <a:rPr lang="ru-RU" sz="2400" dirty="0"/>
              <a:t>– унифицированный язык моделирования)</a:t>
            </a:r>
          </a:p>
        </p:txBody>
      </p:sp>
    </p:spTree>
    <p:extLst>
      <p:ext uri="{BB962C8B-B14F-4D97-AF65-F5344CB8AC3E}">
        <p14:creationId xmlns:p14="http://schemas.microsoft.com/office/powerpoint/2010/main" val="83515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3076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Сущность – множество реальных или абстрактных объектов предметной области, обладающих общими свойствами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Отдельные объекты, которые относятся к определенной сущности, называются экземплярами сущности.</a:t>
            </a:r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400" dirty="0"/>
              <a:t>   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643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120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 smtClean="0"/>
              <a:t>На </a:t>
            </a:r>
            <a:r>
              <a:rPr lang="ru-RU" sz="2400" dirty="0"/>
              <a:t>диаграмме классов сущность представляется прямоугольником, внутри которого пишется имя класса.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508139" y="2086650"/>
            <a:ext cx="129614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Студент</a:t>
            </a:r>
          </a:p>
        </p:txBody>
      </p:sp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500063" y="2564904"/>
            <a:ext cx="731229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Диаграмма объектов представляет собой снимок системы в определенный момент времени (имя объекта: имя класса). Обе части имени не являются обязательными.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4293096"/>
            <a:ext cx="289657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u="sng" dirty="0"/>
              <a:t>Имя объекта: имя класса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293096"/>
            <a:ext cx="289657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u="sng" dirty="0"/>
              <a:t>Иванов: Студент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4941168"/>
            <a:ext cx="289657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u="sng" dirty="0"/>
              <a:t>Иванов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571999" y="5589240"/>
            <a:ext cx="289657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u="sng" dirty="0"/>
              <a:t>: Студент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4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530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i="1" dirty="0"/>
              <a:t>Атрибут — </a:t>
            </a:r>
            <a:r>
              <a:rPr lang="ru-RU" sz="2400" dirty="0"/>
              <a:t>это отдельное свойство сущности или связи. Каждой сущности присущи свои атрибуты. Атрибуты содержат значения, которые описывают каждый экземпляр сущности и составляют основную часть информации, хранимой в базе данных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r>
              <a:rPr lang="ru-RU" sz="2400" dirty="0" smtClean="0"/>
              <a:t>Пример</a:t>
            </a:r>
            <a:r>
              <a:rPr lang="en-US" sz="2400" dirty="0" smtClean="0"/>
              <a:t>:</a:t>
            </a:r>
          </a:p>
          <a:p>
            <a:r>
              <a:rPr lang="ru-RU" sz="2400" b="1" dirty="0" smtClean="0"/>
              <a:t>Товар </a:t>
            </a:r>
            <a:r>
              <a:rPr lang="ru-RU" sz="2400" dirty="0"/>
              <a:t>(номер, название, вес, стоимость</a:t>
            </a:r>
            <a:r>
              <a:rPr lang="ru-RU" sz="2400" dirty="0" smtClean="0"/>
              <a:t>).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Каждый </a:t>
            </a:r>
            <a:r>
              <a:rPr lang="ru-RU" sz="2400" dirty="0"/>
              <a:t>атрибут связан с набором значений, который называется </a:t>
            </a:r>
            <a:r>
              <a:rPr lang="ru-RU" sz="2400" i="1" dirty="0"/>
              <a:t>домен</a:t>
            </a:r>
            <a:r>
              <a:rPr lang="ru-RU" sz="2400" dirty="0"/>
              <a:t>. </a:t>
            </a:r>
            <a:r>
              <a:rPr lang="ru-RU" sz="2400" dirty="0" smtClean="0"/>
              <a:t>Домен </a:t>
            </a:r>
            <a:r>
              <a:rPr lang="ru-RU" sz="2400" dirty="0"/>
              <a:t>определяет все потенциальные значения, которые могут быть присвоены атрибуту. </a:t>
            </a: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378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530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Основные свойства атрибута:</a:t>
            </a:r>
          </a:p>
          <a:p>
            <a:r>
              <a:rPr lang="ru-RU" sz="2400" dirty="0"/>
              <a:t>- имя </a:t>
            </a:r>
          </a:p>
          <a:p>
            <a:r>
              <a:rPr lang="ru-RU" sz="2400" dirty="0" smtClean="0"/>
              <a:t>- тип </a:t>
            </a:r>
            <a:r>
              <a:rPr lang="ru-RU" sz="2400" dirty="0"/>
              <a:t>(например, число, строка и пр</a:t>
            </a:r>
            <a:r>
              <a:rPr lang="ru-RU" sz="2400" dirty="0" smtClean="0"/>
              <a:t>.)</a:t>
            </a:r>
          </a:p>
          <a:p>
            <a:endParaRPr lang="ru-RU" sz="2400" dirty="0"/>
          </a:p>
          <a:p>
            <a:r>
              <a:rPr lang="ru-RU" sz="2400" dirty="0"/>
              <a:t>Дополнительные свойства атрибута: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обязательность </a:t>
            </a:r>
          </a:p>
          <a:p>
            <a:r>
              <a:rPr lang="ru-RU" sz="2400" dirty="0" smtClean="0"/>
              <a:t>- изменяемость </a:t>
            </a:r>
          </a:p>
          <a:p>
            <a:r>
              <a:rPr lang="ru-RU" sz="2400" dirty="0" smtClean="0"/>
              <a:t>- </a:t>
            </a:r>
            <a:r>
              <a:rPr lang="ru-RU" sz="2400" dirty="0"/>
              <a:t>простой/составной</a:t>
            </a:r>
          </a:p>
          <a:p>
            <a:r>
              <a:rPr lang="ru-RU" sz="2400" dirty="0"/>
              <a:t>- однозначный/многозначный</a:t>
            </a: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769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574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Простой атрибут – это атрибут, состоящий из одного компонента с независимым существованием. 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Сложный </a:t>
            </a:r>
            <a:r>
              <a:rPr lang="ru-RU" sz="2400" dirty="0"/>
              <a:t>атрибут – атрибут, состоящий из нескольких компонентов, каждый из которых характеризуется независимым существованием</a:t>
            </a:r>
            <a:r>
              <a:rPr lang="ru-RU" sz="2400" dirty="0" smtClean="0"/>
              <a:t>.</a:t>
            </a:r>
          </a:p>
          <a:p>
            <a:endParaRPr lang="ru-RU" sz="2400" i="1" dirty="0" smtClean="0"/>
          </a:p>
          <a:p>
            <a:r>
              <a:rPr lang="ru-RU" sz="2400" i="1" dirty="0" smtClean="0"/>
              <a:t>Однозначный </a:t>
            </a:r>
            <a:r>
              <a:rPr lang="ru-RU" sz="2400" i="1" dirty="0"/>
              <a:t>атрибут</a:t>
            </a:r>
            <a:r>
              <a:rPr lang="ru-RU" sz="2400" dirty="0"/>
              <a:t> – атрибут, который содержит одно значение для каждого экземпляра сущности определенного типа. </a:t>
            </a:r>
          </a:p>
          <a:p>
            <a:endParaRPr lang="ru-RU" sz="2400" i="1" dirty="0" smtClean="0"/>
          </a:p>
          <a:p>
            <a:r>
              <a:rPr lang="ru-RU" sz="2400" i="1" dirty="0" smtClean="0"/>
              <a:t>Многозначный </a:t>
            </a:r>
            <a:r>
              <a:rPr lang="ru-RU" sz="2400" i="1" dirty="0"/>
              <a:t>атрибут</a:t>
            </a:r>
            <a:r>
              <a:rPr lang="ru-RU" sz="2400" dirty="0"/>
              <a:t> – атрибут, который содержит несколько значений для каждого экземпляра сущности определенного типа.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978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574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i="1" dirty="0"/>
              <a:t>Потенциальный ключ</a:t>
            </a:r>
            <a:r>
              <a:rPr lang="ru-RU" sz="2400" dirty="0"/>
              <a:t> – атрибут или минимальный набор атрибутов, который однозначно идентифицирует каждый экземпляр сущности. </a:t>
            </a:r>
            <a:endParaRPr lang="en-US" sz="2400" dirty="0" smtClean="0"/>
          </a:p>
          <a:p>
            <a:endParaRPr lang="en-US" sz="2400" dirty="0"/>
          </a:p>
          <a:p>
            <a:r>
              <a:rPr lang="ru-RU" sz="2400" i="1" dirty="0"/>
              <a:t>Первичный ключ</a:t>
            </a:r>
            <a:r>
              <a:rPr lang="ru-RU" sz="2400" dirty="0"/>
              <a:t> – это потенциальный ключ, выбранный для однозначной идентификации каждого экземпляра сущности определенного типа.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615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 dirty="0"/>
              <a:t>Схематичное представление атрибутов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346" y="1052736"/>
            <a:ext cx="46942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58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3828</TotalTime>
  <Words>690</Words>
  <Application>Microsoft Office PowerPoint</Application>
  <PresentationFormat>Экран (4:3)</PresentationFormat>
  <Paragraphs>104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Эркер</vt:lpstr>
      <vt:lpstr>Презентация PowerPoint</vt:lpstr>
      <vt:lpstr>Концептуальное (инфологическое) проектирование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Схематичное представление атрибутов</vt:lpstr>
      <vt:lpstr>Связь</vt:lpstr>
      <vt:lpstr>Связь</vt:lpstr>
      <vt:lpstr>Атрибуты связей и их схематичное представление </vt:lpstr>
      <vt:lpstr>типы связей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Процедуры концептуального проектирования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Арифметико-логическое устройство</dc:title>
  <dc:creator>YAN</dc:creator>
  <cp:lastModifiedBy>YAN</cp:lastModifiedBy>
  <cp:revision>340</cp:revision>
  <dcterms:created xsi:type="dcterms:W3CDTF">2009-10-14T13:59:34Z</dcterms:created>
  <dcterms:modified xsi:type="dcterms:W3CDTF">2016-12-20T20:29:52Z</dcterms:modified>
</cp:coreProperties>
</file>