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20"/>
  </p:notesMasterIdLst>
  <p:sldIdLst>
    <p:sldId id="256" r:id="rId2"/>
    <p:sldId id="386" r:id="rId3"/>
    <p:sldId id="466" r:id="rId4"/>
    <p:sldId id="451" r:id="rId5"/>
    <p:sldId id="452" r:id="rId6"/>
    <p:sldId id="453" r:id="rId7"/>
    <p:sldId id="454" r:id="rId8"/>
    <p:sldId id="455" r:id="rId9"/>
    <p:sldId id="456" r:id="rId10"/>
    <p:sldId id="463" r:id="rId11"/>
    <p:sldId id="458" r:id="rId12"/>
    <p:sldId id="457" r:id="rId13"/>
    <p:sldId id="459" r:id="rId14"/>
    <p:sldId id="460" r:id="rId15"/>
    <p:sldId id="461" r:id="rId16"/>
    <p:sldId id="462" r:id="rId17"/>
    <p:sldId id="464" r:id="rId18"/>
    <p:sldId id="465" r:id="rId1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0" autoAdjust="0"/>
    <p:restoredTop sz="94098" autoAdjust="0"/>
  </p:normalViewPr>
  <p:slideViewPr>
    <p:cSldViewPr>
      <p:cViewPr varScale="1">
        <p:scale>
          <a:sx n="109" d="100"/>
          <a:sy n="109" d="100"/>
        </p:scale>
        <p:origin x="169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761133-AA30-4682-A88E-A0A1066411D2}" type="datetimeFigureOut">
              <a:rPr lang="ru-RU" smtClean="0"/>
              <a:pPr/>
              <a:t>09.11.2016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6DA6E-3E6A-4C51-A65E-2FA83A772343}" type="slidenum">
              <a:rPr lang="ru-RU" smtClean="0"/>
              <a:pPr/>
              <a:t>‹#›</a:t>
            </a:fld>
            <a:endParaRPr lang="ru-RU"/>
          </a:p>
        </p:txBody>
      </p:sp>
    </p:spTree>
    <p:extLst>
      <p:ext uri="{BB962C8B-B14F-4D97-AF65-F5344CB8AC3E}">
        <p14:creationId xmlns:p14="http://schemas.microsoft.com/office/powerpoint/2010/main" val="207365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ая соединительная линия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Прямая соединительная линия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Прямая соединительная линия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Прямоугольник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Овал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Овал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Овал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Заголовок 7"/>
          <p:cNvSpPr>
            <a:spLocks noGrp="1"/>
          </p:cNvSpPr>
          <p:nvPr>
            <p:ph type="ctrTitle"/>
          </p:nvPr>
        </p:nvSpPr>
        <p:spPr>
          <a:xfrm>
            <a:off x="2286000" y="3124200"/>
            <a:ext cx="6172200" cy="1894362"/>
          </a:xfrm>
        </p:spPr>
        <p:txBody>
          <a:bodyPr/>
          <a:lstStyle>
            <a:lvl1pPr>
              <a:defRPr b="1"/>
            </a:lvl1pPr>
          </a:lstStyle>
          <a:p>
            <a:r>
              <a:rPr lang="ru-RU" smtClean="0"/>
              <a:t>Образец заголовка</a:t>
            </a:r>
            <a:endParaRPr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22" name="Дата 27"/>
          <p:cNvSpPr>
            <a:spLocks noGrp="1"/>
          </p:cNvSpPr>
          <p:nvPr>
            <p:ph type="dt" sz="half" idx="10"/>
          </p:nvPr>
        </p:nvSpPr>
        <p:spPr bwMode="auto">
          <a:xfrm rot="5400000">
            <a:off x="7764463" y="1174750"/>
            <a:ext cx="2286000" cy="381000"/>
          </a:xfrm>
        </p:spPr>
        <p:txBody>
          <a:bodyPr/>
          <a:lstStyle>
            <a:lvl1pPr>
              <a:defRPr/>
            </a:lvl1pPr>
          </a:lstStyle>
          <a:p>
            <a:pPr>
              <a:defRPr/>
            </a:pPr>
            <a:fld id="{F87EEA3A-8331-41B8-8C86-B0B6A88B5CD2}" type="datetime1">
              <a:rPr lang="ru-RU" smtClean="0"/>
              <a:t>09.11.2016</a:t>
            </a:fld>
            <a:endParaRPr lang="ru-RU"/>
          </a:p>
        </p:txBody>
      </p:sp>
      <p:sp>
        <p:nvSpPr>
          <p:cNvPr id="23" name="Нижний колонтитул 16"/>
          <p:cNvSpPr>
            <a:spLocks noGrp="1"/>
          </p:cNvSpPr>
          <p:nvPr>
            <p:ph type="ftr" sz="quarter" idx="11"/>
          </p:nvPr>
        </p:nvSpPr>
        <p:spPr bwMode="auto">
          <a:xfrm rot="5400000">
            <a:off x="7077076" y="4181475"/>
            <a:ext cx="3657600" cy="384175"/>
          </a:xfrm>
        </p:spPr>
        <p:txBody>
          <a:bodyPr/>
          <a:lstStyle>
            <a:lvl1pPr>
              <a:defRPr/>
            </a:lvl1pPr>
          </a:lstStyle>
          <a:p>
            <a:pPr>
              <a:defRPr/>
            </a:pPr>
            <a:endParaRPr lang="ru-RU"/>
          </a:p>
        </p:txBody>
      </p:sp>
      <p:sp>
        <p:nvSpPr>
          <p:cNvPr id="24" name="Номер слайда 28"/>
          <p:cNvSpPr>
            <a:spLocks noGrp="1"/>
          </p:cNvSpPr>
          <p:nvPr>
            <p:ph type="sldNum" sz="quarter" idx="12"/>
          </p:nvPr>
        </p:nvSpPr>
        <p:spPr bwMode="auto">
          <a:xfrm>
            <a:off x="1325563" y="4929188"/>
            <a:ext cx="609600" cy="517525"/>
          </a:xfrm>
        </p:spPr>
        <p:txBody>
          <a:bodyPr/>
          <a:lstStyle>
            <a:lvl1pPr>
              <a:defRPr/>
            </a:lvl1pPr>
          </a:lstStyle>
          <a:p>
            <a:pPr>
              <a:defRPr/>
            </a:pPr>
            <a:fld id="{466A4404-A68F-407D-B360-CA86652214C7}" type="slidenum">
              <a:rPr lang="ru-RU"/>
              <a:pPr>
                <a:defRPr/>
              </a:pPr>
              <a:t>‹#›</a:t>
            </a:fld>
            <a:endParaRPr lang="ru-RU"/>
          </a:p>
        </p:txBody>
      </p:sp>
    </p:spTree>
    <p:extLst>
      <p:ext uri="{BB962C8B-B14F-4D97-AF65-F5344CB8AC3E}">
        <p14:creationId xmlns:p14="http://schemas.microsoft.com/office/powerpoint/2010/main" val="13593192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83E41A2F-86ED-4540-A3E4-E22C6089ED2C}" type="datetime1">
              <a:rPr lang="ru-RU" smtClean="0"/>
              <a:t>09.11.2016</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B8EAE6D0-CAD4-4B11-982A-EA735F08899A}" type="slidenum">
              <a:rPr lang="ru-RU"/>
              <a:pPr>
                <a:defRPr/>
              </a:pPr>
              <a:t>‹#›</a:t>
            </a:fld>
            <a:endParaRPr lang="ru-RU"/>
          </a:p>
        </p:txBody>
      </p:sp>
    </p:spTree>
    <p:extLst>
      <p:ext uri="{BB962C8B-B14F-4D97-AF65-F5344CB8AC3E}">
        <p14:creationId xmlns:p14="http://schemas.microsoft.com/office/powerpoint/2010/main" val="162049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A3AA9858-099F-4C32-9293-3B4DD647A083}" type="datetime1">
              <a:rPr lang="ru-RU" smtClean="0"/>
              <a:t>09.11.2016</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1739969B-4C9C-48A4-933F-5F5847808539}" type="slidenum">
              <a:rPr lang="ru-RU"/>
              <a:pPr>
                <a:defRPr/>
              </a:pPr>
              <a:t>‹#›</a:t>
            </a:fld>
            <a:endParaRPr lang="ru-RU"/>
          </a:p>
        </p:txBody>
      </p:sp>
    </p:spTree>
    <p:extLst>
      <p:ext uri="{BB962C8B-B14F-4D97-AF65-F5344CB8AC3E}">
        <p14:creationId xmlns:p14="http://schemas.microsoft.com/office/powerpoint/2010/main" val="332354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8" name="Содержимое 7"/>
          <p:cNvSpPr>
            <a:spLocks noGrp="1"/>
          </p:cNvSpPr>
          <p:nvPr>
            <p:ph sz="quarter" idx="1"/>
          </p:nvPr>
        </p:nvSpPr>
        <p:spPr>
          <a:xfrm>
            <a:off x="457200" y="1600200"/>
            <a:ext cx="7467600" cy="487375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6"/>
          <p:cNvSpPr>
            <a:spLocks noGrp="1"/>
          </p:cNvSpPr>
          <p:nvPr>
            <p:ph type="dt" sz="half" idx="10"/>
          </p:nvPr>
        </p:nvSpPr>
        <p:spPr/>
        <p:txBody>
          <a:bodyPr rtlCol="0"/>
          <a:lstStyle>
            <a:lvl1pPr>
              <a:defRPr/>
            </a:lvl1pPr>
          </a:lstStyle>
          <a:p>
            <a:pPr>
              <a:defRPr/>
            </a:pPr>
            <a:fld id="{9EA9F515-9D98-4252-B479-5AD3EB125C21}" type="datetime1">
              <a:rPr lang="ru-RU" smtClean="0"/>
              <a:t>09.11.2016</a:t>
            </a:fld>
            <a:endParaRPr lang="ru-RU"/>
          </a:p>
        </p:txBody>
      </p:sp>
      <p:sp>
        <p:nvSpPr>
          <p:cNvPr id="5" name="Номер слайда 8"/>
          <p:cNvSpPr>
            <a:spLocks noGrp="1"/>
          </p:cNvSpPr>
          <p:nvPr>
            <p:ph type="sldNum" sz="quarter" idx="11"/>
          </p:nvPr>
        </p:nvSpPr>
        <p:spPr/>
        <p:txBody>
          <a:bodyPr rtlCol="0"/>
          <a:lstStyle>
            <a:lvl1pPr>
              <a:defRPr/>
            </a:lvl1pPr>
          </a:lstStyle>
          <a:p>
            <a:pPr>
              <a:defRPr/>
            </a:pPr>
            <a:fld id="{8D2641A1-8ECD-4A11-B18A-999E724BADA8}" type="slidenum">
              <a:rPr lang="ru-RU"/>
              <a:pPr>
                <a:defRPr/>
              </a:pPr>
              <a:t>‹#›</a:t>
            </a:fld>
            <a:endParaRPr lang="ru-RU"/>
          </a:p>
        </p:txBody>
      </p:sp>
      <p:sp>
        <p:nvSpPr>
          <p:cNvPr id="6" name="Нижний колонтитул 9"/>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40669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Прямая соединительная линия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оугольник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Овал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Овал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Овал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Прямая соединительная линия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lang="ru-RU" smtClean="0"/>
              <a:t>Образец заголовка</a:t>
            </a:r>
            <a:endParaRPr lang="en-US"/>
          </a:p>
        </p:txBody>
      </p:sp>
      <p:sp>
        <p:nvSpPr>
          <p:cNvPr id="3" name="Текст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20" name="Дата 3"/>
          <p:cNvSpPr>
            <a:spLocks noGrp="1"/>
          </p:cNvSpPr>
          <p:nvPr>
            <p:ph type="dt" sz="half" idx="10"/>
          </p:nvPr>
        </p:nvSpPr>
        <p:spPr bwMode="auto">
          <a:xfrm rot="5400000">
            <a:off x="7762875" y="1169988"/>
            <a:ext cx="2286000" cy="381000"/>
          </a:xfrm>
        </p:spPr>
        <p:txBody>
          <a:bodyPr/>
          <a:lstStyle>
            <a:lvl1pPr>
              <a:defRPr/>
            </a:lvl1pPr>
          </a:lstStyle>
          <a:p>
            <a:pPr>
              <a:defRPr/>
            </a:pPr>
            <a:fld id="{54C6744E-7314-40C2-901F-84EBF4208372}" type="datetime1">
              <a:rPr lang="ru-RU" smtClean="0"/>
              <a:t>09.11.2016</a:t>
            </a:fld>
            <a:endParaRPr lang="ru-RU"/>
          </a:p>
        </p:txBody>
      </p:sp>
      <p:sp>
        <p:nvSpPr>
          <p:cNvPr id="21" name="Нижний колонтитул 4"/>
          <p:cNvSpPr>
            <a:spLocks noGrp="1"/>
          </p:cNvSpPr>
          <p:nvPr>
            <p:ph type="ftr" sz="quarter" idx="11"/>
          </p:nvPr>
        </p:nvSpPr>
        <p:spPr bwMode="auto">
          <a:xfrm rot="5400000">
            <a:off x="7077076" y="4178300"/>
            <a:ext cx="3657600" cy="384175"/>
          </a:xfrm>
        </p:spPr>
        <p:txBody>
          <a:bodyPr/>
          <a:lstStyle>
            <a:lvl1pPr>
              <a:defRPr/>
            </a:lvl1pPr>
          </a:lstStyle>
          <a:p>
            <a:pPr>
              <a:defRPr/>
            </a:pPr>
            <a:endParaRPr lang="ru-RU"/>
          </a:p>
        </p:txBody>
      </p:sp>
      <p:sp>
        <p:nvSpPr>
          <p:cNvPr id="22" name="Номер слайда 5"/>
          <p:cNvSpPr>
            <a:spLocks noGrp="1"/>
          </p:cNvSpPr>
          <p:nvPr>
            <p:ph type="sldNum" sz="quarter" idx="12"/>
          </p:nvPr>
        </p:nvSpPr>
        <p:spPr bwMode="auto">
          <a:xfrm>
            <a:off x="1339850" y="4929188"/>
            <a:ext cx="609600" cy="517525"/>
          </a:xfrm>
        </p:spPr>
        <p:txBody>
          <a:bodyPr/>
          <a:lstStyle>
            <a:lvl1pPr>
              <a:defRPr/>
            </a:lvl1pPr>
          </a:lstStyle>
          <a:p>
            <a:pPr>
              <a:defRPr/>
            </a:pPr>
            <a:fld id="{B112E836-4E94-446F-90E2-F6779B68C995}" type="slidenum">
              <a:rPr lang="ru-RU"/>
              <a:pPr>
                <a:defRPr/>
              </a:pPr>
              <a:t>‹#›</a:t>
            </a:fld>
            <a:endParaRPr lang="ru-RU"/>
          </a:p>
        </p:txBody>
      </p:sp>
    </p:spTree>
    <p:extLst>
      <p:ext uri="{BB962C8B-B14F-4D97-AF65-F5344CB8AC3E}">
        <p14:creationId xmlns:p14="http://schemas.microsoft.com/office/powerpoint/2010/main" val="74207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9" name="Содержимое 8"/>
          <p:cNvSpPr>
            <a:spLocks noGrp="1"/>
          </p:cNvSpPr>
          <p:nvPr>
            <p:ph sz="quarter" idx="1"/>
          </p:nvPr>
        </p:nvSpPr>
        <p:spPr>
          <a:xfrm>
            <a:off x="457200"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Содержимое 10"/>
          <p:cNvSpPr>
            <a:spLocks noGrp="1"/>
          </p:cNvSpPr>
          <p:nvPr>
            <p:ph sz="quarter" idx="2"/>
          </p:nvPr>
        </p:nvSpPr>
        <p:spPr>
          <a:xfrm>
            <a:off x="4270248"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3"/>
          <p:cNvSpPr>
            <a:spLocks noGrp="1"/>
          </p:cNvSpPr>
          <p:nvPr>
            <p:ph type="dt" sz="half" idx="10"/>
          </p:nvPr>
        </p:nvSpPr>
        <p:spPr/>
        <p:txBody>
          <a:bodyPr/>
          <a:lstStyle>
            <a:lvl1pPr>
              <a:defRPr/>
            </a:lvl1pPr>
          </a:lstStyle>
          <a:p>
            <a:pPr>
              <a:defRPr/>
            </a:pPr>
            <a:fld id="{8DED8E7A-F571-496B-9BB9-64B0B26BD071}" type="datetime1">
              <a:rPr lang="ru-RU" smtClean="0"/>
              <a:t>09.11.2016</a:t>
            </a:fld>
            <a:endParaRPr lang="ru-RU"/>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pPr>
              <a:defRPr/>
            </a:pPr>
            <a:fld id="{29121F19-F4CF-4704-81C0-8C445578A13C}" type="slidenum">
              <a:rPr lang="ru-RU"/>
              <a:pPr>
                <a:defRPr/>
              </a:pPr>
              <a:t>‹#›</a:t>
            </a:fld>
            <a:endParaRPr lang="ru-RU"/>
          </a:p>
        </p:txBody>
      </p:sp>
    </p:spTree>
    <p:extLst>
      <p:ext uri="{BB962C8B-B14F-4D97-AF65-F5344CB8AC3E}">
        <p14:creationId xmlns:p14="http://schemas.microsoft.com/office/powerpoint/2010/main" val="132841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lstStyle>
            <a:lvl1pPr>
              <a:defRPr/>
            </a:lvl1pPr>
          </a:lstStyle>
          <a:p>
            <a:r>
              <a:rPr lang="ru-RU" smtClean="0"/>
              <a:t>Образец заголовка</a:t>
            </a:r>
            <a:endParaRPr lang="en-US"/>
          </a:p>
        </p:txBody>
      </p:sp>
      <p:sp>
        <p:nvSpPr>
          <p:cNvPr id="11" name="Содержимое 10"/>
          <p:cNvSpPr>
            <a:spLocks noGrp="1"/>
          </p:cNvSpPr>
          <p:nvPr>
            <p:ph sz="quarter" idx="2"/>
          </p:nvPr>
        </p:nvSpPr>
        <p:spPr>
          <a:xfrm>
            <a:off x="457200"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Содержимое 12"/>
          <p:cNvSpPr>
            <a:spLocks noGrp="1"/>
          </p:cNvSpPr>
          <p:nvPr>
            <p:ph sz="quarter" idx="4"/>
          </p:nvPr>
        </p:nvSpPr>
        <p:spPr>
          <a:xfrm>
            <a:off x="4371975"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7" name="Дата 13"/>
          <p:cNvSpPr>
            <a:spLocks noGrp="1"/>
          </p:cNvSpPr>
          <p:nvPr>
            <p:ph type="dt" sz="half" idx="10"/>
          </p:nvPr>
        </p:nvSpPr>
        <p:spPr/>
        <p:txBody>
          <a:bodyPr/>
          <a:lstStyle>
            <a:lvl1pPr>
              <a:defRPr/>
            </a:lvl1pPr>
          </a:lstStyle>
          <a:p>
            <a:pPr>
              <a:defRPr/>
            </a:pPr>
            <a:fld id="{51A404C8-38C0-4C54-8EE0-618CFF25BDF5}" type="datetime1">
              <a:rPr lang="ru-RU" smtClean="0"/>
              <a:t>09.11.2016</a:t>
            </a:fld>
            <a:endParaRPr lang="ru-RU"/>
          </a:p>
        </p:txBody>
      </p:sp>
      <p:sp>
        <p:nvSpPr>
          <p:cNvPr id="8" name="Нижний колонтитул 2"/>
          <p:cNvSpPr>
            <a:spLocks noGrp="1"/>
          </p:cNvSpPr>
          <p:nvPr>
            <p:ph type="ftr" sz="quarter" idx="11"/>
          </p:nvPr>
        </p:nvSpPr>
        <p:spPr/>
        <p:txBody>
          <a:bodyPr/>
          <a:lstStyle>
            <a:lvl1pPr>
              <a:defRPr/>
            </a:lvl1pPr>
          </a:lstStyle>
          <a:p>
            <a:pPr>
              <a:defRPr/>
            </a:pPr>
            <a:endParaRPr lang="ru-RU"/>
          </a:p>
        </p:txBody>
      </p:sp>
      <p:sp>
        <p:nvSpPr>
          <p:cNvPr id="9" name="Номер слайда 22"/>
          <p:cNvSpPr>
            <a:spLocks noGrp="1"/>
          </p:cNvSpPr>
          <p:nvPr>
            <p:ph type="sldNum" sz="quarter" idx="12"/>
          </p:nvPr>
        </p:nvSpPr>
        <p:spPr/>
        <p:txBody>
          <a:bodyPr/>
          <a:lstStyle>
            <a:lvl1pPr>
              <a:defRPr/>
            </a:lvl1pPr>
          </a:lstStyle>
          <a:p>
            <a:pPr>
              <a:defRPr/>
            </a:pPr>
            <a:fld id="{FD63F89F-B9B9-439C-B3D4-DFDF5D98A536}" type="slidenum">
              <a:rPr lang="ru-RU"/>
              <a:pPr>
                <a:defRPr/>
              </a:pPr>
              <a:t>‹#›</a:t>
            </a:fld>
            <a:endParaRPr lang="ru-RU"/>
          </a:p>
        </p:txBody>
      </p:sp>
    </p:spTree>
    <p:extLst>
      <p:ext uri="{BB962C8B-B14F-4D97-AF65-F5344CB8AC3E}">
        <p14:creationId xmlns:p14="http://schemas.microsoft.com/office/powerpoint/2010/main" val="298789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5"/>
          <p:cNvSpPr>
            <a:spLocks noGrp="1"/>
          </p:cNvSpPr>
          <p:nvPr>
            <p:ph type="dt" sz="half" idx="10"/>
          </p:nvPr>
        </p:nvSpPr>
        <p:spPr/>
        <p:txBody>
          <a:bodyPr rtlCol="0"/>
          <a:lstStyle>
            <a:lvl1pPr>
              <a:defRPr/>
            </a:lvl1pPr>
          </a:lstStyle>
          <a:p>
            <a:pPr>
              <a:defRPr/>
            </a:pPr>
            <a:fld id="{24730CC6-4A9F-44E4-B452-ADCF71CDC455}" type="datetime1">
              <a:rPr lang="ru-RU" smtClean="0"/>
              <a:t>09.11.2016</a:t>
            </a:fld>
            <a:endParaRPr lang="ru-RU"/>
          </a:p>
        </p:txBody>
      </p:sp>
      <p:sp>
        <p:nvSpPr>
          <p:cNvPr id="4" name="Номер слайда 6"/>
          <p:cNvSpPr>
            <a:spLocks noGrp="1"/>
          </p:cNvSpPr>
          <p:nvPr>
            <p:ph type="sldNum" sz="quarter" idx="11"/>
          </p:nvPr>
        </p:nvSpPr>
        <p:spPr/>
        <p:txBody>
          <a:bodyPr rtlCol="0"/>
          <a:lstStyle>
            <a:lvl1pPr>
              <a:defRPr/>
            </a:lvl1pPr>
          </a:lstStyle>
          <a:p>
            <a:pPr>
              <a:defRPr/>
            </a:pPr>
            <a:fld id="{793E6518-17F6-4B44-860B-5B83B08178EA}" type="slidenum">
              <a:rPr lang="ru-RU"/>
              <a:pPr>
                <a:defRPr/>
              </a:pPr>
              <a:t>‹#›</a:t>
            </a:fld>
            <a:endParaRPr lang="ru-RU"/>
          </a:p>
        </p:txBody>
      </p:sp>
      <p:sp>
        <p:nvSpPr>
          <p:cNvPr id="5" name="Нижний колонтитул 7"/>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3647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3"/>
          <p:cNvSpPr>
            <a:spLocks noGrp="1"/>
          </p:cNvSpPr>
          <p:nvPr>
            <p:ph type="dt" sz="half" idx="10"/>
          </p:nvPr>
        </p:nvSpPr>
        <p:spPr/>
        <p:txBody>
          <a:bodyPr/>
          <a:lstStyle>
            <a:lvl1pPr>
              <a:defRPr/>
            </a:lvl1pPr>
          </a:lstStyle>
          <a:p>
            <a:pPr>
              <a:defRPr/>
            </a:pPr>
            <a:fld id="{615B2E5E-9286-4819-A0A5-CDBD0709C0D7}" type="datetime1">
              <a:rPr lang="ru-RU" smtClean="0"/>
              <a:t>09.11.2016</a:t>
            </a:fld>
            <a:endParaRPr lang="ru-RU"/>
          </a:p>
        </p:txBody>
      </p:sp>
      <p:sp>
        <p:nvSpPr>
          <p:cNvPr id="3" name="Нижний колонтитул 2"/>
          <p:cNvSpPr>
            <a:spLocks noGrp="1"/>
          </p:cNvSpPr>
          <p:nvPr>
            <p:ph type="ftr" sz="quarter" idx="11"/>
          </p:nvPr>
        </p:nvSpPr>
        <p:spPr/>
        <p:txBody>
          <a:bodyPr/>
          <a:lstStyle>
            <a:lvl1pPr>
              <a:defRPr/>
            </a:lvl1pPr>
          </a:lstStyle>
          <a:p>
            <a:pPr>
              <a:defRPr/>
            </a:pPr>
            <a:endParaRPr lang="ru-RU"/>
          </a:p>
        </p:txBody>
      </p:sp>
      <p:sp>
        <p:nvSpPr>
          <p:cNvPr id="4" name="Номер слайда 22"/>
          <p:cNvSpPr>
            <a:spLocks noGrp="1"/>
          </p:cNvSpPr>
          <p:nvPr>
            <p:ph type="sldNum" sz="quarter" idx="12"/>
          </p:nvPr>
        </p:nvSpPr>
        <p:spPr/>
        <p:txBody>
          <a:bodyPr/>
          <a:lstStyle>
            <a:lvl1pPr>
              <a:defRPr/>
            </a:lvl1pPr>
          </a:lstStyle>
          <a:p>
            <a:pPr>
              <a:defRPr/>
            </a:pPr>
            <a:fld id="{87B754E5-D70E-405F-B36C-D53FB8963BEE}" type="slidenum">
              <a:rPr lang="ru-RU"/>
              <a:pPr>
                <a:defRPr/>
              </a:pPr>
              <a:t>‹#›</a:t>
            </a:fld>
            <a:endParaRPr lang="ru-RU"/>
          </a:p>
        </p:txBody>
      </p:sp>
    </p:spTree>
    <p:extLst>
      <p:ext uri="{BB962C8B-B14F-4D97-AF65-F5344CB8AC3E}">
        <p14:creationId xmlns:p14="http://schemas.microsoft.com/office/powerpoint/2010/main" val="56174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Прямая соединительная линия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Прямая соединительная линия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Прямая соединительная линия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оугольник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Овал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Заголовок 1"/>
          <p:cNvSpPr>
            <a:spLocks noGrp="1"/>
          </p:cNvSpPr>
          <p:nvPr>
            <p:ph type="title"/>
          </p:nvPr>
        </p:nvSpPr>
        <p:spPr>
          <a:xfrm rot="5400000">
            <a:off x="3371850" y="3200400"/>
            <a:ext cx="6309360" cy="457200"/>
          </a:xfrm>
        </p:spPr>
        <p:txBody>
          <a:bodyPr/>
          <a:lstStyle>
            <a:lvl1pPr algn="l">
              <a:buNone/>
              <a:defRPr sz="2000" b="1" cap="small" baseline="0"/>
            </a:lvl1pPr>
          </a:lstStyle>
          <a:p>
            <a:r>
              <a:rPr lang="ru-RU" smtClean="0"/>
              <a:t>Образец заголовка</a:t>
            </a:r>
            <a:endParaRPr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8" name="Содержимое 17"/>
          <p:cNvSpPr>
            <a:spLocks noGrp="1"/>
          </p:cNvSpPr>
          <p:nvPr>
            <p:ph sz="quarter" idx="1"/>
          </p:nvPr>
        </p:nvSpPr>
        <p:spPr>
          <a:xfrm>
            <a:off x="304800" y="274320"/>
            <a:ext cx="5638800" cy="632764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Дата 20"/>
          <p:cNvSpPr>
            <a:spLocks noGrp="1"/>
          </p:cNvSpPr>
          <p:nvPr>
            <p:ph type="dt" sz="half" idx="10"/>
          </p:nvPr>
        </p:nvSpPr>
        <p:spPr/>
        <p:txBody>
          <a:bodyPr rtlCol="0"/>
          <a:lstStyle>
            <a:lvl1pPr>
              <a:defRPr/>
            </a:lvl1pPr>
          </a:lstStyle>
          <a:p>
            <a:pPr>
              <a:defRPr/>
            </a:pPr>
            <a:fld id="{22717DDB-A99E-4204-947E-99C5A9376D65}" type="datetime1">
              <a:rPr lang="ru-RU" smtClean="0"/>
              <a:t>09.11.2016</a:t>
            </a:fld>
            <a:endParaRPr lang="ru-RU"/>
          </a:p>
        </p:txBody>
      </p:sp>
      <p:sp>
        <p:nvSpPr>
          <p:cNvPr id="13" name="Номер слайда 21"/>
          <p:cNvSpPr>
            <a:spLocks noGrp="1"/>
          </p:cNvSpPr>
          <p:nvPr>
            <p:ph type="sldNum" sz="quarter" idx="11"/>
          </p:nvPr>
        </p:nvSpPr>
        <p:spPr/>
        <p:txBody>
          <a:bodyPr rtlCol="0"/>
          <a:lstStyle>
            <a:lvl1pPr>
              <a:defRPr/>
            </a:lvl1pPr>
          </a:lstStyle>
          <a:p>
            <a:pPr>
              <a:defRPr/>
            </a:pPr>
            <a:fld id="{3CB29402-CCB6-4237-A6A3-B2DB05F8938B}" type="slidenum">
              <a:rPr lang="ru-RU"/>
              <a:pPr>
                <a:defRPr/>
              </a:pPr>
              <a:t>‹#›</a:t>
            </a:fld>
            <a:endParaRPr lang="ru-RU"/>
          </a:p>
        </p:txBody>
      </p:sp>
      <p:sp>
        <p:nvSpPr>
          <p:cNvPr id="14" name="Нижний колонтитул 22"/>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99649113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Овал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Прямая соединительная линия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рямоугольник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Прямая соединительная линия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Прямая соединительная линия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Заголовок 1"/>
          <p:cNvSpPr>
            <a:spLocks noGrp="1"/>
          </p:cNvSpPr>
          <p:nvPr>
            <p:ph type="title"/>
          </p:nvPr>
        </p:nvSpPr>
        <p:spPr>
          <a:xfrm rot="5400000">
            <a:off x="3350133" y="3200400"/>
            <a:ext cx="6309360" cy="457200"/>
          </a:xfrm>
        </p:spPr>
        <p:txBody>
          <a:bodyPr/>
          <a:lstStyle>
            <a:lvl1pPr algn="l">
              <a:buNone/>
              <a:defRPr sz="2000" b="1"/>
            </a:lvl1pPr>
          </a:lstStyle>
          <a:p>
            <a:r>
              <a:rPr lang="ru-RU" smtClean="0"/>
              <a:t>Образец заголовка</a:t>
            </a:r>
            <a:endParaRPr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ru-RU" noProof="0" smtClean="0"/>
              <a:t>Вставка рисунка</a:t>
            </a:r>
            <a:endParaRPr lang="en-US" noProof="0"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ru-RU" smtClean="0"/>
              <a:t>Образец текста</a:t>
            </a:r>
          </a:p>
        </p:txBody>
      </p:sp>
      <p:sp>
        <p:nvSpPr>
          <p:cNvPr id="12" name="Дата 16"/>
          <p:cNvSpPr>
            <a:spLocks noGrp="1"/>
          </p:cNvSpPr>
          <p:nvPr>
            <p:ph type="dt" sz="half" idx="10"/>
          </p:nvPr>
        </p:nvSpPr>
        <p:spPr/>
        <p:txBody>
          <a:bodyPr rtlCol="0"/>
          <a:lstStyle>
            <a:lvl1pPr>
              <a:defRPr/>
            </a:lvl1pPr>
          </a:lstStyle>
          <a:p>
            <a:pPr>
              <a:defRPr/>
            </a:pPr>
            <a:fld id="{A3548FFD-C22C-4E5A-A051-4819B51DDE0B}" type="datetime1">
              <a:rPr lang="ru-RU" smtClean="0"/>
              <a:t>09.11.2016</a:t>
            </a:fld>
            <a:endParaRPr lang="ru-RU"/>
          </a:p>
        </p:txBody>
      </p:sp>
      <p:sp>
        <p:nvSpPr>
          <p:cNvPr id="13" name="Номер слайда 17"/>
          <p:cNvSpPr>
            <a:spLocks noGrp="1"/>
          </p:cNvSpPr>
          <p:nvPr>
            <p:ph type="sldNum" sz="quarter" idx="11"/>
          </p:nvPr>
        </p:nvSpPr>
        <p:spPr/>
        <p:txBody>
          <a:bodyPr rtlCol="0"/>
          <a:lstStyle>
            <a:lvl1pPr>
              <a:defRPr/>
            </a:lvl1pPr>
          </a:lstStyle>
          <a:p>
            <a:pPr>
              <a:defRPr/>
            </a:pPr>
            <a:fld id="{5FFC15E2-8F94-4DC1-9659-4925062B3038}" type="slidenum">
              <a:rPr lang="ru-RU"/>
              <a:pPr>
                <a:defRPr/>
              </a:pPr>
              <a:t>‹#›</a:t>
            </a:fld>
            <a:endParaRPr lang="ru-RU"/>
          </a:p>
        </p:txBody>
      </p:sp>
      <p:sp>
        <p:nvSpPr>
          <p:cNvPr id="14" name="Нижний колонтитул 20"/>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4484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lang="ru-RU" smtClean="0"/>
              <a:t>Образец заголовка</a:t>
            </a:r>
            <a:endParaRPr lang="en-US"/>
          </a:p>
        </p:txBody>
      </p:sp>
      <p:sp>
        <p:nvSpPr>
          <p:cNvPr id="3076" name="Текст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4" name="Дата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fld id="{6F3F371B-EAF2-4E32-BD8B-FDA2D45DDE5B}" type="datetime1">
              <a:rPr lang="ru-RU" smtClean="0"/>
              <a:t>09.11.2016</a:t>
            </a:fld>
            <a:endParaRPr lang="ru-RU"/>
          </a:p>
        </p:txBody>
      </p:sp>
      <p:sp>
        <p:nvSpPr>
          <p:cNvPr id="3" name="Нижний колонтитул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Овал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Номер слайда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defRPr>
            </a:lvl1pPr>
          </a:lstStyle>
          <a:p>
            <a:pPr>
              <a:defRPr/>
            </a:pPr>
            <a:fld id="{A51D7EB5-3AE4-471D-8646-1D17A5C4DD9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1" r:id="rId4"/>
    <p:sldLayoutId id="2147484172" r:id="rId5"/>
    <p:sldLayoutId id="2147484179" r:id="rId6"/>
    <p:sldLayoutId id="2147484173" r:id="rId7"/>
    <p:sldLayoutId id="2147484180" r:id="rId8"/>
    <p:sldLayoutId id="2147484181" r:id="rId9"/>
    <p:sldLayoutId id="2147484174" r:id="rId10"/>
    <p:sldLayoutId id="2147484175"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a:defRPr>
      </a:lvl2pPr>
      <a:lvl3pPr algn="l" rtl="0" eaLnBrk="0" fontAlgn="base" hangingPunct="0">
        <a:spcBef>
          <a:spcPct val="0"/>
        </a:spcBef>
        <a:spcAft>
          <a:spcPct val="0"/>
        </a:spcAft>
        <a:defRPr sz="3000">
          <a:solidFill>
            <a:schemeClr val="tx2"/>
          </a:solidFill>
          <a:latin typeface="Century Schoolbook"/>
        </a:defRPr>
      </a:lvl3pPr>
      <a:lvl4pPr algn="l" rtl="0" eaLnBrk="0" fontAlgn="base" hangingPunct="0">
        <a:spcBef>
          <a:spcPct val="0"/>
        </a:spcBef>
        <a:spcAft>
          <a:spcPct val="0"/>
        </a:spcAft>
        <a:defRPr sz="3000">
          <a:solidFill>
            <a:schemeClr val="tx2"/>
          </a:solidFill>
          <a:latin typeface="Century Schoolbook"/>
        </a:defRPr>
      </a:lvl4pPr>
      <a:lvl5pPr algn="l" rtl="0" eaLnBrk="0" fontAlgn="base" hangingPunct="0">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r>
              <a:rPr lang="ru-RU" dirty="0" err="1"/>
              <a:t>Тета</a:t>
            </a:r>
            <a:r>
              <a:rPr lang="ru-RU" dirty="0"/>
              <a:t>-соединение</a:t>
            </a:r>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10</a:t>
            </a:fld>
            <a:endParaRPr lang="ru-RU"/>
          </a:p>
        </p:txBody>
      </p:sp>
      <p:sp>
        <p:nvSpPr>
          <p:cNvPr id="7" name="Содержимое 2"/>
          <p:cNvSpPr txBox="1">
            <a:spLocks/>
          </p:cNvSpPr>
          <p:nvPr/>
        </p:nvSpPr>
        <p:spPr bwMode="auto">
          <a:xfrm>
            <a:off x="500063" y="928674"/>
            <a:ext cx="7456313" cy="2716350"/>
          </a:xfrm>
          <a:prstGeom prst="rect">
            <a:avLst/>
          </a:prstGeom>
          <a:noFill/>
          <a:ln w="9525">
            <a:noFill/>
            <a:miter lim="800000"/>
            <a:headEnd/>
            <a:tailEnd/>
          </a:ln>
        </p:spPr>
        <p:txBody>
          <a:bodyPr/>
          <a:lstStyle/>
          <a:p>
            <a:r>
              <a:rPr lang="ru-RU" sz="2400" dirty="0"/>
              <a:t>Операция </a:t>
            </a:r>
            <a:r>
              <a:rPr lang="ru-RU" sz="2400" dirty="0" err="1"/>
              <a:t>тета</a:t>
            </a:r>
            <a:r>
              <a:rPr lang="ru-RU" sz="2400" dirty="0"/>
              <a:t>-произведения определяет отношение, которое содержит кортежи из декартова произведения отношений R и S, удовлетворяющие предикату F. Предикат F может иметь вид R.</a:t>
            </a:r>
            <a:r>
              <a:rPr lang="en-US" sz="2400" dirty="0"/>
              <a:t>a </a:t>
            </a:r>
            <a:r>
              <a:rPr lang="ru-RU" sz="2400" dirty="0"/>
              <a:t>θ S.</a:t>
            </a:r>
            <a:r>
              <a:rPr lang="en-US" sz="2400" dirty="0"/>
              <a:t>b</a:t>
            </a:r>
            <a:r>
              <a:rPr lang="ru-RU" sz="2400" dirty="0"/>
              <a:t>, где вместо θ может быть указана одна из операций сравнения (&lt;, &lt;=, = , &gt;, &gt;=, !=).</a:t>
            </a:r>
          </a:p>
          <a:p>
            <a:r>
              <a:rPr lang="ru-RU" sz="2400" dirty="0" smtClean="0"/>
              <a:t>Если </a:t>
            </a:r>
            <a:r>
              <a:rPr lang="ru-RU" sz="2400" dirty="0"/>
              <a:t>предикат F содержит только операцию сравнения по равенству (=), то соединение называется соединением по эквивалентности.</a:t>
            </a:r>
          </a:p>
        </p:txBody>
      </p:sp>
    </p:spTree>
    <p:extLst>
      <p:ext uri="{BB962C8B-B14F-4D97-AF65-F5344CB8AC3E}">
        <p14:creationId xmlns:p14="http://schemas.microsoft.com/office/powerpoint/2010/main" val="852906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r>
              <a:rPr lang="ru-RU" dirty="0" err="1"/>
              <a:t>Тета</a:t>
            </a:r>
            <a:r>
              <a:rPr lang="ru-RU" dirty="0"/>
              <a:t>-соединение</a:t>
            </a:r>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11</a:t>
            </a:fld>
            <a:endParaRPr lang="ru-RU"/>
          </a:p>
        </p:txBody>
      </p:sp>
      <p:graphicFrame>
        <p:nvGraphicFramePr>
          <p:cNvPr id="4" name="Таблица 3"/>
          <p:cNvGraphicFramePr>
            <a:graphicFrameLocks noGrp="1"/>
          </p:cNvGraphicFramePr>
          <p:nvPr>
            <p:extLst>
              <p:ext uri="{D42A27DB-BD31-4B8C-83A1-F6EECF244321}">
                <p14:modId xmlns:p14="http://schemas.microsoft.com/office/powerpoint/2010/main" val="1454309609"/>
              </p:ext>
            </p:extLst>
          </p:nvPr>
        </p:nvGraphicFramePr>
        <p:xfrm>
          <a:off x="467544" y="1700808"/>
          <a:ext cx="2818656" cy="1009650"/>
        </p:xfrm>
        <a:graphic>
          <a:graphicData uri="http://schemas.openxmlformats.org/drawingml/2006/table">
            <a:tbl>
              <a:tblPr firstRow="1" firstCol="1" bandRow="1">
                <a:tableStyleId>{5C22544A-7EE6-4342-B048-85BDC9FD1C3A}</a:tableStyleId>
              </a:tblPr>
              <a:tblGrid>
                <a:gridCol w="1409328"/>
                <a:gridCol w="1409328"/>
              </a:tblGrid>
              <a:tr h="195387">
                <a:tc gridSpan="2">
                  <a:txBody>
                    <a:bodyPr/>
                    <a:lstStyle/>
                    <a:p>
                      <a:pPr algn="ctr">
                        <a:spcAft>
                          <a:spcPts val="0"/>
                        </a:spcAft>
                      </a:pPr>
                      <a:r>
                        <a:rPr lang="ru-RU" sz="1200">
                          <a:effectLst/>
                        </a:rPr>
                        <a:t>Car</a:t>
                      </a:r>
                      <a:endParaRPr lang="ru-RU" sz="1200">
                        <a:effectLst/>
                        <a:latin typeface="Times New Roman"/>
                        <a:ea typeface="Times New Roman"/>
                      </a:endParaRPr>
                    </a:p>
                  </a:txBody>
                  <a:tcPr marL="9525" marR="9525" marT="9525" marB="9525" anchor="ctr"/>
                </a:tc>
                <a:tc hMerge="1">
                  <a:txBody>
                    <a:bodyPr/>
                    <a:lstStyle/>
                    <a:p>
                      <a:endParaRPr lang="ru-RU"/>
                    </a:p>
                  </a:txBody>
                  <a:tcPr/>
                </a:tc>
              </a:tr>
              <a:tr h="195387">
                <a:tc>
                  <a:txBody>
                    <a:bodyPr/>
                    <a:lstStyle/>
                    <a:p>
                      <a:pPr algn="ctr">
                        <a:spcAft>
                          <a:spcPts val="0"/>
                        </a:spcAft>
                      </a:pPr>
                      <a:r>
                        <a:rPr lang="ru-RU" sz="1200">
                          <a:effectLst/>
                        </a:rPr>
                        <a:t>CarModel</a:t>
                      </a:r>
                      <a:endParaRPr lang="ru-RU" sz="1200">
                        <a:effectLst/>
                        <a:latin typeface="Times New Roman"/>
                        <a:ea typeface="Times New Roman"/>
                      </a:endParaRPr>
                    </a:p>
                  </a:txBody>
                  <a:tcPr marL="9525" marR="9525" marT="9525" marB="9525" anchor="ctr"/>
                </a:tc>
                <a:tc>
                  <a:txBody>
                    <a:bodyPr/>
                    <a:lstStyle/>
                    <a:p>
                      <a:pPr algn="ctr">
                        <a:spcAft>
                          <a:spcPts val="0"/>
                        </a:spcAft>
                      </a:pPr>
                      <a:r>
                        <a:rPr lang="ru-RU" sz="1200">
                          <a:effectLst/>
                        </a:rPr>
                        <a:t>CarPrice</a:t>
                      </a:r>
                      <a:endParaRPr lang="ru-RU" sz="1200">
                        <a:effectLst/>
                        <a:latin typeface="Times New Roman"/>
                        <a:ea typeface="Times New Roman"/>
                      </a:endParaRPr>
                    </a:p>
                  </a:txBody>
                  <a:tcPr marL="9525" marR="9525" marT="9525" marB="9525" anchor="ctr"/>
                </a:tc>
              </a:tr>
              <a:tr h="195387">
                <a:tc>
                  <a:txBody>
                    <a:bodyPr/>
                    <a:lstStyle/>
                    <a:p>
                      <a:pPr>
                        <a:spcAft>
                          <a:spcPts val="0"/>
                        </a:spcAft>
                      </a:pPr>
                      <a:r>
                        <a:rPr lang="ru-RU" sz="1200">
                          <a:effectLst/>
                        </a:rPr>
                        <a:t>CarA</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20,000</a:t>
                      </a:r>
                      <a:endParaRPr lang="ru-RU" sz="1200">
                        <a:effectLst/>
                        <a:latin typeface="Times New Roman"/>
                        <a:ea typeface="Times New Roman"/>
                      </a:endParaRPr>
                    </a:p>
                  </a:txBody>
                  <a:tcPr marL="9525" marR="9525" marT="9525" marB="9525" anchor="ctr"/>
                </a:tc>
              </a:tr>
              <a:tr h="195387">
                <a:tc>
                  <a:txBody>
                    <a:bodyPr/>
                    <a:lstStyle/>
                    <a:p>
                      <a:pPr>
                        <a:spcAft>
                          <a:spcPts val="0"/>
                        </a:spcAft>
                      </a:pPr>
                      <a:r>
                        <a:rPr lang="ru-RU" sz="1200">
                          <a:effectLst/>
                        </a:rPr>
                        <a:t>CarB</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30,000</a:t>
                      </a:r>
                      <a:endParaRPr lang="ru-RU" sz="1200">
                        <a:effectLst/>
                        <a:latin typeface="Times New Roman"/>
                        <a:ea typeface="Times New Roman"/>
                      </a:endParaRPr>
                    </a:p>
                  </a:txBody>
                  <a:tcPr marL="9525" marR="9525" marT="9525" marB="9525" anchor="ctr"/>
                </a:tc>
              </a:tr>
              <a:tr h="195387">
                <a:tc>
                  <a:txBody>
                    <a:bodyPr/>
                    <a:lstStyle/>
                    <a:p>
                      <a:pPr>
                        <a:spcAft>
                          <a:spcPts val="0"/>
                        </a:spcAft>
                      </a:pPr>
                      <a:r>
                        <a:rPr lang="ru-RU" sz="1200">
                          <a:effectLst/>
                        </a:rPr>
                        <a:t>CarC</a:t>
                      </a:r>
                      <a:endParaRPr lang="ru-RU" sz="1200">
                        <a:effectLst/>
                        <a:latin typeface="Times New Roman"/>
                        <a:ea typeface="Times New Roman"/>
                      </a:endParaRPr>
                    </a:p>
                  </a:txBody>
                  <a:tcPr marL="9525" marR="9525" marT="9525" marB="9525" anchor="ctr"/>
                </a:tc>
                <a:tc>
                  <a:txBody>
                    <a:bodyPr/>
                    <a:lstStyle/>
                    <a:p>
                      <a:pPr>
                        <a:spcAft>
                          <a:spcPts val="0"/>
                        </a:spcAft>
                      </a:pPr>
                      <a:r>
                        <a:rPr lang="ru-RU" sz="1200" dirty="0">
                          <a:effectLst/>
                        </a:rPr>
                        <a:t>50,000</a:t>
                      </a:r>
                      <a:endParaRPr lang="ru-RU" sz="1200" dirty="0">
                        <a:effectLst/>
                        <a:latin typeface="Times New Roman"/>
                        <a:ea typeface="Times New Roman"/>
                      </a:endParaRPr>
                    </a:p>
                  </a:txBody>
                  <a:tcPr marL="9525" marR="9525" marT="9525" marB="9525" anchor="ctr"/>
                </a:tc>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3383152077"/>
              </p:ext>
            </p:extLst>
          </p:nvPr>
        </p:nvGraphicFramePr>
        <p:xfrm>
          <a:off x="4572000" y="1700808"/>
          <a:ext cx="2890664" cy="1009650"/>
        </p:xfrm>
        <a:graphic>
          <a:graphicData uri="http://schemas.openxmlformats.org/drawingml/2006/table">
            <a:tbl>
              <a:tblPr firstRow="1" firstCol="1" bandRow="1">
                <a:tableStyleId>{5C22544A-7EE6-4342-B048-85BDC9FD1C3A}</a:tableStyleId>
              </a:tblPr>
              <a:tblGrid>
                <a:gridCol w="1445332"/>
                <a:gridCol w="1445332"/>
              </a:tblGrid>
              <a:tr h="166583">
                <a:tc gridSpan="2">
                  <a:txBody>
                    <a:bodyPr/>
                    <a:lstStyle/>
                    <a:p>
                      <a:pPr algn="ctr">
                        <a:spcAft>
                          <a:spcPts val="0"/>
                        </a:spcAft>
                      </a:pPr>
                      <a:r>
                        <a:rPr lang="ru-RU" sz="1200">
                          <a:effectLst/>
                        </a:rPr>
                        <a:t>Boat</a:t>
                      </a:r>
                      <a:endParaRPr lang="ru-RU" sz="1200">
                        <a:effectLst/>
                        <a:latin typeface="Times New Roman"/>
                        <a:ea typeface="Times New Roman"/>
                      </a:endParaRPr>
                    </a:p>
                  </a:txBody>
                  <a:tcPr marL="9525" marR="9525" marT="9525" marB="9525" anchor="ctr"/>
                </a:tc>
                <a:tc hMerge="1">
                  <a:txBody>
                    <a:bodyPr/>
                    <a:lstStyle/>
                    <a:p>
                      <a:endParaRPr lang="ru-RU"/>
                    </a:p>
                  </a:txBody>
                  <a:tcPr/>
                </a:tc>
              </a:tr>
              <a:tr h="166583">
                <a:tc>
                  <a:txBody>
                    <a:bodyPr/>
                    <a:lstStyle/>
                    <a:p>
                      <a:pPr algn="ctr">
                        <a:spcAft>
                          <a:spcPts val="0"/>
                        </a:spcAft>
                      </a:pPr>
                      <a:r>
                        <a:rPr lang="ru-RU" sz="1200">
                          <a:effectLst/>
                        </a:rPr>
                        <a:t>BoatModel</a:t>
                      </a:r>
                      <a:endParaRPr lang="ru-RU" sz="1200">
                        <a:effectLst/>
                        <a:latin typeface="Times New Roman"/>
                        <a:ea typeface="Times New Roman"/>
                      </a:endParaRPr>
                    </a:p>
                  </a:txBody>
                  <a:tcPr marL="9525" marR="9525" marT="9525" marB="9525" anchor="ctr"/>
                </a:tc>
                <a:tc>
                  <a:txBody>
                    <a:bodyPr/>
                    <a:lstStyle/>
                    <a:p>
                      <a:pPr algn="ctr">
                        <a:spcAft>
                          <a:spcPts val="0"/>
                        </a:spcAft>
                      </a:pPr>
                      <a:r>
                        <a:rPr lang="ru-RU" sz="1200">
                          <a:effectLst/>
                        </a:rPr>
                        <a:t>BoatPrice</a:t>
                      </a:r>
                      <a:endParaRPr lang="ru-RU" sz="1200">
                        <a:effectLst/>
                        <a:latin typeface="Times New Roman"/>
                        <a:ea typeface="Times New Roman"/>
                      </a:endParaRPr>
                    </a:p>
                  </a:txBody>
                  <a:tcPr marL="9525" marR="9525" marT="9525" marB="9525" anchor="ctr"/>
                </a:tc>
              </a:tr>
              <a:tr h="166583">
                <a:tc>
                  <a:txBody>
                    <a:bodyPr/>
                    <a:lstStyle/>
                    <a:p>
                      <a:pPr>
                        <a:spcAft>
                          <a:spcPts val="0"/>
                        </a:spcAft>
                      </a:pPr>
                      <a:r>
                        <a:rPr lang="ru-RU" sz="1200">
                          <a:effectLst/>
                        </a:rPr>
                        <a:t>Boat1</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10,000</a:t>
                      </a:r>
                      <a:endParaRPr lang="ru-RU" sz="1200">
                        <a:effectLst/>
                        <a:latin typeface="Times New Roman"/>
                        <a:ea typeface="Times New Roman"/>
                      </a:endParaRPr>
                    </a:p>
                  </a:txBody>
                  <a:tcPr marL="9525" marR="9525" marT="9525" marB="9525" anchor="ctr"/>
                </a:tc>
              </a:tr>
              <a:tr h="166583">
                <a:tc>
                  <a:txBody>
                    <a:bodyPr/>
                    <a:lstStyle/>
                    <a:p>
                      <a:pPr>
                        <a:spcAft>
                          <a:spcPts val="0"/>
                        </a:spcAft>
                      </a:pPr>
                      <a:r>
                        <a:rPr lang="ru-RU" sz="1200">
                          <a:effectLst/>
                        </a:rPr>
                        <a:t>Boat2</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40,000</a:t>
                      </a:r>
                      <a:endParaRPr lang="ru-RU" sz="1200">
                        <a:effectLst/>
                        <a:latin typeface="Times New Roman"/>
                        <a:ea typeface="Times New Roman"/>
                      </a:endParaRPr>
                    </a:p>
                  </a:txBody>
                  <a:tcPr marL="9525" marR="9525" marT="9525" marB="9525" anchor="ctr"/>
                </a:tc>
              </a:tr>
              <a:tr h="166583">
                <a:tc>
                  <a:txBody>
                    <a:bodyPr/>
                    <a:lstStyle/>
                    <a:p>
                      <a:pPr>
                        <a:spcAft>
                          <a:spcPts val="0"/>
                        </a:spcAft>
                      </a:pPr>
                      <a:r>
                        <a:rPr lang="ru-RU" sz="1200">
                          <a:effectLst/>
                        </a:rPr>
                        <a:t>Boat3</a:t>
                      </a:r>
                      <a:endParaRPr lang="ru-RU" sz="1200">
                        <a:effectLst/>
                        <a:latin typeface="Times New Roman"/>
                        <a:ea typeface="Times New Roman"/>
                      </a:endParaRPr>
                    </a:p>
                  </a:txBody>
                  <a:tcPr marL="9525" marR="9525" marT="9525" marB="9525" anchor="ctr"/>
                </a:tc>
                <a:tc>
                  <a:txBody>
                    <a:bodyPr/>
                    <a:lstStyle/>
                    <a:p>
                      <a:pPr>
                        <a:spcAft>
                          <a:spcPts val="0"/>
                        </a:spcAft>
                      </a:pPr>
                      <a:r>
                        <a:rPr lang="ru-RU" sz="1200" dirty="0">
                          <a:effectLst/>
                        </a:rPr>
                        <a:t>60,000</a:t>
                      </a:r>
                      <a:endParaRPr lang="ru-RU" sz="1200" dirty="0">
                        <a:effectLst/>
                        <a:latin typeface="Times New Roman"/>
                        <a:ea typeface="Times New Roman"/>
                      </a:endParaRPr>
                    </a:p>
                  </a:txBody>
                  <a:tcPr marL="9525" marR="9525" marT="9525" marB="9525"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3718789132"/>
              </p:ext>
            </p:extLst>
          </p:nvPr>
        </p:nvGraphicFramePr>
        <p:xfrm>
          <a:off x="457200" y="3339782"/>
          <a:ext cx="7467600" cy="1760220"/>
        </p:xfrm>
        <a:graphic>
          <a:graphicData uri="http://schemas.openxmlformats.org/drawingml/2006/table">
            <a:tbl>
              <a:tblPr firstRow="1" firstCol="1" bandRow="1">
                <a:tableStyleId>{5C22544A-7EE6-4342-B048-85BDC9FD1C3A}</a:tableStyleId>
              </a:tblPr>
              <a:tblGrid>
                <a:gridCol w="1866900"/>
                <a:gridCol w="1866900"/>
                <a:gridCol w="1866900"/>
                <a:gridCol w="1866900"/>
              </a:tblGrid>
              <a:tr h="0">
                <a:tc gridSpan="4">
                  <a:txBody>
                    <a:bodyPr/>
                    <a:lstStyle/>
                    <a:p>
                      <a:pPr algn="ctr">
                        <a:spcAft>
                          <a:spcPts val="0"/>
                        </a:spcAft>
                      </a:pPr>
                      <a:endParaRPr lang="ru-RU" sz="1200" dirty="0" smtClean="0">
                        <a:effectLst/>
                        <a:latin typeface="Times New Roman"/>
                        <a:ea typeface="Times New Roman"/>
                      </a:endParaRPr>
                    </a:p>
                    <a:p>
                      <a:pPr algn="ctr">
                        <a:spcAft>
                          <a:spcPts val="0"/>
                        </a:spcAft>
                      </a:pPr>
                      <a:endParaRPr lang="ru-RU" sz="1200" dirty="0" smtClean="0">
                        <a:effectLst/>
                        <a:latin typeface="Times New Roman"/>
                        <a:ea typeface="Times New Roman"/>
                      </a:endParaRPr>
                    </a:p>
                    <a:p>
                      <a:pPr algn="ctr">
                        <a:spcAft>
                          <a:spcPts val="0"/>
                        </a:spcAft>
                      </a:pPr>
                      <a:endParaRPr lang="ru-RU" sz="1200" dirty="0" smtClean="0">
                        <a:effectLst/>
                        <a:latin typeface="Times New Roman"/>
                        <a:ea typeface="Times New Roman"/>
                      </a:endParaRPr>
                    </a:p>
                    <a:p>
                      <a:pPr algn="ctr">
                        <a:spcAft>
                          <a:spcPts val="0"/>
                        </a:spcAft>
                      </a:pPr>
                      <a:endParaRPr lang="ru-RU" sz="1200" dirty="0">
                        <a:effectLst/>
                        <a:latin typeface="Times New Roman"/>
                        <a:ea typeface="Times New Roman"/>
                      </a:endParaRPr>
                    </a:p>
                  </a:txBody>
                  <a:tcPr marL="9525" marR="9525" marT="9525" marB="9525" anchor="ctr"/>
                </a:tc>
                <a:tc hMerge="1">
                  <a:txBody>
                    <a:bodyPr/>
                    <a:lstStyle/>
                    <a:p>
                      <a:endParaRPr lang="ru-RU"/>
                    </a:p>
                  </a:txBody>
                  <a:tcPr/>
                </a:tc>
                <a:tc hMerge="1">
                  <a:txBody>
                    <a:bodyPr/>
                    <a:lstStyle/>
                    <a:p>
                      <a:endParaRPr lang="ru-RU"/>
                    </a:p>
                  </a:txBody>
                  <a:tcPr/>
                </a:tc>
                <a:tc hMerge="1">
                  <a:txBody>
                    <a:bodyPr/>
                    <a:lstStyle/>
                    <a:p>
                      <a:endParaRPr lang="ru-RU"/>
                    </a:p>
                  </a:txBody>
                  <a:tcPr/>
                </a:tc>
              </a:tr>
              <a:tr h="0">
                <a:tc>
                  <a:txBody>
                    <a:bodyPr/>
                    <a:lstStyle/>
                    <a:p>
                      <a:pPr algn="ctr">
                        <a:spcAft>
                          <a:spcPts val="0"/>
                        </a:spcAft>
                      </a:pPr>
                      <a:r>
                        <a:rPr lang="ru-RU" sz="1200">
                          <a:effectLst/>
                        </a:rPr>
                        <a:t>CarModel</a:t>
                      </a:r>
                      <a:endParaRPr lang="ru-RU" sz="1200">
                        <a:effectLst/>
                        <a:latin typeface="Times New Roman"/>
                        <a:ea typeface="Times New Roman"/>
                      </a:endParaRPr>
                    </a:p>
                  </a:txBody>
                  <a:tcPr marL="9525" marR="9525" marT="9525" marB="9525" anchor="ctr"/>
                </a:tc>
                <a:tc>
                  <a:txBody>
                    <a:bodyPr/>
                    <a:lstStyle/>
                    <a:p>
                      <a:pPr algn="ctr">
                        <a:spcAft>
                          <a:spcPts val="0"/>
                        </a:spcAft>
                      </a:pPr>
                      <a:r>
                        <a:rPr lang="ru-RU" sz="1200">
                          <a:effectLst/>
                        </a:rPr>
                        <a:t>CarPrice</a:t>
                      </a:r>
                      <a:endParaRPr lang="ru-RU" sz="1200">
                        <a:effectLst/>
                        <a:latin typeface="Times New Roman"/>
                        <a:ea typeface="Times New Roman"/>
                      </a:endParaRPr>
                    </a:p>
                  </a:txBody>
                  <a:tcPr marL="9525" marR="9525" marT="9525" marB="9525" anchor="ctr"/>
                </a:tc>
                <a:tc>
                  <a:txBody>
                    <a:bodyPr/>
                    <a:lstStyle/>
                    <a:p>
                      <a:pPr algn="ctr">
                        <a:spcAft>
                          <a:spcPts val="0"/>
                        </a:spcAft>
                      </a:pPr>
                      <a:r>
                        <a:rPr lang="ru-RU" sz="1200">
                          <a:effectLst/>
                        </a:rPr>
                        <a:t>BoatModel</a:t>
                      </a:r>
                      <a:endParaRPr lang="ru-RU" sz="1200">
                        <a:effectLst/>
                        <a:latin typeface="Times New Roman"/>
                        <a:ea typeface="Times New Roman"/>
                      </a:endParaRPr>
                    </a:p>
                  </a:txBody>
                  <a:tcPr marL="9525" marR="9525" marT="9525" marB="9525" anchor="ctr"/>
                </a:tc>
                <a:tc>
                  <a:txBody>
                    <a:bodyPr/>
                    <a:lstStyle/>
                    <a:p>
                      <a:pPr algn="ctr">
                        <a:spcAft>
                          <a:spcPts val="0"/>
                        </a:spcAft>
                      </a:pPr>
                      <a:r>
                        <a:rPr lang="ru-RU" sz="1200">
                          <a:effectLst/>
                        </a:rPr>
                        <a:t>BoatPrice</a:t>
                      </a:r>
                      <a:endParaRPr lang="ru-RU" sz="1200">
                        <a:effectLst/>
                        <a:latin typeface="Times New Roman"/>
                        <a:ea typeface="Times New Roman"/>
                      </a:endParaRPr>
                    </a:p>
                  </a:txBody>
                  <a:tcPr marL="9525" marR="9525" marT="9525" marB="9525" anchor="ctr"/>
                </a:tc>
              </a:tr>
              <a:tr h="0">
                <a:tc>
                  <a:txBody>
                    <a:bodyPr/>
                    <a:lstStyle/>
                    <a:p>
                      <a:pPr>
                        <a:spcAft>
                          <a:spcPts val="0"/>
                        </a:spcAft>
                      </a:pPr>
                      <a:r>
                        <a:rPr lang="ru-RU" sz="1200">
                          <a:effectLst/>
                        </a:rPr>
                        <a:t>CarA</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20,000</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Boat1</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10,000</a:t>
                      </a:r>
                      <a:endParaRPr lang="ru-RU" sz="1200">
                        <a:effectLst/>
                        <a:latin typeface="Times New Roman"/>
                        <a:ea typeface="Times New Roman"/>
                      </a:endParaRPr>
                    </a:p>
                  </a:txBody>
                  <a:tcPr marL="9525" marR="9525" marT="9525" marB="9525" anchor="ctr"/>
                </a:tc>
              </a:tr>
              <a:tr h="0">
                <a:tc>
                  <a:txBody>
                    <a:bodyPr/>
                    <a:lstStyle/>
                    <a:p>
                      <a:pPr>
                        <a:spcAft>
                          <a:spcPts val="0"/>
                        </a:spcAft>
                      </a:pPr>
                      <a:r>
                        <a:rPr lang="ru-RU" sz="1200">
                          <a:effectLst/>
                        </a:rPr>
                        <a:t>CarB</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30,000</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Boat1</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10,000</a:t>
                      </a:r>
                      <a:endParaRPr lang="ru-RU" sz="1200">
                        <a:effectLst/>
                        <a:latin typeface="Times New Roman"/>
                        <a:ea typeface="Times New Roman"/>
                      </a:endParaRPr>
                    </a:p>
                  </a:txBody>
                  <a:tcPr marL="9525" marR="9525" marT="9525" marB="9525" anchor="ctr"/>
                </a:tc>
              </a:tr>
              <a:tr h="0">
                <a:tc>
                  <a:txBody>
                    <a:bodyPr/>
                    <a:lstStyle/>
                    <a:p>
                      <a:pPr>
                        <a:spcAft>
                          <a:spcPts val="0"/>
                        </a:spcAft>
                      </a:pPr>
                      <a:r>
                        <a:rPr lang="ru-RU" sz="1200">
                          <a:effectLst/>
                        </a:rPr>
                        <a:t>CarC</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50,000</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Boat1</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10,000</a:t>
                      </a:r>
                      <a:endParaRPr lang="ru-RU" sz="1200">
                        <a:effectLst/>
                        <a:latin typeface="Times New Roman"/>
                        <a:ea typeface="Times New Roman"/>
                      </a:endParaRPr>
                    </a:p>
                  </a:txBody>
                  <a:tcPr marL="9525" marR="9525" marT="9525" marB="9525" anchor="ctr"/>
                </a:tc>
              </a:tr>
              <a:tr h="0">
                <a:tc>
                  <a:txBody>
                    <a:bodyPr/>
                    <a:lstStyle/>
                    <a:p>
                      <a:pPr>
                        <a:spcAft>
                          <a:spcPts val="0"/>
                        </a:spcAft>
                      </a:pPr>
                      <a:r>
                        <a:rPr lang="ru-RU" sz="1200">
                          <a:effectLst/>
                        </a:rPr>
                        <a:t>CarC</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50,000</a:t>
                      </a:r>
                      <a:endParaRPr lang="ru-RU" sz="1200">
                        <a:effectLst/>
                        <a:latin typeface="Times New Roman"/>
                        <a:ea typeface="Times New Roman"/>
                      </a:endParaRPr>
                    </a:p>
                  </a:txBody>
                  <a:tcPr marL="9525" marR="9525" marT="9525" marB="9525" anchor="ctr"/>
                </a:tc>
                <a:tc>
                  <a:txBody>
                    <a:bodyPr/>
                    <a:lstStyle/>
                    <a:p>
                      <a:pPr>
                        <a:spcAft>
                          <a:spcPts val="0"/>
                        </a:spcAft>
                      </a:pPr>
                      <a:r>
                        <a:rPr lang="ru-RU" sz="1200">
                          <a:effectLst/>
                        </a:rPr>
                        <a:t>Boat2</a:t>
                      </a:r>
                      <a:endParaRPr lang="ru-RU" sz="1200">
                        <a:effectLst/>
                        <a:latin typeface="Times New Roman"/>
                        <a:ea typeface="Times New Roman"/>
                      </a:endParaRPr>
                    </a:p>
                  </a:txBody>
                  <a:tcPr marL="9525" marR="9525" marT="9525" marB="9525" anchor="ctr"/>
                </a:tc>
                <a:tc>
                  <a:txBody>
                    <a:bodyPr/>
                    <a:lstStyle/>
                    <a:p>
                      <a:pPr>
                        <a:spcAft>
                          <a:spcPts val="0"/>
                        </a:spcAft>
                      </a:pPr>
                      <a:r>
                        <a:rPr lang="ru-RU" sz="1200" dirty="0">
                          <a:effectLst/>
                        </a:rPr>
                        <a:t>40,000</a:t>
                      </a:r>
                      <a:endParaRPr lang="ru-RU" sz="1200" dirty="0">
                        <a:effectLst/>
                        <a:latin typeface="Times New Roman"/>
                        <a:ea typeface="Times New Roman"/>
                      </a:endParaRPr>
                    </a:p>
                  </a:txBody>
                  <a:tcPr marL="9525" marR="9525" marT="9525" marB="9525" anchor="ctr"/>
                </a:tc>
              </a:tr>
            </a:tbl>
          </a:graphicData>
        </a:graphic>
      </p:graphicFrame>
      <p:pic>
        <p:nvPicPr>
          <p:cNvPr id="13" name="Рисунок 1"/>
          <p:cNvPicPr>
            <a:picLocks noChangeAspect="1" noChangeArrowheads="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colorTemperature colorTemp="5500"/>
                    </a14:imgEffect>
                    <a14:imgEffect>
                      <a14:saturation sat="205000"/>
                    </a14:imgEffect>
                  </a14:imgLayer>
                </a14:imgProps>
              </a:ext>
              <a:ext uri="{28A0092B-C50C-407E-A947-70E740481C1C}">
                <a14:useLocalDpi xmlns:a14="http://schemas.microsoft.com/office/drawing/2010/main" val="0"/>
              </a:ext>
            </a:extLst>
          </a:blip>
          <a:srcRect/>
          <a:stretch>
            <a:fillRect/>
          </a:stretch>
        </p:blipFill>
        <p:spPr bwMode="auto">
          <a:xfrm>
            <a:off x="3347864" y="3366627"/>
            <a:ext cx="1790700" cy="638175"/>
          </a:xfrm>
          <a:prstGeom prst="rect">
            <a:avLst/>
          </a:prstGeom>
          <a:solidFill>
            <a:schemeClr val="accent1">
              <a:alpha val="0"/>
            </a:schemeClr>
          </a:solidFill>
        </p:spPr>
      </p:pic>
    </p:spTree>
    <p:extLst>
      <p:ext uri="{BB962C8B-B14F-4D97-AF65-F5344CB8AC3E}">
        <p14:creationId xmlns:p14="http://schemas.microsoft.com/office/powerpoint/2010/main" val="55052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r>
              <a:rPr lang="ru-RU" dirty="0"/>
              <a:t>Естественное соединение</a:t>
            </a:r>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12</a:t>
            </a:fld>
            <a:endParaRPr lang="ru-RU"/>
          </a:p>
        </p:txBody>
      </p:sp>
      <p:sp>
        <p:nvSpPr>
          <p:cNvPr id="7" name="Содержимое 2"/>
          <p:cNvSpPr txBox="1">
            <a:spLocks/>
          </p:cNvSpPr>
          <p:nvPr/>
        </p:nvSpPr>
        <p:spPr bwMode="auto">
          <a:xfrm>
            <a:off x="500063" y="928674"/>
            <a:ext cx="7456313" cy="2356310"/>
          </a:xfrm>
          <a:prstGeom prst="rect">
            <a:avLst/>
          </a:prstGeom>
          <a:noFill/>
          <a:ln w="9525">
            <a:noFill/>
            <a:miter lim="800000"/>
            <a:headEnd/>
            <a:tailEnd/>
          </a:ln>
        </p:spPr>
        <p:txBody>
          <a:bodyPr/>
          <a:lstStyle/>
          <a:p>
            <a:r>
              <a:rPr lang="ru-RU" sz="2400" dirty="0"/>
              <a:t>Естественным соединением называется соединение по эквивалентности двух отношений R и S, выполненное по всем общим атрибутам x, из результатов которого исключается по одному экземпляру каждого общего атрибута.</a:t>
            </a:r>
          </a:p>
          <a:p>
            <a:r>
              <a:rPr lang="ru-RU" sz="2400" i="1" dirty="0"/>
              <a:t>R</a:t>
            </a:r>
            <a:r>
              <a:rPr lang="ru-RU" sz="2400" dirty="0"/>
              <a:t> ⋈ </a:t>
            </a:r>
            <a:r>
              <a:rPr lang="ru-RU" sz="2400" i="1" dirty="0" smtClean="0"/>
              <a:t>S</a:t>
            </a:r>
            <a:endParaRPr lang="ru-RU" sz="2400" dirty="0"/>
          </a:p>
        </p:txBody>
      </p:sp>
      <p:pic>
        <p:nvPicPr>
          <p:cNvPr id="1026" name="Рисунок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025" y="3284984"/>
            <a:ext cx="6148388"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490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r>
              <a:rPr lang="ru-RU" dirty="0"/>
              <a:t>Внешнее соединение</a:t>
            </a:r>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13</a:t>
            </a:fld>
            <a:endParaRPr lang="ru-RU"/>
          </a:p>
        </p:txBody>
      </p:sp>
      <p:sp>
        <p:nvSpPr>
          <p:cNvPr id="7" name="Содержимое 2"/>
          <p:cNvSpPr txBox="1">
            <a:spLocks/>
          </p:cNvSpPr>
          <p:nvPr/>
        </p:nvSpPr>
        <p:spPr bwMode="auto">
          <a:xfrm>
            <a:off x="500063" y="928674"/>
            <a:ext cx="7456313" cy="5326076"/>
          </a:xfrm>
          <a:prstGeom prst="rect">
            <a:avLst/>
          </a:prstGeom>
          <a:noFill/>
          <a:ln w="9525">
            <a:noFill/>
            <a:miter lim="800000"/>
            <a:headEnd/>
            <a:tailEnd/>
          </a:ln>
        </p:spPr>
        <p:txBody>
          <a:bodyPr/>
          <a:lstStyle/>
          <a:p>
            <a:r>
              <a:rPr lang="ru-RU" sz="2400" dirty="0"/>
              <a:t>Левым внешним соединением называется соединение, при котором в результирующее отношение включаются также кортежи отношения R, не имеющие совпадающих значений в общих столбцах отношения S.</a:t>
            </a:r>
          </a:p>
          <a:p>
            <a:r>
              <a:rPr lang="ru-RU" sz="2400" dirty="0"/>
              <a:t>Существует также правое внешнее соединение, называемое так потому, что в результирующем отношении содержатся все кортежи правого отношения. Кроме того, существует и полное внешнее соединение, в результирующее отношение которого помещаются все кортежи из обоих отношений и в котором для обозначения несовпадающих значений кортежей используется значение NULL.</a:t>
            </a:r>
          </a:p>
        </p:txBody>
      </p:sp>
    </p:spTree>
    <p:extLst>
      <p:ext uri="{BB962C8B-B14F-4D97-AF65-F5344CB8AC3E}">
        <p14:creationId xmlns:p14="http://schemas.microsoft.com/office/powerpoint/2010/main" val="410629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r>
              <a:rPr lang="ru-RU" b="1" dirty="0" err="1"/>
              <a:t>Left</a:t>
            </a:r>
            <a:r>
              <a:rPr lang="ru-RU" b="1" dirty="0"/>
              <a:t> </a:t>
            </a:r>
            <a:r>
              <a:rPr lang="ru-RU" b="1" dirty="0" err="1"/>
              <a:t>outer</a:t>
            </a:r>
            <a:r>
              <a:rPr lang="ru-RU" b="1" dirty="0"/>
              <a:t> </a:t>
            </a:r>
            <a:r>
              <a:rPr lang="ru-RU" b="1" dirty="0" err="1"/>
              <a:t>join</a:t>
            </a:r>
            <a:r>
              <a:rPr lang="ru-RU" b="1" dirty="0"/>
              <a:t> (⟕)</a:t>
            </a:r>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14</a:t>
            </a:fld>
            <a:endParaRPr lang="ru-RU"/>
          </a:p>
        </p:txBody>
      </p:sp>
      <p:graphicFrame>
        <p:nvGraphicFramePr>
          <p:cNvPr id="3" name="Таблица 2"/>
          <p:cNvGraphicFramePr>
            <a:graphicFrameLocks noGrp="1"/>
          </p:cNvGraphicFramePr>
          <p:nvPr>
            <p:extLst>
              <p:ext uri="{D42A27DB-BD31-4B8C-83A1-F6EECF244321}">
                <p14:modId xmlns:p14="http://schemas.microsoft.com/office/powerpoint/2010/main" val="2436380840"/>
              </p:ext>
            </p:extLst>
          </p:nvPr>
        </p:nvGraphicFramePr>
        <p:xfrm>
          <a:off x="443869" y="1340768"/>
          <a:ext cx="2314599" cy="1413510"/>
        </p:xfrm>
        <a:graphic>
          <a:graphicData uri="http://schemas.openxmlformats.org/drawingml/2006/table">
            <a:tbl>
              <a:tblPr firstRow="1" firstCol="1" bandRow="1">
                <a:tableStyleId>{5C22544A-7EE6-4342-B048-85BDC9FD1C3A}</a:tableStyleId>
              </a:tblPr>
              <a:tblGrid>
                <a:gridCol w="771533"/>
                <a:gridCol w="771533"/>
                <a:gridCol w="771533"/>
              </a:tblGrid>
              <a:tr h="0">
                <a:tc gridSpan="3">
                  <a:txBody>
                    <a:bodyPr/>
                    <a:lstStyle/>
                    <a:p>
                      <a:pPr algn="ctr">
                        <a:spcAft>
                          <a:spcPts val="0"/>
                        </a:spcAft>
                      </a:pPr>
                      <a:r>
                        <a:rPr lang="ru-RU" sz="1200">
                          <a:effectLst/>
                        </a:rPr>
                        <a:t>Employee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ru-RU"/>
                    </a:p>
                  </a:txBody>
                  <a:tcPr/>
                </a:tc>
                <a:tc hMerge="1">
                  <a:txBody>
                    <a:bodyPr/>
                    <a:lstStyle/>
                    <a:p>
                      <a:endParaRPr lang="ru-RU"/>
                    </a:p>
                  </a:txBody>
                  <a:tcPr/>
                </a:tc>
              </a:tr>
              <a:tr h="0">
                <a:tc>
                  <a:txBody>
                    <a:bodyPr/>
                    <a:lstStyle/>
                    <a:p>
                      <a:pPr algn="ctr">
                        <a:spcAft>
                          <a:spcPts val="0"/>
                        </a:spcAft>
                      </a:pPr>
                      <a:r>
                        <a:rPr lang="ru-RU" sz="1200">
                          <a:effectLst/>
                        </a:rPr>
                        <a: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EmpId</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DeptName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Harry</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3415</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Finance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Sally</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2241</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George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3401</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Finance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2202</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Tim</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1123</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dirty="0" err="1">
                          <a:effectLst/>
                        </a:rPr>
                        <a:t>Executive</a:t>
                      </a:r>
                      <a:endParaRPr lang="ru-RU" sz="12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3383423756"/>
              </p:ext>
            </p:extLst>
          </p:nvPr>
        </p:nvGraphicFramePr>
        <p:xfrm>
          <a:off x="3563888" y="1340768"/>
          <a:ext cx="2160240" cy="807720"/>
        </p:xfrm>
        <a:graphic>
          <a:graphicData uri="http://schemas.openxmlformats.org/drawingml/2006/table">
            <a:tbl>
              <a:tblPr firstRow="1" firstCol="1" bandRow="1">
                <a:tableStyleId>{5C22544A-7EE6-4342-B048-85BDC9FD1C3A}</a:tableStyleId>
              </a:tblPr>
              <a:tblGrid>
                <a:gridCol w="1080120"/>
                <a:gridCol w="1080120"/>
              </a:tblGrid>
              <a:tr h="198022">
                <a:tc gridSpan="2">
                  <a:txBody>
                    <a:bodyPr/>
                    <a:lstStyle/>
                    <a:p>
                      <a:pPr algn="ctr">
                        <a:spcAft>
                          <a:spcPts val="0"/>
                        </a:spcAft>
                      </a:pPr>
                      <a:r>
                        <a:rPr lang="ru-RU" sz="1200">
                          <a:effectLst/>
                        </a:rPr>
                        <a:t>Dept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ru-RU"/>
                    </a:p>
                  </a:txBody>
                  <a:tcPr/>
                </a:tc>
              </a:tr>
              <a:tr h="198022">
                <a:tc>
                  <a:txBody>
                    <a:bodyPr/>
                    <a:lstStyle/>
                    <a:p>
                      <a:pPr algn="ctr">
                        <a:spcAft>
                          <a:spcPts val="0"/>
                        </a:spcAft>
                      </a:pPr>
                      <a:r>
                        <a:rPr lang="ru-RU" sz="1200">
                          <a:effectLst/>
                        </a:rPr>
                        <a:t>DeptName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Manager</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198022">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198022">
                <a:tc>
                  <a:txBody>
                    <a:bodyPr/>
                    <a:lstStyle/>
                    <a:p>
                      <a:pPr>
                        <a:spcAft>
                          <a:spcPts val="0"/>
                        </a:spcAft>
                      </a:pPr>
                      <a:r>
                        <a:rPr lang="ru-RU" sz="1200">
                          <a:effectLst/>
                        </a:rPr>
                        <a:t>Production</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dirty="0" err="1">
                          <a:effectLst/>
                        </a:rPr>
                        <a:t>Charles</a:t>
                      </a:r>
                      <a:endParaRPr lang="ru-RU" sz="12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graphicFrame>
        <p:nvGraphicFramePr>
          <p:cNvPr id="5" name="Таблица 4"/>
          <p:cNvGraphicFramePr>
            <a:graphicFrameLocks noGrp="1"/>
          </p:cNvGraphicFramePr>
          <p:nvPr/>
        </p:nvGraphicFramePr>
        <p:xfrm>
          <a:off x="457200" y="3330257"/>
          <a:ext cx="7467600" cy="1413510"/>
        </p:xfrm>
        <a:graphic>
          <a:graphicData uri="http://schemas.openxmlformats.org/drawingml/2006/table">
            <a:tbl>
              <a:tblPr firstRow="1" firstCol="1" bandRow="1">
                <a:tableStyleId>{5C22544A-7EE6-4342-B048-85BDC9FD1C3A}</a:tableStyleId>
              </a:tblPr>
              <a:tblGrid>
                <a:gridCol w="1866900"/>
                <a:gridCol w="1866900"/>
                <a:gridCol w="1866900"/>
                <a:gridCol w="1866900"/>
              </a:tblGrid>
              <a:tr h="0">
                <a:tc gridSpan="4">
                  <a:txBody>
                    <a:bodyPr/>
                    <a:lstStyle/>
                    <a:p>
                      <a:pPr algn="ctr">
                        <a:spcAft>
                          <a:spcPts val="0"/>
                        </a:spcAft>
                      </a:pPr>
                      <a:r>
                        <a:rPr lang="ru-RU" sz="1200">
                          <a:effectLst/>
                        </a:rPr>
                        <a:t>Employee ⟕ Dept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ru-RU"/>
                    </a:p>
                  </a:txBody>
                  <a:tcPr/>
                </a:tc>
                <a:tc hMerge="1">
                  <a:txBody>
                    <a:bodyPr/>
                    <a:lstStyle/>
                    <a:p>
                      <a:endParaRPr lang="ru-RU"/>
                    </a:p>
                  </a:txBody>
                  <a:tcPr/>
                </a:tc>
                <a:tc hMerge="1">
                  <a:txBody>
                    <a:bodyPr/>
                    <a:lstStyle/>
                    <a:p>
                      <a:endParaRPr lang="ru-RU"/>
                    </a:p>
                  </a:txBody>
                  <a:tcPr/>
                </a:tc>
              </a:tr>
              <a:tr h="0">
                <a:tc>
                  <a:txBody>
                    <a:bodyPr/>
                    <a:lstStyle/>
                    <a:p>
                      <a:pPr algn="ctr">
                        <a:spcAft>
                          <a:spcPts val="0"/>
                        </a:spcAft>
                      </a:pPr>
                      <a:r>
                        <a:rPr lang="ru-RU" sz="1200">
                          <a:effectLst/>
                        </a:rPr>
                        <a: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EmpId</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DeptName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Manager</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Harry</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3415</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Finance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1200">
                          <a:effectLst/>
                        </a:rPr>
                        <a:t>NULL</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Sally</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2241</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George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3401</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Finance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1200">
                          <a:effectLst/>
                        </a:rPr>
                        <a:t>NULL</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2202</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Tim</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1123</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Executive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1200" dirty="0">
                          <a:effectLst/>
                        </a:rPr>
                        <a:t>NULL</a:t>
                      </a:r>
                      <a:endParaRPr lang="ru-RU" sz="12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2140719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r>
              <a:rPr lang="en-US" dirty="0"/>
              <a:t>Right outer join (</a:t>
            </a:r>
            <a:r>
              <a:rPr lang="ru-RU" dirty="0"/>
              <a:t>⟖</a:t>
            </a:r>
            <a:r>
              <a:rPr lang="en-US" dirty="0"/>
              <a:t>)</a:t>
            </a:r>
            <a:endParaRPr lang="ru-RU" b="1" dirty="0"/>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15</a:t>
            </a:fld>
            <a:endParaRPr lang="ru-RU"/>
          </a:p>
        </p:txBody>
      </p:sp>
      <p:graphicFrame>
        <p:nvGraphicFramePr>
          <p:cNvPr id="3" name="Таблица 2"/>
          <p:cNvGraphicFramePr>
            <a:graphicFrameLocks noGrp="1"/>
          </p:cNvGraphicFramePr>
          <p:nvPr>
            <p:extLst>
              <p:ext uri="{D42A27DB-BD31-4B8C-83A1-F6EECF244321}">
                <p14:modId xmlns:p14="http://schemas.microsoft.com/office/powerpoint/2010/main" val="2436380840"/>
              </p:ext>
            </p:extLst>
          </p:nvPr>
        </p:nvGraphicFramePr>
        <p:xfrm>
          <a:off x="443869" y="1340768"/>
          <a:ext cx="2314599" cy="1413510"/>
        </p:xfrm>
        <a:graphic>
          <a:graphicData uri="http://schemas.openxmlformats.org/drawingml/2006/table">
            <a:tbl>
              <a:tblPr firstRow="1" firstCol="1" bandRow="1">
                <a:tableStyleId>{5C22544A-7EE6-4342-B048-85BDC9FD1C3A}</a:tableStyleId>
              </a:tblPr>
              <a:tblGrid>
                <a:gridCol w="771533"/>
                <a:gridCol w="771533"/>
                <a:gridCol w="771533"/>
              </a:tblGrid>
              <a:tr h="0">
                <a:tc gridSpan="3">
                  <a:txBody>
                    <a:bodyPr/>
                    <a:lstStyle/>
                    <a:p>
                      <a:pPr algn="ctr">
                        <a:spcAft>
                          <a:spcPts val="0"/>
                        </a:spcAft>
                      </a:pPr>
                      <a:r>
                        <a:rPr lang="ru-RU" sz="1200">
                          <a:effectLst/>
                        </a:rPr>
                        <a:t>Employee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ru-RU"/>
                    </a:p>
                  </a:txBody>
                  <a:tcPr/>
                </a:tc>
                <a:tc hMerge="1">
                  <a:txBody>
                    <a:bodyPr/>
                    <a:lstStyle/>
                    <a:p>
                      <a:endParaRPr lang="ru-RU"/>
                    </a:p>
                  </a:txBody>
                  <a:tcPr/>
                </a:tc>
              </a:tr>
              <a:tr h="0">
                <a:tc>
                  <a:txBody>
                    <a:bodyPr/>
                    <a:lstStyle/>
                    <a:p>
                      <a:pPr algn="ctr">
                        <a:spcAft>
                          <a:spcPts val="0"/>
                        </a:spcAft>
                      </a:pPr>
                      <a:r>
                        <a:rPr lang="ru-RU" sz="1200">
                          <a:effectLst/>
                        </a:rPr>
                        <a: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EmpId</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DeptName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Harry</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3415</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Finance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Sally</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2241</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George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3401</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Finance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2202</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Tim</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1123</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dirty="0" err="1">
                          <a:effectLst/>
                        </a:rPr>
                        <a:t>Executive</a:t>
                      </a:r>
                      <a:endParaRPr lang="ru-RU" sz="12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3383423756"/>
              </p:ext>
            </p:extLst>
          </p:nvPr>
        </p:nvGraphicFramePr>
        <p:xfrm>
          <a:off x="3563888" y="1340768"/>
          <a:ext cx="2160240" cy="807720"/>
        </p:xfrm>
        <a:graphic>
          <a:graphicData uri="http://schemas.openxmlformats.org/drawingml/2006/table">
            <a:tbl>
              <a:tblPr firstRow="1" firstCol="1" bandRow="1">
                <a:tableStyleId>{5C22544A-7EE6-4342-B048-85BDC9FD1C3A}</a:tableStyleId>
              </a:tblPr>
              <a:tblGrid>
                <a:gridCol w="1080120"/>
                <a:gridCol w="1080120"/>
              </a:tblGrid>
              <a:tr h="198022">
                <a:tc gridSpan="2">
                  <a:txBody>
                    <a:bodyPr/>
                    <a:lstStyle/>
                    <a:p>
                      <a:pPr algn="ctr">
                        <a:spcAft>
                          <a:spcPts val="0"/>
                        </a:spcAft>
                      </a:pPr>
                      <a:r>
                        <a:rPr lang="ru-RU" sz="1200">
                          <a:effectLst/>
                        </a:rPr>
                        <a:t>Dept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ru-RU"/>
                    </a:p>
                  </a:txBody>
                  <a:tcPr/>
                </a:tc>
              </a:tr>
              <a:tr h="198022">
                <a:tc>
                  <a:txBody>
                    <a:bodyPr/>
                    <a:lstStyle/>
                    <a:p>
                      <a:pPr algn="ctr">
                        <a:spcAft>
                          <a:spcPts val="0"/>
                        </a:spcAft>
                      </a:pPr>
                      <a:r>
                        <a:rPr lang="ru-RU" sz="1200">
                          <a:effectLst/>
                        </a:rPr>
                        <a:t>DeptName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Manager</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198022">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198022">
                <a:tc>
                  <a:txBody>
                    <a:bodyPr/>
                    <a:lstStyle/>
                    <a:p>
                      <a:pPr>
                        <a:spcAft>
                          <a:spcPts val="0"/>
                        </a:spcAft>
                      </a:pPr>
                      <a:r>
                        <a:rPr lang="ru-RU" sz="1200">
                          <a:effectLst/>
                        </a:rPr>
                        <a:t>Production</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dirty="0" err="1">
                          <a:effectLst/>
                        </a:rPr>
                        <a:t>Charles</a:t>
                      </a:r>
                      <a:endParaRPr lang="ru-RU" sz="12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graphicFrame>
        <p:nvGraphicFramePr>
          <p:cNvPr id="7" name="Таблица 6"/>
          <p:cNvGraphicFramePr>
            <a:graphicFrameLocks noGrp="1"/>
          </p:cNvGraphicFramePr>
          <p:nvPr/>
        </p:nvGraphicFramePr>
        <p:xfrm>
          <a:off x="457200" y="3532187"/>
          <a:ext cx="7467600" cy="1009650"/>
        </p:xfrm>
        <a:graphic>
          <a:graphicData uri="http://schemas.openxmlformats.org/drawingml/2006/table">
            <a:tbl>
              <a:tblPr firstRow="1" firstCol="1" bandRow="1">
                <a:tableStyleId>{5C22544A-7EE6-4342-B048-85BDC9FD1C3A}</a:tableStyleId>
              </a:tblPr>
              <a:tblGrid>
                <a:gridCol w="1866900"/>
                <a:gridCol w="1866900"/>
                <a:gridCol w="1866900"/>
                <a:gridCol w="1866900"/>
              </a:tblGrid>
              <a:tr h="0">
                <a:tc gridSpan="4">
                  <a:txBody>
                    <a:bodyPr/>
                    <a:lstStyle/>
                    <a:p>
                      <a:pPr algn="ctr">
                        <a:spcAft>
                          <a:spcPts val="0"/>
                        </a:spcAft>
                      </a:pPr>
                      <a:r>
                        <a:rPr lang="ru-RU" sz="1200">
                          <a:effectLst/>
                        </a:rPr>
                        <a:t>Employee ⟖ Dept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ru-RU"/>
                    </a:p>
                  </a:txBody>
                  <a:tcPr/>
                </a:tc>
                <a:tc hMerge="1">
                  <a:txBody>
                    <a:bodyPr/>
                    <a:lstStyle/>
                    <a:p>
                      <a:endParaRPr lang="ru-RU"/>
                    </a:p>
                  </a:txBody>
                  <a:tcPr/>
                </a:tc>
                <a:tc hMerge="1">
                  <a:txBody>
                    <a:bodyPr/>
                    <a:lstStyle/>
                    <a:p>
                      <a:endParaRPr lang="ru-RU"/>
                    </a:p>
                  </a:txBody>
                  <a:tcPr/>
                </a:tc>
              </a:tr>
              <a:tr h="0">
                <a:tc>
                  <a:txBody>
                    <a:bodyPr/>
                    <a:lstStyle/>
                    <a:p>
                      <a:pPr algn="ctr">
                        <a:spcAft>
                          <a:spcPts val="0"/>
                        </a:spcAft>
                      </a:pPr>
                      <a:r>
                        <a:rPr lang="ru-RU" sz="1200">
                          <a:effectLst/>
                        </a:rPr>
                        <a: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EmpId</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DeptName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Manager</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Sally</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2241</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2202</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en-US" sz="1200">
                          <a:effectLst/>
                        </a:rPr>
                        <a:t>NULL</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1200">
                          <a:effectLst/>
                        </a:rPr>
                        <a:t>NULL</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Production</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dirty="0" err="1">
                          <a:effectLst/>
                        </a:rPr>
                        <a:t>Charles</a:t>
                      </a:r>
                      <a:endParaRPr lang="ru-RU" sz="12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1961715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r>
              <a:rPr lang="ru-RU" dirty="0" err="1"/>
              <a:t>Full</a:t>
            </a:r>
            <a:r>
              <a:rPr lang="ru-RU" dirty="0"/>
              <a:t> </a:t>
            </a:r>
            <a:r>
              <a:rPr lang="ru-RU" dirty="0" err="1"/>
              <a:t>outer</a:t>
            </a:r>
            <a:r>
              <a:rPr lang="ru-RU" dirty="0"/>
              <a:t> </a:t>
            </a:r>
            <a:r>
              <a:rPr lang="ru-RU" dirty="0" err="1"/>
              <a:t>join</a:t>
            </a:r>
            <a:r>
              <a:rPr lang="ru-RU" dirty="0"/>
              <a:t> (⟗)</a:t>
            </a:r>
            <a:endParaRPr lang="ru-RU" b="1" dirty="0"/>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16</a:t>
            </a:fld>
            <a:endParaRPr lang="ru-RU"/>
          </a:p>
        </p:txBody>
      </p:sp>
      <p:graphicFrame>
        <p:nvGraphicFramePr>
          <p:cNvPr id="3" name="Таблица 2"/>
          <p:cNvGraphicFramePr>
            <a:graphicFrameLocks noGrp="1"/>
          </p:cNvGraphicFramePr>
          <p:nvPr>
            <p:extLst>
              <p:ext uri="{D42A27DB-BD31-4B8C-83A1-F6EECF244321}">
                <p14:modId xmlns:p14="http://schemas.microsoft.com/office/powerpoint/2010/main" val="2436380840"/>
              </p:ext>
            </p:extLst>
          </p:nvPr>
        </p:nvGraphicFramePr>
        <p:xfrm>
          <a:off x="443869" y="1340768"/>
          <a:ext cx="2314599" cy="1413510"/>
        </p:xfrm>
        <a:graphic>
          <a:graphicData uri="http://schemas.openxmlformats.org/drawingml/2006/table">
            <a:tbl>
              <a:tblPr firstRow="1" firstCol="1" bandRow="1">
                <a:tableStyleId>{5C22544A-7EE6-4342-B048-85BDC9FD1C3A}</a:tableStyleId>
              </a:tblPr>
              <a:tblGrid>
                <a:gridCol w="771533"/>
                <a:gridCol w="771533"/>
                <a:gridCol w="771533"/>
              </a:tblGrid>
              <a:tr h="0">
                <a:tc gridSpan="3">
                  <a:txBody>
                    <a:bodyPr/>
                    <a:lstStyle/>
                    <a:p>
                      <a:pPr algn="ctr">
                        <a:spcAft>
                          <a:spcPts val="0"/>
                        </a:spcAft>
                      </a:pPr>
                      <a:r>
                        <a:rPr lang="ru-RU" sz="1200">
                          <a:effectLst/>
                        </a:rPr>
                        <a:t>Employee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ru-RU"/>
                    </a:p>
                  </a:txBody>
                  <a:tcPr/>
                </a:tc>
                <a:tc hMerge="1">
                  <a:txBody>
                    <a:bodyPr/>
                    <a:lstStyle/>
                    <a:p>
                      <a:endParaRPr lang="ru-RU"/>
                    </a:p>
                  </a:txBody>
                  <a:tcPr/>
                </a:tc>
              </a:tr>
              <a:tr h="0">
                <a:tc>
                  <a:txBody>
                    <a:bodyPr/>
                    <a:lstStyle/>
                    <a:p>
                      <a:pPr algn="ctr">
                        <a:spcAft>
                          <a:spcPts val="0"/>
                        </a:spcAft>
                      </a:pPr>
                      <a:r>
                        <a:rPr lang="ru-RU" sz="1200">
                          <a:effectLst/>
                        </a:rPr>
                        <a: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EmpId</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DeptName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Harry</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3415</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Finance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Sally</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2241</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George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3401</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Finance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2202</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Tim</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1123</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dirty="0" err="1">
                          <a:effectLst/>
                        </a:rPr>
                        <a:t>Executive</a:t>
                      </a:r>
                      <a:endParaRPr lang="ru-RU" sz="12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3383423756"/>
              </p:ext>
            </p:extLst>
          </p:nvPr>
        </p:nvGraphicFramePr>
        <p:xfrm>
          <a:off x="3563888" y="1340768"/>
          <a:ext cx="2160240" cy="807720"/>
        </p:xfrm>
        <a:graphic>
          <a:graphicData uri="http://schemas.openxmlformats.org/drawingml/2006/table">
            <a:tbl>
              <a:tblPr firstRow="1" firstCol="1" bandRow="1">
                <a:tableStyleId>{5C22544A-7EE6-4342-B048-85BDC9FD1C3A}</a:tableStyleId>
              </a:tblPr>
              <a:tblGrid>
                <a:gridCol w="1080120"/>
                <a:gridCol w="1080120"/>
              </a:tblGrid>
              <a:tr h="198022">
                <a:tc gridSpan="2">
                  <a:txBody>
                    <a:bodyPr/>
                    <a:lstStyle/>
                    <a:p>
                      <a:pPr algn="ctr">
                        <a:spcAft>
                          <a:spcPts val="0"/>
                        </a:spcAft>
                      </a:pPr>
                      <a:r>
                        <a:rPr lang="ru-RU" sz="1200">
                          <a:effectLst/>
                        </a:rPr>
                        <a:t>Dept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ru-RU"/>
                    </a:p>
                  </a:txBody>
                  <a:tcPr/>
                </a:tc>
              </a:tr>
              <a:tr h="198022">
                <a:tc>
                  <a:txBody>
                    <a:bodyPr/>
                    <a:lstStyle/>
                    <a:p>
                      <a:pPr algn="ctr">
                        <a:spcAft>
                          <a:spcPts val="0"/>
                        </a:spcAft>
                      </a:pPr>
                      <a:r>
                        <a:rPr lang="ru-RU" sz="1200">
                          <a:effectLst/>
                        </a:rPr>
                        <a:t>DeptName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Manager</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198022">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198022">
                <a:tc>
                  <a:txBody>
                    <a:bodyPr/>
                    <a:lstStyle/>
                    <a:p>
                      <a:pPr>
                        <a:spcAft>
                          <a:spcPts val="0"/>
                        </a:spcAft>
                      </a:pPr>
                      <a:r>
                        <a:rPr lang="ru-RU" sz="1200">
                          <a:effectLst/>
                        </a:rPr>
                        <a:t>Production</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dirty="0" err="1">
                          <a:effectLst/>
                        </a:rPr>
                        <a:t>Charles</a:t>
                      </a:r>
                      <a:endParaRPr lang="ru-RU" sz="12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graphicFrame>
        <p:nvGraphicFramePr>
          <p:cNvPr id="5" name="Таблица 4"/>
          <p:cNvGraphicFramePr>
            <a:graphicFrameLocks noGrp="1"/>
          </p:cNvGraphicFramePr>
          <p:nvPr/>
        </p:nvGraphicFramePr>
        <p:xfrm>
          <a:off x="457200" y="3229292"/>
          <a:ext cx="7467600" cy="1615440"/>
        </p:xfrm>
        <a:graphic>
          <a:graphicData uri="http://schemas.openxmlformats.org/drawingml/2006/table">
            <a:tbl>
              <a:tblPr firstRow="1" firstCol="1" bandRow="1">
                <a:tableStyleId>{5C22544A-7EE6-4342-B048-85BDC9FD1C3A}</a:tableStyleId>
              </a:tblPr>
              <a:tblGrid>
                <a:gridCol w="1866900"/>
                <a:gridCol w="1866900"/>
                <a:gridCol w="1866900"/>
                <a:gridCol w="1866900"/>
              </a:tblGrid>
              <a:tr h="0">
                <a:tc gridSpan="4">
                  <a:txBody>
                    <a:bodyPr/>
                    <a:lstStyle/>
                    <a:p>
                      <a:pPr algn="ctr">
                        <a:spcAft>
                          <a:spcPts val="0"/>
                        </a:spcAft>
                      </a:pPr>
                      <a:r>
                        <a:rPr lang="ru-RU" sz="1200">
                          <a:effectLst/>
                        </a:rPr>
                        <a:t>Employee ⟗ Dept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ru-RU"/>
                    </a:p>
                  </a:txBody>
                  <a:tcPr/>
                </a:tc>
                <a:tc hMerge="1">
                  <a:txBody>
                    <a:bodyPr/>
                    <a:lstStyle/>
                    <a:p>
                      <a:endParaRPr lang="ru-RU"/>
                    </a:p>
                  </a:txBody>
                  <a:tcPr/>
                </a:tc>
                <a:tc hMerge="1">
                  <a:txBody>
                    <a:bodyPr/>
                    <a:lstStyle/>
                    <a:p>
                      <a:endParaRPr lang="ru-RU"/>
                    </a:p>
                  </a:txBody>
                  <a:tcPr/>
                </a:tc>
              </a:tr>
              <a:tr h="0">
                <a:tc>
                  <a:txBody>
                    <a:bodyPr/>
                    <a:lstStyle/>
                    <a:p>
                      <a:pPr algn="ctr">
                        <a:spcAft>
                          <a:spcPts val="0"/>
                        </a:spcAft>
                      </a:pPr>
                      <a:r>
                        <a:rPr lang="ru-RU" sz="1200">
                          <a:effectLst/>
                        </a:rPr>
                        <a: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EmpId</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DeptName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ru-RU" sz="1200">
                          <a:effectLst/>
                        </a:rPr>
                        <a:t>Manager</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Harry</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3415</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Finance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1200">
                          <a:effectLst/>
                        </a:rPr>
                        <a:t>NULL</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Sally</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2241</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George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3401</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Finance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1200">
                          <a:effectLst/>
                        </a:rPr>
                        <a:t>NULL</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2202</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Sales</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Harriet</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ru-RU" sz="1200">
                          <a:effectLst/>
                        </a:rPr>
                        <a:t>Tim</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1123</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Executive</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1200">
                          <a:effectLst/>
                        </a:rPr>
                        <a:t>NULL</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a:spcAft>
                          <a:spcPts val="0"/>
                        </a:spcAft>
                      </a:pPr>
                      <a:r>
                        <a:rPr lang="en-US" sz="1200">
                          <a:effectLst/>
                        </a:rPr>
                        <a:t>NULL</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1200">
                          <a:effectLst/>
                        </a:rPr>
                        <a:t>NULL</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a:effectLst/>
                        </a:rPr>
                        <a:t>Production</a:t>
                      </a:r>
                      <a:endParaRPr lang="ru-RU"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ru-RU" sz="1200" dirty="0" err="1">
                          <a:effectLst/>
                        </a:rPr>
                        <a:t>Charles</a:t>
                      </a:r>
                      <a:endParaRPr lang="ru-RU" sz="12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434832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17</a:t>
            </a:fld>
            <a:endParaRPr lang="ru-RU"/>
          </a:p>
        </p:txBody>
      </p:sp>
      <p:sp>
        <p:nvSpPr>
          <p:cNvPr id="7" name="Заголовок 6"/>
          <p:cNvSpPr>
            <a:spLocks noGrp="1"/>
          </p:cNvSpPr>
          <p:nvPr>
            <p:ph type="title"/>
          </p:nvPr>
        </p:nvSpPr>
        <p:spPr/>
        <p:txBody>
          <a:bodyPr/>
          <a:lstStyle/>
          <a:p>
            <a:endParaRPr lang="ru-RU"/>
          </a:p>
        </p:txBody>
      </p:sp>
    </p:spTree>
    <p:extLst>
      <p:ext uri="{BB962C8B-B14F-4D97-AF65-F5344CB8AC3E}">
        <p14:creationId xmlns:p14="http://schemas.microsoft.com/office/powerpoint/2010/main" val="1082968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endParaRPr lang="ru-RU" b="1" dirty="0"/>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18</a:t>
            </a:fld>
            <a:endParaRPr lang="ru-RU"/>
          </a:p>
        </p:txBody>
      </p:sp>
      <p:sp>
        <p:nvSpPr>
          <p:cNvPr id="7" name="Прямоугольник 6"/>
          <p:cNvSpPr/>
          <p:nvPr/>
        </p:nvSpPr>
        <p:spPr>
          <a:xfrm>
            <a:off x="395536" y="1484784"/>
            <a:ext cx="8352928" cy="2585323"/>
          </a:xfrm>
          <a:prstGeom prst="rect">
            <a:avLst/>
          </a:prstGeom>
        </p:spPr>
        <p:txBody>
          <a:bodyPr wrap="square">
            <a:spAutoFit/>
          </a:bodyPr>
          <a:lstStyle/>
          <a:p>
            <a:r>
              <a:rPr lang="ru-RU" dirty="0"/>
              <a:t>Даны </a:t>
            </a:r>
            <a:r>
              <a:rPr lang="ru-RU" dirty="0" smtClean="0"/>
              <a:t>отношения:</a:t>
            </a:r>
            <a:endParaRPr lang="en-US" dirty="0" smtClean="0"/>
          </a:p>
          <a:p>
            <a:r>
              <a:rPr lang="ru-RU" dirty="0" err="1" smtClean="0"/>
              <a:t>СтанцияМск</a:t>
            </a:r>
            <a:r>
              <a:rPr lang="ru-RU" dirty="0" smtClean="0"/>
              <a:t> </a:t>
            </a:r>
            <a:r>
              <a:rPr lang="ru-RU" dirty="0"/>
              <a:t>(</a:t>
            </a:r>
            <a:r>
              <a:rPr lang="ru-RU" dirty="0" err="1"/>
              <a:t>Код_станции</a:t>
            </a:r>
            <a:r>
              <a:rPr lang="ru-RU" dirty="0"/>
              <a:t>, </a:t>
            </a:r>
            <a:r>
              <a:rPr lang="ru-RU" dirty="0" err="1"/>
              <a:t>Название_станции</a:t>
            </a:r>
            <a:r>
              <a:rPr lang="ru-RU" dirty="0"/>
              <a:t>, </a:t>
            </a:r>
            <a:r>
              <a:rPr lang="ru-RU" dirty="0" err="1"/>
              <a:t>Номер_ветки</a:t>
            </a:r>
            <a:r>
              <a:rPr lang="ru-RU" dirty="0"/>
              <a:t>, </a:t>
            </a:r>
            <a:r>
              <a:rPr lang="ru-RU" dirty="0" err="1"/>
              <a:t>Год_открытия</a:t>
            </a:r>
            <a:r>
              <a:rPr lang="ru-RU" dirty="0"/>
              <a:t>)</a:t>
            </a:r>
          </a:p>
          <a:p>
            <a:r>
              <a:rPr lang="ru-RU" dirty="0" err="1"/>
              <a:t>СтанцияСпб</a:t>
            </a:r>
            <a:r>
              <a:rPr lang="ru-RU" dirty="0"/>
              <a:t> (</a:t>
            </a:r>
            <a:r>
              <a:rPr lang="ru-RU" dirty="0" err="1"/>
              <a:t>Код_станции</a:t>
            </a:r>
            <a:r>
              <a:rPr lang="ru-RU" dirty="0"/>
              <a:t>, </a:t>
            </a:r>
            <a:r>
              <a:rPr lang="ru-RU" dirty="0" err="1"/>
              <a:t>Название_станции</a:t>
            </a:r>
            <a:r>
              <a:rPr lang="ru-RU" dirty="0"/>
              <a:t>, </a:t>
            </a:r>
            <a:r>
              <a:rPr lang="ru-RU" dirty="0" err="1"/>
              <a:t>Номер_ветки</a:t>
            </a:r>
            <a:r>
              <a:rPr lang="ru-RU" dirty="0"/>
              <a:t>, </a:t>
            </a:r>
            <a:r>
              <a:rPr lang="ru-RU" dirty="0" err="1"/>
              <a:t>Год_открытия</a:t>
            </a:r>
            <a:r>
              <a:rPr lang="ru-RU" dirty="0" smtClean="0"/>
              <a:t>)</a:t>
            </a:r>
            <a:endParaRPr lang="en-US" dirty="0" smtClean="0"/>
          </a:p>
          <a:p>
            <a:endParaRPr lang="en-US" dirty="0"/>
          </a:p>
          <a:p>
            <a:r>
              <a:rPr lang="ru-RU" dirty="0"/>
              <a:t>Составить выражения с помощью операций реляционной алгебры для получения следующих отношений:</a:t>
            </a:r>
          </a:p>
          <a:p>
            <a:pPr marL="285750" indent="-285750">
              <a:buFont typeface="Arial" pitchFamily="34" charset="0"/>
              <a:buChar char="•"/>
            </a:pPr>
            <a:r>
              <a:rPr lang="ru-RU" dirty="0" smtClean="0"/>
              <a:t>Список </a:t>
            </a:r>
            <a:r>
              <a:rPr lang="ru-RU" dirty="0"/>
              <a:t>станций, которые есть в </a:t>
            </a:r>
            <a:r>
              <a:rPr lang="ru-RU" dirty="0" err="1"/>
              <a:t>Мск</a:t>
            </a:r>
            <a:r>
              <a:rPr lang="ru-RU" dirty="0"/>
              <a:t> и </a:t>
            </a:r>
            <a:r>
              <a:rPr lang="ru-RU" dirty="0" err="1"/>
              <a:t>Спб</a:t>
            </a:r>
            <a:endParaRPr lang="ru-RU" dirty="0"/>
          </a:p>
          <a:p>
            <a:pPr marL="285750" indent="-285750">
              <a:buFont typeface="Arial" pitchFamily="34" charset="0"/>
              <a:buChar char="•"/>
            </a:pPr>
            <a:r>
              <a:rPr lang="ru-RU" dirty="0" smtClean="0"/>
              <a:t>Название </a:t>
            </a:r>
            <a:r>
              <a:rPr lang="ru-RU" dirty="0"/>
              <a:t>станций </a:t>
            </a:r>
            <a:r>
              <a:rPr lang="ru-RU" dirty="0" err="1"/>
              <a:t>Спб</a:t>
            </a:r>
            <a:r>
              <a:rPr lang="ru-RU" dirty="0"/>
              <a:t>, которых нет в Москве</a:t>
            </a:r>
          </a:p>
          <a:p>
            <a:r>
              <a:rPr lang="ru-RU" dirty="0" smtClean="0"/>
              <a:t> </a:t>
            </a:r>
            <a:endParaRPr lang="ru-RU" dirty="0"/>
          </a:p>
        </p:txBody>
      </p:sp>
    </p:spTree>
    <p:extLst>
      <p:ext uri="{BB962C8B-B14F-4D97-AF65-F5344CB8AC3E}">
        <p14:creationId xmlns:p14="http://schemas.microsoft.com/office/powerpoint/2010/main" val="3321769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pPr>
              <a:defRPr/>
            </a:pPr>
            <a:endParaRPr lang="ru-RU" dirty="0"/>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2</a:t>
            </a:fld>
            <a:endParaRPr lang="ru-RU"/>
          </a:p>
        </p:txBody>
      </p:sp>
      <p:sp>
        <p:nvSpPr>
          <p:cNvPr id="7" name="Содержимое 2"/>
          <p:cNvSpPr txBox="1">
            <a:spLocks/>
          </p:cNvSpPr>
          <p:nvPr/>
        </p:nvSpPr>
        <p:spPr bwMode="auto">
          <a:xfrm>
            <a:off x="500063" y="928674"/>
            <a:ext cx="7312297" cy="3148398"/>
          </a:xfrm>
          <a:prstGeom prst="rect">
            <a:avLst/>
          </a:prstGeom>
          <a:noFill/>
          <a:ln w="9525">
            <a:noFill/>
            <a:miter lim="800000"/>
            <a:headEnd/>
            <a:tailEnd/>
          </a:ln>
        </p:spPr>
        <p:txBody>
          <a:bodyPr/>
          <a:lstStyle/>
          <a:p>
            <a:r>
              <a:rPr lang="en-US" sz="2400" dirty="0"/>
              <a:t> </a:t>
            </a:r>
            <a:endParaRPr lang="ru-RU" sz="2400" dirty="0"/>
          </a:p>
          <a:p>
            <a:r>
              <a:rPr lang="ru-RU" sz="2400" dirty="0"/>
              <a:t>Объединение, пересечение, разность отношений возможно только если схемы двух отношений совпадают, т.е. состоят из одинакового количества атрибутов, причём каждая пара имеет одинаковый домен. Иначе говоря, отношения должны быть совместимыми по объединению. Стоит отметить, что в определении совместимости по объединению не указано, что атрибуты должны иметь одинаковые имена. В некоторых случаях для получения двух совместимых по объединению отношений может быть использована операция проекции.</a:t>
            </a:r>
          </a:p>
          <a:p>
            <a:endParaRPr lang="ru-RU" sz="2400" dirty="0"/>
          </a:p>
        </p:txBody>
      </p:sp>
    </p:spTree>
    <p:extLst>
      <p:ext uri="{BB962C8B-B14F-4D97-AF65-F5344CB8AC3E}">
        <p14:creationId xmlns:p14="http://schemas.microsoft.com/office/powerpoint/2010/main" val="835153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pPr>
              <a:defRPr/>
            </a:pPr>
            <a:r>
              <a:rPr lang="ru-RU" b="1" dirty="0" smtClean="0"/>
              <a:t>Объединение</a:t>
            </a:r>
            <a:endParaRPr lang="ru-RU" dirty="0"/>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3</a:t>
            </a:fld>
            <a:endParaRPr lang="ru-RU"/>
          </a:p>
        </p:txBody>
      </p:sp>
      <p:sp>
        <p:nvSpPr>
          <p:cNvPr id="7" name="Содержимое 2"/>
          <p:cNvSpPr txBox="1">
            <a:spLocks/>
          </p:cNvSpPr>
          <p:nvPr/>
        </p:nvSpPr>
        <p:spPr bwMode="auto">
          <a:xfrm>
            <a:off x="500063" y="928674"/>
            <a:ext cx="7312297" cy="3148398"/>
          </a:xfrm>
          <a:prstGeom prst="rect">
            <a:avLst/>
          </a:prstGeom>
          <a:noFill/>
          <a:ln w="9525">
            <a:noFill/>
            <a:miter lim="800000"/>
            <a:headEnd/>
            <a:tailEnd/>
          </a:ln>
        </p:spPr>
        <p:txBody>
          <a:bodyPr/>
          <a:lstStyle/>
          <a:p>
            <a:r>
              <a:rPr lang="ru-RU" sz="2400" dirty="0"/>
              <a:t>Объединение двух отношений R и S определяет новое отношение, которое включает кортежи, входящие хотя бы в одно из </a:t>
            </a:r>
            <a:r>
              <a:rPr lang="ru-RU" sz="2400" dirty="0" smtClean="0"/>
              <a:t>отношений</a:t>
            </a:r>
            <a:r>
              <a:rPr lang="en-US" sz="2400" dirty="0"/>
              <a:t>.</a:t>
            </a:r>
            <a:r>
              <a:rPr lang="ru-RU" sz="2400" dirty="0" smtClean="0"/>
              <a:t> </a:t>
            </a:r>
            <a:r>
              <a:rPr lang="ru-RU" sz="2400" dirty="0"/>
              <a:t>При этом отношения R и S должны быть совместимыми по объединению.</a:t>
            </a:r>
          </a:p>
          <a:p>
            <a:endParaRPr lang="en-US" sz="2400" dirty="0" smtClean="0"/>
          </a:p>
          <a:p>
            <a:r>
              <a:rPr lang="en-US" sz="2400" dirty="0" smtClean="0"/>
              <a:t>R </a:t>
            </a:r>
            <a:r>
              <a:rPr lang="en-US" sz="2400" b="1" dirty="0"/>
              <a:t>U</a:t>
            </a:r>
            <a:r>
              <a:rPr lang="en-US" sz="2400" dirty="0"/>
              <a:t> </a:t>
            </a:r>
            <a:r>
              <a:rPr lang="en-US" sz="2400" dirty="0" smtClean="0"/>
              <a:t>S (1)</a:t>
            </a:r>
            <a:endParaRPr lang="ru-RU" sz="2400" dirty="0"/>
          </a:p>
          <a:p>
            <a:endParaRPr lang="ru-RU" sz="2400" dirty="0"/>
          </a:p>
        </p:txBody>
      </p:sp>
      <p:graphicFrame>
        <p:nvGraphicFramePr>
          <p:cNvPr id="8" name="Таблица 7"/>
          <p:cNvGraphicFramePr>
            <a:graphicFrameLocks noGrp="1"/>
          </p:cNvGraphicFramePr>
          <p:nvPr>
            <p:extLst>
              <p:ext uri="{D42A27DB-BD31-4B8C-83A1-F6EECF244321}">
                <p14:modId xmlns:p14="http://schemas.microsoft.com/office/powerpoint/2010/main" val="131537802"/>
              </p:ext>
            </p:extLst>
          </p:nvPr>
        </p:nvGraphicFramePr>
        <p:xfrm>
          <a:off x="467454" y="4437112"/>
          <a:ext cx="3394720" cy="1104900"/>
        </p:xfrm>
        <a:graphic>
          <a:graphicData uri="http://schemas.openxmlformats.org/drawingml/2006/table">
            <a:tbl>
              <a:tblPr firstRow="1" firstCol="1" bandRow="1">
                <a:tableStyleId>{5C22544A-7EE6-4342-B048-85BDC9FD1C3A}</a:tableStyleId>
              </a:tblPr>
              <a:tblGrid>
                <a:gridCol w="1697360"/>
                <a:gridCol w="1697360"/>
              </a:tblGrid>
              <a:tr h="200668">
                <a:tc gridSpan="2">
                  <a:txBody>
                    <a:bodyPr/>
                    <a:lstStyle/>
                    <a:p>
                      <a:pPr algn="ctr">
                        <a:spcAft>
                          <a:spcPts val="0"/>
                        </a:spcAft>
                      </a:pPr>
                      <a:r>
                        <a:rPr lang="ru-RU" sz="1200" dirty="0">
                          <a:effectLst/>
                        </a:rPr>
                        <a:t>R</a:t>
                      </a:r>
                      <a:endParaRPr lang="ru-RU" sz="1200" dirty="0">
                        <a:effectLst/>
                        <a:latin typeface="Times New Roman"/>
                        <a:ea typeface="Times New Roman"/>
                      </a:endParaRPr>
                    </a:p>
                  </a:txBody>
                  <a:tcPr marL="19050" marR="19050" marT="19050" marB="19050" anchor="ctr"/>
                </a:tc>
                <a:tc hMerge="1">
                  <a:txBody>
                    <a:bodyPr/>
                    <a:lstStyle/>
                    <a:p>
                      <a:endParaRPr lang="ru-RU"/>
                    </a:p>
                  </a:txBody>
                  <a:tcPr/>
                </a:tc>
              </a:tr>
              <a:tr h="219863">
                <a:tc>
                  <a:txBody>
                    <a:bodyPr/>
                    <a:lstStyle/>
                    <a:p>
                      <a:pPr algn="ctr">
                        <a:spcAft>
                          <a:spcPts val="0"/>
                        </a:spcAft>
                      </a:pPr>
                      <a:r>
                        <a:rPr lang="ru-RU" sz="1200" dirty="0">
                          <a:effectLst/>
                        </a:rPr>
                        <a:t>Шифр детали</a:t>
                      </a:r>
                      <a:endParaRPr lang="ru-RU" sz="1200" dirty="0">
                        <a:effectLst/>
                        <a:latin typeface="Times New Roman"/>
                        <a:ea typeface="Times New Roman"/>
                      </a:endParaRPr>
                    </a:p>
                  </a:txBody>
                  <a:tcPr marL="19050" marR="19050" marT="19050" marB="19050" anchor="ctr"/>
                </a:tc>
                <a:tc>
                  <a:txBody>
                    <a:bodyPr/>
                    <a:lstStyle/>
                    <a:p>
                      <a:pPr algn="ctr">
                        <a:spcAft>
                          <a:spcPts val="0"/>
                        </a:spcAft>
                      </a:pPr>
                      <a:r>
                        <a:rPr lang="ru-RU" sz="1200">
                          <a:effectLst/>
                        </a:rPr>
                        <a:t>Название детали</a:t>
                      </a:r>
                      <a:endParaRPr lang="ru-RU" sz="1200">
                        <a:effectLst/>
                        <a:latin typeface="Times New Roman"/>
                        <a:ea typeface="Times New Roman"/>
                      </a:endParaRPr>
                    </a:p>
                  </a:txBody>
                  <a:tcPr marL="19050" marR="19050" marT="19050" marB="19050" anchor="ctr"/>
                </a:tc>
              </a:tr>
              <a:tr h="219863">
                <a:tc>
                  <a:txBody>
                    <a:bodyPr/>
                    <a:lstStyle/>
                    <a:p>
                      <a:pPr>
                        <a:spcAft>
                          <a:spcPts val="0"/>
                        </a:spcAft>
                      </a:pPr>
                      <a:r>
                        <a:rPr lang="en-US" sz="1200">
                          <a:effectLst/>
                        </a:rPr>
                        <a:t>1</a:t>
                      </a:r>
                      <a:r>
                        <a:rPr lang="ru-RU" sz="1200">
                          <a:effectLst/>
                        </a:rPr>
                        <a:t>1</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Гайка M1</a:t>
                      </a:r>
                      <a:endParaRPr lang="ru-RU" sz="1200">
                        <a:effectLst/>
                        <a:latin typeface="Times New Roman"/>
                        <a:ea typeface="Times New Roman"/>
                      </a:endParaRPr>
                    </a:p>
                  </a:txBody>
                  <a:tcPr marL="19050" marR="19050" marT="19050" marB="19050"/>
                </a:tc>
              </a:tr>
              <a:tr h="219863">
                <a:tc>
                  <a:txBody>
                    <a:bodyPr/>
                    <a:lstStyle/>
                    <a:p>
                      <a:pPr>
                        <a:spcAft>
                          <a:spcPts val="0"/>
                        </a:spcAft>
                      </a:pPr>
                      <a:r>
                        <a:rPr lang="en-US" sz="1200">
                          <a:effectLst/>
                        </a:rPr>
                        <a:t>15</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Болт М1</a:t>
                      </a:r>
                      <a:endParaRPr lang="ru-RU" sz="1200">
                        <a:effectLst/>
                        <a:latin typeface="Times New Roman"/>
                        <a:ea typeface="Times New Roman"/>
                      </a:endParaRPr>
                    </a:p>
                  </a:txBody>
                  <a:tcPr marL="19050" marR="19050" marT="19050" marB="19050"/>
                </a:tc>
              </a:tr>
              <a:tr h="219863">
                <a:tc>
                  <a:txBody>
                    <a:bodyPr/>
                    <a:lstStyle/>
                    <a:p>
                      <a:pPr>
                        <a:spcAft>
                          <a:spcPts val="0"/>
                        </a:spcAft>
                      </a:pPr>
                      <a:r>
                        <a:rPr lang="en-US" sz="1200">
                          <a:effectLst/>
                        </a:rPr>
                        <a:t>24</a:t>
                      </a:r>
                      <a:endParaRPr lang="ru-RU" sz="1200">
                        <a:effectLst/>
                        <a:latin typeface="Times New Roman"/>
                        <a:ea typeface="Times New Roman"/>
                      </a:endParaRPr>
                    </a:p>
                  </a:txBody>
                  <a:tcPr marL="19050" marR="19050" marT="19050" marB="19050"/>
                </a:tc>
                <a:tc>
                  <a:txBody>
                    <a:bodyPr/>
                    <a:lstStyle/>
                    <a:p>
                      <a:pPr>
                        <a:spcAft>
                          <a:spcPts val="0"/>
                        </a:spcAft>
                      </a:pPr>
                      <a:r>
                        <a:rPr lang="ru-RU" sz="1200" dirty="0">
                          <a:effectLst/>
                        </a:rPr>
                        <a:t>Шайба М3</a:t>
                      </a:r>
                      <a:endParaRPr lang="ru-RU" sz="1200" dirty="0">
                        <a:effectLst/>
                        <a:latin typeface="Times New Roman"/>
                        <a:ea typeface="Times New Roman"/>
                      </a:endParaRPr>
                    </a:p>
                  </a:txBody>
                  <a:tcPr marL="19050" marR="19050" marT="19050" marB="19050"/>
                </a:tc>
              </a:tr>
            </a:tbl>
          </a:graphicData>
        </a:graphic>
      </p:graphicFrame>
      <p:graphicFrame>
        <p:nvGraphicFramePr>
          <p:cNvPr id="9" name="Таблица 8"/>
          <p:cNvGraphicFramePr>
            <a:graphicFrameLocks noGrp="1"/>
          </p:cNvGraphicFramePr>
          <p:nvPr>
            <p:extLst>
              <p:ext uri="{D42A27DB-BD31-4B8C-83A1-F6EECF244321}">
                <p14:modId xmlns:p14="http://schemas.microsoft.com/office/powerpoint/2010/main" val="1014745891"/>
              </p:ext>
            </p:extLst>
          </p:nvPr>
        </p:nvGraphicFramePr>
        <p:xfrm>
          <a:off x="4460504" y="4437112"/>
          <a:ext cx="3351856" cy="1104900"/>
        </p:xfrm>
        <a:graphic>
          <a:graphicData uri="http://schemas.openxmlformats.org/drawingml/2006/table">
            <a:tbl>
              <a:tblPr firstRow="1" firstCol="1" bandRow="1">
                <a:tableStyleId>{5C22544A-7EE6-4342-B048-85BDC9FD1C3A}</a:tableStyleId>
              </a:tblPr>
              <a:tblGrid>
                <a:gridCol w="1675928"/>
                <a:gridCol w="1675928"/>
              </a:tblGrid>
              <a:tr h="0">
                <a:tc gridSpan="2">
                  <a:txBody>
                    <a:bodyPr/>
                    <a:lstStyle/>
                    <a:p>
                      <a:pPr algn="ctr">
                        <a:spcAft>
                          <a:spcPts val="0"/>
                        </a:spcAft>
                      </a:pPr>
                      <a:r>
                        <a:rPr lang="en-US" sz="1200">
                          <a:effectLst/>
                        </a:rPr>
                        <a:t>S</a:t>
                      </a:r>
                      <a:endParaRPr lang="ru-RU" sz="1200">
                        <a:effectLst/>
                        <a:latin typeface="Times New Roman"/>
                        <a:ea typeface="Times New Roman"/>
                      </a:endParaRPr>
                    </a:p>
                  </a:txBody>
                  <a:tcPr marL="19050" marR="19050" marT="19050" marB="19050" anchor="ctr"/>
                </a:tc>
                <a:tc hMerge="1">
                  <a:txBody>
                    <a:bodyPr/>
                    <a:lstStyle/>
                    <a:p>
                      <a:endParaRPr lang="ru-RU"/>
                    </a:p>
                  </a:txBody>
                  <a:tcPr/>
                </a:tc>
              </a:tr>
              <a:tr h="0">
                <a:tc>
                  <a:txBody>
                    <a:bodyPr/>
                    <a:lstStyle/>
                    <a:p>
                      <a:pPr algn="ctr">
                        <a:spcAft>
                          <a:spcPts val="0"/>
                        </a:spcAft>
                      </a:pPr>
                      <a:r>
                        <a:rPr lang="ru-RU" sz="1200">
                          <a:effectLst/>
                        </a:rPr>
                        <a:t>Шифр детали</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Название детали</a:t>
                      </a:r>
                      <a:endParaRPr lang="ru-RU" sz="1200">
                        <a:effectLst/>
                        <a:latin typeface="Times New Roman"/>
                        <a:ea typeface="Times New Roman"/>
                      </a:endParaRPr>
                    </a:p>
                  </a:txBody>
                  <a:tcPr marL="19050" marR="19050" marT="19050" marB="19050" anchor="ctr"/>
                </a:tc>
              </a:tr>
              <a:tr h="0">
                <a:tc>
                  <a:txBody>
                    <a:bodyPr/>
                    <a:lstStyle/>
                    <a:p>
                      <a:pPr algn="l">
                        <a:spcAft>
                          <a:spcPts val="0"/>
                        </a:spcAft>
                      </a:pPr>
                      <a:r>
                        <a:rPr lang="en-US" sz="1200">
                          <a:effectLst/>
                        </a:rPr>
                        <a:t>22</a:t>
                      </a:r>
                      <a:endParaRPr lang="ru-RU" sz="1200">
                        <a:effectLst/>
                        <a:latin typeface="Times New Roman"/>
                        <a:ea typeface="Times New Roman"/>
                      </a:endParaRPr>
                    </a:p>
                  </a:txBody>
                  <a:tcPr marL="19050" marR="19050" marT="19050" marB="19050"/>
                </a:tc>
                <a:tc>
                  <a:txBody>
                    <a:bodyPr/>
                    <a:lstStyle/>
                    <a:p>
                      <a:pPr algn="l">
                        <a:spcAft>
                          <a:spcPts val="0"/>
                        </a:spcAft>
                      </a:pPr>
                      <a:r>
                        <a:rPr lang="ru-RU" sz="1200">
                          <a:effectLst/>
                        </a:rPr>
                        <a:t>Шайба М</a:t>
                      </a:r>
                      <a:r>
                        <a:rPr lang="en-US" sz="1200">
                          <a:effectLst/>
                        </a:rPr>
                        <a:t>1</a:t>
                      </a:r>
                      <a:endParaRPr lang="ru-RU" sz="1200">
                        <a:effectLst/>
                        <a:latin typeface="Times New Roman"/>
                        <a:ea typeface="Times New Roman"/>
                      </a:endParaRPr>
                    </a:p>
                  </a:txBody>
                  <a:tcPr marL="19050" marR="19050" marT="19050" marB="19050"/>
                </a:tc>
              </a:tr>
              <a:tr h="0">
                <a:tc>
                  <a:txBody>
                    <a:bodyPr/>
                    <a:lstStyle/>
                    <a:p>
                      <a:pPr algn="l">
                        <a:spcAft>
                          <a:spcPts val="0"/>
                        </a:spcAft>
                      </a:pPr>
                      <a:r>
                        <a:rPr lang="en-US" sz="1200">
                          <a:effectLst/>
                        </a:rPr>
                        <a:t>16</a:t>
                      </a:r>
                      <a:endParaRPr lang="ru-RU" sz="1200">
                        <a:effectLst/>
                        <a:latin typeface="Times New Roman"/>
                        <a:ea typeface="Times New Roman"/>
                      </a:endParaRPr>
                    </a:p>
                  </a:txBody>
                  <a:tcPr marL="19050" marR="19050" marT="19050" marB="19050"/>
                </a:tc>
                <a:tc>
                  <a:txBody>
                    <a:bodyPr/>
                    <a:lstStyle/>
                    <a:p>
                      <a:pPr algn="l">
                        <a:spcAft>
                          <a:spcPts val="0"/>
                        </a:spcAft>
                      </a:pPr>
                      <a:r>
                        <a:rPr lang="ru-RU" sz="1200">
                          <a:effectLst/>
                        </a:rPr>
                        <a:t>Болт М</a:t>
                      </a:r>
                      <a:r>
                        <a:rPr lang="en-US" sz="1200">
                          <a:effectLst/>
                        </a:rPr>
                        <a:t>2</a:t>
                      </a:r>
                      <a:endParaRPr lang="ru-RU" sz="1200">
                        <a:effectLst/>
                        <a:latin typeface="Times New Roman"/>
                        <a:ea typeface="Times New Roman"/>
                      </a:endParaRPr>
                    </a:p>
                  </a:txBody>
                  <a:tcPr marL="19050" marR="19050" marT="19050" marB="19050"/>
                </a:tc>
              </a:tr>
              <a:tr h="0">
                <a:tc>
                  <a:txBody>
                    <a:bodyPr/>
                    <a:lstStyle/>
                    <a:p>
                      <a:pPr algn="l">
                        <a:spcAft>
                          <a:spcPts val="0"/>
                        </a:spcAft>
                      </a:pPr>
                      <a:r>
                        <a:rPr lang="en-US" sz="1200">
                          <a:effectLst/>
                        </a:rPr>
                        <a:t>1</a:t>
                      </a:r>
                      <a:r>
                        <a:rPr lang="ru-RU" sz="1200">
                          <a:effectLst/>
                        </a:rPr>
                        <a:t>1</a:t>
                      </a:r>
                      <a:endParaRPr lang="ru-RU" sz="1200">
                        <a:effectLst/>
                        <a:latin typeface="Times New Roman"/>
                        <a:ea typeface="Times New Roman"/>
                      </a:endParaRPr>
                    </a:p>
                  </a:txBody>
                  <a:tcPr marL="19050" marR="19050" marT="19050" marB="19050"/>
                </a:tc>
                <a:tc>
                  <a:txBody>
                    <a:bodyPr/>
                    <a:lstStyle/>
                    <a:p>
                      <a:pPr algn="l">
                        <a:spcAft>
                          <a:spcPts val="0"/>
                        </a:spcAft>
                      </a:pPr>
                      <a:r>
                        <a:rPr lang="ru-RU" sz="1200" dirty="0">
                          <a:effectLst/>
                        </a:rPr>
                        <a:t>Гайка M1</a:t>
                      </a:r>
                      <a:endParaRPr lang="ru-RU" sz="1200" dirty="0">
                        <a:effectLst/>
                        <a:latin typeface="Times New Roman"/>
                        <a:ea typeface="Times New Roman"/>
                      </a:endParaRPr>
                    </a:p>
                  </a:txBody>
                  <a:tcPr marL="19050" marR="19050" marT="19050" marB="19050"/>
                </a:tc>
              </a:tr>
            </a:tbl>
          </a:graphicData>
        </a:graphic>
      </p:graphicFrame>
    </p:spTree>
    <p:extLst>
      <p:ext uri="{BB962C8B-B14F-4D97-AF65-F5344CB8AC3E}">
        <p14:creationId xmlns:p14="http://schemas.microsoft.com/office/powerpoint/2010/main" val="71187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pPr>
              <a:defRPr/>
            </a:pPr>
            <a:r>
              <a:rPr lang="ru-RU" b="1" dirty="0"/>
              <a:t>Разность</a:t>
            </a:r>
            <a:r>
              <a:rPr lang="ru-RU" dirty="0"/>
              <a:t> </a:t>
            </a:r>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4</a:t>
            </a:fld>
            <a:endParaRPr lang="ru-RU"/>
          </a:p>
        </p:txBody>
      </p:sp>
      <p:sp>
        <p:nvSpPr>
          <p:cNvPr id="7" name="Содержимое 2"/>
          <p:cNvSpPr txBox="1">
            <a:spLocks/>
          </p:cNvSpPr>
          <p:nvPr/>
        </p:nvSpPr>
        <p:spPr bwMode="auto">
          <a:xfrm>
            <a:off x="500063" y="928674"/>
            <a:ext cx="7312297" cy="3148398"/>
          </a:xfrm>
          <a:prstGeom prst="rect">
            <a:avLst/>
          </a:prstGeom>
          <a:noFill/>
          <a:ln w="9525">
            <a:noFill/>
            <a:miter lim="800000"/>
            <a:headEnd/>
            <a:tailEnd/>
          </a:ln>
        </p:spPr>
        <p:txBody>
          <a:bodyPr/>
          <a:lstStyle/>
          <a:p>
            <a:r>
              <a:rPr lang="ru-RU" sz="2400" dirty="0"/>
              <a:t>Разность двух отношений R и S состоит из кортежей, которые имеются в отношении R, но не присутствующих в отношении S. Причём отношения R и S должны быть совместимыми по объединению.</a:t>
            </a:r>
          </a:p>
          <a:p>
            <a:r>
              <a:rPr lang="en-US" sz="2400" dirty="0"/>
              <a:t>R</a:t>
            </a:r>
            <a:r>
              <a:rPr lang="ru-RU" sz="2400" dirty="0"/>
              <a:t>–</a:t>
            </a:r>
            <a:r>
              <a:rPr lang="en-US" sz="2400" dirty="0" smtClean="0"/>
              <a:t>S</a:t>
            </a:r>
            <a:endParaRPr lang="ru-RU" sz="2400" dirty="0"/>
          </a:p>
        </p:txBody>
      </p:sp>
      <p:graphicFrame>
        <p:nvGraphicFramePr>
          <p:cNvPr id="8" name="Таблица 7"/>
          <p:cNvGraphicFramePr>
            <a:graphicFrameLocks noGrp="1"/>
          </p:cNvGraphicFramePr>
          <p:nvPr>
            <p:extLst>
              <p:ext uri="{D42A27DB-BD31-4B8C-83A1-F6EECF244321}">
                <p14:modId xmlns:p14="http://schemas.microsoft.com/office/powerpoint/2010/main" val="135539784"/>
              </p:ext>
            </p:extLst>
          </p:nvPr>
        </p:nvGraphicFramePr>
        <p:xfrm>
          <a:off x="467454" y="4437112"/>
          <a:ext cx="3394720" cy="1104900"/>
        </p:xfrm>
        <a:graphic>
          <a:graphicData uri="http://schemas.openxmlformats.org/drawingml/2006/table">
            <a:tbl>
              <a:tblPr firstRow="1" firstCol="1" bandRow="1">
                <a:tableStyleId>{5C22544A-7EE6-4342-B048-85BDC9FD1C3A}</a:tableStyleId>
              </a:tblPr>
              <a:tblGrid>
                <a:gridCol w="1697360"/>
                <a:gridCol w="1697360"/>
              </a:tblGrid>
              <a:tr h="200668">
                <a:tc gridSpan="2">
                  <a:txBody>
                    <a:bodyPr/>
                    <a:lstStyle/>
                    <a:p>
                      <a:pPr algn="ctr">
                        <a:spcAft>
                          <a:spcPts val="0"/>
                        </a:spcAft>
                      </a:pPr>
                      <a:r>
                        <a:rPr lang="ru-RU" sz="1200" dirty="0">
                          <a:effectLst/>
                        </a:rPr>
                        <a:t>R</a:t>
                      </a:r>
                      <a:endParaRPr lang="ru-RU" sz="1200" dirty="0">
                        <a:effectLst/>
                        <a:latin typeface="Times New Roman"/>
                        <a:ea typeface="Times New Roman"/>
                      </a:endParaRPr>
                    </a:p>
                  </a:txBody>
                  <a:tcPr marL="19050" marR="19050" marT="19050" marB="19050" anchor="ctr"/>
                </a:tc>
                <a:tc hMerge="1">
                  <a:txBody>
                    <a:bodyPr/>
                    <a:lstStyle/>
                    <a:p>
                      <a:endParaRPr lang="ru-RU"/>
                    </a:p>
                  </a:txBody>
                  <a:tcPr/>
                </a:tc>
              </a:tr>
              <a:tr h="219863">
                <a:tc>
                  <a:txBody>
                    <a:bodyPr/>
                    <a:lstStyle/>
                    <a:p>
                      <a:pPr algn="ctr">
                        <a:spcAft>
                          <a:spcPts val="0"/>
                        </a:spcAft>
                      </a:pPr>
                      <a:r>
                        <a:rPr lang="ru-RU" sz="1200" dirty="0">
                          <a:effectLst/>
                        </a:rPr>
                        <a:t>Шифр детали</a:t>
                      </a:r>
                      <a:endParaRPr lang="ru-RU" sz="1200" dirty="0">
                        <a:effectLst/>
                        <a:latin typeface="Times New Roman"/>
                        <a:ea typeface="Times New Roman"/>
                      </a:endParaRPr>
                    </a:p>
                  </a:txBody>
                  <a:tcPr marL="19050" marR="19050" marT="19050" marB="19050" anchor="ctr"/>
                </a:tc>
                <a:tc>
                  <a:txBody>
                    <a:bodyPr/>
                    <a:lstStyle/>
                    <a:p>
                      <a:pPr algn="ctr">
                        <a:spcAft>
                          <a:spcPts val="0"/>
                        </a:spcAft>
                      </a:pPr>
                      <a:r>
                        <a:rPr lang="ru-RU" sz="1200">
                          <a:effectLst/>
                        </a:rPr>
                        <a:t>Название детали</a:t>
                      </a:r>
                      <a:endParaRPr lang="ru-RU" sz="1200">
                        <a:effectLst/>
                        <a:latin typeface="Times New Roman"/>
                        <a:ea typeface="Times New Roman"/>
                      </a:endParaRPr>
                    </a:p>
                  </a:txBody>
                  <a:tcPr marL="19050" marR="19050" marT="19050" marB="19050" anchor="ctr"/>
                </a:tc>
              </a:tr>
              <a:tr h="219863">
                <a:tc>
                  <a:txBody>
                    <a:bodyPr/>
                    <a:lstStyle/>
                    <a:p>
                      <a:pPr>
                        <a:spcAft>
                          <a:spcPts val="0"/>
                        </a:spcAft>
                      </a:pPr>
                      <a:r>
                        <a:rPr lang="en-US" sz="1200">
                          <a:effectLst/>
                        </a:rPr>
                        <a:t>1</a:t>
                      </a:r>
                      <a:r>
                        <a:rPr lang="ru-RU" sz="1200">
                          <a:effectLst/>
                        </a:rPr>
                        <a:t>1</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Гайка M1</a:t>
                      </a:r>
                      <a:endParaRPr lang="ru-RU" sz="1200">
                        <a:effectLst/>
                        <a:latin typeface="Times New Roman"/>
                        <a:ea typeface="Times New Roman"/>
                      </a:endParaRPr>
                    </a:p>
                  </a:txBody>
                  <a:tcPr marL="19050" marR="19050" marT="19050" marB="19050"/>
                </a:tc>
              </a:tr>
              <a:tr h="219863">
                <a:tc>
                  <a:txBody>
                    <a:bodyPr/>
                    <a:lstStyle/>
                    <a:p>
                      <a:pPr>
                        <a:spcAft>
                          <a:spcPts val="0"/>
                        </a:spcAft>
                      </a:pPr>
                      <a:r>
                        <a:rPr lang="en-US" sz="1200">
                          <a:effectLst/>
                        </a:rPr>
                        <a:t>15</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Болт М1</a:t>
                      </a:r>
                      <a:endParaRPr lang="ru-RU" sz="1200">
                        <a:effectLst/>
                        <a:latin typeface="Times New Roman"/>
                        <a:ea typeface="Times New Roman"/>
                      </a:endParaRPr>
                    </a:p>
                  </a:txBody>
                  <a:tcPr marL="19050" marR="19050" marT="19050" marB="19050"/>
                </a:tc>
              </a:tr>
              <a:tr h="219863">
                <a:tc>
                  <a:txBody>
                    <a:bodyPr/>
                    <a:lstStyle/>
                    <a:p>
                      <a:pPr>
                        <a:spcAft>
                          <a:spcPts val="0"/>
                        </a:spcAft>
                      </a:pPr>
                      <a:r>
                        <a:rPr lang="en-US" sz="1200">
                          <a:effectLst/>
                        </a:rPr>
                        <a:t>24</a:t>
                      </a:r>
                      <a:endParaRPr lang="ru-RU" sz="1200">
                        <a:effectLst/>
                        <a:latin typeface="Times New Roman"/>
                        <a:ea typeface="Times New Roman"/>
                      </a:endParaRPr>
                    </a:p>
                  </a:txBody>
                  <a:tcPr marL="19050" marR="19050" marT="19050" marB="19050"/>
                </a:tc>
                <a:tc>
                  <a:txBody>
                    <a:bodyPr/>
                    <a:lstStyle/>
                    <a:p>
                      <a:pPr>
                        <a:spcAft>
                          <a:spcPts val="0"/>
                        </a:spcAft>
                      </a:pPr>
                      <a:r>
                        <a:rPr lang="ru-RU" sz="1200" dirty="0">
                          <a:effectLst/>
                        </a:rPr>
                        <a:t>Шайба М3</a:t>
                      </a:r>
                      <a:endParaRPr lang="ru-RU" sz="1200" dirty="0">
                        <a:effectLst/>
                        <a:latin typeface="Times New Roman"/>
                        <a:ea typeface="Times New Roman"/>
                      </a:endParaRPr>
                    </a:p>
                  </a:txBody>
                  <a:tcPr marL="19050" marR="19050" marT="19050" marB="19050"/>
                </a:tc>
              </a:tr>
            </a:tbl>
          </a:graphicData>
        </a:graphic>
      </p:graphicFrame>
      <p:graphicFrame>
        <p:nvGraphicFramePr>
          <p:cNvPr id="9" name="Таблица 8"/>
          <p:cNvGraphicFramePr>
            <a:graphicFrameLocks noGrp="1"/>
          </p:cNvGraphicFramePr>
          <p:nvPr>
            <p:extLst>
              <p:ext uri="{D42A27DB-BD31-4B8C-83A1-F6EECF244321}">
                <p14:modId xmlns:p14="http://schemas.microsoft.com/office/powerpoint/2010/main" val="1831368096"/>
              </p:ext>
            </p:extLst>
          </p:nvPr>
        </p:nvGraphicFramePr>
        <p:xfrm>
          <a:off x="4460504" y="4437112"/>
          <a:ext cx="3351856" cy="1104900"/>
        </p:xfrm>
        <a:graphic>
          <a:graphicData uri="http://schemas.openxmlformats.org/drawingml/2006/table">
            <a:tbl>
              <a:tblPr firstRow="1" firstCol="1" bandRow="1">
                <a:tableStyleId>{5C22544A-7EE6-4342-B048-85BDC9FD1C3A}</a:tableStyleId>
              </a:tblPr>
              <a:tblGrid>
                <a:gridCol w="1675928"/>
                <a:gridCol w="1675928"/>
              </a:tblGrid>
              <a:tr h="0">
                <a:tc gridSpan="2">
                  <a:txBody>
                    <a:bodyPr/>
                    <a:lstStyle/>
                    <a:p>
                      <a:pPr algn="ctr">
                        <a:spcAft>
                          <a:spcPts val="0"/>
                        </a:spcAft>
                      </a:pPr>
                      <a:r>
                        <a:rPr lang="en-US" sz="1200">
                          <a:effectLst/>
                        </a:rPr>
                        <a:t>S</a:t>
                      </a:r>
                      <a:endParaRPr lang="ru-RU" sz="1200">
                        <a:effectLst/>
                        <a:latin typeface="Times New Roman"/>
                        <a:ea typeface="Times New Roman"/>
                      </a:endParaRPr>
                    </a:p>
                  </a:txBody>
                  <a:tcPr marL="19050" marR="19050" marT="19050" marB="19050" anchor="ctr"/>
                </a:tc>
                <a:tc hMerge="1">
                  <a:txBody>
                    <a:bodyPr/>
                    <a:lstStyle/>
                    <a:p>
                      <a:endParaRPr lang="ru-RU"/>
                    </a:p>
                  </a:txBody>
                  <a:tcPr/>
                </a:tc>
              </a:tr>
              <a:tr h="0">
                <a:tc>
                  <a:txBody>
                    <a:bodyPr/>
                    <a:lstStyle/>
                    <a:p>
                      <a:pPr algn="ctr">
                        <a:spcAft>
                          <a:spcPts val="0"/>
                        </a:spcAft>
                      </a:pPr>
                      <a:r>
                        <a:rPr lang="ru-RU" sz="1200">
                          <a:effectLst/>
                        </a:rPr>
                        <a:t>Шифр детали</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Название детали</a:t>
                      </a:r>
                      <a:endParaRPr lang="ru-RU" sz="1200">
                        <a:effectLst/>
                        <a:latin typeface="Times New Roman"/>
                        <a:ea typeface="Times New Roman"/>
                      </a:endParaRPr>
                    </a:p>
                  </a:txBody>
                  <a:tcPr marL="19050" marR="19050" marT="19050" marB="19050" anchor="ctr"/>
                </a:tc>
              </a:tr>
              <a:tr h="0">
                <a:tc>
                  <a:txBody>
                    <a:bodyPr/>
                    <a:lstStyle/>
                    <a:p>
                      <a:pPr algn="l">
                        <a:spcAft>
                          <a:spcPts val="0"/>
                        </a:spcAft>
                      </a:pPr>
                      <a:r>
                        <a:rPr lang="en-US" sz="1200">
                          <a:effectLst/>
                        </a:rPr>
                        <a:t>22</a:t>
                      </a:r>
                      <a:endParaRPr lang="ru-RU" sz="1200">
                        <a:effectLst/>
                        <a:latin typeface="Times New Roman"/>
                        <a:ea typeface="Times New Roman"/>
                      </a:endParaRPr>
                    </a:p>
                  </a:txBody>
                  <a:tcPr marL="19050" marR="19050" marT="19050" marB="19050"/>
                </a:tc>
                <a:tc>
                  <a:txBody>
                    <a:bodyPr/>
                    <a:lstStyle/>
                    <a:p>
                      <a:pPr algn="l">
                        <a:spcAft>
                          <a:spcPts val="0"/>
                        </a:spcAft>
                      </a:pPr>
                      <a:r>
                        <a:rPr lang="ru-RU" sz="1200">
                          <a:effectLst/>
                        </a:rPr>
                        <a:t>Шайба М</a:t>
                      </a:r>
                      <a:r>
                        <a:rPr lang="en-US" sz="1200">
                          <a:effectLst/>
                        </a:rPr>
                        <a:t>1</a:t>
                      </a:r>
                      <a:endParaRPr lang="ru-RU" sz="1200">
                        <a:effectLst/>
                        <a:latin typeface="Times New Roman"/>
                        <a:ea typeface="Times New Roman"/>
                      </a:endParaRPr>
                    </a:p>
                  </a:txBody>
                  <a:tcPr marL="19050" marR="19050" marT="19050" marB="19050"/>
                </a:tc>
              </a:tr>
              <a:tr h="0">
                <a:tc>
                  <a:txBody>
                    <a:bodyPr/>
                    <a:lstStyle/>
                    <a:p>
                      <a:pPr algn="l">
                        <a:spcAft>
                          <a:spcPts val="0"/>
                        </a:spcAft>
                      </a:pPr>
                      <a:r>
                        <a:rPr lang="en-US" sz="1200">
                          <a:effectLst/>
                        </a:rPr>
                        <a:t>16</a:t>
                      </a:r>
                      <a:endParaRPr lang="ru-RU" sz="1200">
                        <a:effectLst/>
                        <a:latin typeface="Times New Roman"/>
                        <a:ea typeface="Times New Roman"/>
                      </a:endParaRPr>
                    </a:p>
                  </a:txBody>
                  <a:tcPr marL="19050" marR="19050" marT="19050" marB="19050"/>
                </a:tc>
                <a:tc>
                  <a:txBody>
                    <a:bodyPr/>
                    <a:lstStyle/>
                    <a:p>
                      <a:pPr algn="l">
                        <a:spcAft>
                          <a:spcPts val="0"/>
                        </a:spcAft>
                      </a:pPr>
                      <a:r>
                        <a:rPr lang="ru-RU" sz="1200">
                          <a:effectLst/>
                        </a:rPr>
                        <a:t>Болт М</a:t>
                      </a:r>
                      <a:r>
                        <a:rPr lang="en-US" sz="1200">
                          <a:effectLst/>
                        </a:rPr>
                        <a:t>2</a:t>
                      </a:r>
                      <a:endParaRPr lang="ru-RU" sz="1200">
                        <a:effectLst/>
                        <a:latin typeface="Times New Roman"/>
                        <a:ea typeface="Times New Roman"/>
                      </a:endParaRPr>
                    </a:p>
                  </a:txBody>
                  <a:tcPr marL="19050" marR="19050" marT="19050" marB="19050"/>
                </a:tc>
              </a:tr>
              <a:tr h="0">
                <a:tc>
                  <a:txBody>
                    <a:bodyPr/>
                    <a:lstStyle/>
                    <a:p>
                      <a:pPr algn="l">
                        <a:spcAft>
                          <a:spcPts val="0"/>
                        </a:spcAft>
                      </a:pPr>
                      <a:r>
                        <a:rPr lang="en-US" sz="1200">
                          <a:effectLst/>
                        </a:rPr>
                        <a:t>1</a:t>
                      </a:r>
                      <a:r>
                        <a:rPr lang="ru-RU" sz="1200">
                          <a:effectLst/>
                        </a:rPr>
                        <a:t>1</a:t>
                      </a:r>
                      <a:endParaRPr lang="ru-RU" sz="1200">
                        <a:effectLst/>
                        <a:latin typeface="Times New Roman"/>
                        <a:ea typeface="Times New Roman"/>
                      </a:endParaRPr>
                    </a:p>
                  </a:txBody>
                  <a:tcPr marL="19050" marR="19050" marT="19050" marB="19050"/>
                </a:tc>
                <a:tc>
                  <a:txBody>
                    <a:bodyPr/>
                    <a:lstStyle/>
                    <a:p>
                      <a:pPr algn="l">
                        <a:spcAft>
                          <a:spcPts val="0"/>
                        </a:spcAft>
                      </a:pPr>
                      <a:r>
                        <a:rPr lang="ru-RU" sz="1200" dirty="0">
                          <a:effectLst/>
                        </a:rPr>
                        <a:t>Гайка M1</a:t>
                      </a:r>
                      <a:endParaRPr lang="ru-RU" sz="1200" dirty="0">
                        <a:effectLst/>
                        <a:latin typeface="Times New Roman"/>
                        <a:ea typeface="Times New Roman"/>
                      </a:endParaRPr>
                    </a:p>
                  </a:txBody>
                  <a:tcPr marL="19050" marR="19050" marT="19050" marB="19050"/>
                </a:tc>
              </a:tr>
            </a:tbl>
          </a:graphicData>
        </a:graphic>
      </p:graphicFrame>
    </p:spTree>
    <p:extLst>
      <p:ext uri="{BB962C8B-B14F-4D97-AF65-F5344CB8AC3E}">
        <p14:creationId xmlns:p14="http://schemas.microsoft.com/office/powerpoint/2010/main" val="206988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pPr>
              <a:defRPr/>
            </a:pPr>
            <a:r>
              <a:rPr lang="ru-RU" b="1" dirty="0" smtClean="0"/>
              <a:t>Пересечение</a:t>
            </a:r>
            <a:endParaRPr lang="ru-RU" dirty="0"/>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5</a:t>
            </a:fld>
            <a:endParaRPr lang="ru-RU"/>
          </a:p>
        </p:txBody>
      </p:sp>
      <p:sp>
        <p:nvSpPr>
          <p:cNvPr id="7" name="Содержимое 2"/>
          <p:cNvSpPr txBox="1">
            <a:spLocks/>
          </p:cNvSpPr>
          <p:nvPr/>
        </p:nvSpPr>
        <p:spPr bwMode="auto">
          <a:xfrm>
            <a:off x="500063" y="928674"/>
            <a:ext cx="7312297" cy="3148398"/>
          </a:xfrm>
          <a:prstGeom prst="rect">
            <a:avLst/>
          </a:prstGeom>
          <a:noFill/>
          <a:ln w="9525">
            <a:noFill/>
            <a:miter lim="800000"/>
            <a:headEnd/>
            <a:tailEnd/>
          </a:ln>
        </p:spPr>
        <p:txBody>
          <a:bodyPr/>
          <a:lstStyle/>
          <a:p>
            <a:r>
              <a:rPr lang="ru-RU" sz="2400" dirty="0"/>
              <a:t>Операция пересечения определяет отношение, которое содержит кортежи, присутствующие как в отношении R, так и в отношении S. Отношения R и S должны быть совместимыми по объединению.</a:t>
            </a:r>
          </a:p>
          <a:p>
            <a:r>
              <a:rPr lang="en-US" sz="2400" dirty="0"/>
              <a:t>R</a:t>
            </a:r>
            <a:r>
              <a:rPr lang="ru-RU" sz="2400" dirty="0"/>
              <a:t>∩</a:t>
            </a:r>
            <a:r>
              <a:rPr lang="en-US" sz="2400" dirty="0"/>
              <a:t>S</a:t>
            </a:r>
            <a:endParaRPr lang="ru-RU" sz="2400" dirty="0"/>
          </a:p>
        </p:txBody>
      </p:sp>
      <p:graphicFrame>
        <p:nvGraphicFramePr>
          <p:cNvPr id="8" name="Таблица 7"/>
          <p:cNvGraphicFramePr>
            <a:graphicFrameLocks noGrp="1"/>
          </p:cNvGraphicFramePr>
          <p:nvPr>
            <p:extLst>
              <p:ext uri="{D42A27DB-BD31-4B8C-83A1-F6EECF244321}">
                <p14:modId xmlns:p14="http://schemas.microsoft.com/office/powerpoint/2010/main" val="173645796"/>
              </p:ext>
            </p:extLst>
          </p:nvPr>
        </p:nvGraphicFramePr>
        <p:xfrm>
          <a:off x="467454" y="4437112"/>
          <a:ext cx="3394720" cy="1104900"/>
        </p:xfrm>
        <a:graphic>
          <a:graphicData uri="http://schemas.openxmlformats.org/drawingml/2006/table">
            <a:tbl>
              <a:tblPr firstRow="1" firstCol="1" bandRow="1">
                <a:tableStyleId>{5C22544A-7EE6-4342-B048-85BDC9FD1C3A}</a:tableStyleId>
              </a:tblPr>
              <a:tblGrid>
                <a:gridCol w="1697360"/>
                <a:gridCol w="1697360"/>
              </a:tblGrid>
              <a:tr h="200668">
                <a:tc gridSpan="2">
                  <a:txBody>
                    <a:bodyPr/>
                    <a:lstStyle/>
                    <a:p>
                      <a:pPr algn="ctr">
                        <a:spcAft>
                          <a:spcPts val="0"/>
                        </a:spcAft>
                      </a:pPr>
                      <a:r>
                        <a:rPr lang="ru-RU" sz="1200" dirty="0">
                          <a:effectLst/>
                        </a:rPr>
                        <a:t>R</a:t>
                      </a:r>
                      <a:endParaRPr lang="ru-RU" sz="1200" dirty="0">
                        <a:effectLst/>
                        <a:latin typeface="Times New Roman"/>
                        <a:ea typeface="Times New Roman"/>
                      </a:endParaRPr>
                    </a:p>
                  </a:txBody>
                  <a:tcPr marL="19050" marR="19050" marT="19050" marB="19050" anchor="ctr"/>
                </a:tc>
                <a:tc hMerge="1">
                  <a:txBody>
                    <a:bodyPr/>
                    <a:lstStyle/>
                    <a:p>
                      <a:endParaRPr lang="ru-RU"/>
                    </a:p>
                  </a:txBody>
                  <a:tcPr/>
                </a:tc>
              </a:tr>
              <a:tr h="219863">
                <a:tc>
                  <a:txBody>
                    <a:bodyPr/>
                    <a:lstStyle/>
                    <a:p>
                      <a:pPr algn="ctr">
                        <a:spcAft>
                          <a:spcPts val="0"/>
                        </a:spcAft>
                      </a:pPr>
                      <a:r>
                        <a:rPr lang="ru-RU" sz="1200" dirty="0">
                          <a:effectLst/>
                        </a:rPr>
                        <a:t>Шифр детали</a:t>
                      </a:r>
                      <a:endParaRPr lang="ru-RU" sz="1200" dirty="0">
                        <a:effectLst/>
                        <a:latin typeface="Times New Roman"/>
                        <a:ea typeface="Times New Roman"/>
                      </a:endParaRPr>
                    </a:p>
                  </a:txBody>
                  <a:tcPr marL="19050" marR="19050" marT="19050" marB="19050" anchor="ctr"/>
                </a:tc>
                <a:tc>
                  <a:txBody>
                    <a:bodyPr/>
                    <a:lstStyle/>
                    <a:p>
                      <a:pPr algn="ctr">
                        <a:spcAft>
                          <a:spcPts val="0"/>
                        </a:spcAft>
                      </a:pPr>
                      <a:r>
                        <a:rPr lang="ru-RU" sz="1200">
                          <a:effectLst/>
                        </a:rPr>
                        <a:t>Название детали</a:t>
                      </a:r>
                      <a:endParaRPr lang="ru-RU" sz="1200">
                        <a:effectLst/>
                        <a:latin typeface="Times New Roman"/>
                        <a:ea typeface="Times New Roman"/>
                      </a:endParaRPr>
                    </a:p>
                  </a:txBody>
                  <a:tcPr marL="19050" marR="19050" marT="19050" marB="19050" anchor="ctr"/>
                </a:tc>
              </a:tr>
              <a:tr h="219863">
                <a:tc>
                  <a:txBody>
                    <a:bodyPr/>
                    <a:lstStyle/>
                    <a:p>
                      <a:pPr>
                        <a:spcAft>
                          <a:spcPts val="0"/>
                        </a:spcAft>
                      </a:pPr>
                      <a:r>
                        <a:rPr lang="en-US" sz="1200">
                          <a:effectLst/>
                        </a:rPr>
                        <a:t>1</a:t>
                      </a:r>
                      <a:r>
                        <a:rPr lang="ru-RU" sz="1200">
                          <a:effectLst/>
                        </a:rPr>
                        <a:t>1</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Гайка M1</a:t>
                      </a:r>
                      <a:endParaRPr lang="ru-RU" sz="1200">
                        <a:effectLst/>
                        <a:latin typeface="Times New Roman"/>
                        <a:ea typeface="Times New Roman"/>
                      </a:endParaRPr>
                    </a:p>
                  </a:txBody>
                  <a:tcPr marL="19050" marR="19050" marT="19050" marB="19050"/>
                </a:tc>
              </a:tr>
              <a:tr h="219863">
                <a:tc>
                  <a:txBody>
                    <a:bodyPr/>
                    <a:lstStyle/>
                    <a:p>
                      <a:pPr>
                        <a:spcAft>
                          <a:spcPts val="0"/>
                        </a:spcAft>
                      </a:pPr>
                      <a:r>
                        <a:rPr lang="en-US" sz="1200">
                          <a:effectLst/>
                        </a:rPr>
                        <a:t>15</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Болт М1</a:t>
                      </a:r>
                      <a:endParaRPr lang="ru-RU" sz="1200">
                        <a:effectLst/>
                        <a:latin typeface="Times New Roman"/>
                        <a:ea typeface="Times New Roman"/>
                      </a:endParaRPr>
                    </a:p>
                  </a:txBody>
                  <a:tcPr marL="19050" marR="19050" marT="19050" marB="19050"/>
                </a:tc>
              </a:tr>
              <a:tr h="219863">
                <a:tc>
                  <a:txBody>
                    <a:bodyPr/>
                    <a:lstStyle/>
                    <a:p>
                      <a:pPr>
                        <a:spcAft>
                          <a:spcPts val="0"/>
                        </a:spcAft>
                      </a:pPr>
                      <a:r>
                        <a:rPr lang="en-US" sz="1200">
                          <a:effectLst/>
                        </a:rPr>
                        <a:t>24</a:t>
                      </a:r>
                      <a:endParaRPr lang="ru-RU" sz="1200">
                        <a:effectLst/>
                        <a:latin typeface="Times New Roman"/>
                        <a:ea typeface="Times New Roman"/>
                      </a:endParaRPr>
                    </a:p>
                  </a:txBody>
                  <a:tcPr marL="19050" marR="19050" marT="19050" marB="19050"/>
                </a:tc>
                <a:tc>
                  <a:txBody>
                    <a:bodyPr/>
                    <a:lstStyle/>
                    <a:p>
                      <a:pPr>
                        <a:spcAft>
                          <a:spcPts val="0"/>
                        </a:spcAft>
                      </a:pPr>
                      <a:r>
                        <a:rPr lang="ru-RU" sz="1200" dirty="0">
                          <a:effectLst/>
                        </a:rPr>
                        <a:t>Шайба М3</a:t>
                      </a:r>
                      <a:endParaRPr lang="ru-RU" sz="1200" dirty="0">
                        <a:effectLst/>
                        <a:latin typeface="Times New Roman"/>
                        <a:ea typeface="Times New Roman"/>
                      </a:endParaRPr>
                    </a:p>
                  </a:txBody>
                  <a:tcPr marL="19050" marR="19050" marT="19050" marB="19050"/>
                </a:tc>
              </a:tr>
            </a:tbl>
          </a:graphicData>
        </a:graphic>
      </p:graphicFrame>
      <p:graphicFrame>
        <p:nvGraphicFramePr>
          <p:cNvPr id="9" name="Таблица 8"/>
          <p:cNvGraphicFramePr>
            <a:graphicFrameLocks noGrp="1"/>
          </p:cNvGraphicFramePr>
          <p:nvPr>
            <p:extLst>
              <p:ext uri="{D42A27DB-BD31-4B8C-83A1-F6EECF244321}">
                <p14:modId xmlns:p14="http://schemas.microsoft.com/office/powerpoint/2010/main" val="645592842"/>
              </p:ext>
            </p:extLst>
          </p:nvPr>
        </p:nvGraphicFramePr>
        <p:xfrm>
          <a:off x="4460504" y="4437112"/>
          <a:ext cx="3351856" cy="1104900"/>
        </p:xfrm>
        <a:graphic>
          <a:graphicData uri="http://schemas.openxmlformats.org/drawingml/2006/table">
            <a:tbl>
              <a:tblPr firstRow="1" firstCol="1" bandRow="1">
                <a:tableStyleId>{5C22544A-7EE6-4342-B048-85BDC9FD1C3A}</a:tableStyleId>
              </a:tblPr>
              <a:tblGrid>
                <a:gridCol w="1675928"/>
                <a:gridCol w="1675928"/>
              </a:tblGrid>
              <a:tr h="0">
                <a:tc gridSpan="2">
                  <a:txBody>
                    <a:bodyPr/>
                    <a:lstStyle/>
                    <a:p>
                      <a:pPr algn="ctr">
                        <a:spcAft>
                          <a:spcPts val="0"/>
                        </a:spcAft>
                      </a:pPr>
                      <a:r>
                        <a:rPr lang="en-US" sz="1200">
                          <a:effectLst/>
                        </a:rPr>
                        <a:t>S</a:t>
                      </a:r>
                      <a:endParaRPr lang="ru-RU" sz="1200">
                        <a:effectLst/>
                        <a:latin typeface="Times New Roman"/>
                        <a:ea typeface="Times New Roman"/>
                      </a:endParaRPr>
                    </a:p>
                  </a:txBody>
                  <a:tcPr marL="19050" marR="19050" marT="19050" marB="19050" anchor="ctr"/>
                </a:tc>
                <a:tc hMerge="1">
                  <a:txBody>
                    <a:bodyPr/>
                    <a:lstStyle/>
                    <a:p>
                      <a:endParaRPr lang="ru-RU"/>
                    </a:p>
                  </a:txBody>
                  <a:tcPr/>
                </a:tc>
              </a:tr>
              <a:tr h="0">
                <a:tc>
                  <a:txBody>
                    <a:bodyPr/>
                    <a:lstStyle/>
                    <a:p>
                      <a:pPr algn="ctr">
                        <a:spcAft>
                          <a:spcPts val="0"/>
                        </a:spcAft>
                      </a:pPr>
                      <a:r>
                        <a:rPr lang="ru-RU" sz="1200">
                          <a:effectLst/>
                        </a:rPr>
                        <a:t>Шифр детали</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Название детали</a:t>
                      </a:r>
                      <a:endParaRPr lang="ru-RU" sz="1200">
                        <a:effectLst/>
                        <a:latin typeface="Times New Roman"/>
                        <a:ea typeface="Times New Roman"/>
                      </a:endParaRPr>
                    </a:p>
                  </a:txBody>
                  <a:tcPr marL="19050" marR="19050" marT="19050" marB="19050" anchor="ctr"/>
                </a:tc>
              </a:tr>
              <a:tr h="0">
                <a:tc>
                  <a:txBody>
                    <a:bodyPr/>
                    <a:lstStyle/>
                    <a:p>
                      <a:pPr algn="l">
                        <a:spcAft>
                          <a:spcPts val="0"/>
                        </a:spcAft>
                      </a:pPr>
                      <a:r>
                        <a:rPr lang="en-US" sz="1200">
                          <a:effectLst/>
                        </a:rPr>
                        <a:t>22</a:t>
                      </a:r>
                      <a:endParaRPr lang="ru-RU" sz="1200">
                        <a:effectLst/>
                        <a:latin typeface="Times New Roman"/>
                        <a:ea typeface="Times New Roman"/>
                      </a:endParaRPr>
                    </a:p>
                  </a:txBody>
                  <a:tcPr marL="19050" marR="19050" marT="19050" marB="19050"/>
                </a:tc>
                <a:tc>
                  <a:txBody>
                    <a:bodyPr/>
                    <a:lstStyle/>
                    <a:p>
                      <a:pPr algn="l">
                        <a:spcAft>
                          <a:spcPts val="0"/>
                        </a:spcAft>
                      </a:pPr>
                      <a:r>
                        <a:rPr lang="ru-RU" sz="1200">
                          <a:effectLst/>
                        </a:rPr>
                        <a:t>Шайба М</a:t>
                      </a:r>
                      <a:r>
                        <a:rPr lang="en-US" sz="1200">
                          <a:effectLst/>
                        </a:rPr>
                        <a:t>1</a:t>
                      </a:r>
                      <a:endParaRPr lang="ru-RU" sz="1200">
                        <a:effectLst/>
                        <a:latin typeface="Times New Roman"/>
                        <a:ea typeface="Times New Roman"/>
                      </a:endParaRPr>
                    </a:p>
                  </a:txBody>
                  <a:tcPr marL="19050" marR="19050" marT="19050" marB="19050"/>
                </a:tc>
              </a:tr>
              <a:tr h="0">
                <a:tc>
                  <a:txBody>
                    <a:bodyPr/>
                    <a:lstStyle/>
                    <a:p>
                      <a:pPr algn="l">
                        <a:spcAft>
                          <a:spcPts val="0"/>
                        </a:spcAft>
                      </a:pPr>
                      <a:r>
                        <a:rPr lang="en-US" sz="1200">
                          <a:effectLst/>
                        </a:rPr>
                        <a:t>16</a:t>
                      </a:r>
                      <a:endParaRPr lang="ru-RU" sz="1200">
                        <a:effectLst/>
                        <a:latin typeface="Times New Roman"/>
                        <a:ea typeface="Times New Roman"/>
                      </a:endParaRPr>
                    </a:p>
                  </a:txBody>
                  <a:tcPr marL="19050" marR="19050" marT="19050" marB="19050"/>
                </a:tc>
                <a:tc>
                  <a:txBody>
                    <a:bodyPr/>
                    <a:lstStyle/>
                    <a:p>
                      <a:pPr algn="l">
                        <a:spcAft>
                          <a:spcPts val="0"/>
                        </a:spcAft>
                      </a:pPr>
                      <a:r>
                        <a:rPr lang="ru-RU" sz="1200">
                          <a:effectLst/>
                        </a:rPr>
                        <a:t>Болт М</a:t>
                      </a:r>
                      <a:r>
                        <a:rPr lang="en-US" sz="1200">
                          <a:effectLst/>
                        </a:rPr>
                        <a:t>2</a:t>
                      </a:r>
                      <a:endParaRPr lang="ru-RU" sz="1200">
                        <a:effectLst/>
                        <a:latin typeface="Times New Roman"/>
                        <a:ea typeface="Times New Roman"/>
                      </a:endParaRPr>
                    </a:p>
                  </a:txBody>
                  <a:tcPr marL="19050" marR="19050" marT="19050" marB="19050"/>
                </a:tc>
              </a:tr>
              <a:tr h="0">
                <a:tc>
                  <a:txBody>
                    <a:bodyPr/>
                    <a:lstStyle/>
                    <a:p>
                      <a:pPr algn="l">
                        <a:spcAft>
                          <a:spcPts val="0"/>
                        </a:spcAft>
                      </a:pPr>
                      <a:r>
                        <a:rPr lang="en-US" sz="1200">
                          <a:effectLst/>
                        </a:rPr>
                        <a:t>1</a:t>
                      </a:r>
                      <a:r>
                        <a:rPr lang="ru-RU" sz="1200">
                          <a:effectLst/>
                        </a:rPr>
                        <a:t>1</a:t>
                      </a:r>
                      <a:endParaRPr lang="ru-RU" sz="1200">
                        <a:effectLst/>
                        <a:latin typeface="Times New Roman"/>
                        <a:ea typeface="Times New Roman"/>
                      </a:endParaRPr>
                    </a:p>
                  </a:txBody>
                  <a:tcPr marL="19050" marR="19050" marT="19050" marB="19050"/>
                </a:tc>
                <a:tc>
                  <a:txBody>
                    <a:bodyPr/>
                    <a:lstStyle/>
                    <a:p>
                      <a:pPr algn="l">
                        <a:spcAft>
                          <a:spcPts val="0"/>
                        </a:spcAft>
                      </a:pPr>
                      <a:r>
                        <a:rPr lang="ru-RU" sz="1200" dirty="0">
                          <a:effectLst/>
                        </a:rPr>
                        <a:t>Гайка M1</a:t>
                      </a:r>
                      <a:endParaRPr lang="ru-RU" sz="1200" dirty="0">
                        <a:effectLst/>
                        <a:latin typeface="Times New Roman"/>
                        <a:ea typeface="Times New Roman"/>
                      </a:endParaRPr>
                    </a:p>
                  </a:txBody>
                  <a:tcPr marL="19050" marR="19050" marT="19050" marB="19050"/>
                </a:tc>
              </a:tr>
            </a:tbl>
          </a:graphicData>
        </a:graphic>
      </p:graphicFrame>
    </p:spTree>
    <p:extLst>
      <p:ext uri="{BB962C8B-B14F-4D97-AF65-F5344CB8AC3E}">
        <p14:creationId xmlns:p14="http://schemas.microsoft.com/office/powerpoint/2010/main" val="3327002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pPr>
              <a:defRPr/>
            </a:pPr>
            <a:r>
              <a:rPr lang="ru-RU" b="1" dirty="0"/>
              <a:t>Декартово </a:t>
            </a:r>
            <a:r>
              <a:rPr lang="ru-RU" b="1" dirty="0" smtClean="0"/>
              <a:t>произведение</a:t>
            </a:r>
            <a:endParaRPr lang="ru-RU" dirty="0"/>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6</a:t>
            </a:fld>
            <a:endParaRPr lang="ru-RU"/>
          </a:p>
        </p:txBody>
      </p:sp>
      <p:sp>
        <p:nvSpPr>
          <p:cNvPr id="7" name="Содержимое 2"/>
          <p:cNvSpPr txBox="1">
            <a:spLocks/>
          </p:cNvSpPr>
          <p:nvPr/>
        </p:nvSpPr>
        <p:spPr bwMode="auto">
          <a:xfrm>
            <a:off x="500063" y="928674"/>
            <a:ext cx="7456313" cy="3148398"/>
          </a:xfrm>
          <a:prstGeom prst="rect">
            <a:avLst/>
          </a:prstGeom>
          <a:noFill/>
          <a:ln w="9525">
            <a:noFill/>
            <a:miter lim="800000"/>
            <a:headEnd/>
            <a:tailEnd/>
          </a:ln>
        </p:spPr>
        <p:txBody>
          <a:bodyPr/>
          <a:lstStyle/>
          <a:p>
            <a:r>
              <a:rPr lang="ru-RU" sz="2400" dirty="0"/>
              <a:t>Операция декартова произведения определяет новое отношение, которое является результатом конкатенации (т.е. сцепления) каждого кортежа из отношения R с каждым кортежем из отношения S.</a:t>
            </a:r>
          </a:p>
          <a:p>
            <a:r>
              <a:rPr lang="en-US" sz="2400" dirty="0"/>
              <a:t>R</a:t>
            </a:r>
            <a:r>
              <a:rPr lang="ru-RU" sz="2400" dirty="0"/>
              <a:t>×</a:t>
            </a:r>
            <a:r>
              <a:rPr lang="en-US" sz="2400" dirty="0"/>
              <a:t>S</a:t>
            </a:r>
            <a:endParaRPr lang="ru-RU" sz="2400" dirty="0"/>
          </a:p>
        </p:txBody>
      </p:sp>
      <p:graphicFrame>
        <p:nvGraphicFramePr>
          <p:cNvPr id="8" name="Таблица 7"/>
          <p:cNvGraphicFramePr>
            <a:graphicFrameLocks noGrp="1"/>
          </p:cNvGraphicFramePr>
          <p:nvPr>
            <p:extLst>
              <p:ext uri="{D42A27DB-BD31-4B8C-83A1-F6EECF244321}">
                <p14:modId xmlns:p14="http://schemas.microsoft.com/office/powerpoint/2010/main" val="1214302005"/>
              </p:ext>
            </p:extLst>
          </p:nvPr>
        </p:nvGraphicFramePr>
        <p:xfrm>
          <a:off x="467454" y="4437112"/>
          <a:ext cx="3394720" cy="1104900"/>
        </p:xfrm>
        <a:graphic>
          <a:graphicData uri="http://schemas.openxmlformats.org/drawingml/2006/table">
            <a:tbl>
              <a:tblPr firstRow="1" firstCol="1" bandRow="1">
                <a:tableStyleId>{5C22544A-7EE6-4342-B048-85BDC9FD1C3A}</a:tableStyleId>
              </a:tblPr>
              <a:tblGrid>
                <a:gridCol w="1697360"/>
                <a:gridCol w="1697360"/>
              </a:tblGrid>
              <a:tr h="200668">
                <a:tc gridSpan="2">
                  <a:txBody>
                    <a:bodyPr/>
                    <a:lstStyle/>
                    <a:p>
                      <a:pPr algn="ctr">
                        <a:spcAft>
                          <a:spcPts val="0"/>
                        </a:spcAft>
                      </a:pPr>
                      <a:r>
                        <a:rPr lang="ru-RU" sz="1200" dirty="0">
                          <a:effectLst/>
                        </a:rPr>
                        <a:t>R</a:t>
                      </a:r>
                      <a:endParaRPr lang="ru-RU" sz="1200" dirty="0">
                        <a:effectLst/>
                        <a:latin typeface="Times New Roman"/>
                        <a:ea typeface="Times New Roman"/>
                      </a:endParaRPr>
                    </a:p>
                  </a:txBody>
                  <a:tcPr marL="19050" marR="19050" marT="19050" marB="19050" anchor="ctr"/>
                </a:tc>
                <a:tc hMerge="1">
                  <a:txBody>
                    <a:bodyPr/>
                    <a:lstStyle/>
                    <a:p>
                      <a:endParaRPr lang="ru-RU"/>
                    </a:p>
                  </a:txBody>
                  <a:tcPr/>
                </a:tc>
              </a:tr>
              <a:tr h="219863">
                <a:tc>
                  <a:txBody>
                    <a:bodyPr/>
                    <a:lstStyle/>
                    <a:p>
                      <a:pPr algn="ctr">
                        <a:spcAft>
                          <a:spcPts val="0"/>
                        </a:spcAft>
                      </a:pPr>
                      <a:r>
                        <a:rPr lang="ru-RU" sz="1200" dirty="0">
                          <a:effectLst/>
                        </a:rPr>
                        <a:t>Шифр детали</a:t>
                      </a:r>
                      <a:endParaRPr lang="ru-RU" sz="1200" dirty="0">
                        <a:effectLst/>
                        <a:latin typeface="Times New Roman"/>
                        <a:ea typeface="Times New Roman"/>
                      </a:endParaRPr>
                    </a:p>
                  </a:txBody>
                  <a:tcPr marL="19050" marR="19050" marT="19050" marB="19050" anchor="ctr"/>
                </a:tc>
                <a:tc>
                  <a:txBody>
                    <a:bodyPr/>
                    <a:lstStyle/>
                    <a:p>
                      <a:pPr algn="ctr">
                        <a:spcAft>
                          <a:spcPts val="0"/>
                        </a:spcAft>
                      </a:pPr>
                      <a:r>
                        <a:rPr lang="ru-RU" sz="1200">
                          <a:effectLst/>
                        </a:rPr>
                        <a:t>Название детали</a:t>
                      </a:r>
                      <a:endParaRPr lang="ru-RU" sz="1200">
                        <a:effectLst/>
                        <a:latin typeface="Times New Roman"/>
                        <a:ea typeface="Times New Roman"/>
                      </a:endParaRPr>
                    </a:p>
                  </a:txBody>
                  <a:tcPr marL="19050" marR="19050" marT="19050" marB="19050" anchor="ctr"/>
                </a:tc>
              </a:tr>
              <a:tr h="219863">
                <a:tc>
                  <a:txBody>
                    <a:bodyPr/>
                    <a:lstStyle/>
                    <a:p>
                      <a:pPr>
                        <a:spcAft>
                          <a:spcPts val="0"/>
                        </a:spcAft>
                      </a:pPr>
                      <a:r>
                        <a:rPr lang="en-US" sz="1200">
                          <a:effectLst/>
                        </a:rPr>
                        <a:t>1</a:t>
                      </a:r>
                      <a:r>
                        <a:rPr lang="ru-RU" sz="1200">
                          <a:effectLst/>
                        </a:rPr>
                        <a:t>1</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Гайка M1</a:t>
                      </a:r>
                      <a:endParaRPr lang="ru-RU" sz="1200">
                        <a:effectLst/>
                        <a:latin typeface="Times New Roman"/>
                        <a:ea typeface="Times New Roman"/>
                      </a:endParaRPr>
                    </a:p>
                  </a:txBody>
                  <a:tcPr marL="19050" marR="19050" marT="19050" marB="19050"/>
                </a:tc>
              </a:tr>
              <a:tr h="219863">
                <a:tc>
                  <a:txBody>
                    <a:bodyPr/>
                    <a:lstStyle/>
                    <a:p>
                      <a:pPr>
                        <a:spcAft>
                          <a:spcPts val="0"/>
                        </a:spcAft>
                      </a:pPr>
                      <a:r>
                        <a:rPr lang="en-US" sz="1200">
                          <a:effectLst/>
                        </a:rPr>
                        <a:t>15</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Болт М1</a:t>
                      </a:r>
                      <a:endParaRPr lang="ru-RU" sz="1200">
                        <a:effectLst/>
                        <a:latin typeface="Times New Roman"/>
                        <a:ea typeface="Times New Roman"/>
                      </a:endParaRPr>
                    </a:p>
                  </a:txBody>
                  <a:tcPr marL="19050" marR="19050" marT="19050" marB="19050"/>
                </a:tc>
              </a:tr>
              <a:tr h="219863">
                <a:tc>
                  <a:txBody>
                    <a:bodyPr/>
                    <a:lstStyle/>
                    <a:p>
                      <a:pPr>
                        <a:spcAft>
                          <a:spcPts val="0"/>
                        </a:spcAft>
                      </a:pPr>
                      <a:r>
                        <a:rPr lang="en-US" sz="1200">
                          <a:effectLst/>
                        </a:rPr>
                        <a:t>24</a:t>
                      </a:r>
                      <a:endParaRPr lang="ru-RU" sz="1200">
                        <a:effectLst/>
                        <a:latin typeface="Times New Roman"/>
                        <a:ea typeface="Times New Roman"/>
                      </a:endParaRPr>
                    </a:p>
                  </a:txBody>
                  <a:tcPr marL="19050" marR="19050" marT="19050" marB="19050"/>
                </a:tc>
                <a:tc>
                  <a:txBody>
                    <a:bodyPr/>
                    <a:lstStyle/>
                    <a:p>
                      <a:pPr>
                        <a:spcAft>
                          <a:spcPts val="0"/>
                        </a:spcAft>
                      </a:pPr>
                      <a:r>
                        <a:rPr lang="ru-RU" sz="1200" dirty="0">
                          <a:effectLst/>
                        </a:rPr>
                        <a:t>Шайба М3</a:t>
                      </a:r>
                      <a:endParaRPr lang="ru-RU" sz="1200" dirty="0">
                        <a:effectLst/>
                        <a:latin typeface="Times New Roman"/>
                        <a:ea typeface="Times New Roman"/>
                      </a:endParaRPr>
                    </a:p>
                  </a:txBody>
                  <a:tcPr marL="19050" marR="19050" marT="19050" marB="19050"/>
                </a:tc>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37418727"/>
              </p:ext>
            </p:extLst>
          </p:nvPr>
        </p:nvGraphicFramePr>
        <p:xfrm>
          <a:off x="4254868" y="4437112"/>
          <a:ext cx="946448" cy="1062276"/>
        </p:xfrm>
        <a:graphic>
          <a:graphicData uri="http://schemas.openxmlformats.org/drawingml/2006/table">
            <a:tbl>
              <a:tblPr firstRow="1" firstCol="1" bandRow="1">
                <a:tableStyleId>{5C22544A-7EE6-4342-B048-85BDC9FD1C3A}</a:tableStyleId>
              </a:tblPr>
              <a:tblGrid>
                <a:gridCol w="946448"/>
              </a:tblGrid>
              <a:tr h="413975">
                <a:tc>
                  <a:txBody>
                    <a:bodyPr/>
                    <a:lstStyle/>
                    <a:p>
                      <a:pPr algn="ctr">
                        <a:spcAft>
                          <a:spcPts val="0"/>
                        </a:spcAft>
                      </a:pPr>
                      <a:r>
                        <a:rPr lang="en-US" sz="1200">
                          <a:effectLst/>
                        </a:rPr>
                        <a:t>S</a:t>
                      </a:r>
                      <a:endParaRPr lang="ru-RU" sz="1200">
                        <a:effectLst/>
                      </a:endParaRPr>
                    </a:p>
                    <a:p>
                      <a:pPr algn="ctr">
                        <a:spcAft>
                          <a:spcPts val="0"/>
                        </a:spcAft>
                      </a:pPr>
                      <a:r>
                        <a:rPr lang="ru-RU" sz="1200">
                          <a:effectLst/>
                        </a:rPr>
                        <a:t>Цех</a:t>
                      </a:r>
                      <a:endParaRPr lang="ru-RU" sz="1200">
                        <a:effectLst/>
                        <a:latin typeface="Times New Roman"/>
                        <a:ea typeface="Times New Roman"/>
                      </a:endParaRPr>
                    </a:p>
                  </a:txBody>
                  <a:tcPr marL="19050" marR="19050" marT="19050" marB="19050" anchor="ctr"/>
                </a:tc>
              </a:tr>
              <a:tr h="195271">
                <a:tc>
                  <a:txBody>
                    <a:bodyPr/>
                    <a:lstStyle/>
                    <a:p>
                      <a:pPr algn="l"/>
                      <a:endParaRPr lang="ru-RU" sz="1000">
                        <a:effectLst/>
                        <a:latin typeface="Times New Roman"/>
                      </a:endParaRPr>
                    </a:p>
                  </a:txBody>
                  <a:tcPr marL="19050" marR="19050" marT="19050" marB="19050"/>
                </a:tc>
              </a:tr>
              <a:tr h="226515">
                <a:tc>
                  <a:txBody>
                    <a:bodyPr/>
                    <a:lstStyle/>
                    <a:p>
                      <a:pPr algn="l">
                        <a:spcAft>
                          <a:spcPts val="0"/>
                        </a:spcAft>
                      </a:pPr>
                      <a:r>
                        <a:rPr lang="ru-RU" sz="1200">
                          <a:effectLst/>
                        </a:rPr>
                        <a:t>Цех 1</a:t>
                      </a:r>
                      <a:endParaRPr lang="ru-RU" sz="1200">
                        <a:effectLst/>
                        <a:latin typeface="Times New Roman"/>
                        <a:ea typeface="Times New Roman"/>
                      </a:endParaRPr>
                    </a:p>
                  </a:txBody>
                  <a:tcPr marL="19050" marR="19050" marT="19050" marB="19050"/>
                </a:tc>
              </a:tr>
              <a:tr h="226515">
                <a:tc>
                  <a:txBody>
                    <a:bodyPr/>
                    <a:lstStyle/>
                    <a:p>
                      <a:pPr algn="l">
                        <a:spcAft>
                          <a:spcPts val="0"/>
                        </a:spcAft>
                      </a:pPr>
                      <a:r>
                        <a:rPr lang="ru-RU" sz="1200" dirty="0">
                          <a:effectLst/>
                        </a:rPr>
                        <a:t>Цех 2</a:t>
                      </a:r>
                      <a:endParaRPr lang="ru-RU" sz="1200" dirty="0">
                        <a:effectLst/>
                        <a:latin typeface="Times New Roman"/>
                        <a:ea typeface="Times New Roman"/>
                      </a:endParaRPr>
                    </a:p>
                  </a:txBody>
                  <a:tcPr marL="19050" marR="19050" marT="19050" marB="19050"/>
                </a:tc>
              </a:tr>
            </a:tbl>
          </a:graphicData>
        </a:graphic>
      </p:graphicFrame>
    </p:spTree>
    <p:extLst>
      <p:ext uri="{BB962C8B-B14F-4D97-AF65-F5344CB8AC3E}">
        <p14:creationId xmlns:p14="http://schemas.microsoft.com/office/powerpoint/2010/main" val="1460386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r>
              <a:rPr lang="ru-RU" dirty="0"/>
              <a:t>Выборка</a:t>
            </a:r>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7</a:t>
            </a:fld>
            <a:endParaRPr lang="ru-RU"/>
          </a:p>
        </p:txBody>
      </p:sp>
      <p:sp>
        <p:nvSpPr>
          <p:cNvPr id="7" name="Содержимое 2"/>
          <p:cNvSpPr txBox="1">
            <a:spLocks/>
          </p:cNvSpPr>
          <p:nvPr/>
        </p:nvSpPr>
        <p:spPr bwMode="auto">
          <a:xfrm>
            <a:off x="500063" y="928674"/>
            <a:ext cx="7456313" cy="3148398"/>
          </a:xfrm>
          <a:prstGeom prst="rect">
            <a:avLst/>
          </a:prstGeom>
          <a:noFill/>
          <a:ln w="9525">
            <a:noFill/>
            <a:miter lim="800000"/>
            <a:headEnd/>
            <a:tailEnd/>
          </a:ln>
        </p:spPr>
        <p:txBody>
          <a:bodyPr/>
          <a:lstStyle/>
          <a:p>
            <a:r>
              <a:rPr lang="ru-RU" sz="2400" dirty="0"/>
              <a:t>Операция выборки применяется к одному отношению R и определяет результирующее отношение, которое содержит только те </a:t>
            </a:r>
            <a:r>
              <a:rPr lang="ru-RU" sz="2400" dirty="0" smtClean="0"/>
              <a:t>кортежи </a:t>
            </a:r>
            <a:r>
              <a:rPr lang="ru-RU" sz="2400" dirty="0"/>
              <a:t>из отношения R, которые удовлетворяют заданному условию (предикату</a:t>
            </a:r>
            <a:r>
              <a:rPr lang="ru-RU" sz="2400" dirty="0" smtClean="0"/>
              <a:t>). </a:t>
            </a:r>
            <a:r>
              <a:rPr lang="ru-RU" sz="2400" dirty="0"/>
              <a:t>Более сложные предикаты могут быть созданы с помощью логических операций </a:t>
            </a:r>
            <a:r>
              <a:rPr lang="en-US" sz="2400" dirty="0"/>
              <a:t>AND</a:t>
            </a:r>
            <a:r>
              <a:rPr lang="ru-RU" sz="2400" dirty="0"/>
              <a:t>, </a:t>
            </a:r>
            <a:r>
              <a:rPr lang="en-US" sz="2400" dirty="0"/>
              <a:t>OR </a:t>
            </a:r>
            <a:r>
              <a:rPr lang="ru-RU" sz="2400" dirty="0"/>
              <a:t>и </a:t>
            </a:r>
            <a:r>
              <a:rPr lang="en-US" sz="2400" dirty="0"/>
              <a:t>NOT</a:t>
            </a:r>
            <a:r>
              <a:rPr lang="ru-RU" sz="2400" dirty="0" smtClean="0"/>
              <a:t>.</a:t>
            </a:r>
          </a:p>
          <a:p>
            <a:r>
              <a:rPr lang="en-US" sz="2400" dirty="0"/>
              <a:t>σ</a:t>
            </a:r>
            <a:r>
              <a:rPr lang="ru-RU" sz="2400" baseline="-25000" dirty="0"/>
              <a:t>предикат</a:t>
            </a:r>
            <a:r>
              <a:rPr lang="ru-RU" sz="2400" dirty="0"/>
              <a:t>(</a:t>
            </a:r>
            <a:r>
              <a:rPr lang="en-US" sz="2400" dirty="0"/>
              <a:t>R</a:t>
            </a:r>
            <a:r>
              <a:rPr lang="ru-RU" sz="2400" dirty="0"/>
              <a:t>)</a:t>
            </a:r>
          </a:p>
          <a:p>
            <a:endParaRPr lang="ru-RU" sz="2400" dirty="0"/>
          </a:p>
          <a:p>
            <a:endParaRPr lang="ru-RU" sz="2400" dirty="0"/>
          </a:p>
        </p:txBody>
      </p:sp>
      <p:sp>
        <p:nvSpPr>
          <p:cNvPr id="9" name="Содержимое 2"/>
          <p:cNvSpPr txBox="1">
            <a:spLocks/>
          </p:cNvSpPr>
          <p:nvPr/>
        </p:nvSpPr>
        <p:spPr bwMode="auto">
          <a:xfrm>
            <a:off x="500063" y="4102893"/>
            <a:ext cx="7456313" cy="720080"/>
          </a:xfrm>
          <a:prstGeom prst="rect">
            <a:avLst/>
          </a:prstGeom>
          <a:noFill/>
          <a:ln w="9525">
            <a:noFill/>
            <a:miter lim="800000"/>
            <a:headEnd/>
            <a:tailEnd/>
          </a:ln>
        </p:spPr>
        <p:txBody>
          <a:bodyPr/>
          <a:lstStyle/>
          <a:p>
            <a:r>
              <a:rPr lang="en-US" sz="2400" dirty="0"/>
              <a:t>σ</a:t>
            </a:r>
            <a:r>
              <a:rPr lang="en-US" sz="2400" b="1" dirty="0"/>
              <a:t> </a:t>
            </a:r>
            <a:r>
              <a:rPr lang="ru-RU" sz="2400" baseline="-25000" dirty="0"/>
              <a:t>Цех </a:t>
            </a:r>
            <a:r>
              <a:rPr lang="en-US" sz="2400" baseline="-25000" dirty="0"/>
              <a:t>= “</a:t>
            </a:r>
            <a:r>
              <a:rPr lang="ru-RU" sz="2400" baseline="-25000" dirty="0"/>
              <a:t>Цех </a:t>
            </a:r>
            <a:r>
              <a:rPr lang="en-US" sz="2400" baseline="-25000" dirty="0"/>
              <a:t>2”</a:t>
            </a:r>
            <a:r>
              <a:rPr lang="ru-RU" sz="2400" dirty="0"/>
              <a:t>(</a:t>
            </a:r>
            <a:r>
              <a:rPr lang="en-US" sz="2400" dirty="0"/>
              <a:t>R</a:t>
            </a:r>
            <a:r>
              <a:rPr lang="ru-RU" sz="2400" dirty="0"/>
              <a:t>)</a:t>
            </a:r>
          </a:p>
        </p:txBody>
      </p:sp>
      <p:graphicFrame>
        <p:nvGraphicFramePr>
          <p:cNvPr id="4" name="Таблица 3"/>
          <p:cNvGraphicFramePr>
            <a:graphicFrameLocks noGrp="1"/>
          </p:cNvGraphicFramePr>
          <p:nvPr>
            <p:extLst>
              <p:ext uri="{D42A27DB-BD31-4B8C-83A1-F6EECF244321}">
                <p14:modId xmlns:p14="http://schemas.microsoft.com/office/powerpoint/2010/main" val="1011783972"/>
              </p:ext>
            </p:extLst>
          </p:nvPr>
        </p:nvGraphicFramePr>
        <p:xfrm>
          <a:off x="517483" y="4822973"/>
          <a:ext cx="7467600" cy="1767840"/>
        </p:xfrm>
        <a:graphic>
          <a:graphicData uri="http://schemas.openxmlformats.org/drawingml/2006/table">
            <a:tbl>
              <a:tblPr firstRow="1" firstCol="1" bandRow="1">
                <a:tableStyleId>{5C22544A-7EE6-4342-B048-85BDC9FD1C3A}</a:tableStyleId>
              </a:tblPr>
              <a:tblGrid>
                <a:gridCol w="2489200"/>
                <a:gridCol w="2489200"/>
                <a:gridCol w="2489200"/>
              </a:tblGrid>
              <a:tr h="0">
                <a:tc gridSpan="3">
                  <a:txBody>
                    <a:bodyPr/>
                    <a:lstStyle/>
                    <a:p>
                      <a:pPr algn="ctr">
                        <a:spcAft>
                          <a:spcPts val="0"/>
                        </a:spcAft>
                      </a:pPr>
                      <a:r>
                        <a:rPr lang="ru-RU" sz="1200">
                          <a:effectLst/>
                        </a:rPr>
                        <a:t>R </a:t>
                      </a:r>
                      <a:endParaRPr lang="ru-RU" sz="1200">
                        <a:effectLst/>
                        <a:latin typeface="Times New Roman"/>
                        <a:ea typeface="Times New Roman"/>
                      </a:endParaRPr>
                    </a:p>
                  </a:txBody>
                  <a:tcPr marL="19050" marR="19050" marT="19050" marB="19050" anchor="ctr"/>
                </a:tc>
                <a:tc hMerge="1">
                  <a:txBody>
                    <a:bodyPr/>
                    <a:lstStyle/>
                    <a:p>
                      <a:endParaRPr lang="ru-RU"/>
                    </a:p>
                  </a:txBody>
                  <a:tcPr/>
                </a:tc>
                <a:tc hMerge="1">
                  <a:txBody>
                    <a:bodyPr/>
                    <a:lstStyle/>
                    <a:p>
                      <a:endParaRPr lang="ru-RU"/>
                    </a:p>
                  </a:txBody>
                  <a:tcPr/>
                </a:tc>
              </a:tr>
              <a:tr h="0">
                <a:tc>
                  <a:txBody>
                    <a:bodyPr/>
                    <a:lstStyle/>
                    <a:p>
                      <a:pPr algn="ctr">
                        <a:spcAft>
                          <a:spcPts val="0"/>
                        </a:spcAft>
                      </a:pPr>
                      <a:r>
                        <a:rPr lang="ru-RU" sz="1200">
                          <a:effectLst/>
                        </a:rPr>
                        <a:t>Шифр детали </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dirty="0">
                          <a:effectLst/>
                        </a:rPr>
                        <a:t>Название детали </a:t>
                      </a:r>
                      <a:endParaRPr lang="ru-RU" sz="1200" dirty="0">
                        <a:effectLst/>
                        <a:latin typeface="Times New Roman"/>
                        <a:ea typeface="Times New Roman"/>
                      </a:endParaRPr>
                    </a:p>
                  </a:txBody>
                  <a:tcPr marL="19050" marR="19050" marT="19050" marB="19050" anchor="ctr"/>
                </a:tc>
                <a:tc>
                  <a:txBody>
                    <a:bodyPr/>
                    <a:lstStyle/>
                    <a:p>
                      <a:pPr algn="ctr">
                        <a:spcAft>
                          <a:spcPts val="0"/>
                        </a:spcAft>
                      </a:pPr>
                      <a:r>
                        <a:rPr lang="ru-RU" sz="1200" dirty="0">
                          <a:effectLst/>
                        </a:rPr>
                        <a:t>Цех </a:t>
                      </a:r>
                      <a:endParaRPr lang="ru-RU" sz="1200" dirty="0">
                        <a:effectLst/>
                        <a:latin typeface="Times New Roman"/>
                        <a:ea typeface="Times New Roman"/>
                      </a:endParaRPr>
                    </a:p>
                  </a:txBody>
                  <a:tcPr marL="19050" marR="19050" marT="19050" marB="19050" anchor="ctr"/>
                </a:tc>
              </a:tr>
              <a:tr h="0">
                <a:tc>
                  <a:txBody>
                    <a:bodyPr/>
                    <a:lstStyle/>
                    <a:p>
                      <a:pPr>
                        <a:spcAft>
                          <a:spcPts val="0"/>
                        </a:spcAft>
                      </a:pPr>
                      <a:r>
                        <a:rPr lang="ru-RU" sz="1200">
                          <a:effectLst/>
                        </a:rPr>
                        <a:t>11</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Гайка M1</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Цех 2</a:t>
                      </a:r>
                      <a:endParaRPr lang="ru-RU" sz="1200">
                        <a:effectLst/>
                        <a:latin typeface="Times New Roman"/>
                        <a:ea typeface="Times New Roman"/>
                      </a:endParaRPr>
                    </a:p>
                  </a:txBody>
                  <a:tcPr marL="19050" marR="19050" marT="19050" marB="19050"/>
                </a:tc>
              </a:tr>
              <a:tr h="0">
                <a:tc>
                  <a:txBody>
                    <a:bodyPr/>
                    <a:lstStyle/>
                    <a:p>
                      <a:pPr>
                        <a:spcAft>
                          <a:spcPts val="0"/>
                        </a:spcAft>
                      </a:pPr>
                      <a:r>
                        <a:rPr lang="ru-RU" sz="1200">
                          <a:effectLst/>
                        </a:rPr>
                        <a:t>13</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Гайка М3</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Цех 2</a:t>
                      </a:r>
                      <a:endParaRPr lang="ru-RU" sz="1200">
                        <a:effectLst/>
                        <a:latin typeface="Times New Roman"/>
                        <a:ea typeface="Times New Roman"/>
                      </a:endParaRPr>
                    </a:p>
                  </a:txBody>
                  <a:tcPr marL="19050" marR="19050" marT="19050" marB="19050"/>
                </a:tc>
              </a:tr>
              <a:tr h="0">
                <a:tc>
                  <a:txBody>
                    <a:bodyPr/>
                    <a:lstStyle/>
                    <a:p>
                      <a:pPr>
                        <a:spcAft>
                          <a:spcPts val="0"/>
                        </a:spcAft>
                      </a:pPr>
                      <a:r>
                        <a:rPr lang="ru-RU" sz="1200">
                          <a:effectLst/>
                        </a:rPr>
                        <a:t>16</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Болт М2</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Цех 3</a:t>
                      </a:r>
                      <a:endParaRPr lang="ru-RU" sz="1200">
                        <a:effectLst/>
                        <a:latin typeface="Times New Roman"/>
                        <a:ea typeface="Times New Roman"/>
                      </a:endParaRPr>
                    </a:p>
                  </a:txBody>
                  <a:tcPr marL="19050" marR="19050" marT="19050" marB="19050"/>
                </a:tc>
              </a:tr>
              <a:tr h="0">
                <a:tc>
                  <a:txBody>
                    <a:bodyPr/>
                    <a:lstStyle/>
                    <a:p>
                      <a:pPr>
                        <a:spcAft>
                          <a:spcPts val="0"/>
                        </a:spcAft>
                      </a:pPr>
                      <a:r>
                        <a:rPr lang="ru-RU" sz="1200">
                          <a:effectLst/>
                        </a:rPr>
                        <a:t>23</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Шайба М2</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Цех 3</a:t>
                      </a:r>
                      <a:endParaRPr lang="ru-RU" sz="1200">
                        <a:effectLst/>
                        <a:latin typeface="Times New Roman"/>
                        <a:ea typeface="Times New Roman"/>
                      </a:endParaRPr>
                    </a:p>
                  </a:txBody>
                  <a:tcPr marL="19050" marR="19050" marT="19050" marB="19050"/>
                </a:tc>
              </a:tr>
              <a:tr h="0">
                <a:tc>
                  <a:txBody>
                    <a:bodyPr/>
                    <a:lstStyle/>
                    <a:p>
                      <a:pPr>
                        <a:spcAft>
                          <a:spcPts val="0"/>
                        </a:spcAft>
                      </a:pPr>
                      <a:r>
                        <a:rPr lang="ru-RU" sz="1200">
                          <a:effectLst/>
                        </a:rPr>
                        <a:t>15</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Болт М1</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Цех 2</a:t>
                      </a:r>
                      <a:endParaRPr lang="ru-RU" sz="1200">
                        <a:effectLst/>
                        <a:latin typeface="Times New Roman"/>
                        <a:ea typeface="Times New Roman"/>
                      </a:endParaRPr>
                    </a:p>
                  </a:txBody>
                  <a:tcPr marL="19050" marR="19050" marT="19050" marB="19050"/>
                </a:tc>
              </a:tr>
              <a:tr h="0">
                <a:tc>
                  <a:txBody>
                    <a:bodyPr/>
                    <a:lstStyle/>
                    <a:p>
                      <a:pPr>
                        <a:spcAft>
                          <a:spcPts val="0"/>
                        </a:spcAft>
                      </a:pPr>
                      <a:r>
                        <a:rPr lang="ru-RU" sz="1200">
                          <a:effectLst/>
                        </a:rPr>
                        <a:t>17</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Болт М3</a:t>
                      </a:r>
                      <a:endParaRPr lang="ru-RU" sz="1200">
                        <a:effectLst/>
                        <a:latin typeface="Times New Roman"/>
                        <a:ea typeface="Times New Roman"/>
                      </a:endParaRPr>
                    </a:p>
                  </a:txBody>
                  <a:tcPr marL="19050" marR="19050" marT="19050" marB="19050"/>
                </a:tc>
                <a:tc>
                  <a:txBody>
                    <a:bodyPr/>
                    <a:lstStyle/>
                    <a:p>
                      <a:pPr>
                        <a:spcAft>
                          <a:spcPts val="0"/>
                        </a:spcAft>
                      </a:pPr>
                      <a:r>
                        <a:rPr lang="ru-RU" sz="1200" dirty="0">
                          <a:effectLst/>
                        </a:rPr>
                        <a:t>Цех 3</a:t>
                      </a:r>
                      <a:endParaRPr lang="ru-RU" sz="1200" dirty="0">
                        <a:effectLst/>
                        <a:latin typeface="Times New Roman"/>
                        <a:ea typeface="Times New Roman"/>
                      </a:endParaRPr>
                    </a:p>
                  </a:txBody>
                  <a:tcPr marL="19050" marR="19050" marT="19050" marB="19050"/>
                </a:tc>
              </a:tr>
            </a:tbl>
          </a:graphicData>
        </a:graphic>
      </p:graphicFrame>
    </p:spTree>
    <p:extLst>
      <p:ext uri="{BB962C8B-B14F-4D97-AF65-F5344CB8AC3E}">
        <p14:creationId xmlns:p14="http://schemas.microsoft.com/office/powerpoint/2010/main" val="1847997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r>
              <a:rPr lang="ru-RU" dirty="0" smtClean="0"/>
              <a:t>Проекция</a:t>
            </a:r>
            <a:endParaRPr lang="ru-RU" dirty="0"/>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8</a:t>
            </a:fld>
            <a:endParaRPr lang="ru-RU"/>
          </a:p>
        </p:txBody>
      </p:sp>
      <p:sp>
        <p:nvSpPr>
          <p:cNvPr id="7" name="Содержимое 2"/>
          <p:cNvSpPr txBox="1">
            <a:spLocks/>
          </p:cNvSpPr>
          <p:nvPr/>
        </p:nvSpPr>
        <p:spPr bwMode="auto">
          <a:xfrm>
            <a:off x="500063" y="928674"/>
            <a:ext cx="7456313" cy="2716350"/>
          </a:xfrm>
          <a:prstGeom prst="rect">
            <a:avLst/>
          </a:prstGeom>
          <a:noFill/>
          <a:ln w="9525">
            <a:noFill/>
            <a:miter lim="800000"/>
            <a:headEnd/>
            <a:tailEnd/>
          </a:ln>
        </p:spPr>
        <p:txBody>
          <a:bodyPr/>
          <a:lstStyle/>
          <a:p>
            <a:r>
              <a:rPr lang="ru-RU" sz="2400" dirty="0"/>
              <a:t>Операция проекции применяется к одному отношению R и определяет новое отношение, содержащее вертикальное подмножество отношения R, создаваемое посредством извлечения значений указанных атрибутов и исключения из результата строк-дубликатов.</a:t>
            </a:r>
          </a:p>
          <a:p>
            <a:r>
              <a:rPr lang="ru-RU" sz="2400" dirty="0"/>
              <a:t>π</a:t>
            </a:r>
            <a:r>
              <a:rPr lang="ru-RU" sz="2400" baseline="-25000" dirty="0"/>
              <a:t>a1, a2 .. a</a:t>
            </a:r>
            <a:r>
              <a:rPr lang="en-US" sz="2400" baseline="-25000" dirty="0"/>
              <a:t>k</a:t>
            </a:r>
            <a:r>
              <a:rPr lang="ru-RU" sz="2400" dirty="0"/>
              <a:t>(</a:t>
            </a:r>
            <a:r>
              <a:rPr lang="en-US" sz="2400" dirty="0"/>
              <a:t>R</a:t>
            </a:r>
            <a:r>
              <a:rPr lang="ru-RU" sz="2400" dirty="0" smtClean="0"/>
              <a:t>)</a:t>
            </a:r>
            <a:endParaRPr lang="ru-RU" sz="2400" dirty="0"/>
          </a:p>
          <a:p>
            <a:endParaRPr lang="ru-RU" sz="2400" dirty="0"/>
          </a:p>
        </p:txBody>
      </p:sp>
      <p:sp>
        <p:nvSpPr>
          <p:cNvPr id="9" name="Содержимое 2"/>
          <p:cNvSpPr txBox="1">
            <a:spLocks/>
          </p:cNvSpPr>
          <p:nvPr/>
        </p:nvSpPr>
        <p:spPr bwMode="auto">
          <a:xfrm>
            <a:off x="500063" y="4102893"/>
            <a:ext cx="7456313" cy="720080"/>
          </a:xfrm>
          <a:prstGeom prst="rect">
            <a:avLst/>
          </a:prstGeom>
          <a:noFill/>
          <a:ln w="9525">
            <a:noFill/>
            <a:miter lim="800000"/>
            <a:headEnd/>
            <a:tailEnd/>
          </a:ln>
        </p:spPr>
        <p:txBody>
          <a:bodyPr/>
          <a:lstStyle/>
          <a:p>
            <a:r>
              <a:rPr lang="ru-RU" sz="2400" dirty="0"/>
              <a:t>π </a:t>
            </a:r>
            <a:r>
              <a:rPr lang="ru-RU" sz="2400" baseline="-25000" dirty="0"/>
              <a:t>Цех</a:t>
            </a:r>
            <a:r>
              <a:rPr lang="ru-RU" sz="2400" dirty="0"/>
              <a:t>(</a:t>
            </a:r>
            <a:r>
              <a:rPr lang="en-US" sz="2400" dirty="0"/>
              <a:t>R</a:t>
            </a:r>
            <a:r>
              <a:rPr lang="ru-RU" sz="2400" dirty="0"/>
              <a:t>)</a:t>
            </a:r>
          </a:p>
        </p:txBody>
      </p:sp>
      <p:graphicFrame>
        <p:nvGraphicFramePr>
          <p:cNvPr id="4" name="Таблица 3"/>
          <p:cNvGraphicFramePr>
            <a:graphicFrameLocks noGrp="1"/>
          </p:cNvGraphicFramePr>
          <p:nvPr>
            <p:extLst>
              <p:ext uri="{D42A27DB-BD31-4B8C-83A1-F6EECF244321}">
                <p14:modId xmlns:p14="http://schemas.microsoft.com/office/powerpoint/2010/main" val="273690990"/>
              </p:ext>
            </p:extLst>
          </p:nvPr>
        </p:nvGraphicFramePr>
        <p:xfrm>
          <a:off x="517483" y="4822973"/>
          <a:ext cx="7467600" cy="1767840"/>
        </p:xfrm>
        <a:graphic>
          <a:graphicData uri="http://schemas.openxmlformats.org/drawingml/2006/table">
            <a:tbl>
              <a:tblPr firstRow="1" firstCol="1" bandRow="1">
                <a:tableStyleId>{5C22544A-7EE6-4342-B048-85BDC9FD1C3A}</a:tableStyleId>
              </a:tblPr>
              <a:tblGrid>
                <a:gridCol w="2489200"/>
                <a:gridCol w="2489200"/>
                <a:gridCol w="2489200"/>
              </a:tblGrid>
              <a:tr h="0">
                <a:tc gridSpan="3">
                  <a:txBody>
                    <a:bodyPr/>
                    <a:lstStyle/>
                    <a:p>
                      <a:pPr algn="ctr">
                        <a:spcAft>
                          <a:spcPts val="0"/>
                        </a:spcAft>
                      </a:pPr>
                      <a:r>
                        <a:rPr lang="ru-RU" sz="1200" dirty="0">
                          <a:effectLst/>
                        </a:rPr>
                        <a:t>R </a:t>
                      </a:r>
                      <a:endParaRPr lang="ru-RU" sz="1200" dirty="0">
                        <a:effectLst/>
                        <a:latin typeface="Times New Roman"/>
                        <a:ea typeface="Times New Roman"/>
                      </a:endParaRPr>
                    </a:p>
                  </a:txBody>
                  <a:tcPr marL="19050" marR="19050" marT="19050" marB="19050" anchor="ctr"/>
                </a:tc>
                <a:tc hMerge="1">
                  <a:txBody>
                    <a:bodyPr/>
                    <a:lstStyle/>
                    <a:p>
                      <a:endParaRPr lang="ru-RU"/>
                    </a:p>
                  </a:txBody>
                  <a:tcPr/>
                </a:tc>
                <a:tc hMerge="1">
                  <a:txBody>
                    <a:bodyPr/>
                    <a:lstStyle/>
                    <a:p>
                      <a:endParaRPr lang="ru-RU"/>
                    </a:p>
                  </a:txBody>
                  <a:tcPr/>
                </a:tc>
              </a:tr>
              <a:tr h="0">
                <a:tc>
                  <a:txBody>
                    <a:bodyPr/>
                    <a:lstStyle/>
                    <a:p>
                      <a:pPr algn="ctr">
                        <a:spcAft>
                          <a:spcPts val="0"/>
                        </a:spcAft>
                      </a:pPr>
                      <a:r>
                        <a:rPr lang="ru-RU" sz="1200">
                          <a:effectLst/>
                        </a:rPr>
                        <a:t>Шифр детали </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dirty="0">
                          <a:effectLst/>
                        </a:rPr>
                        <a:t>Название детали </a:t>
                      </a:r>
                      <a:endParaRPr lang="ru-RU" sz="1200" dirty="0">
                        <a:effectLst/>
                        <a:latin typeface="Times New Roman"/>
                        <a:ea typeface="Times New Roman"/>
                      </a:endParaRPr>
                    </a:p>
                  </a:txBody>
                  <a:tcPr marL="19050" marR="19050" marT="19050" marB="19050" anchor="ctr"/>
                </a:tc>
                <a:tc>
                  <a:txBody>
                    <a:bodyPr/>
                    <a:lstStyle/>
                    <a:p>
                      <a:pPr algn="ctr">
                        <a:spcAft>
                          <a:spcPts val="0"/>
                        </a:spcAft>
                      </a:pPr>
                      <a:r>
                        <a:rPr lang="ru-RU" sz="1200" dirty="0">
                          <a:effectLst/>
                        </a:rPr>
                        <a:t>Цех </a:t>
                      </a:r>
                      <a:endParaRPr lang="ru-RU" sz="1200" dirty="0">
                        <a:effectLst/>
                        <a:latin typeface="Times New Roman"/>
                        <a:ea typeface="Times New Roman"/>
                      </a:endParaRPr>
                    </a:p>
                  </a:txBody>
                  <a:tcPr marL="19050" marR="19050" marT="19050" marB="19050" anchor="ctr"/>
                </a:tc>
              </a:tr>
              <a:tr h="0">
                <a:tc>
                  <a:txBody>
                    <a:bodyPr/>
                    <a:lstStyle/>
                    <a:p>
                      <a:pPr>
                        <a:spcAft>
                          <a:spcPts val="0"/>
                        </a:spcAft>
                      </a:pPr>
                      <a:r>
                        <a:rPr lang="ru-RU" sz="1200">
                          <a:effectLst/>
                        </a:rPr>
                        <a:t>11</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Гайка M1</a:t>
                      </a:r>
                      <a:endParaRPr lang="ru-RU" sz="1200">
                        <a:effectLst/>
                        <a:latin typeface="Times New Roman"/>
                        <a:ea typeface="Times New Roman"/>
                      </a:endParaRPr>
                    </a:p>
                  </a:txBody>
                  <a:tcPr marL="19050" marR="19050" marT="19050" marB="19050"/>
                </a:tc>
                <a:tc>
                  <a:txBody>
                    <a:bodyPr/>
                    <a:lstStyle/>
                    <a:p>
                      <a:pPr>
                        <a:spcAft>
                          <a:spcPts val="0"/>
                        </a:spcAft>
                      </a:pPr>
                      <a:r>
                        <a:rPr lang="ru-RU" sz="1200" dirty="0">
                          <a:effectLst/>
                        </a:rPr>
                        <a:t>Цех </a:t>
                      </a:r>
                      <a:r>
                        <a:rPr lang="ru-RU" sz="1200" dirty="0" smtClean="0">
                          <a:effectLst/>
                        </a:rPr>
                        <a:t>1</a:t>
                      </a:r>
                      <a:endParaRPr lang="ru-RU" sz="1200" dirty="0">
                        <a:effectLst/>
                        <a:latin typeface="Times New Roman"/>
                        <a:ea typeface="Times New Roman"/>
                      </a:endParaRPr>
                    </a:p>
                  </a:txBody>
                  <a:tcPr marL="19050" marR="19050" marT="19050" marB="19050"/>
                </a:tc>
              </a:tr>
              <a:tr h="0">
                <a:tc>
                  <a:txBody>
                    <a:bodyPr/>
                    <a:lstStyle/>
                    <a:p>
                      <a:pPr>
                        <a:spcAft>
                          <a:spcPts val="0"/>
                        </a:spcAft>
                      </a:pPr>
                      <a:r>
                        <a:rPr lang="ru-RU" sz="1200">
                          <a:effectLst/>
                        </a:rPr>
                        <a:t>13</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Гайка М3</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Цех 2</a:t>
                      </a:r>
                      <a:endParaRPr lang="ru-RU" sz="1200">
                        <a:effectLst/>
                        <a:latin typeface="Times New Roman"/>
                        <a:ea typeface="Times New Roman"/>
                      </a:endParaRPr>
                    </a:p>
                  </a:txBody>
                  <a:tcPr marL="19050" marR="19050" marT="19050" marB="19050"/>
                </a:tc>
              </a:tr>
              <a:tr h="0">
                <a:tc>
                  <a:txBody>
                    <a:bodyPr/>
                    <a:lstStyle/>
                    <a:p>
                      <a:pPr>
                        <a:spcAft>
                          <a:spcPts val="0"/>
                        </a:spcAft>
                      </a:pPr>
                      <a:r>
                        <a:rPr lang="ru-RU" sz="1200">
                          <a:effectLst/>
                        </a:rPr>
                        <a:t>16</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Болт М2</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Цех 3</a:t>
                      </a:r>
                      <a:endParaRPr lang="ru-RU" sz="1200">
                        <a:effectLst/>
                        <a:latin typeface="Times New Roman"/>
                        <a:ea typeface="Times New Roman"/>
                      </a:endParaRPr>
                    </a:p>
                  </a:txBody>
                  <a:tcPr marL="19050" marR="19050" marT="19050" marB="19050"/>
                </a:tc>
              </a:tr>
              <a:tr h="0">
                <a:tc>
                  <a:txBody>
                    <a:bodyPr/>
                    <a:lstStyle/>
                    <a:p>
                      <a:pPr>
                        <a:spcAft>
                          <a:spcPts val="0"/>
                        </a:spcAft>
                      </a:pPr>
                      <a:r>
                        <a:rPr lang="ru-RU" sz="1200">
                          <a:effectLst/>
                        </a:rPr>
                        <a:t>23</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Шайба М2</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Цех 3</a:t>
                      </a:r>
                      <a:endParaRPr lang="ru-RU" sz="1200">
                        <a:effectLst/>
                        <a:latin typeface="Times New Roman"/>
                        <a:ea typeface="Times New Roman"/>
                      </a:endParaRPr>
                    </a:p>
                  </a:txBody>
                  <a:tcPr marL="19050" marR="19050" marT="19050" marB="19050"/>
                </a:tc>
              </a:tr>
              <a:tr h="0">
                <a:tc>
                  <a:txBody>
                    <a:bodyPr/>
                    <a:lstStyle/>
                    <a:p>
                      <a:pPr>
                        <a:spcAft>
                          <a:spcPts val="0"/>
                        </a:spcAft>
                      </a:pPr>
                      <a:r>
                        <a:rPr lang="ru-RU" sz="1200">
                          <a:effectLst/>
                        </a:rPr>
                        <a:t>15</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Болт М1</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Цех 2</a:t>
                      </a:r>
                      <a:endParaRPr lang="ru-RU" sz="1200">
                        <a:effectLst/>
                        <a:latin typeface="Times New Roman"/>
                        <a:ea typeface="Times New Roman"/>
                      </a:endParaRPr>
                    </a:p>
                  </a:txBody>
                  <a:tcPr marL="19050" marR="19050" marT="19050" marB="19050"/>
                </a:tc>
              </a:tr>
              <a:tr h="0">
                <a:tc>
                  <a:txBody>
                    <a:bodyPr/>
                    <a:lstStyle/>
                    <a:p>
                      <a:pPr>
                        <a:spcAft>
                          <a:spcPts val="0"/>
                        </a:spcAft>
                      </a:pPr>
                      <a:r>
                        <a:rPr lang="ru-RU" sz="1200">
                          <a:effectLst/>
                        </a:rPr>
                        <a:t>17</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Болт М3</a:t>
                      </a:r>
                      <a:endParaRPr lang="ru-RU" sz="1200">
                        <a:effectLst/>
                        <a:latin typeface="Times New Roman"/>
                        <a:ea typeface="Times New Roman"/>
                      </a:endParaRPr>
                    </a:p>
                  </a:txBody>
                  <a:tcPr marL="19050" marR="19050" marT="19050" marB="19050"/>
                </a:tc>
                <a:tc>
                  <a:txBody>
                    <a:bodyPr/>
                    <a:lstStyle/>
                    <a:p>
                      <a:pPr>
                        <a:spcAft>
                          <a:spcPts val="0"/>
                        </a:spcAft>
                      </a:pPr>
                      <a:r>
                        <a:rPr lang="ru-RU" sz="1200" dirty="0">
                          <a:effectLst/>
                        </a:rPr>
                        <a:t>Цех 3</a:t>
                      </a:r>
                      <a:endParaRPr lang="ru-RU" sz="1200" dirty="0">
                        <a:effectLst/>
                        <a:latin typeface="Times New Roman"/>
                        <a:ea typeface="Times New Roman"/>
                      </a:endParaRPr>
                    </a:p>
                  </a:txBody>
                  <a:tcPr marL="19050" marR="19050" marT="19050" marB="19050"/>
                </a:tc>
              </a:tr>
            </a:tbl>
          </a:graphicData>
        </a:graphic>
      </p:graphicFrame>
    </p:spTree>
    <p:extLst>
      <p:ext uri="{BB962C8B-B14F-4D97-AF65-F5344CB8AC3E}">
        <p14:creationId xmlns:p14="http://schemas.microsoft.com/office/powerpoint/2010/main" val="3457600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0"/>
            <a:ext cx="7467600" cy="796925"/>
          </a:xfrm>
        </p:spPr>
        <p:txBody>
          <a:bodyPr>
            <a:normAutofit/>
          </a:bodyPr>
          <a:lstStyle/>
          <a:p>
            <a:r>
              <a:rPr lang="ru-RU" dirty="0" smtClean="0"/>
              <a:t>Переименование</a:t>
            </a:r>
            <a:endParaRPr lang="ru-RU" dirty="0"/>
          </a:p>
        </p:txBody>
      </p:sp>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9</a:t>
            </a:fld>
            <a:endParaRPr lang="ru-RU"/>
          </a:p>
        </p:txBody>
      </p:sp>
      <p:sp>
        <p:nvSpPr>
          <p:cNvPr id="7" name="Содержимое 2"/>
          <p:cNvSpPr txBox="1">
            <a:spLocks/>
          </p:cNvSpPr>
          <p:nvPr/>
        </p:nvSpPr>
        <p:spPr bwMode="auto">
          <a:xfrm>
            <a:off x="500063" y="928674"/>
            <a:ext cx="7456313" cy="2716350"/>
          </a:xfrm>
          <a:prstGeom prst="rect">
            <a:avLst/>
          </a:prstGeom>
          <a:noFill/>
          <a:ln w="9525">
            <a:noFill/>
            <a:miter lim="800000"/>
            <a:headEnd/>
            <a:tailEnd/>
          </a:ln>
        </p:spPr>
        <p:txBody>
          <a:bodyPr/>
          <a:lstStyle/>
          <a:p>
            <a:r>
              <a:rPr lang="ru-RU" sz="2400" dirty="0"/>
              <a:t>Результат аналогичен отношению R, однако  атрибут b переименован в a.</a:t>
            </a:r>
          </a:p>
          <a:p>
            <a:r>
              <a:rPr lang="ru-RU" sz="2400" dirty="0" smtClean="0"/>
              <a:t>	ρ</a:t>
            </a:r>
            <a:r>
              <a:rPr lang="en-US" sz="2400" baseline="-25000" dirty="0"/>
              <a:t>a</a:t>
            </a:r>
            <a:r>
              <a:rPr lang="ru-RU" sz="2400" baseline="-25000" dirty="0"/>
              <a:t>/</a:t>
            </a:r>
            <a:r>
              <a:rPr lang="en-US" sz="2400" baseline="-25000" dirty="0"/>
              <a:t>b</a:t>
            </a:r>
            <a:r>
              <a:rPr lang="ru-RU" sz="2400" dirty="0"/>
              <a:t>(</a:t>
            </a:r>
            <a:r>
              <a:rPr lang="en-US" sz="2400" dirty="0"/>
              <a:t>R</a:t>
            </a:r>
            <a:r>
              <a:rPr lang="ru-RU" sz="2400" dirty="0" smtClean="0"/>
              <a:t>)</a:t>
            </a:r>
            <a:endParaRPr lang="ru-RU" sz="2400" dirty="0"/>
          </a:p>
        </p:txBody>
      </p:sp>
      <p:sp>
        <p:nvSpPr>
          <p:cNvPr id="9" name="Содержимое 2"/>
          <p:cNvSpPr txBox="1">
            <a:spLocks/>
          </p:cNvSpPr>
          <p:nvPr/>
        </p:nvSpPr>
        <p:spPr bwMode="auto">
          <a:xfrm>
            <a:off x="500063" y="4102893"/>
            <a:ext cx="7456313" cy="720080"/>
          </a:xfrm>
          <a:prstGeom prst="rect">
            <a:avLst/>
          </a:prstGeom>
          <a:noFill/>
          <a:ln w="9525">
            <a:noFill/>
            <a:miter lim="800000"/>
            <a:headEnd/>
            <a:tailEnd/>
          </a:ln>
        </p:spPr>
        <p:txBody>
          <a:bodyPr/>
          <a:lstStyle/>
          <a:p>
            <a:r>
              <a:rPr lang="en-US" sz="2400" dirty="0"/>
              <a:t>S</a:t>
            </a:r>
            <a:r>
              <a:rPr lang="ru-RU" sz="2400" dirty="0"/>
              <a:t> = </a:t>
            </a:r>
            <a:r>
              <a:rPr lang="en-US" sz="2400" dirty="0"/>
              <a:t>ρ</a:t>
            </a:r>
            <a:r>
              <a:rPr lang="en-US" sz="2400" b="1" dirty="0"/>
              <a:t> </a:t>
            </a:r>
            <a:r>
              <a:rPr lang="ru-RU" sz="2400" baseline="-25000" dirty="0"/>
              <a:t>Отец / Родитель</a:t>
            </a:r>
            <a:r>
              <a:rPr lang="ru-RU" sz="2400" b="1" dirty="0"/>
              <a:t> </a:t>
            </a:r>
            <a:r>
              <a:rPr lang="ru-RU" sz="2400" dirty="0"/>
              <a:t>(</a:t>
            </a:r>
            <a:r>
              <a:rPr lang="en-US" sz="2400" dirty="0"/>
              <a:t>R</a:t>
            </a:r>
            <a:r>
              <a:rPr lang="ru-RU" sz="2400" dirty="0"/>
              <a:t>)</a:t>
            </a:r>
          </a:p>
        </p:txBody>
      </p:sp>
      <p:graphicFrame>
        <p:nvGraphicFramePr>
          <p:cNvPr id="3" name="Таблица 2"/>
          <p:cNvGraphicFramePr>
            <a:graphicFrameLocks noGrp="1"/>
          </p:cNvGraphicFramePr>
          <p:nvPr>
            <p:extLst>
              <p:ext uri="{D42A27DB-BD31-4B8C-83A1-F6EECF244321}">
                <p14:modId xmlns:p14="http://schemas.microsoft.com/office/powerpoint/2010/main" val="2641657186"/>
              </p:ext>
            </p:extLst>
          </p:nvPr>
        </p:nvGraphicFramePr>
        <p:xfrm>
          <a:off x="2051720" y="4822972"/>
          <a:ext cx="1933615" cy="1198315"/>
        </p:xfrm>
        <a:graphic>
          <a:graphicData uri="http://schemas.openxmlformats.org/drawingml/2006/table">
            <a:tbl>
              <a:tblPr firstRow="1" firstCol="1" bandRow="1">
                <a:tableStyleId>{5C22544A-7EE6-4342-B048-85BDC9FD1C3A}</a:tableStyleId>
              </a:tblPr>
              <a:tblGrid>
                <a:gridCol w="997511"/>
                <a:gridCol w="936104"/>
              </a:tblGrid>
              <a:tr h="239663">
                <a:tc gridSpan="2">
                  <a:txBody>
                    <a:bodyPr/>
                    <a:lstStyle/>
                    <a:p>
                      <a:pPr algn="ctr">
                        <a:spcAft>
                          <a:spcPts val="0"/>
                        </a:spcAft>
                      </a:pPr>
                      <a:r>
                        <a:rPr lang="ru-RU" sz="1200">
                          <a:effectLst/>
                        </a:rPr>
                        <a:t>R </a:t>
                      </a:r>
                      <a:endParaRPr lang="ru-RU" sz="1200">
                        <a:effectLst/>
                        <a:latin typeface="Times New Roman"/>
                        <a:ea typeface="Times New Roman"/>
                      </a:endParaRPr>
                    </a:p>
                  </a:txBody>
                  <a:tcPr marL="19050" marR="19050" marT="19050" marB="19050" anchor="ctr"/>
                </a:tc>
                <a:tc hMerge="1">
                  <a:txBody>
                    <a:bodyPr/>
                    <a:lstStyle/>
                    <a:p>
                      <a:endParaRPr lang="ru-RU"/>
                    </a:p>
                  </a:txBody>
                  <a:tcPr/>
                </a:tc>
              </a:tr>
              <a:tr h="239663">
                <a:tc>
                  <a:txBody>
                    <a:bodyPr/>
                    <a:lstStyle/>
                    <a:p>
                      <a:pPr algn="ctr">
                        <a:spcAft>
                          <a:spcPts val="0"/>
                        </a:spcAft>
                      </a:pPr>
                      <a:r>
                        <a:rPr lang="ru-RU" sz="1200">
                          <a:effectLst/>
                        </a:rPr>
                        <a:t>Отец </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Ребенок </a:t>
                      </a:r>
                      <a:endParaRPr lang="ru-RU" sz="1200">
                        <a:effectLst/>
                        <a:latin typeface="Times New Roman"/>
                        <a:ea typeface="Times New Roman"/>
                      </a:endParaRPr>
                    </a:p>
                  </a:txBody>
                  <a:tcPr marL="19050" marR="19050" marT="19050" marB="19050" anchor="ctr"/>
                </a:tc>
              </a:tr>
              <a:tr h="239663">
                <a:tc>
                  <a:txBody>
                    <a:bodyPr/>
                    <a:lstStyle/>
                    <a:p>
                      <a:pPr>
                        <a:spcAft>
                          <a:spcPts val="0"/>
                        </a:spcAft>
                      </a:pPr>
                      <a:r>
                        <a:rPr lang="ru-RU" sz="1200">
                          <a:effectLst/>
                        </a:rPr>
                        <a:t>Александр</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Анастасия</a:t>
                      </a:r>
                      <a:endParaRPr lang="ru-RU" sz="1200">
                        <a:effectLst/>
                        <a:latin typeface="Times New Roman"/>
                        <a:ea typeface="Times New Roman"/>
                      </a:endParaRPr>
                    </a:p>
                  </a:txBody>
                  <a:tcPr marL="19050" marR="19050" marT="19050" marB="19050"/>
                </a:tc>
              </a:tr>
              <a:tr h="239663">
                <a:tc>
                  <a:txBody>
                    <a:bodyPr/>
                    <a:lstStyle/>
                    <a:p>
                      <a:pPr>
                        <a:spcAft>
                          <a:spcPts val="0"/>
                        </a:spcAft>
                      </a:pPr>
                      <a:r>
                        <a:rPr lang="ru-RU" sz="1200">
                          <a:effectLst/>
                        </a:rPr>
                        <a:t>Иван</a:t>
                      </a:r>
                      <a:endParaRPr lang="ru-RU" sz="1200">
                        <a:effectLst/>
                        <a:latin typeface="Times New Roman"/>
                        <a:ea typeface="Times New Roman"/>
                      </a:endParaRPr>
                    </a:p>
                  </a:txBody>
                  <a:tcPr marL="19050" marR="19050" marT="19050" marB="19050"/>
                </a:tc>
                <a:tc>
                  <a:txBody>
                    <a:bodyPr/>
                    <a:lstStyle/>
                    <a:p>
                      <a:pPr>
                        <a:spcAft>
                          <a:spcPts val="0"/>
                        </a:spcAft>
                      </a:pPr>
                      <a:r>
                        <a:rPr lang="ru-RU" sz="1200">
                          <a:effectLst/>
                        </a:rPr>
                        <a:t>Егор</a:t>
                      </a:r>
                      <a:endParaRPr lang="ru-RU" sz="1200">
                        <a:effectLst/>
                        <a:latin typeface="Times New Roman"/>
                        <a:ea typeface="Times New Roman"/>
                      </a:endParaRPr>
                    </a:p>
                  </a:txBody>
                  <a:tcPr marL="19050" marR="19050" marT="19050" marB="19050"/>
                </a:tc>
              </a:tr>
              <a:tr h="239663">
                <a:tc>
                  <a:txBody>
                    <a:bodyPr/>
                    <a:lstStyle/>
                    <a:p>
                      <a:pPr>
                        <a:spcAft>
                          <a:spcPts val="0"/>
                        </a:spcAft>
                      </a:pPr>
                      <a:r>
                        <a:rPr lang="ru-RU" sz="1200">
                          <a:effectLst/>
                        </a:rPr>
                        <a:t>Михаил</a:t>
                      </a:r>
                      <a:endParaRPr lang="ru-RU" sz="1200">
                        <a:effectLst/>
                        <a:latin typeface="Times New Roman"/>
                        <a:ea typeface="Times New Roman"/>
                      </a:endParaRPr>
                    </a:p>
                  </a:txBody>
                  <a:tcPr marL="19050" marR="19050" marT="19050" marB="19050"/>
                </a:tc>
                <a:tc>
                  <a:txBody>
                    <a:bodyPr/>
                    <a:lstStyle/>
                    <a:p>
                      <a:pPr>
                        <a:spcAft>
                          <a:spcPts val="0"/>
                        </a:spcAft>
                      </a:pPr>
                      <a:r>
                        <a:rPr lang="ru-RU" sz="1200" dirty="0">
                          <a:effectLst/>
                        </a:rPr>
                        <a:t>Дарья</a:t>
                      </a:r>
                      <a:endParaRPr lang="ru-RU" sz="1200" dirty="0">
                        <a:effectLst/>
                        <a:latin typeface="Times New Roman"/>
                        <a:ea typeface="Times New Roman"/>
                      </a:endParaRPr>
                    </a:p>
                  </a:txBody>
                  <a:tcPr marL="19050" marR="19050" marT="19050" marB="19050"/>
                </a:tc>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1165689288"/>
              </p:ext>
            </p:extLst>
          </p:nvPr>
        </p:nvGraphicFramePr>
        <p:xfrm>
          <a:off x="4716016" y="4822973"/>
          <a:ext cx="2121616" cy="1143822"/>
        </p:xfrm>
        <a:graphic>
          <a:graphicData uri="http://schemas.openxmlformats.org/drawingml/2006/table">
            <a:tbl>
              <a:tblPr firstRow="1" firstCol="1" bandRow="1">
                <a:tableStyleId>{5C22544A-7EE6-4342-B048-85BDC9FD1C3A}</a:tableStyleId>
              </a:tblPr>
              <a:tblGrid>
                <a:gridCol w="875284"/>
                <a:gridCol w="1246332"/>
              </a:tblGrid>
              <a:tr h="189129">
                <a:tc gridSpan="2">
                  <a:txBody>
                    <a:bodyPr/>
                    <a:lstStyle/>
                    <a:p>
                      <a:pPr algn="ctr">
                        <a:spcAft>
                          <a:spcPts val="0"/>
                        </a:spcAft>
                      </a:pPr>
                      <a:r>
                        <a:rPr lang="en-US" sz="1200" dirty="0">
                          <a:effectLst/>
                        </a:rPr>
                        <a:t>S</a:t>
                      </a:r>
                      <a:endParaRPr lang="ru-RU" sz="1200" dirty="0">
                        <a:effectLst/>
                        <a:latin typeface="Times New Roman"/>
                        <a:ea typeface="Times New Roman"/>
                      </a:endParaRPr>
                    </a:p>
                  </a:txBody>
                  <a:tcPr marL="19050" marR="19050" marT="19050" marB="19050" anchor="ctr"/>
                </a:tc>
                <a:tc hMerge="1">
                  <a:txBody>
                    <a:bodyPr/>
                    <a:lstStyle/>
                    <a:p>
                      <a:endParaRPr lang="ru-RU"/>
                    </a:p>
                  </a:txBody>
                  <a:tcPr/>
                </a:tc>
              </a:tr>
              <a:tr h="233954">
                <a:tc>
                  <a:txBody>
                    <a:bodyPr/>
                    <a:lstStyle/>
                    <a:p>
                      <a:pPr algn="ctr">
                        <a:spcAft>
                          <a:spcPts val="0"/>
                        </a:spcAft>
                      </a:pPr>
                      <a:r>
                        <a:rPr lang="ru-RU" sz="1200">
                          <a:effectLst/>
                        </a:rPr>
                        <a:t>Родитель </a:t>
                      </a:r>
                      <a:endParaRPr lang="ru-RU" sz="1200">
                        <a:effectLst/>
                        <a:latin typeface="Times New Roman"/>
                        <a:ea typeface="Times New Roman"/>
                      </a:endParaRPr>
                    </a:p>
                  </a:txBody>
                  <a:tcPr marL="19050" marR="19050" marT="19050" marB="19050" anchor="ctr"/>
                </a:tc>
                <a:tc>
                  <a:txBody>
                    <a:bodyPr/>
                    <a:lstStyle/>
                    <a:p>
                      <a:pPr algn="ctr">
                        <a:spcAft>
                          <a:spcPts val="0"/>
                        </a:spcAft>
                      </a:pPr>
                      <a:r>
                        <a:rPr lang="ru-RU" sz="1200">
                          <a:effectLst/>
                        </a:rPr>
                        <a:t>Ребенок </a:t>
                      </a:r>
                      <a:endParaRPr lang="ru-RU" sz="1200">
                        <a:effectLst/>
                        <a:latin typeface="Times New Roman"/>
                        <a:ea typeface="Times New Roman"/>
                      </a:endParaRPr>
                    </a:p>
                  </a:txBody>
                  <a:tcPr marL="19050" marR="19050" marT="19050" marB="19050" anchor="ctr"/>
                </a:tc>
              </a:tr>
              <a:tr h="233954">
                <a:tc>
                  <a:txBody>
                    <a:bodyPr/>
                    <a:lstStyle/>
                    <a:p>
                      <a:pPr algn="l">
                        <a:spcAft>
                          <a:spcPts val="0"/>
                        </a:spcAft>
                      </a:pPr>
                      <a:r>
                        <a:rPr lang="ru-RU" sz="1200">
                          <a:effectLst/>
                        </a:rPr>
                        <a:t>Александр</a:t>
                      </a:r>
                      <a:endParaRPr lang="ru-RU" sz="1200">
                        <a:effectLst/>
                        <a:latin typeface="Times New Roman"/>
                        <a:ea typeface="Times New Roman"/>
                      </a:endParaRPr>
                    </a:p>
                  </a:txBody>
                  <a:tcPr marL="19050" marR="19050" marT="19050" marB="19050"/>
                </a:tc>
                <a:tc>
                  <a:txBody>
                    <a:bodyPr/>
                    <a:lstStyle/>
                    <a:p>
                      <a:pPr algn="l">
                        <a:spcAft>
                          <a:spcPts val="0"/>
                        </a:spcAft>
                      </a:pPr>
                      <a:r>
                        <a:rPr lang="ru-RU" sz="1200">
                          <a:effectLst/>
                        </a:rPr>
                        <a:t>Анастасия</a:t>
                      </a:r>
                      <a:endParaRPr lang="ru-RU" sz="1200">
                        <a:effectLst/>
                        <a:latin typeface="Times New Roman"/>
                        <a:ea typeface="Times New Roman"/>
                      </a:endParaRPr>
                    </a:p>
                  </a:txBody>
                  <a:tcPr marL="19050" marR="19050" marT="19050" marB="19050"/>
                </a:tc>
              </a:tr>
              <a:tr h="189129">
                <a:tc>
                  <a:txBody>
                    <a:bodyPr/>
                    <a:lstStyle/>
                    <a:p>
                      <a:pPr algn="l">
                        <a:spcAft>
                          <a:spcPts val="0"/>
                        </a:spcAft>
                      </a:pPr>
                      <a:r>
                        <a:rPr lang="ru-RU" sz="1200">
                          <a:effectLst/>
                        </a:rPr>
                        <a:t>Иван</a:t>
                      </a:r>
                      <a:endParaRPr lang="ru-RU" sz="1200">
                        <a:effectLst/>
                        <a:latin typeface="Times New Roman"/>
                        <a:ea typeface="Times New Roman"/>
                      </a:endParaRPr>
                    </a:p>
                  </a:txBody>
                  <a:tcPr marL="19050" marR="19050" marT="19050" marB="19050"/>
                </a:tc>
                <a:tc>
                  <a:txBody>
                    <a:bodyPr/>
                    <a:lstStyle/>
                    <a:p>
                      <a:pPr algn="l">
                        <a:spcAft>
                          <a:spcPts val="0"/>
                        </a:spcAft>
                      </a:pPr>
                      <a:r>
                        <a:rPr lang="ru-RU" sz="1200">
                          <a:effectLst/>
                        </a:rPr>
                        <a:t>Егор</a:t>
                      </a:r>
                      <a:endParaRPr lang="ru-RU" sz="1200">
                        <a:effectLst/>
                        <a:latin typeface="Times New Roman"/>
                        <a:ea typeface="Times New Roman"/>
                      </a:endParaRPr>
                    </a:p>
                  </a:txBody>
                  <a:tcPr marL="19050" marR="19050" marT="19050" marB="19050"/>
                </a:tc>
              </a:tr>
              <a:tr h="233954">
                <a:tc>
                  <a:txBody>
                    <a:bodyPr/>
                    <a:lstStyle/>
                    <a:p>
                      <a:pPr algn="l">
                        <a:spcAft>
                          <a:spcPts val="0"/>
                        </a:spcAft>
                      </a:pPr>
                      <a:r>
                        <a:rPr lang="ru-RU" sz="1200">
                          <a:effectLst/>
                        </a:rPr>
                        <a:t>Михаил</a:t>
                      </a:r>
                      <a:endParaRPr lang="ru-RU" sz="1200">
                        <a:effectLst/>
                        <a:latin typeface="Times New Roman"/>
                        <a:ea typeface="Times New Roman"/>
                      </a:endParaRPr>
                    </a:p>
                  </a:txBody>
                  <a:tcPr marL="19050" marR="19050" marT="19050" marB="19050"/>
                </a:tc>
                <a:tc>
                  <a:txBody>
                    <a:bodyPr/>
                    <a:lstStyle/>
                    <a:p>
                      <a:pPr algn="l">
                        <a:spcAft>
                          <a:spcPts val="0"/>
                        </a:spcAft>
                      </a:pPr>
                      <a:r>
                        <a:rPr lang="ru-RU" sz="1200" dirty="0">
                          <a:effectLst/>
                        </a:rPr>
                        <a:t>Дарья</a:t>
                      </a:r>
                      <a:endParaRPr lang="ru-RU" sz="1200" dirty="0">
                        <a:effectLst/>
                        <a:latin typeface="Times New Roman"/>
                        <a:ea typeface="Times New Roman"/>
                      </a:endParaRPr>
                    </a:p>
                  </a:txBody>
                  <a:tcPr marL="19050" marR="19050" marT="19050" marB="19050"/>
                </a:tc>
              </a:tr>
            </a:tbl>
          </a:graphicData>
        </a:graphic>
      </p:graphicFrame>
    </p:spTree>
    <p:extLst>
      <p:ext uri="{BB962C8B-B14F-4D97-AF65-F5344CB8AC3E}">
        <p14:creationId xmlns:p14="http://schemas.microsoft.com/office/powerpoint/2010/main" val="9673155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4045</TotalTime>
  <Words>942</Words>
  <Application>Microsoft Office PowerPoint</Application>
  <PresentationFormat>Экран (4:3)</PresentationFormat>
  <Paragraphs>383</Paragraphs>
  <Slides>18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18</vt:i4>
      </vt:variant>
    </vt:vector>
  </HeadingPairs>
  <TitlesOfParts>
    <vt:vector size="25" baseType="lpstr">
      <vt:lpstr>Arial</vt:lpstr>
      <vt:lpstr>Calibri</vt:lpstr>
      <vt:lpstr>Century Schoolbook</vt:lpstr>
      <vt:lpstr>Times New Roman</vt:lpstr>
      <vt:lpstr>Wingdings</vt:lpstr>
      <vt:lpstr>Wingdings 2</vt:lpstr>
      <vt:lpstr>Эркер</vt:lpstr>
      <vt:lpstr>Презентация PowerPoint</vt:lpstr>
      <vt:lpstr>Презентация PowerPoint</vt:lpstr>
      <vt:lpstr>Объединение</vt:lpstr>
      <vt:lpstr>Разность </vt:lpstr>
      <vt:lpstr>Пересечение</vt:lpstr>
      <vt:lpstr>Декартово произведение</vt:lpstr>
      <vt:lpstr>Выборка</vt:lpstr>
      <vt:lpstr>Проекция</vt:lpstr>
      <vt:lpstr>Переименование</vt:lpstr>
      <vt:lpstr>Тета-соединение</vt:lpstr>
      <vt:lpstr>Тета-соединение</vt:lpstr>
      <vt:lpstr>Естественное соединение</vt:lpstr>
      <vt:lpstr>Внешнее соединение</vt:lpstr>
      <vt:lpstr>Left outer join (⟕)</vt:lpstr>
      <vt:lpstr>Right outer join (⟖)</vt:lpstr>
      <vt:lpstr>Full outer join (⟗)</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Арифметико-логическое устройство</dc:title>
  <dc:creator>YAN</dc:creator>
  <cp:lastModifiedBy> prep</cp:lastModifiedBy>
  <cp:revision>350</cp:revision>
  <dcterms:created xsi:type="dcterms:W3CDTF">2009-10-14T13:59:34Z</dcterms:created>
  <dcterms:modified xsi:type="dcterms:W3CDTF">2016-11-09T13:13:38Z</dcterms:modified>
</cp:coreProperties>
</file>