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5"/>
  </p:notesMasterIdLst>
  <p:sldIdLst>
    <p:sldId id="256" r:id="rId2"/>
    <p:sldId id="386" r:id="rId3"/>
    <p:sldId id="45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61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94098" autoAdjust="0"/>
  </p:normalViewPr>
  <p:slideViewPr>
    <p:cSldViewPr>
      <p:cViewPr varScale="1">
        <p:scale>
          <a:sx n="115" d="100"/>
          <a:sy n="115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14.12.2016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14.12.2016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14.12.2016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14.12.2016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14.12.2016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14.12.2016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14.12.2016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14.12.2016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251519" y="764704"/>
            <a:ext cx="8248401" cy="592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 smtClean="0"/>
              <a:t>Рассмотрим </a:t>
            </a:r>
            <a:r>
              <a:rPr lang="ru-RU" sz="2400" dirty="0"/>
              <a:t>отношение </a:t>
            </a:r>
            <a:endParaRPr lang="ru-RU" sz="2400" dirty="0" smtClean="0"/>
          </a:p>
          <a:p>
            <a:r>
              <a:rPr lang="ru-RU" sz="2400" i="1" dirty="0"/>
              <a:t>Поставка(</a:t>
            </a:r>
            <a:r>
              <a:rPr lang="ru-RU" sz="2400" i="1" dirty="0" err="1"/>
              <a:t>индекс_поставщика</a:t>
            </a:r>
            <a:r>
              <a:rPr lang="ru-RU" sz="2400" i="1" dirty="0"/>
              <a:t>, </a:t>
            </a:r>
            <a:r>
              <a:rPr lang="ru-RU" sz="2400" i="1" dirty="0" err="1"/>
              <a:t>имя_поставщика</a:t>
            </a:r>
            <a:r>
              <a:rPr lang="ru-RU" sz="2400" i="1" dirty="0"/>
              <a:t>, </a:t>
            </a:r>
            <a:r>
              <a:rPr lang="ru-RU" sz="2400" i="1" dirty="0" err="1"/>
              <a:t>индекс_товара</a:t>
            </a:r>
            <a:r>
              <a:rPr lang="ru-RU" sz="2400" i="1" dirty="0"/>
              <a:t>, </a:t>
            </a:r>
            <a:r>
              <a:rPr lang="ru-RU" sz="2400" i="1" dirty="0" err="1"/>
              <a:t>количество_товара</a:t>
            </a:r>
            <a:r>
              <a:rPr lang="ru-RU" sz="2400" i="1" dirty="0" smtClean="0"/>
              <a:t>)</a:t>
            </a:r>
          </a:p>
          <a:p>
            <a:endParaRPr lang="ru-RU" sz="2400" dirty="0" smtClean="0"/>
          </a:p>
          <a:p>
            <a:r>
              <a:rPr lang="ru-RU" sz="2400" dirty="0"/>
              <a:t>М</a:t>
            </a:r>
            <a:r>
              <a:rPr lang="ru-RU" sz="2400" dirty="0" smtClean="0"/>
              <a:t>ожно </a:t>
            </a:r>
            <a:r>
              <a:rPr lang="ru-RU" sz="2400" dirty="0"/>
              <a:t>выделить два составных потенциальных ключа</a:t>
            </a:r>
          </a:p>
          <a:p>
            <a:r>
              <a:rPr lang="ru-RU" sz="2400" dirty="0"/>
              <a:t>{ </a:t>
            </a:r>
            <a:r>
              <a:rPr lang="ru-RU" sz="2400" dirty="0" err="1"/>
              <a:t>индекс_поставщика</a:t>
            </a:r>
            <a:r>
              <a:rPr lang="ru-RU" sz="2400" dirty="0"/>
              <a:t>, </a:t>
            </a:r>
            <a:r>
              <a:rPr lang="ru-RU" sz="2400" dirty="0" err="1"/>
              <a:t>индекс_товара</a:t>
            </a:r>
            <a:r>
              <a:rPr lang="ru-RU" sz="2400" dirty="0"/>
              <a:t> }</a:t>
            </a:r>
          </a:p>
          <a:p>
            <a:r>
              <a:rPr lang="ru-RU" sz="2400" dirty="0"/>
              <a:t>{ </a:t>
            </a:r>
            <a:r>
              <a:rPr lang="ru-RU" sz="2400" dirty="0" err="1"/>
              <a:t>имя_поставщика</a:t>
            </a:r>
            <a:r>
              <a:rPr lang="ru-RU" sz="2400" dirty="0"/>
              <a:t>, </a:t>
            </a:r>
            <a:r>
              <a:rPr lang="ru-RU" sz="2400" dirty="0" err="1"/>
              <a:t>индекс_товара</a:t>
            </a:r>
            <a:r>
              <a:rPr lang="ru-RU" sz="2400" dirty="0"/>
              <a:t> }</a:t>
            </a:r>
          </a:p>
          <a:p>
            <a:endParaRPr lang="ru-RU" sz="2400" dirty="0" smtClean="0"/>
          </a:p>
          <a:p>
            <a:r>
              <a:rPr lang="ru-RU" sz="2400" dirty="0" smtClean="0"/>
              <a:t>Атрибуты </a:t>
            </a:r>
            <a:r>
              <a:rPr lang="ru-RU" sz="2400" dirty="0" err="1"/>
              <a:t>индекс_поставщика</a:t>
            </a:r>
            <a:r>
              <a:rPr lang="ru-RU" sz="2400" dirty="0"/>
              <a:t> и </a:t>
            </a:r>
            <a:r>
              <a:rPr lang="ru-RU" sz="2400" dirty="0" err="1"/>
              <a:t>имя_поставщика</a:t>
            </a:r>
            <a:r>
              <a:rPr lang="ru-RU" sz="2400" dirty="0"/>
              <a:t> однозначно определяют друг друга, то есть существует функциональная зависимость:</a:t>
            </a:r>
            <a:endParaRPr lang="ru-RU" sz="2400" dirty="0" smtClean="0"/>
          </a:p>
          <a:p>
            <a:r>
              <a:rPr lang="ru-RU" sz="2400" dirty="0" smtClean="0"/>
              <a:t>{ </a:t>
            </a:r>
            <a:r>
              <a:rPr lang="ru-RU" sz="2400" dirty="0" err="1"/>
              <a:t>индекс_поставщика</a:t>
            </a:r>
            <a:r>
              <a:rPr lang="ru-RU" sz="2400" dirty="0"/>
              <a:t> } → { </a:t>
            </a:r>
            <a:r>
              <a:rPr lang="ru-RU" sz="2400" dirty="0" err="1"/>
              <a:t>имя_поставщика</a:t>
            </a:r>
            <a:r>
              <a:rPr lang="ru-RU" sz="2400" dirty="0"/>
              <a:t> }</a:t>
            </a:r>
          </a:p>
          <a:p>
            <a:r>
              <a:rPr lang="ru-RU" sz="2400" dirty="0"/>
              <a:t>{ </a:t>
            </a:r>
            <a:r>
              <a:rPr lang="ru-RU" sz="2400" dirty="0" err="1"/>
              <a:t>индекс_поставщика</a:t>
            </a:r>
            <a:r>
              <a:rPr lang="ru-RU" sz="2400" dirty="0"/>
              <a:t>, </a:t>
            </a:r>
            <a:r>
              <a:rPr lang="ru-RU" sz="2400" dirty="0" err="1"/>
              <a:t>индекс_товара</a:t>
            </a:r>
            <a:r>
              <a:rPr lang="ru-RU" sz="2400" dirty="0"/>
              <a:t> } → </a:t>
            </a:r>
            <a:endParaRPr lang="en-US" sz="2400" dirty="0" smtClean="0"/>
          </a:p>
          <a:p>
            <a:r>
              <a:rPr lang="en-US" sz="2400" dirty="0" smtClean="0"/>
              <a:t>{ </a:t>
            </a:r>
            <a:r>
              <a:rPr lang="ru-RU" sz="2400" dirty="0" err="1" smtClean="0"/>
              <a:t>имя_поставщика</a:t>
            </a:r>
            <a:r>
              <a:rPr lang="ru-RU" sz="2400" dirty="0" smtClean="0"/>
              <a:t>, </a:t>
            </a:r>
            <a:r>
              <a:rPr lang="ru-RU" sz="2400" dirty="0" err="1" smtClean="0"/>
              <a:t>количество_товара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/>
          </a:p>
          <a:p>
            <a:r>
              <a:rPr lang="ru-RU" sz="2400" dirty="0"/>
              <a:t>{ </a:t>
            </a:r>
            <a:r>
              <a:rPr lang="ru-RU" sz="2400" dirty="0" err="1"/>
              <a:t>имя_поставщика</a:t>
            </a:r>
            <a:r>
              <a:rPr lang="ru-RU" sz="2400" dirty="0"/>
              <a:t> } → { </a:t>
            </a:r>
            <a:r>
              <a:rPr lang="ru-RU" sz="2400" dirty="0" err="1"/>
              <a:t>индекс_поставщика</a:t>
            </a:r>
            <a:r>
              <a:rPr lang="ru-RU" sz="2400" dirty="0"/>
              <a:t> }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7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251519" y="764704"/>
            <a:ext cx="8248401" cy="592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 smtClean="0"/>
              <a:t>Рассмотрим </a:t>
            </a:r>
            <a:r>
              <a:rPr lang="ru-RU" sz="2400" dirty="0"/>
              <a:t>отношение </a:t>
            </a:r>
            <a:endParaRPr lang="ru-RU" sz="2400" dirty="0" smtClean="0"/>
          </a:p>
          <a:p>
            <a:r>
              <a:rPr lang="ru-RU" sz="2400" i="1" dirty="0"/>
              <a:t>Поставка(</a:t>
            </a:r>
            <a:r>
              <a:rPr lang="ru-RU" sz="2400" i="1" dirty="0" err="1"/>
              <a:t>индекс_поставщика</a:t>
            </a:r>
            <a:r>
              <a:rPr lang="ru-RU" sz="2400" i="1" dirty="0"/>
              <a:t>, </a:t>
            </a:r>
            <a:r>
              <a:rPr lang="ru-RU" sz="2400" i="1" dirty="0" err="1"/>
              <a:t>имя_поставщика</a:t>
            </a:r>
            <a:r>
              <a:rPr lang="ru-RU" sz="2400" i="1" dirty="0"/>
              <a:t>, </a:t>
            </a:r>
            <a:r>
              <a:rPr lang="ru-RU" sz="2400" i="1" dirty="0" err="1"/>
              <a:t>индекс_товара</a:t>
            </a:r>
            <a:r>
              <a:rPr lang="ru-RU" sz="2400" i="1" dirty="0"/>
              <a:t>, </a:t>
            </a:r>
            <a:r>
              <a:rPr lang="ru-RU" sz="2400" i="1" dirty="0" err="1"/>
              <a:t>количество_товара</a:t>
            </a:r>
            <a:r>
              <a:rPr lang="ru-RU" sz="2400" i="1" dirty="0" smtClean="0"/>
              <a:t>)</a:t>
            </a:r>
          </a:p>
          <a:p>
            <a:endParaRPr lang="ru-RU" sz="2400" dirty="0" smtClean="0"/>
          </a:p>
          <a:p>
            <a:r>
              <a:rPr lang="ru-RU" sz="2400" dirty="0"/>
              <a:t>В данном случае будут получены два отношения:</a:t>
            </a:r>
          </a:p>
          <a:p>
            <a:r>
              <a:rPr lang="ru-RU" sz="2400" i="1" dirty="0"/>
              <a:t>Поставщик (</a:t>
            </a:r>
            <a:r>
              <a:rPr lang="ru-RU" sz="2400" i="1" dirty="0" err="1"/>
              <a:t>индекс_поставщика</a:t>
            </a:r>
            <a:r>
              <a:rPr lang="ru-RU" sz="2400" i="1" dirty="0"/>
              <a:t>, </a:t>
            </a:r>
            <a:r>
              <a:rPr lang="ru-RU" sz="2400" i="1" dirty="0" err="1"/>
              <a:t>имя_поставщика</a:t>
            </a:r>
            <a:r>
              <a:rPr lang="ru-RU" sz="2400" i="1" dirty="0"/>
              <a:t>)</a:t>
            </a:r>
            <a:endParaRPr lang="ru-RU" sz="2400" dirty="0"/>
          </a:p>
          <a:p>
            <a:r>
              <a:rPr lang="ru-RU" sz="2400" i="1" dirty="0"/>
              <a:t>Поставка (</a:t>
            </a:r>
            <a:r>
              <a:rPr lang="ru-RU" sz="2400" i="1" dirty="0" err="1"/>
              <a:t>индекс_поставщика</a:t>
            </a:r>
            <a:r>
              <a:rPr lang="ru-RU" sz="2400" i="1" dirty="0"/>
              <a:t>, </a:t>
            </a:r>
            <a:r>
              <a:rPr lang="ru-RU" sz="2400" i="1" dirty="0" err="1"/>
              <a:t>индекс_товара</a:t>
            </a:r>
            <a:r>
              <a:rPr lang="ru-RU" sz="2400" i="1" dirty="0"/>
              <a:t>, </a:t>
            </a:r>
            <a:r>
              <a:rPr lang="ru-RU" sz="2400" i="1" dirty="0" err="1"/>
              <a:t>количество_товара</a:t>
            </a:r>
            <a:r>
              <a:rPr lang="ru-RU" sz="2400" i="1" dirty="0"/>
              <a:t>)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3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5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188640"/>
            <a:ext cx="8176393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000" dirty="0" smtClean="0"/>
              <a:t>Введение в базы данных (история развития, общие термины)</a:t>
            </a:r>
          </a:p>
          <a:p>
            <a:r>
              <a:rPr lang="ru-RU" sz="2000" dirty="0"/>
              <a:t>Жизненный цикл информационной </a:t>
            </a:r>
            <a:r>
              <a:rPr lang="ru-RU" sz="2000" dirty="0" smtClean="0"/>
              <a:t>системы (стадии, модели) Предметная область. Анализ требований</a:t>
            </a:r>
          </a:p>
          <a:p>
            <a:r>
              <a:rPr lang="ru-RU" sz="2000" dirty="0" smtClean="0"/>
              <a:t>Концептуальное проектирование (</a:t>
            </a:r>
            <a:r>
              <a:rPr lang="en-US" sz="2000" dirty="0"/>
              <a:t>ER</a:t>
            </a:r>
            <a:r>
              <a:rPr lang="ru-RU" sz="2000" dirty="0" smtClean="0"/>
              <a:t>-модель, термины, связи)</a:t>
            </a:r>
          </a:p>
          <a:p>
            <a:r>
              <a:rPr lang="ru-RU" sz="2000" dirty="0" smtClean="0"/>
              <a:t>Модели данных БД (модели, термины реляционных </a:t>
            </a:r>
            <a:r>
              <a:rPr lang="ru-RU" sz="2000" dirty="0" err="1" smtClean="0"/>
              <a:t>бд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Реляционная алгебра</a:t>
            </a:r>
          </a:p>
          <a:p>
            <a:r>
              <a:rPr lang="ru-RU" sz="2000" dirty="0"/>
              <a:t>Функциональные </a:t>
            </a:r>
            <a:r>
              <a:rPr lang="ru-RU" sz="2000" dirty="0" smtClean="0"/>
              <a:t>зависимости</a:t>
            </a:r>
          </a:p>
          <a:p>
            <a:r>
              <a:rPr lang="ru-RU" sz="2000" dirty="0" smtClean="0"/>
              <a:t>Нормализация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350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64852"/>
              </p:ext>
            </p:extLst>
          </p:nvPr>
        </p:nvGraphicFramePr>
        <p:xfrm>
          <a:off x="467544" y="980729"/>
          <a:ext cx="7992888" cy="10845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475"/>
                <a:gridCol w="1301110"/>
                <a:gridCol w="1404664"/>
                <a:gridCol w="4595639"/>
              </a:tblGrid>
              <a:tr h="3612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сотр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ФИО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Должность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Проекты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188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Иванов И.И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Программист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r>
                        <a:rPr lang="ru-RU" sz="1200" dirty="0">
                          <a:effectLst/>
                        </a:rPr>
                        <a:t>:1; Название: Модуль учёта времени; Дата сдачи: 28.12.12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r>
                        <a:rPr lang="ru-RU" sz="1200" dirty="0">
                          <a:effectLst/>
                        </a:rPr>
                        <a:t>:2; Название: Система контроля освещения; Дата сдачи: 31.01.13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84841"/>
              </p:ext>
            </p:extLst>
          </p:nvPr>
        </p:nvGraphicFramePr>
        <p:xfrm>
          <a:off x="467544" y="2204865"/>
          <a:ext cx="7992888" cy="11521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15882"/>
                <a:gridCol w="1345655"/>
                <a:gridCol w="1349032"/>
                <a:gridCol w="961544"/>
                <a:gridCol w="2709038"/>
                <a:gridCol w="911737"/>
              </a:tblGrid>
              <a:tr h="493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сотр.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ФИО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Должность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проекта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Дата сдачи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9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Иванов И.И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Программист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Модуль учёта времени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28.12.12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9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Иванов И.И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Программист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Система контроля освещения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31.01.13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00062" y="2924944"/>
            <a:ext cx="7312297" cy="393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В</a:t>
            </a:r>
            <a:r>
              <a:rPr lang="ru-RU" sz="2400" dirty="0" smtClean="0"/>
              <a:t> </a:t>
            </a:r>
            <a:r>
              <a:rPr lang="ru-RU" sz="2400" dirty="0"/>
              <a:t>этом отношении содержатся следующие функциональные зависимости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dirty="0" smtClean="0"/>
              <a:t>{</a:t>
            </a:r>
            <a:r>
              <a:rPr lang="ru-RU" sz="2400" dirty="0"/>
              <a:t>Код поставщика, код товара } → { Количество }</a:t>
            </a:r>
          </a:p>
          <a:p>
            <a:r>
              <a:rPr lang="ru-RU" sz="2400" dirty="0"/>
              <a:t>{ Код поставщика } → { Город }</a:t>
            </a:r>
          </a:p>
          <a:p>
            <a:r>
              <a:rPr lang="ru-RU" sz="2400" dirty="0"/>
              <a:t>{ Код поставщика } → { Население }</a:t>
            </a:r>
          </a:p>
          <a:p>
            <a:r>
              <a:rPr lang="ru-RU" sz="2400" dirty="0"/>
              <a:t>{ Город } → { Население </a:t>
            </a:r>
            <a:r>
              <a:rPr lang="ru-RU" sz="2400" dirty="0" smtClean="0"/>
              <a:t>}</a:t>
            </a:r>
          </a:p>
          <a:p>
            <a:endParaRPr lang="ru-RU" sz="2400" dirty="0"/>
          </a:p>
          <a:p>
            <a:r>
              <a:rPr lang="ru-RU" sz="2400" dirty="0"/>
              <a:t>Первичный ключ данного отношения: </a:t>
            </a:r>
            <a:endParaRPr lang="ru-RU" sz="2400" dirty="0" smtClean="0"/>
          </a:p>
          <a:p>
            <a:r>
              <a:rPr lang="ru-RU" sz="2400" dirty="0" smtClean="0"/>
              <a:t>{ </a:t>
            </a:r>
            <a:r>
              <a:rPr lang="ru-RU" sz="2400" dirty="0"/>
              <a:t>Код поставщика, код товара }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22661"/>
              </p:ext>
            </p:extLst>
          </p:nvPr>
        </p:nvGraphicFramePr>
        <p:xfrm>
          <a:off x="2123728" y="908720"/>
          <a:ext cx="4896543" cy="18722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9358"/>
                <a:gridCol w="783250"/>
                <a:gridCol w="1346937"/>
                <a:gridCol w="709358"/>
                <a:gridCol w="1347640"/>
              </a:tblGrid>
              <a:tr h="6240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Код пост.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Город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Население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Код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товара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8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Москва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11 612 943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8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Москва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11 612 943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8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Москва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11 612 943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8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Псков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203 974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8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Тверь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406 918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250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8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Тверь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406 918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200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395536" y="933194"/>
            <a:ext cx="8496944" cy="566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Чтобы устранить эти аномалии, необходимо разбить исходное отношение на проекции:</a:t>
            </a:r>
          </a:p>
          <a:p>
            <a:r>
              <a:rPr lang="ru-RU" sz="2400" dirty="0"/>
              <a:t>1) в первую следует включить первичный ключ и все </a:t>
            </a:r>
            <a:r>
              <a:rPr lang="ru-RU" sz="2400" dirty="0" err="1"/>
              <a:t>неключевые</a:t>
            </a:r>
            <a:r>
              <a:rPr lang="ru-RU" sz="2400" dirty="0"/>
              <a:t> атрибуты явно зависимые от него;</a:t>
            </a:r>
          </a:p>
          <a:p>
            <a:r>
              <a:rPr lang="ru-RU" sz="2400" dirty="0"/>
              <a:t>2) в остальные проекции будут включены </a:t>
            </a:r>
            <a:r>
              <a:rPr lang="ru-RU" sz="2400" dirty="0" err="1"/>
              <a:t>неключевые</a:t>
            </a:r>
            <a:r>
              <a:rPr lang="ru-RU" sz="2400" dirty="0"/>
              <a:t> атрибуты, зависящие от первичного ключа неявно, вместе с той частью первичного ключа, от которой эти атрибуты зависят явно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17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395536" y="933194"/>
            <a:ext cx="8496944" cy="566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В итоге получится две проекции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i="1" dirty="0"/>
              <a:t>Поставка (</a:t>
            </a:r>
            <a:r>
              <a:rPr lang="ru-RU" sz="2400" i="1" dirty="0" err="1"/>
              <a:t>Код_поставщика</a:t>
            </a:r>
            <a:r>
              <a:rPr lang="ru-RU" sz="2400" i="1" dirty="0"/>
              <a:t>, </a:t>
            </a:r>
            <a:r>
              <a:rPr lang="ru-RU" sz="2400" i="1" dirty="0" err="1"/>
              <a:t>код_товара</a:t>
            </a:r>
            <a:r>
              <a:rPr lang="ru-RU" sz="2400" i="1" dirty="0"/>
              <a:t>, количество)</a:t>
            </a:r>
            <a:endParaRPr lang="ru-RU" sz="2400" dirty="0"/>
          </a:p>
          <a:p>
            <a:r>
              <a:rPr lang="ru-RU" sz="2400" i="1" dirty="0"/>
              <a:t>Поставщик(</a:t>
            </a:r>
            <a:r>
              <a:rPr lang="ru-RU" sz="2400" i="1" dirty="0" err="1"/>
              <a:t>Код_поставщика</a:t>
            </a:r>
            <a:r>
              <a:rPr lang="ru-RU" sz="2400" i="1" dirty="0"/>
              <a:t>, Город, Население</a:t>
            </a:r>
            <a:r>
              <a:rPr lang="ru-RU" sz="2400" i="1" dirty="0" smtClean="0"/>
              <a:t>)</a:t>
            </a:r>
          </a:p>
          <a:p>
            <a:endParaRPr lang="ru-RU" sz="2400" dirty="0"/>
          </a:p>
          <a:p>
            <a:r>
              <a:rPr lang="ru-RU" sz="2400" dirty="0"/>
              <a:t>Первой проекции соответствует функциональная зависимость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ru-RU" sz="2400" i="1" dirty="0"/>
              <a:t>{Код поставщика, код товара } → { Количество }</a:t>
            </a:r>
            <a:endParaRPr lang="ru-RU" sz="2400" dirty="0"/>
          </a:p>
          <a:p>
            <a:r>
              <a:rPr lang="ru-RU" sz="2400" dirty="0"/>
              <a:t>Второму отношению соответствуют:</a:t>
            </a:r>
          </a:p>
          <a:p>
            <a:r>
              <a:rPr lang="ru-RU" sz="2400" i="1" dirty="0"/>
              <a:t>{ Код поставщика } → { Город }</a:t>
            </a:r>
            <a:endParaRPr lang="ru-RU" sz="2400" dirty="0"/>
          </a:p>
          <a:p>
            <a:r>
              <a:rPr lang="ru-RU" sz="2400" i="1" dirty="0"/>
              <a:t>{ Код поставщика } → { Население }</a:t>
            </a:r>
            <a:endParaRPr lang="ru-RU" sz="2400" dirty="0"/>
          </a:p>
          <a:p>
            <a:r>
              <a:rPr lang="ru-RU" sz="2400" i="1" dirty="0"/>
              <a:t>{ Город } → { Население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8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395536" y="933194"/>
            <a:ext cx="8496944" cy="566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Отношение находится в 2НФ тогда и только тогда, когда отношение находится в 1НФ и нет </a:t>
            </a:r>
            <a:r>
              <a:rPr lang="ru-RU" sz="2400" dirty="0" err="1"/>
              <a:t>неключевых</a:t>
            </a:r>
            <a:r>
              <a:rPr lang="ru-RU" sz="2400" dirty="0"/>
              <a:t> атрибутов, зависящих от части сложного ключа.</a:t>
            </a:r>
          </a:p>
        </p:txBody>
      </p:sp>
    </p:spTree>
    <p:extLst>
      <p:ext uri="{BB962C8B-B14F-4D97-AF65-F5344CB8AC3E}">
        <p14:creationId xmlns:p14="http://schemas.microsoft.com/office/powerpoint/2010/main" val="33958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251520" y="928674"/>
            <a:ext cx="8248401" cy="592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Взаимно-однозначная функциональная зависимость: A→B и B→A.</a:t>
            </a:r>
          </a:p>
          <a:p>
            <a:r>
              <a:rPr lang="ru-RU" sz="2400" dirty="0"/>
              <a:t>Зависимость называется функционально неполной, если </a:t>
            </a:r>
            <a:r>
              <a:rPr lang="ru-RU" sz="2400" dirty="0" err="1"/>
              <a:t>неключевой</a:t>
            </a:r>
            <a:r>
              <a:rPr lang="ru-RU" sz="2400" dirty="0"/>
              <a:t> атрибут зависит только от части ключа.</a:t>
            </a:r>
          </a:p>
          <a:p>
            <a:r>
              <a:rPr lang="ru-RU" sz="2400" dirty="0"/>
              <a:t>Зависимость называется полной функциональной зависимостью, если </a:t>
            </a:r>
            <a:r>
              <a:rPr lang="ru-RU" sz="2400" dirty="0" err="1"/>
              <a:t>неключевой</a:t>
            </a:r>
            <a:r>
              <a:rPr lang="ru-RU" sz="2400" dirty="0"/>
              <a:t> атрибут зависит от всего составного ключа..</a:t>
            </a:r>
          </a:p>
          <a:p>
            <a:r>
              <a:rPr lang="ru-RU" sz="2400" dirty="0"/>
              <a:t>Транзитивная зависимость. Если для атрибутов А, В и С некоторого отношения существуют зависимости вида А→ В и В→ С, это означает, что атрибут С транзитивно зависит от атрибута А через атрибут В (при условии, что атрибут А функционально не зависит ни от атрибута В, ни от атрибута С).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548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251520" y="928674"/>
            <a:ext cx="8248401" cy="592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Отношение находится в третьей нормальной форме (3НФ), если оно находится в 1НФ и 2НФ и не имеет атрибутов, не входящих в первичный ключ, которые находились бы в транзитивной зависимости от этого первичного ключа.</a:t>
            </a:r>
          </a:p>
          <a:p>
            <a:r>
              <a:rPr lang="ru-RU" sz="2400" dirty="0"/>
              <a:t>Нормализация отношения из 2НФ к 3НФ предусматривает устранение транзитивных зависимостей. Если в отношении существует транзитивная зависимость между атрибутами, то транзитивно зависимые атрибуты удаляются из него и помещаются в новое вместе с копией их детерминанта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48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251520" y="957127"/>
            <a:ext cx="8248401" cy="379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i="1" dirty="0"/>
              <a:t>Поставщик(</a:t>
            </a:r>
            <a:r>
              <a:rPr lang="ru-RU" sz="2400" i="1" dirty="0" err="1"/>
              <a:t>Код_поставщика</a:t>
            </a:r>
            <a:r>
              <a:rPr lang="ru-RU" sz="2400" i="1" dirty="0"/>
              <a:t>, Город, Население)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Зависимости </a:t>
            </a:r>
            <a:r>
              <a:rPr lang="ru-RU" sz="2400" dirty="0"/>
              <a:t>в данном отношении:</a:t>
            </a:r>
          </a:p>
          <a:p>
            <a:endParaRPr lang="ru-RU" sz="2400" i="1" dirty="0" smtClean="0"/>
          </a:p>
          <a:p>
            <a:r>
              <a:rPr lang="ru-RU" sz="2400" i="1" dirty="0" smtClean="0"/>
              <a:t>{ </a:t>
            </a:r>
            <a:r>
              <a:rPr lang="ru-RU" sz="2400" i="1" dirty="0"/>
              <a:t>Код поставщика } → { Город }</a:t>
            </a:r>
            <a:endParaRPr lang="ru-RU" sz="2400" dirty="0"/>
          </a:p>
          <a:p>
            <a:r>
              <a:rPr lang="ru-RU" sz="2400" i="1" dirty="0"/>
              <a:t>{ Код поставщика } → { Население }</a:t>
            </a:r>
            <a:endParaRPr lang="ru-RU" sz="2400" dirty="0"/>
          </a:p>
          <a:p>
            <a:r>
              <a:rPr lang="ru-RU" sz="2400" i="1" dirty="0"/>
              <a:t>{ Город } → { Население </a:t>
            </a:r>
            <a:r>
              <a:rPr lang="ru-RU" sz="2400" i="1" dirty="0" smtClean="0"/>
              <a:t>}</a:t>
            </a:r>
            <a:endParaRPr lang="ru-RU" sz="2400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323528" y="4149080"/>
            <a:ext cx="82484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i="1" dirty="0" smtClean="0"/>
              <a:t>Поставщик </a:t>
            </a:r>
            <a:r>
              <a:rPr lang="ru-RU" sz="2400" i="1" dirty="0"/>
              <a:t>(</a:t>
            </a:r>
            <a:r>
              <a:rPr lang="ru-RU" sz="2400" i="1" dirty="0" err="1"/>
              <a:t>Код_поставщика</a:t>
            </a:r>
            <a:r>
              <a:rPr lang="ru-RU" sz="2400" i="1" dirty="0"/>
              <a:t>, Город</a:t>
            </a:r>
            <a:r>
              <a:rPr lang="ru-RU" sz="2400" i="1" dirty="0" smtClean="0"/>
              <a:t>)</a:t>
            </a:r>
            <a:endParaRPr lang="ru-RU" sz="2400" dirty="0"/>
          </a:p>
          <a:p>
            <a:r>
              <a:rPr lang="ru-RU" sz="2400" i="1" dirty="0" err="1" smtClean="0"/>
              <a:t>НаселениеГорода</a:t>
            </a:r>
            <a:r>
              <a:rPr lang="ru-RU" sz="2400" i="1" dirty="0" smtClean="0"/>
              <a:t> </a:t>
            </a:r>
            <a:r>
              <a:rPr lang="ru-RU" sz="2400" i="1" dirty="0"/>
              <a:t>(Город, Население)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91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4007</TotalTime>
  <Words>687</Words>
  <Application>Microsoft Office PowerPoint</Application>
  <PresentationFormat>Экран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Эркер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</cp:lastModifiedBy>
  <cp:revision>360</cp:revision>
  <dcterms:created xsi:type="dcterms:W3CDTF">2009-10-14T13:59:34Z</dcterms:created>
  <dcterms:modified xsi:type="dcterms:W3CDTF">2016-12-14T10:21:36Z</dcterms:modified>
</cp:coreProperties>
</file>