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71" r:id="rId10"/>
    <p:sldId id="266" r:id="rId11"/>
    <p:sldId id="269" r:id="rId12"/>
    <p:sldId id="272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26" autoAdjust="0"/>
  </p:normalViewPr>
  <p:slideViewPr>
    <p:cSldViewPr>
      <p:cViewPr varScale="1">
        <p:scale>
          <a:sx n="101" d="100"/>
          <a:sy n="101" d="100"/>
        </p:scale>
        <p:origin x="-845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BCE72-3822-4D5F-8C92-01DF62EFEBA7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65977-A3F8-4872-A74D-DD78459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37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 ходе проектирования теста приходит понимание того, как должны работать соответствующие функции модулей, проектируется интерфейс к возможностям программного модуля, определяется реакция на валидные и </a:t>
            </a:r>
            <a:r>
              <a:rPr lang="ru-RU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невалидные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данные.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65977-A3F8-4872-A74D-DD78459BC7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79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9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65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39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47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0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1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8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4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99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3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3ADD-886C-4DA0-866D-F65D0DF6408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0F35-F141-40ED-9711-5D30136F8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77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st-driven_development" TargetMode="External"/><Relationship Id="rId7" Type="http://schemas.openxmlformats.org/officeDocument/2006/relationships/hyperlink" Target="https://cucumber.io/docs/gherkin/reference/#keywords" TargetMode="External"/><Relationship Id="rId2" Type="http://schemas.openxmlformats.org/officeDocument/2006/relationships/hyperlink" Target="https://javarush.ru/groups/posts/6-chto-takoe-tdd-i-moduljhnoe-testirovani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459620/" TargetMode="External"/><Relationship Id="rId5" Type="http://schemas.openxmlformats.org/officeDocument/2006/relationships/hyperlink" Target="https://en.wikipedia.org/wiki/Behavior-driven_development" TargetMode="External"/><Relationship Id="rId4" Type="http://schemas.openxmlformats.org/officeDocument/2006/relationships/hyperlink" Target="https://ekaterinagoltsova.github.io/posts/tdd-and-bd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597819"/>
            <a:ext cx="8640960" cy="110251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Методологии разработки с использованием тестирования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0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8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BDD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 спецификация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Gherkin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131590"/>
            <a:ext cx="8640960" cy="401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560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5258"/>
              </p:ext>
            </p:extLst>
          </p:nvPr>
        </p:nvGraphicFramePr>
        <p:xfrm>
          <a:off x="35496" y="1041246"/>
          <a:ext cx="9108504" cy="405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308"/>
                <a:gridCol w="1500307"/>
                <a:gridCol w="6429889"/>
              </a:tblGrid>
              <a:tr h="576064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Ключевое </a:t>
                      </a:r>
                      <a:r>
                        <a:rPr lang="ru-RU" sz="1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слово</a:t>
                      </a:r>
                      <a:endParaRPr lang="ru-RU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Русскоязычная адаптация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Story</a:t>
                      </a:r>
                      <a:r>
                        <a:rPr lang="en-US" sz="12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История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Каждая новая спецификация начинается с этого ключевого слова, после которого через двоеточие в сослагательной форме пишется имя истории.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a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Как (в роли)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Роль того лица в бизнес-модели, которому данная функциональность интересна.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order to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Чтобы достичь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краткой форме какие цели преследует лицо.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want to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 хочу, чтобы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краткой форме описывается конечный результат.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Сценарий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Каждый сценарий одной истории начинается с этого 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слова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  <a:r>
                        <a:rPr lang="ru-RU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порядковый номера, </a:t>
                      </a:r>
                      <a:r>
                        <a:rPr lang="ru-RU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после которого через двоеточие в сослагательной форме пишется цель сценария.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Given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Начальные условия. 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Когда (</a:t>
                      </a:r>
                      <a:r>
                        <a:rPr lang="ru-RU" sz="12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прим.</a:t>
                      </a:r>
                      <a:r>
                        <a:rPr lang="ru-RU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что-то происходит)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Событие, которое инициирует данный сценарий.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Тогда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Результат, который пользователь должен наблюдать в конечном итоге.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ru-RU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</a:t>
                      </a:r>
                      <a:endParaRPr lang="en-US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И, Но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Для</a:t>
                      </a:r>
                      <a:r>
                        <a:rPr lang="ru-RU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связки предложений в начальных условиях, триггерах и результатах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42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8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BDD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 пример описания бизнес-цели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131590"/>
            <a:ext cx="8640960" cy="401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560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доступ к воронке конверсии</a:t>
            </a:r>
          </a:p>
          <a:p>
            <a:pPr marL="0" indent="355600" algn="just">
              <a:buNone/>
            </a:pP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35560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a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администратор</a:t>
            </a:r>
          </a:p>
          <a:p>
            <a:pPr marL="0" indent="35560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order to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анализ вовлеченности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выявление слабых этапов</a:t>
            </a:r>
          </a:p>
          <a:p>
            <a:pPr marL="0" indent="35560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хочу видеть графическую интерпретацию воронки конверсии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детализацию переходов пользователя по сайту</a:t>
            </a:r>
          </a:p>
          <a:p>
            <a:pPr marL="0" indent="355600" algn="just">
              <a:buNone/>
            </a:pP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35560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 1: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смена состояния пользователя должна сохраняться</a:t>
            </a:r>
          </a:p>
          <a:p>
            <a:pPr marL="0" indent="35560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Given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 зашел на сайт</a:t>
            </a:r>
          </a:p>
          <a:p>
            <a:pPr marL="0" indent="35560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 меняет состояние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н-р переходит в каталог</a:t>
            </a:r>
          </a:p>
          <a:p>
            <a:pPr marL="0" indent="35560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отчете должна появиться запись вида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“&lt;user-id&gt; &lt;time&gt; </a:t>
            </a:r>
          </a:p>
          <a:p>
            <a:pPr marL="0" indent="35560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&lt;state&gt;”</a:t>
            </a:r>
          </a:p>
          <a:p>
            <a:pPr marL="0" indent="355600" algn="just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 2: …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7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8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источников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131590"/>
            <a:ext cx="8640960" cy="401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https://javarush.ru/groups/posts/6-chto-takoe-tdd-i-moduljhnoe-testirovanie-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https://en.wikipedia.org/wiki/Test-driven_development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https://ekaterinagoltsova.github.io/posts/tdd-and-bdd/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https://en.wikipedia.org/wiki/Behavior-driven_development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https://habr.com/ru/post/459620/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https://cucumber.io/docs/gherkin/reference/#keywords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4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925611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Методология разработки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816424"/>
          </a:xfrm>
        </p:spPr>
        <p:txBody>
          <a:bodyPr>
            <a:normAutofit/>
          </a:bodyPr>
          <a:lstStyle/>
          <a:p>
            <a:pPr marL="0" indent="357188" algn="just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Методология разработки — набор правил и приемов, использующихся при разработке, которые позволяют достичь определенных качеств процесса реализации или разрабатываемого продукта (скорость разработки, непрерывная поставка версий, качество продукта и т.д.).</a:t>
            </a:r>
          </a:p>
          <a:p>
            <a:pPr marL="0" indent="271463" algn="just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ыбирается в зависимости от специфики продукта и компетенций команды;</a:t>
            </a: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опускаются мотивированные отклонения или дополнения к принципам методологии в начале работы над продуктом.</a:t>
            </a: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1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8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через тестирование (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TDD)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4011910"/>
          </a:xfrm>
        </p:spPr>
        <p:txBody>
          <a:bodyPr>
            <a:normAutofit/>
          </a:bodyPr>
          <a:lstStyle/>
          <a:p>
            <a:pPr marL="0" indent="357188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TDD —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методология разработки, основанная на повторении коротких итераций:</a:t>
            </a:r>
          </a:p>
          <a:p>
            <a:pPr marL="0" indent="357188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ишется тест, закрывающий желаемое изменение</a:t>
            </a:r>
            <a:b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пишется на основе требований к системе. Также могут изменяться уже существующие тесты. Измененные тесты не должны проходить по условию.</a:t>
            </a:r>
          </a:p>
          <a:p>
            <a:pPr marL="0" indent="357188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Пишется такой код, который пройдет все тесты</a:t>
            </a:r>
            <a:b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одгоняем поведение под тест, возможно неидеальным способом.</a:t>
            </a:r>
          </a:p>
          <a:p>
            <a:pPr marL="0" indent="357188">
              <a:tabLst>
                <a:tab pos="536575" algn="l"/>
              </a:tabLst>
            </a:pP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Рефакторинг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получившегося решения</a:t>
            </a:r>
            <a:b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все тесты проходят, можно изменить неидеальное решение на более чистое и идиоматическое.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Рефакторинг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может производиться раз в несколько итераций.</a:t>
            </a:r>
          </a:p>
          <a:p>
            <a:pPr marL="0" indent="0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2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8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TDD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30" y="1131888"/>
            <a:ext cx="6833339" cy="4011612"/>
          </a:xfrm>
        </p:spPr>
      </p:pic>
    </p:spTree>
    <p:extLst>
      <p:ext uri="{BB962C8B-B14F-4D97-AF65-F5344CB8AC3E}">
        <p14:creationId xmlns:p14="http://schemas.microsoft.com/office/powerpoint/2010/main" val="154819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89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TDD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0" y="1137183"/>
            <a:ext cx="4320480" cy="40119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  <a:p>
            <a:pPr marL="0" indent="0" algn="ctr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есты пишет программист: в случае недостаточно формализованных требований, неправильная трактовка требования  приведет к неправильной реализации при полной уверенности, что все идет хорошо;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ожное ощущение безопасности приводит к снижению интенсивности на высоких уровнях тестирования;</a:t>
            </a:r>
          </a:p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обнаружение поздних ошибок приводит к необходимости изменения уже существующих тестов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есты могут содержать ошибки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ложно полноценно использовать для разработки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GUI-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приложений.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131590"/>
            <a:ext cx="4320480" cy="401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Достоинства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окусировка на требованиях;</a:t>
            </a:r>
          </a:p>
          <a:p>
            <a:pPr marL="271463" indent="-271463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есты являются документацией;</a:t>
            </a:r>
          </a:p>
          <a:p>
            <a:pPr marL="271463" indent="-271463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родукт обладает только необходимой пользователю функциональностью;</a:t>
            </a:r>
          </a:p>
          <a:p>
            <a:pPr marL="271463" indent="-271463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нтерфейс к модулю проектируется при создании теста;</a:t>
            </a:r>
          </a:p>
          <a:p>
            <a:pPr marL="271463" indent="-271463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одули обладают меньшей связностью (так как сильно-связанные модули сложнее тестировать, а программисты ленивые);</a:t>
            </a:r>
          </a:p>
          <a:p>
            <a:pPr marL="271463" indent="-271463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величение временных затрат на создание тестов компенсируется уменьшением временных затрат на отладку;</a:t>
            </a:r>
          </a:p>
          <a:p>
            <a:pPr marL="271463" indent="-271463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меньшается риск пропуска ошибок.</a:t>
            </a:r>
          </a:p>
          <a:p>
            <a:pPr marL="271463" indent="-271463" algn="just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4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89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TDD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131590"/>
            <a:ext cx="8640960" cy="401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1463" algn="just">
              <a:buFont typeface="Arial" panose="020B0604020202020204" pitchFamily="34" charset="0"/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Приемы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TDD:</a:t>
            </a:r>
          </a:p>
          <a:p>
            <a:pPr marL="271463" indent="-271463"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ыполнение тестов не должно занимать много времени, чтобы у программиста не пропадала мотивация писать и запускать тесты;</a:t>
            </a:r>
          </a:p>
          <a:p>
            <a:pPr marL="271463" indent="-271463"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оличество тяжеловесных интеграционных тестов меньше, чем количество модульных; частота запуска интеграционных тестов меньше, чем модульных;</a:t>
            </a:r>
          </a:p>
          <a:p>
            <a:pPr marL="271463" indent="-271463"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ри зависимости тестируемого модуля от других следует использовать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mock-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объекты, следовательно каждый модуль должен иметь две реализации: тестовую и реальную;</a:t>
            </a:r>
          </a:p>
          <a:p>
            <a:pPr marL="271463" indent="-271463" algn="just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ошибке теста код не отлаживается, а происходит откат к прошлому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коммиту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так как тесты уточняются постепенно, нет риска потерять большой объем кода;</a:t>
            </a:r>
          </a:p>
          <a:p>
            <a:pPr marL="271463" indent="-271463"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ля кода, закрывающего тест, активно используются принципы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KISS (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сделай это проще),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YAGNI (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отказ от избыточной функциональности), а также «подделай, пока не сделал нормально»: если решение будет плохим, оно будет исправлено на этапе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рефакторинга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algn="just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9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8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через поведение (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BDD)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131590"/>
            <a:ext cx="8640960" cy="401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5600" algn="just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BDD —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расширение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TDD,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«мостик» между техническими специалистами (программисты,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тестировщики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системные администраторы…) и управляющим персоналом (аналитики, менеджеры).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355600" algn="just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Поведение и результаты работы системы описываются на языке предметной области, близком к естественному, понятном специалистам разных лагерей.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5600" algn="just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сложных предметных областей.</a:t>
            </a:r>
          </a:p>
          <a:p>
            <a:pPr marL="0" indent="35560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5600" algn="just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Акценты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BDD: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бизнес-цели;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аинтересованные лица;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ценарии использования системы.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5600" algn="just">
              <a:buNone/>
            </a:pP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5600" algn="just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 основе сценариев создаются тесты (автоматически или вручную).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560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8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BDD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131590"/>
            <a:ext cx="8640960" cy="401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560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4" y="1131590"/>
            <a:ext cx="722367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31589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0" y="1137183"/>
            <a:ext cx="4320480" cy="40119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  <a:p>
            <a:pPr marL="0" indent="0" algn="ctr">
              <a:buNone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долго, дорого;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э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тим никто не будет заниматься, кроме программистов (потому что фу, сложно);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ребует предварительного глубокого изучения предметной области всеми участниками проекта (а не только аналитиками);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аже при наличии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фреймворка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парсером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описаний поведения, адаптация этого описания к тесту может занимать больше времени, чем написание теста с нуля;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сложнение изменения тестов (т.к. добавился новый уровень абстракции).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131590"/>
            <a:ext cx="4320480" cy="401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Достоинства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прощение коммуникации между всеми участниками проекта, т.к. поведение описано понятным языком;</a:t>
            </a:r>
          </a:p>
          <a:p>
            <a:pPr marL="271463" indent="-271463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писания бизнес-целей и их сценарии являются документацией;</a:t>
            </a:r>
          </a:p>
          <a:p>
            <a:pPr marL="271463" indent="-271463" algn="just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упрощение интерпретации результатов тестов;</a:t>
            </a:r>
          </a:p>
          <a:p>
            <a:pPr marL="271463" indent="-271463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ценарии легко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портируются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между языками и платформами;</a:t>
            </a:r>
          </a:p>
          <a:p>
            <a:pPr marL="271463" indent="-271463" algn="just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ри наличии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фреймворков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языка, из «человеческого» описания можно получить почти готовые тесты.</a:t>
            </a:r>
          </a:p>
          <a:p>
            <a:pPr marL="271463" indent="-271463" algn="just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53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790</Words>
  <Application>Microsoft Office PowerPoint</Application>
  <PresentationFormat>Экран (16:9)</PresentationFormat>
  <Paragraphs>117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Методологии разработки с использованием тестирования</vt:lpstr>
      <vt:lpstr>Методология разработки</vt:lpstr>
      <vt:lpstr>Разработка через тестирование (TDD)</vt:lpstr>
      <vt:lpstr>TDD</vt:lpstr>
      <vt:lpstr>TDD</vt:lpstr>
      <vt:lpstr>TDD</vt:lpstr>
      <vt:lpstr>Разработка через поведение (BDD)</vt:lpstr>
      <vt:lpstr>BDD</vt:lpstr>
      <vt:lpstr>BDD</vt:lpstr>
      <vt:lpstr>BDD: спецификация Gherkin</vt:lpstr>
      <vt:lpstr>BDD: пример описания бизнес-цели</vt:lpstr>
      <vt:lpstr>Список источников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Методологии разработки с использованием тестирования</dc:title>
  <dc:creator>Maxim</dc:creator>
  <cp:lastModifiedBy>Maxim</cp:lastModifiedBy>
  <cp:revision>26</cp:revision>
  <dcterms:created xsi:type="dcterms:W3CDTF">2020-04-21T09:46:06Z</dcterms:created>
  <dcterms:modified xsi:type="dcterms:W3CDTF">2021-04-25T20:43:41Z</dcterms:modified>
</cp:coreProperties>
</file>