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1" r:id="rId6"/>
    <p:sldId id="263" r:id="rId7"/>
    <p:sldId id="260" r:id="rId8"/>
    <p:sldId id="264" r:id="rId9"/>
    <p:sldId id="265" r:id="rId10"/>
    <p:sldId id="266" r:id="rId11"/>
    <p:sldId id="267" r:id="rId12"/>
    <p:sldId id="269" r:id="rId13"/>
    <p:sldId id="268" r:id="rId14"/>
    <p:sldId id="259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15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7815D-E6C0-468E-BD01-A47AB1CC59F7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B05A5F-F8FC-41B9-8C99-5D336BA63DFD}">
      <dgm:prSet phldrT="[Текст]" custT="1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Модели</a:t>
          </a:r>
          <a:endParaRPr lang="ru-RU" sz="18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58E994B-3EFE-4077-A289-BB7CABD573D0}" type="parTrans" cxnId="{B4804D72-E7BB-4A1A-8B31-630BD674840A}">
      <dgm:prSet/>
      <dgm:spPr/>
      <dgm:t>
        <a:bodyPr/>
        <a:lstStyle/>
        <a:p>
          <a:endParaRPr lang="ru-RU"/>
        </a:p>
      </dgm:t>
    </dgm:pt>
    <dgm:pt modelId="{04A059CE-3682-4D45-971D-AEA7B77D09F9}" type="sibTrans" cxnId="{B4804D72-E7BB-4A1A-8B31-630BD674840A}">
      <dgm:prSet/>
      <dgm:spPr/>
      <dgm:t>
        <a:bodyPr/>
        <a:lstStyle/>
        <a:p>
          <a:endParaRPr lang="ru-RU"/>
        </a:p>
      </dgm:t>
    </dgm:pt>
    <dgm:pt modelId="{6DFA5F8E-9389-4345-898E-8A30C9A10C49}">
      <dgm:prSet phldrT="[Текст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Каскадные</a:t>
          </a:r>
          <a:endParaRPr lang="ru-RU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9A85F26-1A22-4339-A6F5-682AD659CD5F}" type="parTrans" cxnId="{D198B09D-8125-496E-9825-50EF4EACBDDB}">
      <dgm:prSet/>
      <dgm:spPr/>
      <dgm:t>
        <a:bodyPr/>
        <a:lstStyle/>
        <a:p>
          <a:endParaRPr lang="ru-RU"/>
        </a:p>
      </dgm:t>
    </dgm:pt>
    <dgm:pt modelId="{98BED866-8A59-4FF7-B6B9-A03B0A449023}" type="sibTrans" cxnId="{D198B09D-8125-496E-9825-50EF4EACBDDB}">
      <dgm:prSet/>
      <dgm:spPr/>
      <dgm:t>
        <a:bodyPr/>
        <a:lstStyle/>
        <a:p>
          <a:endParaRPr lang="ru-RU"/>
        </a:p>
      </dgm:t>
    </dgm:pt>
    <dgm:pt modelId="{9D68DD90-44E5-4807-90E5-AF26066EA838}">
      <dgm:prSet phldrT="[Текст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Итеративные</a:t>
          </a:r>
          <a:endParaRPr lang="ru-RU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6AD13F3-E543-485C-A9ED-5C942ECD0B5F}" type="parTrans" cxnId="{4A18BC06-6762-4A2E-AB4C-08449BC9017C}">
      <dgm:prSet/>
      <dgm:spPr/>
      <dgm:t>
        <a:bodyPr/>
        <a:lstStyle/>
        <a:p>
          <a:endParaRPr lang="ru-RU"/>
        </a:p>
      </dgm:t>
    </dgm:pt>
    <dgm:pt modelId="{45FC5C80-A146-48E6-9549-3CF11C85AAF4}" type="sibTrans" cxnId="{4A18BC06-6762-4A2E-AB4C-08449BC9017C}">
      <dgm:prSet/>
      <dgm:spPr/>
      <dgm:t>
        <a:bodyPr/>
        <a:lstStyle/>
        <a:p>
          <a:endParaRPr lang="ru-RU"/>
        </a:p>
      </dgm:t>
    </dgm:pt>
    <dgm:pt modelId="{2DBF6B38-88E0-4708-8FA2-3E4E64D5B1A3}" type="pres">
      <dgm:prSet presAssocID="{F327815D-E6C0-468E-BD01-A47AB1CC59F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A309988-AE65-43AE-8738-D3B5801A2C75}" type="pres">
      <dgm:prSet presAssocID="{B0B05A5F-F8FC-41B9-8C99-5D336BA63DFD}" presName="centerShape" presStyleLbl="node0" presStyleIdx="0" presStyleCnt="1" custScaleX="164031" custScaleY="160814" custLinFactNeighborX="-563" custLinFactNeighborY="35209"/>
      <dgm:spPr/>
      <dgm:t>
        <a:bodyPr/>
        <a:lstStyle/>
        <a:p>
          <a:endParaRPr lang="ru-RU"/>
        </a:p>
      </dgm:t>
    </dgm:pt>
    <dgm:pt modelId="{1958506B-82AA-4793-BF72-9C2F6D296626}" type="pres">
      <dgm:prSet presAssocID="{19A85F26-1A22-4339-A6F5-682AD659CD5F}" presName="Name9" presStyleLbl="parChTrans1D2" presStyleIdx="0" presStyleCnt="2"/>
      <dgm:spPr/>
      <dgm:t>
        <a:bodyPr/>
        <a:lstStyle/>
        <a:p>
          <a:endParaRPr lang="ru-RU"/>
        </a:p>
      </dgm:t>
    </dgm:pt>
    <dgm:pt modelId="{658ED279-387F-4439-9338-AD54546ACC4C}" type="pres">
      <dgm:prSet presAssocID="{19A85F26-1A22-4339-A6F5-682AD659CD5F}" presName="connTx" presStyleLbl="parChTrans1D2" presStyleIdx="0" presStyleCnt="2"/>
      <dgm:spPr/>
      <dgm:t>
        <a:bodyPr/>
        <a:lstStyle/>
        <a:p>
          <a:endParaRPr lang="ru-RU"/>
        </a:p>
      </dgm:t>
    </dgm:pt>
    <dgm:pt modelId="{E14540B5-8FCF-4DE4-B0B7-6A9FE6F31A12}" type="pres">
      <dgm:prSet presAssocID="{6DFA5F8E-9389-4345-898E-8A30C9A10C49}" presName="node" presStyleLbl="node1" presStyleIdx="0" presStyleCnt="2" custScaleX="164031" custScaleY="160814" custRadScaleRad="160674" custRadScaleInc="-1288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077FC2-F4F6-4AE9-83EB-7751CE6A81D5}" type="pres">
      <dgm:prSet presAssocID="{56AD13F3-E543-485C-A9ED-5C942ECD0B5F}" presName="Name9" presStyleLbl="parChTrans1D2" presStyleIdx="1" presStyleCnt="2"/>
      <dgm:spPr/>
      <dgm:t>
        <a:bodyPr/>
        <a:lstStyle/>
        <a:p>
          <a:endParaRPr lang="ru-RU"/>
        </a:p>
      </dgm:t>
    </dgm:pt>
    <dgm:pt modelId="{3010FA7F-C398-44A0-8F87-1D03158A4EFC}" type="pres">
      <dgm:prSet presAssocID="{56AD13F3-E543-485C-A9ED-5C942ECD0B5F}" presName="connTx" presStyleLbl="parChTrans1D2" presStyleIdx="1" presStyleCnt="2"/>
      <dgm:spPr/>
      <dgm:t>
        <a:bodyPr/>
        <a:lstStyle/>
        <a:p>
          <a:endParaRPr lang="ru-RU"/>
        </a:p>
      </dgm:t>
    </dgm:pt>
    <dgm:pt modelId="{1D7DC2D1-EFAE-41B7-B1CA-C9E79D0B6943}" type="pres">
      <dgm:prSet presAssocID="{9D68DD90-44E5-4807-90E5-AF26066EA838}" presName="node" presStyleLbl="node1" presStyleIdx="1" presStyleCnt="2" custScaleX="164031" custScaleY="160814" custRadScaleRad="158654" custRadScaleInc="-707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D814515-31F2-4886-9EF4-8CB73A18CACE}" type="presOf" srcId="{F327815D-E6C0-468E-BD01-A47AB1CC59F7}" destId="{2DBF6B38-88E0-4708-8FA2-3E4E64D5B1A3}" srcOrd="0" destOrd="0" presId="urn:microsoft.com/office/officeart/2005/8/layout/radial1"/>
    <dgm:cxn modelId="{7EBDFB9F-96D3-48BC-84ED-699241BD052C}" type="presOf" srcId="{19A85F26-1A22-4339-A6F5-682AD659CD5F}" destId="{1958506B-82AA-4793-BF72-9C2F6D296626}" srcOrd="0" destOrd="0" presId="urn:microsoft.com/office/officeart/2005/8/layout/radial1"/>
    <dgm:cxn modelId="{75E483A6-CF68-41FD-9B2F-542541C7C092}" type="presOf" srcId="{B0B05A5F-F8FC-41B9-8C99-5D336BA63DFD}" destId="{3A309988-AE65-43AE-8738-D3B5801A2C75}" srcOrd="0" destOrd="0" presId="urn:microsoft.com/office/officeart/2005/8/layout/radial1"/>
    <dgm:cxn modelId="{75C3852D-DA92-46D5-8C5A-9D737C60488A}" type="presOf" srcId="{9D68DD90-44E5-4807-90E5-AF26066EA838}" destId="{1D7DC2D1-EFAE-41B7-B1CA-C9E79D0B6943}" srcOrd="0" destOrd="0" presId="urn:microsoft.com/office/officeart/2005/8/layout/radial1"/>
    <dgm:cxn modelId="{8185CEC5-EAA2-4AE4-9047-AE3AA24B811F}" type="presOf" srcId="{56AD13F3-E543-485C-A9ED-5C942ECD0B5F}" destId="{3010FA7F-C398-44A0-8F87-1D03158A4EFC}" srcOrd="1" destOrd="0" presId="urn:microsoft.com/office/officeart/2005/8/layout/radial1"/>
    <dgm:cxn modelId="{C0ED1456-D949-48BA-942F-36B9CC4CCAF9}" type="presOf" srcId="{19A85F26-1A22-4339-A6F5-682AD659CD5F}" destId="{658ED279-387F-4439-9338-AD54546ACC4C}" srcOrd="1" destOrd="0" presId="urn:microsoft.com/office/officeart/2005/8/layout/radial1"/>
    <dgm:cxn modelId="{B4804D72-E7BB-4A1A-8B31-630BD674840A}" srcId="{F327815D-E6C0-468E-BD01-A47AB1CC59F7}" destId="{B0B05A5F-F8FC-41B9-8C99-5D336BA63DFD}" srcOrd="0" destOrd="0" parTransId="{A58E994B-3EFE-4077-A289-BB7CABD573D0}" sibTransId="{04A059CE-3682-4D45-971D-AEA7B77D09F9}"/>
    <dgm:cxn modelId="{41890707-07BF-479A-9CFF-06CB830E9543}" type="presOf" srcId="{6DFA5F8E-9389-4345-898E-8A30C9A10C49}" destId="{E14540B5-8FCF-4DE4-B0B7-6A9FE6F31A12}" srcOrd="0" destOrd="0" presId="urn:microsoft.com/office/officeart/2005/8/layout/radial1"/>
    <dgm:cxn modelId="{4EBCAF1F-CEB2-429C-A57D-9797D9F79589}" type="presOf" srcId="{56AD13F3-E543-485C-A9ED-5C942ECD0B5F}" destId="{44077FC2-F4F6-4AE9-83EB-7751CE6A81D5}" srcOrd="0" destOrd="0" presId="urn:microsoft.com/office/officeart/2005/8/layout/radial1"/>
    <dgm:cxn modelId="{D198B09D-8125-496E-9825-50EF4EACBDDB}" srcId="{B0B05A5F-F8FC-41B9-8C99-5D336BA63DFD}" destId="{6DFA5F8E-9389-4345-898E-8A30C9A10C49}" srcOrd="0" destOrd="0" parTransId="{19A85F26-1A22-4339-A6F5-682AD659CD5F}" sibTransId="{98BED866-8A59-4FF7-B6B9-A03B0A449023}"/>
    <dgm:cxn modelId="{4A18BC06-6762-4A2E-AB4C-08449BC9017C}" srcId="{B0B05A5F-F8FC-41B9-8C99-5D336BA63DFD}" destId="{9D68DD90-44E5-4807-90E5-AF26066EA838}" srcOrd="1" destOrd="0" parTransId="{56AD13F3-E543-485C-A9ED-5C942ECD0B5F}" sibTransId="{45FC5C80-A146-48E6-9549-3CF11C85AAF4}"/>
    <dgm:cxn modelId="{A2958A46-E821-482A-A310-E9B57A45556B}" type="presParOf" srcId="{2DBF6B38-88E0-4708-8FA2-3E4E64D5B1A3}" destId="{3A309988-AE65-43AE-8738-D3B5801A2C75}" srcOrd="0" destOrd="0" presId="urn:microsoft.com/office/officeart/2005/8/layout/radial1"/>
    <dgm:cxn modelId="{D43EBC49-C398-4151-8D36-5C30E624F151}" type="presParOf" srcId="{2DBF6B38-88E0-4708-8FA2-3E4E64D5B1A3}" destId="{1958506B-82AA-4793-BF72-9C2F6D296626}" srcOrd="1" destOrd="0" presId="urn:microsoft.com/office/officeart/2005/8/layout/radial1"/>
    <dgm:cxn modelId="{5335F06F-9CE4-4B60-8EB4-337CF6222DE4}" type="presParOf" srcId="{1958506B-82AA-4793-BF72-9C2F6D296626}" destId="{658ED279-387F-4439-9338-AD54546ACC4C}" srcOrd="0" destOrd="0" presId="urn:microsoft.com/office/officeart/2005/8/layout/radial1"/>
    <dgm:cxn modelId="{11AD9DCC-22B6-4C4D-8E0E-1A179319FD40}" type="presParOf" srcId="{2DBF6B38-88E0-4708-8FA2-3E4E64D5B1A3}" destId="{E14540B5-8FCF-4DE4-B0B7-6A9FE6F31A12}" srcOrd="2" destOrd="0" presId="urn:microsoft.com/office/officeart/2005/8/layout/radial1"/>
    <dgm:cxn modelId="{114610AE-FE4A-48CD-BE15-8AC866AC9DBE}" type="presParOf" srcId="{2DBF6B38-88E0-4708-8FA2-3E4E64D5B1A3}" destId="{44077FC2-F4F6-4AE9-83EB-7751CE6A81D5}" srcOrd="3" destOrd="0" presId="urn:microsoft.com/office/officeart/2005/8/layout/radial1"/>
    <dgm:cxn modelId="{FC44433F-8BE2-4794-987E-74E6DECFF3CB}" type="presParOf" srcId="{44077FC2-F4F6-4AE9-83EB-7751CE6A81D5}" destId="{3010FA7F-C398-44A0-8F87-1D03158A4EFC}" srcOrd="0" destOrd="0" presId="urn:microsoft.com/office/officeart/2005/8/layout/radial1"/>
    <dgm:cxn modelId="{45C13E2D-0060-4E05-8CCB-041AFA564173}" type="presParOf" srcId="{2DBF6B38-88E0-4708-8FA2-3E4E64D5B1A3}" destId="{1D7DC2D1-EFAE-41B7-B1CA-C9E79D0B6943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09988-AE65-43AE-8738-D3B5801A2C75}">
      <dsp:nvSpPr>
        <dsp:cNvPr id="0" name=""/>
        <dsp:cNvSpPr/>
      </dsp:nvSpPr>
      <dsp:spPr>
        <a:xfrm>
          <a:off x="2113588" y="2158207"/>
          <a:ext cx="1836005" cy="1799997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Модели</a:t>
          </a:r>
          <a:endParaRPr lang="ru-RU" sz="18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382465" y="2421810"/>
        <a:ext cx="1298251" cy="1272791"/>
      </dsp:txXfrm>
    </dsp:sp>
    <dsp:sp modelId="{1958506B-82AA-4793-BF72-9C2F6D296626}">
      <dsp:nvSpPr>
        <dsp:cNvPr id="0" name=""/>
        <dsp:cNvSpPr/>
      </dsp:nvSpPr>
      <dsp:spPr>
        <a:xfrm rot="10799971">
          <a:off x="1861354" y="3041689"/>
          <a:ext cx="252233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252233" y="1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1981165" y="3051908"/>
        <a:ext cx="12611" cy="12611"/>
      </dsp:txXfrm>
    </dsp:sp>
    <dsp:sp modelId="{E14540B5-8FCF-4DE4-B0B7-6A9FE6F31A12}">
      <dsp:nvSpPr>
        <dsp:cNvPr id="0" name=""/>
        <dsp:cNvSpPr/>
      </dsp:nvSpPr>
      <dsp:spPr>
        <a:xfrm>
          <a:off x="25349" y="2158224"/>
          <a:ext cx="1836005" cy="1799997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Каскадные</a:t>
          </a:r>
          <a:endParaRPr lang="ru-RU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94226" y="2421827"/>
        <a:ext cx="1298251" cy="1272791"/>
      </dsp:txXfrm>
    </dsp:sp>
    <dsp:sp modelId="{44077FC2-F4F6-4AE9-83EB-7751CE6A81D5}">
      <dsp:nvSpPr>
        <dsp:cNvPr id="0" name=""/>
        <dsp:cNvSpPr/>
      </dsp:nvSpPr>
      <dsp:spPr>
        <a:xfrm rot="39">
          <a:off x="3949593" y="3041692"/>
          <a:ext cx="252248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252248" y="1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069411" y="3051911"/>
        <a:ext cx="12612" cy="12612"/>
      </dsp:txXfrm>
    </dsp:sp>
    <dsp:sp modelId="{1D7DC2D1-EFAE-41B7-B1CA-C9E79D0B6943}">
      <dsp:nvSpPr>
        <dsp:cNvPr id="0" name=""/>
        <dsp:cNvSpPr/>
      </dsp:nvSpPr>
      <dsp:spPr>
        <a:xfrm>
          <a:off x="4201842" y="2158230"/>
          <a:ext cx="1836005" cy="1799997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Итеративные</a:t>
          </a:r>
          <a:endParaRPr lang="ru-RU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70719" y="2421833"/>
        <a:ext cx="1298251" cy="1272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02B1-E7F9-43FB-B21D-EB1792D5F015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84C2-4DFC-4BC0-BC8D-367481641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6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12207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84C2-4DFC-4BC0-BC8D-367481641BB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6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0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26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5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02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90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70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2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A836-8394-4AB4-93BA-967A036108E6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2E7A-5266-4625-A1B0-B9AA09954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2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Технологии создания программного продукта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Лекция 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0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Waterfall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 algn="just"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Каждый новый этап начинается после того, как будет полностью завершён предыдущий. Это влечёт за собой опасность маскировки действительных рисков до тех пор, пока не будет слишком поздно.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 descr="D:\Svintsova\САПО\КАСКАДНЫЙ ПРОЦЕС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55726"/>
            <a:ext cx="4972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Итерационная модель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 algn="just"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После окончания одной итерации, включающей несколько этапов, начинаются следующая, уточняющая результаты предыдущей или основывающаяся на них.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2" descr="D:\Svintsova\САПО\ИТЕРАЦИОННЫЙ ПРОЦЕС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1" y="2715766"/>
            <a:ext cx="7077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V-Model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7188" algn="just">
              <a:buNone/>
            </a:pPr>
            <a:r>
              <a:rPr lang="ru-RU" sz="1900" u="sng" dirty="0" smtClean="0">
                <a:latin typeface="Arial" pitchFamily="34" charset="0"/>
                <a:cs typeface="Arial" pitchFamily="34" charset="0"/>
              </a:rPr>
              <a:t>Цель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— помочь команде в планировании с обеспечением дальнейшей возможности получения требуемого результата</a:t>
            </a:r>
            <a:endParaRPr lang="ru-RU" sz="19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94786"/>
            <a:ext cx="4680520" cy="30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Выводы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азработка ПО несколько сложнее, чем могло показаться;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этапы, процессы и модели выбираются с учетом специфики команды и проекта;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еобдуманные решения на каждом из этапов жизненного цикла продукта могут привести к неприятным последствиям на следующих этапах; проблемы и скрытые риски копятся как снежный ком.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Введение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7188" algn="just">
              <a:buNone/>
            </a:pPr>
            <a:r>
              <a:rPr lang="ru-RU" sz="2000" u="sng" dirty="0" smtClean="0">
                <a:latin typeface="Arial" pitchFamily="34" charset="0"/>
                <a:cs typeface="Arial" pitchFamily="34" charset="0"/>
              </a:rPr>
              <a:t>Цель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 изучение инструментов и технологий для создания и сопровождения программного продукта.</a:t>
            </a:r>
          </a:p>
          <a:p>
            <a:pPr marL="0" indent="357188" algn="just">
              <a:buNone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0" indent="357188" algn="just">
              <a:buNone/>
            </a:pPr>
            <a:r>
              <a:rPr lang="ru-RU" sz="2000" u="sng" dirty="0" smtClean="0">
                <a:latin typeface="Arial" pitchFamily="34" charset="0"/>
                <a:cs typeface="Arial" pitchFamily="34" charset="0"/>
              </a:rPr>
              <a:t>Формы отчетности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57188" indent="182563" algn="just"/>
            <a:r>
              <a:rPr lang="ru-RU" sz="2000" dirty="0" smtClean="0">
                <a:latin typeface="Arial" pitchFamily="34" charset="0"/>
                <a:cs typeface="Arial" pitchFamily="34" charset="0"/>
              </a:rPr>
              <a:t>зачет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57188" indent="182563" algn="just"/>
            <a:r>
              <a:rPr lang="ru-RU" sz="2000" dirty="0" smtClean="0">
                <a:latin typeface="Arial" pitchFamily="34" charset="0"/>
                <a:cs typeface="Arial" pitchFamily="34" charset="0"/>
              </a:rPr>
              <a:t>курсовой проект.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Основные понятия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7188" algn="just">
              <a:buNone/>
            </a:pPr>
            <a:r>
              <a:rPr lang="ru-RU" sz="2000" u="sng" dirty="0" smtClean="0">
                <a:latin typeface="Arial" pitchFamily="34" charset="0"/>
                <a:cs typeface="Arial" pitchFamily="34" charset="0"/>
              </a:rPr>
              <a:t>Программный продукт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— программная часть и связанные с ней документация и данные.</a:t>
            </a:r>
          </a:p>
          <a:p>
            <a:pPr marL="0" indent="357188" algn="just">
              <a:buNone/>
            </a:pPr>
            <a:r>
              <a:rPr lang="ru-RU" sz="2000" u="sng" dirty="0" smtClean="0">
                <a:latin typeface="Arial" pitchFamily="34" charset="0"/>
                <a:cs typeface="Arial" pitchFamily="34" charset="0"/>
              </a:rPr>
              <a:t>Жизненный цикл ПП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— развитие продукта, начиная с этапа разработки концепции (развития идеи) и заканчивая прекращением применения (выводом из эксплуатации).</a:t>
            </a:r>
          </a:p>
          <a:p>
            <a:pPr marL="0" indent="357188" algn="just">
              <a:buNone/>
            </a:pPr>
            <a:r>
              <a:rPr lang="ru-RU" sz="2000" u="sng" dirty="0" smtClean="0">
                <a:latin typeface="Arial" pitchFamily="34" charset="0"/>
                <a:cs typeface="Arial" pitchFamily="34" charset="0"/>
              </a:rPr>
              <a:t>Этап (стадия)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— период в пределах жизненного цикла некоторого продукта, который относится к состоянию его описания или реализации.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indent="357188" algn="just">
              <a:buNone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Для завершения некоторого этапа выполняются один или несколько определенных </a:t>
            </a:r>
            <a:r>
              <a:rPr lang="ru-RU" sz="2000" u="sng" dirty="0" smtClean="0">
                <a:latin typeface="Arial" pitchFamily="34" charset="0"/>
                <a:cs typeface="Arial" pitchFamily="34" charset="0"/>
              </a:rPr>
              <a:t>процессов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Этапы жизненного цикла ПО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pPr marL="0" indent="357188" algn="just">
              <a:buNone/>
            </a:pPr>
            <a:r>
              <a:rPr lang="ru-RU" sz="1900" dirty="0" smtClean="0">
                <a:latin typeface="Arial" pitchFamily="34" charset="0"/>
                <a:cs typeface="Arial" pitchFamily="34" charset="0"/>
              </a:rPr>
              <a:t>Основные этапы (с точки зрения разработчика):</a:t>
            </a:r>
          </a:p>
          <a:p>
            <a:pPr marL="357188" indent="-357188" algn="just">
              <a:buAutoNum type="arabicParenR"/>
            </a:pPr>
            <a:r>
              <a:rPr lang="ru-RU" sz="1900" dirty="0">
                <a:latin typeface="Arial" pitchFamily="34" charset="0"/>
                <a:cs typeface="Arial" pitchFamily="34" charset="0"/>
              </a:rPr>
              <a:t>р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азработка концепции, планирование</a:t>
            </a:r>
          </a:p>
          <a:p>
            <a:pPr marL="357188" indent="-357188" algn="just">
              <a:buAutoNum type="arabicParenR"/>
            </a:pPr>
            <a:r>
              <a:rPr lang="ru-RU" sz="1900" dirty="0" smtClean="0">
                <a:latin typeface="Arial" pitchFamily="34" charset="0"/>
                <a:cs typeface="Arial" pitchFamily="34" charset="0"/>
              </a:rPr>
              <a:t>анализ;</a:t>
            </a:r>
          </a:p>
          <a:p>
            <a:pPr marL="357188" indent="-357188" algn="just">
              <a:buAutoNum type="arabicParenR"/>
            </a:pPr>
            <a:r>
              <a:rPr lang="ru-RU" sz="1900" dirty="0" smtClean="0">
                <a:latin typeface="Arial" pitchFamily="34" charset="0"/>
                <a:cs typeface="Arial" pitchFamily="34" charset="0"/>
              </a:rPr>
              <a:t>проектирование;</a:t>
            </a:r>
          </a:p>
          <a:p>
            <a:pPr marL="357188" indent="-357188" algn="just">
              <a:buAutoNum type="arabicParenR"/>
            </a:pPr>
            <a:r>
              <a:rPr lang="ru-RU" sz="1900" dirty="0">
                <a:latin typeface="Arial" pitchFamily="34" charset="0"/>
                <a:cs typeface="Arial" pitchFamily="34" charset="0"/>
              </a:rPr>
              <a:t>р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еализация;</a:t>
            </a:r>
          </a:p>
          <a:p>
            <a:pPr marL="357188" indent="-357188" algn="just">
              <a:buAutoNum type="arabicParenR"/>
            </a:pPr>
            <a:r>
              <a:rPr lang="ru-RU" sz="1900" dirty="0">
                <a:latin typeface="Arial" pitchFamily="34" charset="0"/>
                <a:cs typeface="Arial" pitchFamily="34" charset="0"/>
              </a:rPr>
              <a:t>т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естирование;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marL="357188" indent="-357188" algn="just">
              <a:buAutoNum type="arabicParenR"/>
            </a:pPr>
            <a:r>
              <a:rPr lang="ru-RU" sz="1900" dirty="0" smtClean="0">
                <a:latin typeface="Arial" pitchFamily="34" charset="0"/>
                <a:cs typeface="Arial" pitchFamily="34" charset="0"/>
              </a:rPr>
              <a:t>развертывание/внедрение;</a:t>
            </a:r>
          </a:p>
          <a:p>
            <a:pPr marL="357188" indent="-357188" algn="just">
              <a:buAutoNum type="arabicParenR"/>
            </a:pPr>
            <a:r>
              <a:rPr lang="ru-RU" sz="1900" dirty="0" smtClean="0">
                <a:latin typeface="Arial" pitchFamily="34" charset="0"/>
                <a:cs typeface="Arial" pitchFamily="34" charset="0"/>
              </a:rPr>
              <a:t>эксплуатация и сопровождение;</a:t>
            </a:r>
          </a:p>
          <a:p>
            <a:pPr marL="357188" indent="-357188" algn="just">
              <a:buAutoNum type="arabicParenR"/>
            </a:pPr>
            <a:r>
              <a:rPr lang="ru-RU" sz="1900" dirty="0">
                <a:latin typeface="Arial" pitchFamily="34" charset="0"/>
                <a:cs typeface="Arial" pitchFamily="34" charset="0"/>
              </a:rPr>
              <a:t>в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ывод из эксплуатации.</a:t>
            </a:r>
          </a:p>
          <a:p>
            <a:pPr marL="457200" indent="-457200" algn="just">
              <a:buAutoNum type="arabicParenR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Процессы жизненного цикла ПП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7574"/>
            <a:ext cx="3864284" cy="3849633"/>
          </a:xfrm>
        </p:spPr>
      </p:pic>
      <p:sp>
        <p:nvSpPr>
          <p:cNvPr id="5" name="TextBox 4"/>
          <p:cNvSpPr txBox="1"/>
          <p:nvPr/>
        </p:nvSpPr>
        <p:spPr>
          <a:xfrm>
            <a:off x="0" y="480399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Группы процессов жизненного цикла ПО </a:t>
            </a:r>
            <a:r>
              <a:rPr lang="ru-RU" sz="1200" dirty="0" err="1" smtClean="0">
                <a:latin typeface="Arial" pitchFamily="34" charset="0"/>
                <a:cs typeface="Arial" pitchFamily="34" charset="0"/>
              </a:rPr>
              <a:t>по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ГОСТ Р ИСО/МЭК 12207:2010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0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Процессы жизненного цикла ПП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31590"/>
            <a:ext cx="4114800" cy="3672408"/>
          </a:xfrm>
        </p:spPr>
        <p:txBody>
          <a:bodyPr>
            <a:normAutofit fontScale="92500"/>
          </a:bodyPr>
          <a:lstStyle/>
          <a:p>
            <a:pPr marL="357188" indent="0">
              <a:buNone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процессы: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179388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нализ требований;</a:t>
            </a:r>
          </a:p>
          <a:p>
            <a:pPr marL="357188" indent="179388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скизное проектирование;</a:t>
            </a:r>
          </a:p>
          <a:p>
            <a:pPr marL="357188" indent="179388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етальное проектирование;</a:t>
            </a:r>
          </a:p>
          <a:p>
            <a:pPr marL="357188" indent="179388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одирование;</a:t>
            </a:r>
          </a:p>
          <a:p>
            <a:pPr marL="357188" indent="179388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интеграция;</a:t>
            </a:r>
          </a:p>
          <a:p>
            <a:pPr marL="357188" indent="179388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естирование;</a:t>
            </a:r>
          </a:p>
          <a:p>
            <a:pPr marL="357188" indent="179388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недрение;</a:t>
            </a:r>
          </a:p>
          <a:p>
            <a:pPr marL="357188" indent="179388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опровождение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0" y="1131590"/>
            <a:ext cx="411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0">
              <a:buFont typeface="Arial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Поддерживающие процессы: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indent="176213">
              <a:tabLst>
                <a:tab pos="536575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ланирование;</a:t>
            </a:r>
          </a:p>
          <a:p>
            <a:pPr marL="360363" indent="176213">
              <a:tabLst>
                <a:tab pos="536575" algn="l"/>
              </a:tabLst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документирование;</a:t>
            </a:r>
          </a:p>
          <a:p>
            <a:pPr marL="360363" indent="176213">
              <a:tabLst>
                <a:tab pos="536575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онтроль качества;</a:t>
            </a:r>
          </a:p>
          <a:p>
            <a:pPr marL="360363" indent="176213">
              <a:tabLst>
                <a:tab pos="536575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правление процессом;</a:t>
            </a:r>
          </a:p>
          <a:p>
            <a:pPr marL="360363" indent="176213">
              <a:tabLst>
                <a:tab pos="536575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оздание инфраструктуры.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21046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Связь курсов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55" y="1203598"/>
            <a:ext cx="6122134" cy="3675856"/>
          </a:xfrm>
        </p:spPr>
      </p:pic>
    </p:spTree>
    <p:extLst>
      <p:ext uri="{BB962C8B-B14F-4D97-AF65-F5344CB8AC3E}">
        <p14:creationId xmlns:p14="http://schemas.microsoft.com/office/powerpoint/2010/main" val="5363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Модели жизненного цикла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7188" algn="just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ЖЦ — структура, определяющая последовательность выполнения процессов, действий и задач на протяжении всего ЖЦ.</a:t>
            </a:r>
          </a:p>
          <a:p>
            <a:pPr marL="0" indent="357188" algn="just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Методология разработки — система правил и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принципов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по управлению разработкой ПО. </a:t>
            </a:r>
          </a:p>
          <a:p>
            <a:pPr marL="0" indent="357188" algn="just"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!= Методология (!!!)</a:t>
            </a:r>
            <a:endParaRPr lang="ru-RU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706421001"/>
              </p:ext>
            </p:extLst>
          </p:nvPr>
        </p:nvGraphicFramePr>
        <p:xfrm>
          <a:off x="1524000" y="10280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8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Примитивная модель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046337"/>
            <a:ext cx="6105525" cy="1533525"/>
          </a:xfrm>
        </p:spPr>
      </p:pic>
    </p:spTree>
    <p:extLst>
      <p:ext uri="{BB962C8B-B14F-4D97-AF65-F5344CB8AC3E}">
        <p14:creationId xmlns:p14="http://schemas.microsoft.com/office/powerpoint/2010/main" val="37710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324</Words>
  <Application>Microsoft Office PowerPoint</Application>
  <PresentationFormat>Экран (16:9)</PresentationFormat>
  <Paragraphs>62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Технологии создания программного продукта</vt:lpstr>
      <vt:lpstr>Введение</vt:lpstr>
      <vt:lpstr>Основные понятия</vt:lpstr>
      <vt:lpstr>Этапы жизненного цикла ПО</vt:lpstr>
      <vt:lpstr>Процессы жизненного цикла ПП</vt:lpstr>
      <vt:lpstr>Процессы жизненного цикла ПП</vt:lpstr>
      <vt:lpstr>Связь курсов</vt:lpstr>
      <vt:lpstr>Модели жизненного цикла</vt:lpstr>
      <vt:lpstr>Примитивная модель</vt:lpstr>
      <vt:lpstr>Waterfall</vt:lpstr>
      <vt:lpstr>Итерационная модель</vt:lpstr>
      <vt:lpstr>V-Model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создания программного продукта</dc:title>
  <dc:creator>user</dc:creator>
  <cp:lastModifiedBy>Maxim</cp:lastModifiedBy>
  <cp:revision>38</cp:revision>
  <dcterms:created xsi:type="dcterms:W3CDTF">2020-02-10T06:56:08Z</dcterms:created>
  <dcterms:modified xsi:type="dcterms:W3CDTF">2021-02-14T21:00:08Z</dcterms:modified>
</cp:coreProperties>
</file>