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A1DE-CE47-464F-A188-E1F0F3EC723A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463A-B988-432C-AB45-8E25271E74E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8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A1DE-CE47-464F-A188-E1F0F3EC723A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463A-B988-432C-AB45-8E25271E7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2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A1DE-CE47-464F-A188-E1F0F3EC723A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463A-B988-432C-AB45-8E25271E7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5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A1DE-CE47-464F-A188-E1F0F3EC723A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463A-B988-432C-AB45-8E25271E7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95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A1DE-CE47-464F-A188-E1F0F3EC723A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463A-B988-432C-AB45-8E25271E74E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55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A1DE-CE47-464F-A188-E1F0F3EC723A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463A-B988-432C-AB45-8E25271E7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47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A1DE-CE47-464F-A188-E1F0F3EC723A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463A-B988-432C-AB45-8E25271E7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4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A1DE-CE47-464F-A188-E1F0F3EC723A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463A-B988-432C-AB45-8E25271E7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13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A1DE-CE47-464F-A188-E1F0F3EC723A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463A-B988-432C-AB45-8E25271E7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20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AA1DE-CE47-464F-A188-E1F0F3EC723A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02463A-B988-432C-AB45-8E25271E7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05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A1DE-CE47-464F-A188-E1F0F3EC723A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463A-B988-432C-AB45-8E25271E7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41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6AA1DE-CE47-464F-A188-E1F0F3EC723A}" type="datetimeFigureOut">
              <a:rPr lang="ru-RU" smtClean="0"/>
              <a:t>28.05.2021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02463A-B988-432C-AB45-8E25271E74E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8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ru-RU" dirty="0">
                <a:latin typeface="Corbel Light" panose="020B0303020204020204" pitchFamily="34" charset="0"/>
              </a:rPr>
              <a:t>Концепция научных революций </a:t>
            </a:r>
            <a:r>
              <a:rPr lang="ru-RU" dirty="0" err="1">
                <a:latin typeface="Corbel Light" panose="020B0303020204020204" pitchFamily="34" charset="0"/>
              </a:rPr>
              <a:t>Т.Куна</a:t>
            </a:r>
            <a:endParaRPr lang="ru-RU" dirty="0">
              <a:latin typeface="Corbel Light" panose="020B03030202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A94AE-672D-44CA-8F8E-2C2B4825F22E}"/>
              </a:ext>
            </a:extLst>
          </p:cNvPr>
          <p:cNvSpPr txBox="1"/>
          <p:nvPr/>
        </p:nvSpPr>
        <p:spPr>
          <a:xfrm>
            <a:off x="7643995" y="4622800"/>
            <a:ext cx="3580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ru-RU" sz="20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rbel Light" panose="020B0303020204020204" pitchFamily="34" charset="0"/>
                <a:ea typeface="+mj-ea"/>
                <a:cs typeface="+mj-cs"/>
              </a:rPr>
              <a:t>Лешану Александра КМБО-</a:t>
            </a:r>
            <a:r>
              <a:rPr kumimoji="0" lang="ru-RU" sz="2000" b="0" i="0" u="none" strike="noStrike" kern="1200" cap="none" spc="-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02-19</a:t>
            </a: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41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22" y="1276005"/>
            <a:ext cx="3113125" cy="395590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053070" y="622467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>
                <a:latin typeface="Corbel Light" panose="020B0303020204020204" pitchFamily="34" charset="0"/>
              </a:rPr>
              <a:t>Томас </a:t>
            </a:r>
            <a:r>
              <a:rPr lang="ru-RU" sz="2800" dirty="0" err="1">
                <a:latin typeface="Corbel Light" panose="020B0303020204020204" pitchFamily="34" charset="0"/>
              </a:rPr>
              <a:t>Сэмюэл</a:t>
            </a:r>
            <a:r>
              <a:rPr lang="ru-RU" sz="2800" dirty="0">
                <a:latin typeface="Corbel Light" panose="020B0303020204020204" pitchFamily="34" charset="0"/>
              </a:rPr>
              <a:t> Кун (1922— 1996) — американский историк и философ науки. Автор книги «Структура научных революций» и концепции научных революций, согласно которой науку следует воспринимать не как постепенно развивающуюся и накапливающую знания по направлению к истине, но как явление, проходящее через периодические революции, называемые в его терминологии «сменами парадигм».</a:t>
            </a:r>
          </a:p>
        </p:txBody>
      </p:sp>
    </p:spTree>
    <p:extLst>
      <p:ext uri="{BB962C8B-B14F-4D97-AF65-F5344CB8AC3E}">
        <p14:creationId xmlns:p14="http://schemas.microsoft.com/office/powerpoint/2010/main" val="27317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8694" y="1032529"/>
            <a:ext cx="104146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Corbel Light" panose="020B0303020204020204" pitchFamily="34" charset="0"/>
              </a:rPr>
              <a:t>ПАРАДИГМА по Т. Куну – совокупность научных положений, признаваемых всем научным сообществом в определенный период времени; одна или несколько фундаментальных теорий, получивших всеобщее признание и в течение некоторого времени направляющих научное исследование; предлагает для научного исследования набор образцов решения проблем, в чем и заключается ее важнейшая функция. Согласно Куну, парадигма — это то, что объединяет членов научного сообщества и, наоборот, научное сообщество состоит из людей, признающих определённую парадигму, т.е. парадигму формирует не безликая масса, а люди научного сообщества.</a:t>
            </a:r>
          </a:p>
          <a:p>
            <a:pPr algn="just"/>
            <a:endParaRPr lang="ru-RU" sz="2400" dirty="0">
              <a:latin typeface="Corbel Light" panose="020B0303020204020204" pitchFamily="34" charset="0"/>
            </a:endParaRPr>
          </a:p>
          <a:p>
            <a:pPr algn="just"/>
            <a:r>
              <a:rPr lang="ru-RU" sz="2400" dirty="0">
                <a:latin typeface="Corbel Light" panose="020B0303020204020204" pitchFamily="34" charset="0"/>
              </a:rPr>
              <a:t>(К примеру, физика Аристотеля, механика и оптика И. Ньютона, теория относительности А. Эйнштейна, теория строения атома Н. Бора и т. д.)</a:t>
            </a:r>
          </a:p>
        </p:txBody>
      </p:sp>
    </p:spTree>
    <p:extLst>
      <p:ext uri="{BB962C8B-B14F-4D97-AF65-F5344CB8AC3E}">
        <p14:creationId xmlns:p14="http://schemas.microsoft.com/office/powerpoint/2010/main" val="266706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67499" y="1525691"/>
            <a:ext cx="80570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Corbel Light" panose="020B0303020204020204" pitchFamily="34" charset="0"/>
              </a:rPr>
              <a:t>ЭТАПЫ РАЗВИТИЯ НАУКИ ПО Т. КУНУ: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 err="1">
                <a:latin typeface="Corbel Light" panose="020B0303020204020204" pitchFamily="34" charset="0"/>
              </a:rPr>
              <a:t>Допарадигмальный</a:t>
            </a:r>
            <a:r>
              <a:rPr lang="ru-RU" sz="2800" dirty="0">
                <a:latin typeface="Corbel Light" panose="020B0303020204020204" pitchFamily="34" charset="0"/>
              </a:rPr>
              <a:t> (предшествующий установлению парадигмы);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Corbel Light" panose="020B0303020204020204" pitchFamily="34" charset="0"/>
              </a:rPr>
              <a:t>Господство парадигмы (так называемая «нормальная наука»);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Corbel Light" panose="020B0303020204020204" pitchFamily="34" charset="0"/>
              </a:rPr>
              <a:t>Кризис нормальной науки (экстраординарная наука);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Corbel Light" panose="020B0303020204020204" pitchFamily="34" charset="0"/>
              </a:rPr>
              <a:t>Научная революция – переход от одной парадигмы к другой.</a:t>
            </a:r>
          </a:p>
        </p:txBody>
      </p:sp>
    </p:spTree>
    <p:extLst>
      <p:ext uri="{BB962C8B-B14F-4D97-AF65-F5344CB8AC3E}">
        <p14:creationId xmlns:p14="http://schemas.microsoft.com/office/powerpoint/2010/main" val="352356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92924" y="1659285"/>
            <a:ext cx="90595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Corbel Light" panose="020B0303020204020204" pitchFamily="34" charset="0"/>
              </a:rPr>
              <a:t>НОРМАЛЬНАЯ НАУКА – наука, развивающаяся в рамках общепризнанной парадигмы. Это обычное и характерное для науки состояние, противопоставленное понятию научной революции. </a:t>
            </a:r>
          </a:p>
          <a:p>
            <a:endParaRPr lang="ru-RU" sz="2800" dirty="0">
              <a:latin typeface="Corbel Light" panose="020B0303020204020204" pitchFamily="34" charset="0"/>
            </a:endParaRPr>
          </a:p>
          <a:p>
            <a:r>
              <a:rPr lang="ru-RU" sz="2800" dirty="0">
                <a:latin typeface="Corbel Light" panose="020B0303020204020204" pitchFamily="34" charset="0"/>
              </a:rPr>
              <a:t>НАУЧНАЯ РЕВОЛЮЦИЯ – это смена парадигмы и, соответственно, переход от одной “нормальной науки” к другой.</a:t>
            </a:r>
          </a:p>
        </p:txBody>
      </p:sp>
    </p:spTree>
    <p:extLst>
      <p:ext uri="{BB962C8B-B14F-4D97-AF65-F5344CB8AC3E}">
        <p14:creationId xmlns:p14="http://schemas.microsoft.com/office/powerpoint/2010/main" val="84326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09171" y="1500155"/>
            <a:ext cx="97278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Corbel Light" panose="020B0303020204020204" pitchFamily="34" charset="0"/>
              </a:rPr>
              <a:t>Промежуточный этап между «нормальной наукой» и сменой парадигм – ЭКСТРАОРДИНАРНАЯ НАУКА.</a:t>
            </a:r>
          </a:p>
          <a:p>
            <a:pPr algn="just"/>
            <a:endParaRPr lang="ru-RU" sz="2800" dirty="0">
              <a:latin typeface="Corbel Light" panose="020B0303020204020204" pitchFamily="34" charset="0"/>
            </a:endParaRPr>
          </a:p>
          <a:p>
            <a:pPr algn="just"/>
            <a:r>
              <a:rPr lang="ru-RU" sz="2800" dirty="0">
                <a:latin typeface="Corbel Light" panose="020B0303020204020204" pitchFamily="34" charset="0"/>
              </a:rPr>
              <a:t>ЭКСТРАОРДИНАРНАЯ НАУКА – кризис в науке. Появление АНОМАЛИЙ — необъяснимых фактов. Увеличение количества аномалий приводит к появлению альтернативных теорий, впоследствии становящихся новыми парадигмами, а также конфликту научных сообществ. </a:t>
            </a:r>
          </a:p>
        </p:txBody>
      </p:sp>
    </p:spTree>
    <p:extLst>
      <p:ext uri="{BB962C8B-B14F-4D97-AF65-F5344CB8AC3E}">
        <p14:creationId xmlns:p14="http://schemas.microsoft.com/office/powerpoint/2010/main" val="195502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3667" y="1012954"/>
            <a:ext cx="1088466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Corbel Light" panose="020B0303020204020204" pitchFamily="34" charset="0"/>
              </a:rPr>
              <a:t>ВЫВОДЫ:</a:t>
            </a:r>
          </a:p>
          <a:p>
            <a:pPr algn="just"/>
            <a:endParaRPr lang="ru-RU" sz="2800" dirty="0">
              <a:latin typeface="Corbel Light" panose="020B0303020204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Corbel Light" panose="020B0303020204020204" pitchFamily="34" charset="0"/>
              </a:rPr>
              <a:t>Движущая сила развития науки – научные сообщества, представленные людьми, а не безликое нечто;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Corbel Light" panose="020B0303020204020204" pitchFamily="34" charset="0"/>
              </a:rPr>
              <a:t>Развитие знания эквивалентно смене парадигм, т.е. преимущественно важны качественные изменения в структуре научных знаний;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Corbel Light" panose="020B0303020204020204" pitchFamily="34" charset="0"/>
              </a:rPr>
              <a:t>Наука развивается по принципу чередования периодов «нормальной» науки и научных революций, а не путём накопления знаний и присоединения их к уже имеющимся – экстенсивный путь развития.</a:t>
            </a:r>
          </a:p>
        </p:txBody>
      </p:sp>
    </p:spTree>
    <p:extLst>
      <p:ext uri="{BB962C8B-B14F-4D97-AF65-F5344CB8AC3E}">
        <p14:creationId xmlns:p14="http://schemas.microsoft.com/office/powerpoint/2010/main" val="135929154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395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Corbel Light</vt:lpstr>
      <vt:lpstr>Ретро</vt:lpstr>
      <vt:lpstr>Концепция научных революций Т.Куна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Концепция научных революций Т.Куна</dc:title>
  <dc:creator>LOCADM</dc:creator>
  <cp:lastModifiedBy>ALEXANDRA</cp:lastModifiedBy>
  <cp:revision>5</cp:revision>
  <dcterms:created xsi:type="dcterms:W3CDTF">2021-05-27T19:26:23Z</dcterms:created>
  <dcterms:modified xsi:type="dcterms:W3CDTF">2021-05-27T22:31:34Z</dcterms:modified>
</cp:coreProperties>
</file>