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93" r:id="rId2"/>
    <p:sldId id="294" r:id="rId3"/>
    <p:sldId id="295" r:id="rId4"/>
    <p:sldId id="296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C82C1"/>
    <a:srgbClr val="295CA8"/>
    <a:srgbClr val="C60A5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7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501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2167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7533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9566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523743"/>
            <a:ext cx="78867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7936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2414015"/>
            <a:ext cx="386715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414015"/>
            <a:ext cx="386715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080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8" y="209946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3006725"/>
            <a:ext cx="3868737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209946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3006725"/>
            <a:ext cx="3887788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6055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214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900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850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019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PT Sans"/>
              </a:rPr>
              <a:t>online.mirea.ru</a:t>
            </a:r>
            <a:endParaRPr lang="ru-RU" sz="1400" b="1" dirty="0">
              <a:solidFill>
                <a:srgbClr val="00B0F0"/>
              </a:solidFill>
              <a:latin typeface="PT Sans"/>
            </a:endParaRP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37"/>
            <a:ext cx="870333" cy="96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484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xmlns="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062" y="1645920"/>
            <a:ext cx="7338038" cy="4089862"/>
          </a:xfrm>
        </p:spPr>
        <p:txBody>
          <a:bodyPr/>
          <a:lstStyle/>
          <a:p>
            <a:pPr lvl="0" algn="l"/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1. </a:t>
            </a:r>
            <a:r>
              <a:rPr lang="ru-RU" sz="2800" dirty="0" smtClean="0"/>
              <a:t>Предмет и основные категории теории познания.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2. </a:t>
            </a:r>
            <a:r>
              <a:rPr lang="ru-RU" sz="2800" dirty="0" smtClean="0"/>
              <a:t>Познавательные способности </a:t>
            </a:r>
            <a:r>
              <a:rPr lang="ru-RU" sz="2800" dirty="0" smtClean="0"/>
              <a:t>человека</a:t>
            </a:r>
            <a:br>
              <a:rPr lang="ru-RU" sz="2800" dirty="0" smtClean="0"/>
            </a:br>
            <a:r>
              <a:rPr lang="ru-RU" sz="2800" dirty="0" smtClean="0"/>
              <a:t>3. Проблема </a:t>
            </a:r>
            <a:r>
              <a:rPr lang="ru-RU" sz="2800" dirty="0" smtClean="0"/>
              <a:t>истины в философии</a:t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dirty="0"/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xmlns="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178878"/>
            <a:ext cx="7325750" cy="467042"/>
          </a:xfrm>
        </p:spPr>
        <p:txBody>
          <a:bodyPr/>
          <a:lstStyle/>
          <a:p>
            <a:pPr algn="ctr"/>
            <a:r>
              <a:rPr lang="ru-RU" b="1" dirty="0" smtClean="0"/>
              <a:t>ФИЛОСОФИЯ </a:t>
            </a:r>
            <a:r>
              <a:rPr lang="ru-RU" b="1" dirty="0" smtClean="0"/>
              <a:t>ПОЗНАНИЯ ( ГЕНОСЕОЛОГИЯ</a:t>
            </a:r>
            <a:r>
              <a:rPr lang="ru-RU" b="1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50878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9387" y="2043234"/>
            <a:ext cx="8110847" cy="3743417"/>
          </a:xfrm>
        </p:spPr>
        <p:txBody>
          <a:bodyPr/>
          <a:lstStyle/>
          <a:p>
            <a:pPr algn="just"/>
            <a:r>
              <a:rPr lang="ru-RU" sz="2400" b="0" i="1" dirty="0" smtClean="0"/>
              <a:t>	Понятие </a:t>
            </a:r>
            <a:r>
              <a:rPr lang="ru-RU" sz="2400" b="0" dirty="0" smtClean="0"/>
              <a:t>– это форма мысли, отображающая или отражающая предметы и явления в их наиболее существенных и общих признаках (понятия следует отличать от представлений). Примеры понятий – «справедливость»,</a:t>
            </a:r>
            <a:br>
              <a:rPr lang="ru-RU" sz="2400" b="0" dirty="0" smtClean="0"/>
            </a:br>
            <a:r>
              <a:rPr lang="ru-RU" sz="2400" b="0" dirty="0" smtClean="0"/>
              <a:t>«прекрасное», «дерево», «стол» и др. Термин – это слово, обозначающее понятие.</a:t>
            </a:r>
            <a:br>
              <a:rPr lang="ru-RU" sz="2400" b="0" dirty="0" smtClean="0"/>
            </a:br>
            <a:r>
              <a:rPr lang="ru-RU" sz="2400" b="0" dirty="0" smtClean="0"/>
              <a:t> </a:t>
            </a:r>
            <a:r>
              <a:rPr lang="ru-RU" sz="2400" b="0" dirty="0" smtClean="0"/>
              <a:t>	Содержание </a:t>
            </a:r>
            <a:r>
              <a:rPr lang="ru-RU" sz="2400" b="0" dirty="0" smtClean="0"/>
              <a:t>понятия – это </a:t>
            </a:r>
            <a:r>
              <a:rPr lang="ru-RU" sz="2400" b="0" u="sng" dirty="0" smtClean="0"/>
              <a:t>наиболее важный признак </a:t>
            </a:r>
            <a:r>
              <a:rPr lang="ru-RU" sz="2400" b="0" dirty="0" smtClean="0"/>
              <a:t>(или признаки) того объекта, который обозначен (выражен) этим понятием. </a:t>
            </a:r>
            <a:r>
              <a:rPr lang="ru-RU" sz="2400" b="0" dirty="0" smtClean="0"/>
              <a:t/>
            </a:r>
            <a:br>
              <a:rPr lang="ru-RU" sz="2400" b="0" dirty="0" smtClean="0"/>
            </a:br>
            <a:r>
              <a:rPr lang="ru-RU" sz="2400" b="0" dirty="0" smtClean="0"/>
              <a:t> </a:t>
            </a:r>
            <a:r>
              <a:rPr lang="ru-RU" sz="2400" b="0" dirty="0" smtClean="0"/>
              <a:t>	Объем </a:t>
            </a:r>
            <a:r>
              <a:rPr lang="ru-RU" sz="2400" b="0" dirty="0" smtClean="0"/>
              <a:t>понятия – это </a:t>
            </a:r>
            <a:r>
              <a:rPr lang="ru-RU" sz="2400" b="0" u="sng" dirty="0" smtClean="0"/>
              <a:t>количество</a:t>
            </a:r>
            <a:r>
              <a:rPr lang="ru-RU" sz="2400" b="0" dirty="0" smtClean="0"/>
              <a:t> объектов, охватываемых этим понятием. </a:t>
            </a:r>
            <a:endParaRPr lang="ru-RU" sz="2400" b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1178878"/>
            <a:ext cx="6858000" cy="467042"/>
          </a:xfrm>
        </p:spPr>
        <p:txBody>
          <a:bodyPr/>
          <a:lstStyle/>
          <a:p>
            <a:pPr algn="ctr"/>
            <a:r>
              <a:rPr lang="ru-RU" dirty="0" smtClean="0"/>
              <a:t>Формы рационального познания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3761" y="1583140"/>
            <a:ext cx="8277101" cy="5031415"/>
          </a:xfrm>
        </p:spPr>
        <p:txBody>
          <a:bodyPr/>
          <a:lstStyle/>
          <a:p>
            <a:pPr algn="just" hangingPunct="0"/>
            <a:r>
              <a:rPr lang="ru-RU" sz="2300" b="0" dirty="0" smtClean="0"/>
              <a:t>	</a:t>
            </a:r>
            <a:r>
              <a:rPr lang="ru-RU" sz="2300" dirty="0" smtClean="0"/>
              <a:t>Суждение</a:t>
            </a:r>
            <a:r>
              <a:rPr lang="ru-RU" sz="2300" b="0" dirty="0" smtClean="0"/>
              <a:t> </a:t>
            </a:r>
            <a:r>
              <a:rPr lang="ru-RU" sz="2300" b="0" dirty="0" smtClean="0"/>
              <a:t>- это форма мысли, в которой что-либо утверждается или отрицается. Суждения выражаются в виде повествовательных предложений. Например: «Солнце взошло». Предложение по отношению к суждению является его своеобразной материальной оболочкой, а суждение составляет идеальную, смысловую сторону предложения. В предложении выделяются подлежащее и сказуемое, в суждении - субъект и предикат. Суждения являются частью умозаключения.</a:t>
            </a:r>
            <a:br>
              <a:rPr lang="ru-RU" sz="2300" b="0" dirty="0" smtClean="0"/>
            </a:br>
            <a:r>
              <a:rPr lang="ru-RU" sz="2300" b="0" i="1" dirty="0" smtClean="0"/>
              <a:t> </a:t>
            </a:r>
            <a:r>
              <a:rPr lang="ru-RU" sz="2300" b="0" dirty="0" smtClean="0"/>
              <a:t>      </a:t>
            </a:r>
            <a:r>
              <a:rPr lang="ru-RU" sz="2300" b="0" dirty="0" smtClean="0"/>
              <a:t>	</a:t>
            </a:r>
            <a:r>
              <a:rPr lang="ru-RU" sz="2300" dirty="0" smtClean="0"/>
              <a:t>Умозаключение</a:t>
            </a:r>
            <a:r>
              <a:rPr lang="ru-RU" sz="2300" b="0" dirty="0" smtClean="0"/>
              <a:t> </a:t>
            </a:r>
            <a:r>
              <a:rPr lang="ru-RU" sz="2300" b="0" dirty="0" smtClean="0"/>
              <a:t>– это форма мышления, в которой из одного или нескольких суждений на основании определенных правил получают новое суждение. Всякое умозаключение состоит из двух частей. Те суждения, из которых мы исходим, называются посылками, а новое суждение, которое мы получаем, называется выводом, или заключением. Классический пример умозаключения: из двух посылок «Все люди смертны», «Сократ – человек», мы делаем вывод, что «Сократ смертен</a:t>
            </a:r>
            <a:r>
              <a:rPr lang="ru-RU" sz="2300" b="0" dirty="0" smtClean="0"/>
              <a:t>».</a:t>
            </a:r>
            <a:endParaRPr lang="ru-RU" sz="2300" b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963097"/>
            <a:ext cx="6858000" cy="431559"/>
          </a:xfrm>
        </p:spPr>
        <p:txBody>
          <a:bodyPr/>
          <a:lstStyle/>
          <a:p>
            <a:pPr algn="ctr"/>
            <a:r>
              <a:rPr lang="ru-RU" dirty="0" smtClean="0"/>
              <a:t>Формы рационального познания</a:t>
            </a:r>
          </a:p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41696" y="1596788"/>
            <a:ext cx="7533563" cy="4763070"/>
          </a:xfrm>
        </p:spPr>
        <p:txBody>
          <a:bodyPr/>
          <a:lstStyle/>
          <a:p>
            <a:pPr algn="just"/>
            <a:r>
              <a:rPr lang="ru-RU" sz="2400" b="0" dirty="0" smtClean="0"/>
              <a:t>	В </a:t>
            </a:r>
            <a:r>
              <a:rPr lang="ru-RU" sz="2400" b="0" dirty="0" smtClean="0"/>
              <a:t>теории познания существует направление, в соответствии с которым именно рациональное познание, т.е. деятельность абстрактного мышления является источником истинного знания и путем, методом, ведущим к получению истины. </a:t>
            </a:r>
            <a:r>
              <a:rPr lang="ru-RU" sz="2400" b="0" dirty="0" smtClean="0"/>
              <a:t/>
            </a:r>
            <a:br>
              <a:rPr lang="ru-RU" sz="2400" b="0" dirty="0" smtClean="0"/>
            </a:br>
            <a:r>
              <a:rPr lang="ru-RU" sz="2400" b="0" dirty="0" smtClean="0"/>
              <a:t>	</a:t>
            </a:r>
            <a:r>
              <a:rPr lang="ru-RU" sz="2400" b="0" dirty="0" smtClean="0"/>
              <a:t>Данное </a:t>
            </a:r>
            <a:r>
              <a:rPr lang="ru-RU" sz="2400" b="0" dirty="0" smtClean="0"/>
              <a:t>направление получило название </a:t>
            </a:r>
            <a:r>
              <a:rPr lang="ru-RU" sz="2400" b="0" dirty="0" smtClean="0"/>
              <a:t>рационализм. Рационализм </a:t>
            </a:r>
            <a:r>
              <a:rPr lang="ru-RU" sz="2400" b="0" dirty="0" smtClean="0"/>
              <a:t>начинает формироваться в античной философии (Сократ, Платон), получает свое оформление в Новое время в философии Р. Декарта (1596-1650), развивается в философии Б. Спинозы, Лейбница и др. Заметим, что понятийное, логическое мышление нередко называют рассудком.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963097"/>
            <a:ext cx="6858000" cy="431559"/>
          </a:xfrm>
        </p:spPr>
        <p:txBody>
          <a:bodyPr/>
          <a:lstStyle/>
          <a:p>
            <a:pPr algn="ctr"/>
            <a:r>
              <a:rPr lang="ru-RU" dirty="0" smtClean="0"/>
              <a:t>Рационализм</a:t>
            </a:r>
            <a:endParaRPr lang="ru-RU" dirty="0" smtClean="0"/>
          </a:p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626920"/>
            <a:ext cx="6858000" cy="2208102"/>
          </a:xfrm>
        </p:spPr>
        <p:txBody>
          <a:bodyPr/>
          <a:lstStyle/>
          <a:p>
            <a:pPr algn="just"/>
            <a:r>
              <a:rPr lang="ru-RU" sz="2400" b="0" dirty="0" smtClean="0"/>
              <a:t>	Важнейшей </a:t>
            </a:r>
            <a:r>
              <a:rPr lang="ru-RU" sz="2400" b="0" dirty="0" smtClean="0"/>
              <a:t>категорией гносеологии является истина. Проблема истины заключается в следующем вопросе: как, какими способами и средствами познающий субъект может получить достоверные знания об объекте? 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963097"/>
            <a:ext cx="6858000" cy="431559"/>
          </a:xfrm>
        </p:spPr>
        <p:txBody>
          <a:bodyPr/>
          <a:lstStyle/>
          <a:p>
            <a:pPr algn="ctr"/>
            <a:r>
              <a:rPr lang="ru-RU" dirty="0" smtClean="0"/>
              <a:t>Проблема истины в истории философии</a:t>
            </a:r>
            <a:endParaRPr lang="ru-RU" dirty="0" smtClean="0"/>
          </a:p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0752" y="1394657"/>
            <a:ext cx="7670042" cy="3573128"/>
          </a:xfrm>
        </p:spPr>
        <p:txBody>
          <a:bodyPr/>
          <a:lstStyle/>
          <a:p>
            <a:pPr algn="just" hangingPunct="0"/>
            <a:r>
              <a:rPr lang="ru-RU" sz="2400" b="0" dirty="0" smtClean="0"/>
              <a:t>1) </a:t>
            </a:r>
            <a:r>
              <a:rPr lang="ru-RU" sz="2400" dirty="0" smtClean="0"/>
              <a:t>классическая (</a:t>
            </a:r>
            <a:r>
              <a:rPr lang="ru-RU" sz="2400" dirty="0" err="1" smtClean="0"/>
              <a:t>корреспондентная</a:t>
            </a:r>
            <a:r>
              <a:rPr lang="ru-RU" sz="2400" dirty="0" smtClean="0"/>
              <a:t>) теория истины.</a:t>
            </a:r>
            <a:br>
              <a:rPr lang="ru-RU" sz="2400" dirty="0" smtClean="0"/>
            </a:br>
            <a:r>
              <a:rPr lang="ru-RU" sz="2400" b="0" dirty="0" smtClean="0"/>
              <a:t>	Истина понимается как соответствие высказывания действительности (реальному положению дел). Ее основой является идея соответствия (корреспонденции). Классическая теория истины является «долгожителем» среди других теорий истины и в настоящее время продолжает выполнять свою регулятивную функцию по отношению к познанию.</a:t>
            </a:r>
            <a:br>
              <a:rPr lang="ru-RU" sz="2400" b="0" dirty="0" smtClean="0"/>
            </a:br>
            <a:endParaRPr lang="ru-RU" sz="2400" b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963097"/>
            <a:ext cx="6858000" cy="431559"/>
          </a:xfrm>
        </p:spPr>
        <p:txBody>
          <a:bodyPr/>
          <a:lstStyle/>
          <a:p>
            <a:pPr algn="ctr"/>
            <a:r>
              <a:rPr lang="ru-RU" dirty="0" smtClean="0"/>
              <a:t>Основные </a:t>
            </a:r>
            <a:r>
              <a:rPr lang="ru-RU" dirty="0" smtClean="0"/>
              <a:t>философские теории истины: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394655"/>
            <a:ext cx="6858000" cy="3245583"/>
          </a:xfrm>
        </p:spPr>
        <p:txBody>
          <a:bodyPr/>
          <a:lstStyle/>
          <a:p>
            <a:pPr algn="just" hangingPunct="0"/>
            <a:r>
              <a:rPr lang="ru-RU" sz="2400" b="0" dirty="0" smtClean="0"/>
              <a:t>2)</a:t>
            </a:r>
            <a:r>
              <a:rPr lang="ru-RU" sz="2400" dirty="0" smtClean="0"/>
              <a:t> когерентная </a:t>
            </a:r>
            <a:r>
              <a:rPr lang="ru-RU" sz="2400" dirty="0" smtClean="0"/>
              <a:t>теория </a:t>
            </a:r>
            <a:r>
              <a:rPr lang="ru-RU" sz="2400" dirty="0" smtClean="0"/>
              <a:t>истины</a:t>
            </a:r>
            <a:r>
              <a:rPr lang="ru-RU" sz="2400" b="0" dirty="0" smtClean="0"/>
              <a:t> (лат</a:t>
            </a:r>
            <a:r>
              <a:rPr lang="ru-RU" sz="2400" b="0" dirty="0" smtClean="0"/>
              <a:t>. </a:t>
            </a:r>
            <a:r>
              <a:rPr lang="ru-RU" sz="2400" b="0" dirty="0" err="1" smtClean="0"/>
              <a:t>cohaerentia</a:t>
            </a:r>
            <a:r>
              <a:rPr lang="ru-RU" sz="2400" b="0" dirty="0" smtClean="0"/>
              <a:t> – сцепление, связь</a:t>
            </a:r>
            <a:r>
              <a:rPr lang="ru-RU" sz="2400" b="0" dirty="0" smtClean="0"/>
              <a:t>), получила </a:t>
            </a:r>
            <a:r>
              <a:rPr lang="ru-RU" sz="2400" b="0" dirty="0" smtClean="0"/>
              <a:t>распространение </a:t>
            </a:r>
            <a:r>
              <a:rPr lang="ru-RU" sz="2400" b="0" dirty="0" smtClean="0"/>
              <a:t>в </a:t>
            </a:r>
            <a:r>
              <a:rPr lang="ru-RU" sz="2400" b="0" dirty="0" smtClean="0"/>
              <a:t>формальных </a:t>
            </a:r>
            <a:r>
              <a:rPr lang="ru-RU" sz="2400" b="0" dirty="0" smtClean="0"/>
              <a:t>науках. Критерием </a:t>
            </a:r>
            <a:r>
              <a:rPr lang="ru-RU" sz="2400" b="0" dirty="0" smtClean="0"/>
              <a:t>истинности знания является его согласованность (</a:t>
            </a:r>
            <a:r>
              <a:rPr lang="ru-RU" sz="2400" b="0" dirty="0" err="1" smtClean="0"/>
              <a:t>когеренция</a:t>
            </a:r>
            <a:r>
              <a:rPr lang="ru-RU" sz="2400" b="0" dirty="0" smtClean="0"/>
              <a:t>) с более общей системой знания. Другими словами – данное утверждение будет истинным, </a:t>
            </a:r>
            <a:r>
              <a:rPr lang="ru-RU" sz="2400" b="0" dirty="0" smtClean="0"/>
              <a:t>если </a:t>
            </a:r>
            <a:r>
              <a:rPr lang="ru-RU" sz="2400" b="0" dirty="0" smtClean="0"/>
              <a:t>оно получено по определенным логическим правилам из предложений, признанных истинными ранее. Истинное – это логически доказанное.</a:t>
            </a:r>
            <a:endParaRPr lang="ru-RU" sz="2400" b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963097"/>
            <a:ext cx="6858000" cy="431559"/>
          </a:xfrm>
        </p:spPr>
        <p:txBody>
          <a:bodyPr/>
          <a:lstStyle/>
          <a:p>
            <a:pPr algn="ctr"/>
            <a:r>
              <a:rPr lang="ru-RU" dirty="0" smtClean="0"/>
              <a:t>Основные </a:t>
            </a:r>
            <a:r>
              <a:rPr lang="ru-RU" dirty="0" smtClean="0"/>
              <a:t>философские теории истины: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5217" y="1645920"/>
            <a:ext cx="7738281" cy="4768527"/>
          </a:xfrm>
        </p:spPr>
        <p:txBody>
          <a:bodyPr/>
          <a:lstStyle/>
          <a:p>
            <a:pPr algn="just"/>
            <a:r>
              <a:rPr lang="ru-RU" sz="2400" b="0" dirty="0" smtClean="0"/>
              <a:t>3) </a:t>
            </a:r>
            <a:r>
              <a:rPr lang="ru-RU" sz="2400" dirty="0" smtClean="0"/>
              <a:t>прагматическая </a:t>
            </a:r>
            <a:r>
              <a:rPr lang="ru-RU" sz="2400" dirty="0" smtClean="0"/>
              <a:t>теория истины </a:t>
            </a:r>
            <a:r>
              <a:rPr lang="ru-RU" sz="2400" b="0" dirty="0" smtClean="0"/>
              <a:t>(гр. </a:t>
            </a:r>
            <a:r>
              <a:rPr lang="ru-RU" sz="2400" b="0" dirty="0" err="1" smtClean="0"/>
              <a:t>pragma</a:t>
            </a:r>
            <a:r>
              <a:rPr lang="ru-RU" sz="2400" b="0" dirty="0" smtClean="0"/>
              <a:t> – дело) связана с пониманием человека как действующего существа, чья деятельность направлена на удовлетворение существующих потребностей. </a:t>
            </a:r>
            <a:r>
              <a:rPr lang="ru-RU" sz="2400" b="0" dirty="0" smtClean="0"/>
              <a:t>	Истинными</a:t>
            </a:r>
            <a:r>
              <a:rPr lang="ru-RU" sz="2400" b="0" dirty="0" smtClean="0"/>
              <a:t>, соответственно, считались те идеи и теории, которые способствуют достижению поставленной цели и ведут к успешному действию (У.Джеймс). Истина трактуется как полезность идей и теорий. Данную теорию истины называют также инструменталистской, так как идеи и теории выступают в качестве инструментов достижения цели. Данная теория истины получила преимущественное распространение в комплексе социальных наук.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Основные </a:t>
            </a:r>
            <a:r>
              <a:rPr lang="ru-RU" dirty="0" smtClean="0"/>
              <a:t>философские теории истины: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2057398"/>
            <a:ext cx="6858000" cy="3838435"/>
          </a:xfrm>
        </p:spPr>
        <p:txBody>
          <a:bodyPr/>
          <a:lstStyle/>
          <a:p>
            <a:pPr algn="just"/>
            <a:r>
              <a:rPr lang="ru-RU" sz="2400" b="0" dirty="0" smtClean="0"/>
              <a:t>1</a:t>
            </a:r>
            <a:r>
              <a:rPr lang="ru-RU" sz="2400" b="0" dirty="0" smtClean="0"/>
              <a:t>) объективность истины, т.е. независимость содержания истинного знания от отдельных людей; </a:t>
            </a:r>
            <a:r>
              <a:rPr lang="ru-RU" sz="2400" b="0" dirty="0" smtClean="0"/>
              <a:t/>
            </a:r>
            <a:br>
              <a:rPr lang="ru-RU" sz="2400" b="0" dirty="0" smtClean="0"/>
            </a:br>
            <a:r>
              <a:rPr lang="ru-RU" sz="2400" b="0" dirty="0" smtClean="0"/>
              <a:t>2</a:t>
            </a:r>
            <a:r>
              <a:rPr lang="ru-RU" sz="2400" b="0" dirty="0" smtClean="0"/>
              <a:t>) конкретность истины, требующая подходить к фактам с учетом реальных условий; </a:t>
            </a:r>
            <a:r>
              <a:rPr lang="ru-RU" sz="2400" b="0" dirty="0" smtClean="0"/>
              <a:t/>
            </a:r>
            <a:br>
              <a:rPr lang="ru-RU" sz="2400" b="0" dirty="0" smtClean="0"/>
            </a:br>
            <a:r>
              <a:rPr lang="ru-RU" sz="2400" b="0" dirty="0" smtClean="0"/>
              <a:t/>
            </a:r>
            <a:br>
              <a:rPr lang="ru-RU" sz="2400" b="0" dirty="0" smtClean="0"/>
            </a:br>
            <a:r>
              <a:rPr lang="ru-RU" sz="2400" b="0" dirty="0" smtClean="0"/>
              <a:t>3</a:t>
            </a:r>
            <a:r>
              <a:rPr lang="ru-RU" sz="2400" b="0" dirty="0" smtClean="0"/>
              <a:t>) динамический характер постижения истины: это – процесс, различные стадии которого описываются понятиями абсолютного и относительного знания.</a:t>
            </a:r>
            <a:endParaRPr lang="ru-RU" sz="2400" b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Основные </a:t>
            </a:r>
            <a:r>
              <a:rPr lang="ru-RU" dirty="0" smtClean="0"/>
              <a:t>свойства истины: 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5BE26A0-0BD0-4F5C-8BB0-20379574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xmlns="" val="215976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2709" y="1412398"/>
            <a:ext cx="8060786" cy="5178407"/>
          </a:xfrm>
        </p:spPr>
        <p:txBody>
          <a:bodyPr/>
          <a:lstStyle/>
          <a:p>
            <a:pPr algn="just" hangingPunct="0"/>
            <a:r>
              <a:rPr lang="ru-RU" sz="2400" b="0" dirty="0" smtClean="0"/>
              <a:t> </a:t>
            </a:r>
            <a:r>
              <a:rPr lang="ru-RU" sz="2400" b="0" dirty="0" smtClean="0"/>
              <a:t>	</a:t>
            </a:r>
            <a:r>
              <a:rPr lang="ru-RU" sz="2700" b="0" dirty="0" smtClean="0"/>
              <a:t>Познание </a:t>
            </a:r>
            <a:r>
              <a:rPr lang="ru-RU" sz="2700" b="0" dirty="0" smtClean="0"/>
              <a:t>– это деятельность людей, направленная на получение знаний, закрепляющихся в знаках естественных или искусственных языков.</a:t>
            </a:r>
            <a:br>
              <a:rPr lang="ru-RU" sz="2700" b="0" dirty="0" smtClean="0"/>
            </a:br>
            <a:r>
              <a:rPr lang="ru-RU" sz="2700" b="0" dirty="0" smtClean="0"/>
              <a:t>	Гносеология</a:t>
            </a:r>
            <a:r>
              <a:rPr lang="ru-RU" sz="2700" b="0" dirty="0" smtClean="0"/>
              <a:t>, или </a:t>
            </a:r>
            <a:r>
              <a:rPr lang="ru-RU" sz="2700" b="0" i="1" dirty="0" smtClean="0"/>
              <a:t>теория познания</a:t>
            </a:r>
            <a:r>
              <a:rPr lang="ru-RU" sz="2700" b="0" dirty="0" smtClean="0"/>
              <a:t> – это раздел философии, в котором изучаются </a:t>
            </a:r>
            <a:r>
              <a:rPr lang="ru-RU" sz="2700" b="0" i="1" dirty="0" smtClean="0"/>
              <a:t>процесс получения знания</a:t>
            </a:r>
            <a:r>
              <a:rPr lang="ru-RU" sz="2700" b="0" dirty="0" smtClean="0"/>
              <a:t>, </a:t>
            </a:r>
            <a:r>
              <a:rPr lang="ru-RU" sz="2700" b="0" i="1" dirty="0" smtClean="0"/>
              <a:t>его возможности и границы</a:t>
            </a:r>
            <a:r>
              <a:rPr lang="ru-RU" sz="2700" b="0" dirty="0" smtClean="0"/>
              <a:t>, </a:t>
            </a:r>
            <a:r>
              <a:rPr lang="ru-RU" sz="2700" b="0" i="1" dirty="0" smtClean="0"/>
              <a:t>исследуются всеобщие предпосылки познавательного процесса</a:t>
            </a:r>
            <a:r>
              <a:rPr lang="ru-RU" sz="2700" b="0" dirty="0" smtClean="0"/>
              <a:t>, </a:t>
            </a:r>
            <a:r>
              <a:rPr lang="ru-RU" sz="2700" b="0" i="1" dirty="0" smtClean="0"/>
              <a:t>условия достоверности знания</a:t>
            </a:r>
            <a:r>
              <a:rPr lang="ru-RU" sz="2700" b="0" dirty="0" smtClean="0"/>
              <a:t>, </a:t>
            </a:r>
            <a:r>
              <a:rPr lang="ru-RU" sz="2700" b="0" i="1" dirty="0" smtClean="0"/>
              <a:t>критерии его истинности</a:t>
            </a:r>
            <a:r>
              <a:rPr lang="ru-RU" sz="2700" b="0" dirty="0" smtClean="0"/>
              <a:t>, </a:t>
            </a:r>
            <a:r>
              <a:rPr lang="ru-RU" sz="2700" b="0" i="1" dirty="0" smtClean="0"/>
              <a:t>формы и уровни познания</a:t>
            </a:r>
            <a:r>
              <a:rPr lang="ru-RU" sz="2700" b="0" dirty="0" smtClean="0"/>
              <a:t>. Сам термин «гносеология» происходит от греческих слов «</a:t>
            </a:r>
            <a:r>
              <a:rPr lang="ru-RU" sz="2700" b="0" i="1" dirty="0" err="1" smtClean="0"/>
              <a:t>gnosis</a:t>
            </a:r>
            <a:r>
              <a:rPr lang="ru-RU" sz="2700" b="0" dirty="0" smtClean="0"/>
              <a:t>» – знание и «</a:t>
            </a:r>
            <a:r>
              <a:rPr lang="ru-RU" sz="2700" b="0" i="1" dirty="0" err="1" smtClean="0"/>
              <a:t>logos</a:t>
            </a:r>
            <a:r>
              <a:rPr lang="ru-RU" sz="2700" b="0" dirty="0" smtClean="0"/>
              <a:t>» – слово, понятие, разумное речение, и означает </a:t>
            </a:r>
            <a:r>
              <a:rPr lang="ru-RU" sz="2700" b="0" i="1" dirty="0" smtClean="0"/>
              <a:t>учение о знании</a:t>
            </a:r>
            <a:r>
              <a:rPr lang="ru-RU" sz="2700" b="0" dirty="0" smtClean="0"/>
              <a:t>.</a:t>
            </a:r>
            <a:r>
              <a:rPr lang="ru-RU" sz="2800" b="0" dirty="0" smtClean="0"/>
              <a:t/>
            </a:r>
            <a:br>
              <a:rPr lang="ru-RU" sz="2800" b="0" dirty="0" smtClean="0"/>
            </a:br>
            <a:endParaRPr lang="ru-RU" sz="2800" b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945357"/>
            <a:ext cx="6858000" cy="467042"/>
          </a:xfrm>
        </p:spPr>
        <p:txBody>
          <a:bodyPr/>
          <a:lstStyle/>
          <a:p>
            <a:pPr algn="ctr"/>
            <a:r>
              <a:rPr lang="ru-RU" b="1" dirty="0" smtClean="0"/>
              <a:t>Предмет философии познания</a:t>
            </a:r>
            <a:endParaRPr lang="ru-RU" b="1" dirty="0" smtClean="0"/>
          </a:p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6883" y="1175657"/>
            <a:ext cx="8467107" cy="4678878"/>
          </a:xfrm>
        </p:spPr>
        <p:txBody>
          <a:bodyPr/>
          <a:lstStyle/>
          <a:p>
            <a:pPr algn="just"/>
            <a:r>
              <a:rPr lang="ru-RU" sz="2200" b="0" dirty="0" smtClean="0"/>
              <a:t>	Познавательное </a:t>
            </a:r>
            <a:r>
              <a:rPr lang="ru-RU" sz="2200" b="0" dirty="0" smtClean="0"/>
              <a:t>отношение необходимо рассматривать во взаимосвязи с практическим отношением человека и мира, ведь познание обеспечивает идеальный «план» практической </a:t>
            </a:r>
            <a:r>
              <a:rPr lang="ru-RU" sz="2200" b="0" dirty="0" smtClean="0"/>
              <a:t>деятельности. </a:t>
            </a:r>
            <a:r>
              <a:rPr lang="ru-RU" sz="2200" b="0" u="sng" dirty="0" smtClean="0"/>
              <a:t>Практика </a:t>
            </a:r>
            <a:r>
              <a:rPr lang="ru-RU" sz="2200" b="0" u="sng" dirty="0" smtClean="0"/>
              <a:t>– это </a:t>
            </a:r>
            <a:r>
              <a:rPr lang="ru-RU" sz="2200" b="0" u="sng" dirty="0" smtClean="0"/>
              <a:t>специфически человеческий , </a:t>
            </a:r>
            <a:r>
              <a:rPr lang="ru-RU" sz="2200" b="0" u="sng" dirty="0" smtClean="0"/>
              <a:t>активно-преобразовательный способ взаимодействия со средой. </a:t>
            </a:r>
            <a:r>
              <a:rPr lang="ru-RU" sz="2200" b="0" dirty="0" smtClean="0"/>
              <a:t>Человек с помощью системы искусственных орудий расширяет природные условия своего существования, преобразует мир, создавая и совершенствуя искусственную среду своего «обитания», «вторую природу». В практике человек выходит за пределы собственных природных физических возможностей и может существовать по «меркам любого вида». В практике человек создает и развивает себя, в том числе свои познавательные способности, ведь практическое отношение к миру предполагает адекватное воспроизведение человеком действительности, что и составляет суть познавательного отношения к миру</a:t>
            </a:r>
            <a:r>
              <a:rPr lang="ru-RU" sz="2200" b="0" dirty="0" smtClean="0"/>
              <a:t>.</a:t>
            </a:r>
            <a:endParaRPr lang="ru-RU" sz="2200" b="0" dirty="0" smtClean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945357"/>
            <a:ext cx="6858000" cy="467042"/>
          </a:xfrm>
        </p:spPr>
        <p:txBody>
          <a:bodyPr/>
          <a:lstStyle/>
          <a:p>
            <a:pPr algn="ctr"/>
            <a:r>
              <a:rPr lang="ru-RU" b="1" dirty="0" smtClean="0"/>
              <a:t>Познание и практика</a:t>
            </a:r>
            <a:endParaRPr lang="ru-RU" b="1" dirty="0" smtClean="0"/>
          </a:p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1519" y="2057399"/>
            <a:ext cx="7835705" cy="2383972"/>
          </a:xfrm>
        </p:spPr>
        <p:txBody>
          <a:bodyPr/>
          <a:lstStyle/>
          <a:p>
            <a:pPr algn="just"/>
            <a:r>
              <a:rPr lang="ru-RU" sz="2400" b="0" dirty="0" smtClean="0"/>
              <a:t>	</a:t>
            </a:r>
            <a:r>
              <a:rPr lang="ru-RU" sz="2400" b="0" dirty="0" smtClean="0"/>
              <a:t/>
            </a:r>
            <a:br>
              <a:rPr lang="ru-RU" sz="2400" b="0" dirty="0" smtClean="0"/>
            </a:br>
            <a:r>
              <a:rPr lang="ru-RU" sz="2400" b="0" dirty="0" smtClean="0"/>
              <a:t>ВЫВОДЫ </a:t>
            </a:r>
            <a:br>
              <a:rPr lang="ru-RU" sz="2400" b="0" dirty="0" smtClean="0"/>
            </a:br>
            <a:r>
              <a:rPr lang="ru-RU" sz="2400" b="0" dirty="0" smtClean="0"/>
              <a:t>1</a:t>
            </a:r>
            <a:r>
              <a:rPr lang="ru-RU" sz="2400" b="0" dirty="0" smtClean="0"/>
              <a:t>) практика – это основа человеческого познания; </a:t>
            </a:r>
            <a:r>
              <a:rPr lang="ru-RU" sz="2400" b="0" dirty="0" smtClean="0"/>
              <a:t/>
            </a:r>
            <a:br>
              <a:rPr lang="ru-RU" sz="2400" b="0" dirty="0" smtClean="0"/>
            </a:br>
            <a:r>
              <a:rPr lang="ru-RU" sz="2400" b="0" dirty="0" smtClean="0"/>
              <a:t/>
            </a:r>
            <a:br>
              <a:rPr lang="ru-RU" sz="2400" b="0" dirty="0" smtClean="0"/>
            </a:br>
            <a:r>
              <a:rPr lang="ru-RU" sz="2400" b="0" dirty="0" smtClean="0"/>
              <a:t>2</a:t>
            </a:r>
            <a:r>
              <a:rPr lang="ru-RU" sz="2400" b="0" dirty="0" smtClean="0"/>
              <a:t>) практика является целью познания, т.к. для практической деятельности необходимы </a:t>
            </a:r>
            <a:r>
              <a:rPr lang="ru-RU" sz="2400" b="0" dirty="0" smtClean="0"/>
              <a:t>знания; </a:t>
            </a:r>
            <a:br>
              <a:rPr lang="ru-RU" sz="2400" b="0" dirty="0" smtClean="0"/>
            </a:br>
            <a:r>
              <a:rPr lang="ru-RU" sz="2400" b="0" dirty="0" smtClean="0"/>
              <a:t/>
            </a:r>
            <a:br>
              <a:rPr lang="ru-RU" sz="2400" b="0" dirty="0" smtClean="0"/>
            </a:br>
            <a:r>
              <a:rPr lang="ru-RU" sz="2400" b="0" dirty="0" smtClean="0"/>
              <a:t>3</a:t>
            </a:r>
            <a:r>
              <a:rPr lang="ru-RU" sz="2400" b="0" dirty="0" smtClean="0"/>
              <a:t>) практика выступает критерием истины. </a:t>
            </a:r>
            <a:endParaRPr lang="ru-RU" sz="2400" b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b="1" dirty="0" smtClean="0"/>
              <a:t>Познание и практика</a:t>
            </a:r>
            <a:endParaRPr lang="ru-RU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5759" y="1645920"/>
            <a:ext cx="8255727" cy="4740812"/>
          </a:xfrm>
        </p:spPr>
        <p:txBody>
          <a:bodyPr/>
          <a:lstStyle/>
          <a:p>
            <a:pPr algn="just" hangingPunct="0"/>
            <a:r>
              <a:rPr lang="ru-RU" sz="2300" b="0" dirty="0" smtClean="0"/>
              <a:t>	</a:t>
            </a:r>
            <a:r>
              <a:rPr lang="ru-RU" sz="2300" dirty="0" smtClean="0"/>
              <a:t>Субъект </a:t>
            </a:r>
            <a:r>
              <a:rPr lang="ru-RU" sz="2300" dirty="0" smtClean="0"/>
              <a:t>познания </a:t>
            </a:r>
            <a:r>
              <a:rPr lang="ru-RU" sz="2300" b="0" dirty="0" smtClean="0"/>
              <a:t>— </a:t>
            </a:r>
            <a:r>
              <a:rPr lang="ru-RU" sz="2300" b="0" dirty="0" smtClean="0"/>
              <a:t>это носитель </a:t>
            </a:r>
            <a:r>
              <a:rPr lang="ru-RU" sz="2300" b="0" dirty="0" smtClean="0"/>
              <a:t>познавательной деятельности, источник активности, направленной на </a:t>
            </a:r>
            <a:r>
              <a:rPr lang="ru-RU" sz="2300" b="0" dirty="0" smtClean="0"/>
              <a:t>объект. Поэтому </a:t>
            </a:r>
            <a:r>
              <a:rPr lang="ru-RU" sz="2300" b="0" dirty="0" smtClean="0"/>
              <a:t>субъектом (от лат. </a:t>
            </a:r>
            <a:r>
              <a:rPr lang="ru-RU" sz="2300" b="0" dirty="0" err="1" smtClean="0"/>
              <a:t>subjectum</a:t>
            </a:r>
            <a:r>
              <a:rPr lang="ru-RU" sz="2300" b="0" dirty="0" smtClean="0"/>
              <a:t> – лежащий в основании) познания может выступать и отдельный человек, и социальная группа, и общество в </a:t>
            </a:r>
            <a:r>
              <a:rPr lang="ru-RU" sz="2300" b="0" dirty="0" smtClean="0"/>
              <a:t>целом. Познающий </a:t>
            </a:r>
            <a:r>
              <a:rPr lang="ru-RU" sz="2300" b="0" dirty="0" smtClean="0"/>
              <a:t>человек рассматривается в отвлечении от его конкретных индивидуальных характеристик. </a:t>
            </a:r>
            <a:br>
              <a:rPr lang="ru-RU" sz="2300" b="0" dirty="0" smtClean="0"/>
            </a:br>
            <a:r>
              <a:rPr lang="ru-RU" sz="2300" b="0" dirty="0" smtClean="0"/>
              <a:t>	</a:t>
            </a:r>
            <a:r>
              <a:rPr lang="ru-RU" sz="2300" dirty="0" smtClean="0"/>
              <a:t>Объект </a:t>
            </a:r>
            <a:r>
              <a:rPr lang="ru-RU" sz="2300" dirty="0" smtClean="0"/>
              <a:t>познания </a:t>
            </a:r>
            <a:r>
              <a:rPr lang="ru-RU" sz="2300" b="0" dirty="0" smtClean="0"/>
              <a:t>- то, на что направлена познавательная деятельность субъекта познания. Это природа, общество и сам человек. Объект (от лат. </a:t>
            </a:r>
            <a:r>
              <a:rPr lang="ru-RU" sz="2300" b="0" dirty="0" err="1" smtClean="0"/>
              <a:t>objectum</a:t>
            </a:r>
            <a:r>
              <a:rPr lang="ru-RU" sz="2300" b="0" dirty="0" smtClean="0"/>
              <a:t> –предмет) – это фрагмент действительности, на который направлено внимание познающего субъекта. Объектом познания может быть все что угодно, в том числе и человек как субъект познания. В объект превращается все, на что направляется познавательное внимание человека.</a:t>
            </a:r>
            <a:endParaRPr lang="ru-RU" sz="2300" b="0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b="1" dirty="0" smtClean="0"/>
              <a:t>Субъект и объект познания  </a:t>
            </a:r>
            <a:endParaRPr lang="ru-RU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2514" y="1645920"/>
            <a:ext cx="8027720" cy="4671754"/>
          </a:xfrm>
        </p:spPr>
        <p:txBody>
          <a:bodyPr/>
          <a:lstStyle/>
          <a:p>
            <a:pPr algn="just" hangingPunct="0"/>
            <a:r>
              <a:rPr lang="ru-RU" sz="2400" b="0" dirty="0" smtClean="0"/>
              <a:t>Познание – </a:t>
            </a:r>
            <a:r>
              <a:rPr lang="ru-RU" sz="2400" b="0" dirty="0" smtClean="0"/>
              <a:t>сложный </a:t>
            </a:r>
            <a:r>
              <a:rPr lang="ru-RU" sz="2400" b="0" dirty="0" smtClean="0"/>
              <a:t>и многоплановый процесс. Основными в нем являются чувственное и рациональное познание. </a:t>
            </a:r>
            <a:r>
              <a:rPr lang="ru-RU" sz="2400" b="0" dirty="0" smtClean="0"/>
              <a:t/>
            </a:r>
            <a:br>
              <a:rPr lang="ru-RU" sz="2400" b="0" dirty="0" smtClean="0"/>
            </a:br>
            <a:r>
              <a:rPr lang="ru-RU" sz="2400" b="0" dirty="0" smtClean="0"/>
              <a:t>	</a:t>
            </a:r>
            <a:br>
              <a:rPr lang="ru-RU" sz="2400" b="0" dirty="0" smtClean="0"/>
            </a:br>
            <a:r>
              <a:rPr lang="ru-RU" sz="2400" b="0" dirty="0" smtClean="0"/>
              <a:t>	</a:t>
            </a:r>
            <a:r>
              <a:rPr lang="ru-RU" sz="2400" b="0" dirty="0" smtClean="0"/>
              <a:t>Чувственное</a:t>
            </a:r>
            <a:r>
              <a:rPr lang="ru-RU" sz="2400" b="0" dirty="0" smtClean="0"/>
              <a:t>, или сенситивное познание — это познание с помощью органов чувств, оно дает </a:t>
            </a:r>
            <a:r>
              <a:rPr lang="ru-RU" sz="2400" b="0" u="sng" dirty="0" smtClean="0"/>
              <a:t>непосредственное</a:t>
            </a:r>
            <a:r>
              <a:rPr lang="ru-RU" sz="2400" b="0" dirty="0" smtClean="0"/>
              <a:t> знание о предметах и их свойствах и протекает в трех основных формах: </a:t>
            </a:r>
            <a:r>
              <a:rPr lang="ru-RU" sz="2400" b="0" dirty="0" smtClean="0"/>
              <a:t/>
            </a:r>
            <a:br>
              <a:rPr lang="ru-RU" sz="2400" b="0" dirty="0" smtClean="0"/>
            </a:br>
            <a:r>
              <a:rPr lang="ru-RU" sz="2400" b="0" u="sng" dirty="0" smtClean="0"/>
              <a:t>ощущение, восприятие</a:t>
            </a:r>
            <a:r>
              <a:rPr lang="ru-RU" sz="2400" b="0" u="sng" dirty="0" smtClean="0"/>
              <a:t>, представление</a:t>
            </a:r>
            <a:r>
              <a:rPr lang="ru-RU" sz="2400" b="0" dirty="0" smtClean="0"/>
              <a:t>. </a:t>
            </a:r>
            <a:br>
              <a:rPr lang="ru-RU" sz="2400" b="0" dirty="0" smtClean="0"/>
            </a:br>
            <a:r>
              <a:rPr lang="ru-RU" sz="2400" b="0" dirty="0" smtClean="0"/>
              <a:t>	</a:t>
            </a:r>
            <a:r>
              <a:rPr lang="ru-RU" sz="2400" b="0" dirty="0" smtClean="0"/>
              <a:t>Рациональное </a:t>
            </a:r>
            <a:r>
              <a:rPr lang="ru-RU" sz="2400" b="0" dirty="0" smtClean="0"/>
              <a:t>познание (лат. </a:t>
            </a:r>
            <a:r>
              <a:rPr lang="ru-RU" sz="2400" b="0" dirty="0" err="1" smtClean="0"/>
              <a:t>rationalis</a:t>
            </a:r>
            <a:r>
              <a:rPr lang="ru-RU" sz="2400" b="0" dirty="0" smtClean="0"/>
              <a:t> – разумный, </a:t>
            </a:r>
            <a:r>
              <a:rPr lang="ru-RU" sz="2400" b="0" dirty="0" err="1" smtClean="0"/>
              <a:t>ratio</a:t>
            </a:r>
            <a:r>
              <a:rPr lang="ru-RU" sz="2400" b="0" dirty="0" smtClean="0"/>
              <a:t> – разум) – это познание на основе абстрактного мышления. Оно осуществляется в форме </a:t>
            </a:r>
            <a:r>
              <a:rPr lang="ru-RU" sz="2400" b="0" dirty="0" smtClean="0"/>
              <a:t/>
            </a:r>
            <a:br>
              <a:rPr lang="ru-RU" sz="2400" b="0" dirty="0" smtClean="0"/>
            </a:br>
            <a:r>
              <a:rPr lang="ru-RU" sz="2400" b="0" u="sng" dirty="0" smtClean="0"/>
              <a:t>понятий, суждений</a:t>
            </a:r>
            <a:r>
              <a:rPr lang="ru-RU" sz="2400" b="0" u="sng" dirty="0" smtClean="0"/>
              <a:t>, умозаключений</a:t>
            </a:r>
            <a:r>
              <a:rPr lang="ru-RU" sz="2400" b="0" dirty="0" smtClean="0"/>
              <a:t>. 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b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b="1" dirty="0" smtClean="0"/>
              <a:t>Познавательные способности человека</a:t>
            </a:r>
          </a:p>
          <a:p>
            <a:pPr algn="ctr"/>
            <a:r>
              <a:rPr lang="ru-RU" b="1" dirty="0" smtClean="0"/>
              <a:t> </a:t>
            </a:r>
            <a:endParaRPr lang="ru-RU" b="1" dirty="0" smtClean="0"/>
          </a:p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891" y="1377539"/>
            <a:ext cx="7992094" cy="5106388"/>
          </a:xfrm>
        </p:spPr>
        <p:txBody>
          <a:bodyPr/>
          <a:lstStyle/>
          <a:p>
            <a:pPr algn="just"/>
            <a:r>
              <a:rPr lang="ru-RU" sz="2200" b="0" i="1" dirty="0" smtClean="0"/>
              <a:t>	</a:t>
            </a:r>
            <a:r>
              <a:rPr lang="ru-RU" sz="2200" dirty="0" smtClean="0"/>
              <a:t>Ощущение</a:t>
            </a:r>
            <a:r>
              <a:rPr lang="ru-RU" sz="2200" b="0" dirty="0" smtClean="0"/>
              <a:t> </a:t>
            </a:r>
            <a:r>
              <a:rPr lang="ru-RU" sz="2200" b="0" dirty="0" smtClean="0"/>
              <a:t>- это отражение отдельных свойств предмета или явления - его цвета, формы, вкуса и т.д. По количеству органов чувств различают пять основных видов (“модальностей”) ощущений: зрительные, звуковые, осязательные (тактильные), вкусовые и обонятельные. Наиболее важной для человека является зрительная модальность: через нее поступает более 80% чувственной информации. Потому и говорят: лучше один раз </a:t>
            </a:r>
            <a:r>
              <a:rPr lang="ru-RU" sz="2200" b="0" dirty="0" smtClean="0"/>
              <a:t>увидеть…</a:t>
            </a:r>
            <a:br>
              <a:rPr lang="ru-RU" sz="2200" b="0" dirty="0" smtClean="0"/>
            </a:br>
            <a:r>
              <a:rPr lang="ru-RU" sz="2200" b="0" dirty="0" smtClean="0"/>
              <a:t>	</a:t>
            </a:r>
            <a:r>
              <a:rPr lang="ru-RU" sz="2200" dirty="0" smtClean="0"/>
              <a:t>Восприятие</a:t>
            </a:r>
            <a:r>
              <a:rPr lang="ru-RU" sz="2200" b="0" dirty="0" smtClean="0"/>
              <a:t> </a:t>
            </a:r>
            <a:r>
              <a:rPr lang="ru-RU" sz="2200" b="0" dirty="0" smtClean="0"/>
              <a:t>дает целостный образ предмета. Исходным материалом восприятия являются ощущения. В восприятии они не просто суммируются, а </a:t>
            </a:r>
            <a:r>
              <a:rPr lang="ru-RU" sz="2200" b="0" dirty="0" err="1" smtClean="0"/>
              <a:t>взаимосвязываются</a:t>
            </a:r>
            <a:r>
              <a:rPr lang="ru-RU" sz="2200" b="0" dirty="0" smtClean="0"/>
              <a:t>, комбинируются. То есть мы воспринимаем не отдельные “картинки”-ощущения в той или </a:t>
            </a:r>
            <a:r>
              <a:rPr lang="ru-RU" sz="2200" b="0" dirty="0" smtClean="0"/>
              <a:t>иной </a:t>
            </a:r>
            <a:r>
              <a:rPr lang="ru-RU" sz="2200" b="0" dirty="0" smtClean="0"/>
              <a:t>их последовательности, а предмет как нечто целое и устойчивое. Яблоко, например, воспринимается как комбинация ощущения его формы, цвета, вкуса.</a:t>
            </a:r>
            <a:r>
              <a:rPr lang="ru-RU" sz="2400" dirty="0" smtClean="0"/>
              <a:t> </a:t>
            </a:r>
            <a:r>
              <a:rPr lang="ru-RU" sz="2200" dirty="0" smtClean="0"/>
              <a:t/>
            </a:r>
            <a:br>
              <a:rPr lang="ru-RU" sz="2200" dirty="0" smtClean="0"/>
            </a:br>
            <a:endParaRPr lang="ru-RU" sz="2200" b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911591"/>
            <a:ext cx="6858000" cy="465947"/>
          </a:xfrm>
        </p:spPr>
        <p:txBody>
          <a:bodyPr/>
          <a:lstStyle/>
          <a:p>
            <a:pPr algn="ctr"/>
            <a:r>
              <a:rPr lang="ru-RU" dirty="0" smtClean="0"/>
              <a:t>Формы чувственного познания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7517" y="1377538"/>
            <a:ext cx="8110847" cy="5142015"/>
          </a:xfrm>
        </p:spPr>
        <p:txBody>
          <a:bodyPr/>
          <a:lstStyle/>
          <a:p>
            <a:pPr algn="just" hangingPunct="0"/>
            <a:r>
              <a:rPr lang="ru-RU" sz="2200" b="0" dirty="0" smtClean="0"/>
              <a:t>	</a:t>
            </a:r>
            <a:r>
              <a:rPr lang="ru-RU" sz="2200" dirty="0" smtClean="0"/>
              <a:t>Представление</a:t>
            </a:r>
            <a:r>
              <a:rPr lang="ru-RU" sz="2200" b="0" dirty="0" smtClean="0"/>
              <a:t> – это образ предмета, сохранившийся в памяти. Оно является воспроизведением образов предметов, которые воздействовали на наши органы чувств в прошлом. Представление не такое четкое, как восприятие. Кое-что в нем опускается. Но это и хорошо: опуская одни черты или признаки и удерживая другие, представление делает возможным абстрагирование, обобщение, выделение повторяющегося в явлениях, что очень важно на второй, рациональной, ступени познания. </a:t>
            </a:r>
            <a:br>
              <a:rPr lang="ru-RU" sz="2200" b="0" dirty="0" smtClean="0"/>
            </a:br>
            <a:r>
              <a:rPr lang="ru-RU" sz="2200" b="0" dirty="0" smtClean="0"/>
              <a:t>     Важную роль в формировании представления играют память и воображение, благодаря которым мы можем представить место, где были раньше, событие, описанное в рассказе собеседника или в книге. Воображение и память формируют представление не только о реальном предмете, например яблоке, но и фантастические образы, являющиеся комбинацией нескольких реальных предметов (кентавр, </a:t>
            </a:r>
            <a:r>
              <a:rPr lang="ru-RU" sz="2200" b="0" dirty="0" smtClean="0"/>
              <a:t>русалка, Баба-Яга </a:t>
            </a:r>
            <a:r>
              <a:rPr lang="ru-RU" sz="2200" b="0" dirty="0" smtClean="0"/>
              <a:t>в ступе и с помелом и т.д.).</a:t>
            </a:r>
            <a:endParaRPr lang="ru-RU" sz="2200" b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911591"/>
            <a:ext cx="6858000" cy="465947"/>
          </a:xfrm>
        </p:spPr>
        <p:txBody>
          <a:bodyPr/>
          <a:lstStyle/>
          <a:p>
            <a:pPr algn="ctr"/>
            <a:r>
              <a:rPr lang="ru-RU" dirty="0" smtClean="0"/>
              <a:t>Формы чувственного познания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78774" y="1645921"/>
            <a:ext cx="7122226" cy="4086139"/>
          </a:xfrm>
        </p:spPr>
        <p:txBody>
          <a:bodyPr/>
          <a:lstStyle/>
          <a:p>
            <a:pPr algn="just"/>
            <a:r>
              <a:rPr lang="ru-RU" sz="2400" b="0" dirty="0" smtClean="0"/>
              <a:t>	</a:t>
            </a:r>
            <a:r>
              <a:rPr lang="ru-RU" sz="2400" b="0" dirty="0" smtClean="0"/>
              <a:t>В истории философии существовала и существует позиция, в соответствии</a:t>
            </a:r>
            <a:br>
              <a:rPr lang="ru-RU" sz="2400" b="0" dirty="0" smtClean="0"/>
            </a:br>
            <a:r>
              <a:rPr lang="ru-RU" sz="2400" b="0" dirty="0" smtClean="0"/>
              <a:t>с </a:t>
            </a:r>
            <a:r>
              <a:rPr lang="ru-RU" sz="2400" b="0" dirty="0" smtClean="0"/>
              <a:t>которой именно чувственное познание и чувственный опыт является основой познания и источником истинного знания. </a:t>
            </a:r>
            <a:r>
              <a:rPr lang="ru-RU" sz="2400" b="0" dirty="0" smtClean="0"/>
              <a:t/>
            </a:r>
            <a:br>
              <a:rPr lang="ru-RU" sz="2400" b="0" dirty="0" smtClean="0"/>
            </a:br>
            <a:r>
              <a:rPr lang="ru-RU" sz="2400" b="0" dirty="0" smtClean="0"/>
              <a:t>	Данная </a:t>
            </a:r>
            <a:r>
              <a:rPr lang="ru-RU" sz="2400" b="0" dirty="0" smtClean="0"/>
              <a:t>позиция получила название </a:t>
            </a:r>
            <a:r>
              <a:rPr lang="ru-RU" sz="2400" b="0" i="1" dirty="0" smtClean="0"/>
              <a:t>эмпиризм </a:t>
            </a:r>
            <a:r>
              <a:rPr lang="ru-RU" sz="2400" b="0" dirty="0" smtClean="0"/>
              <a:t>(гр. </a:t>
            </a:r>
            <a:r>
              <a:rPr lang="ru-RU" sz="2400" b="0" i="1" dirty="0" err="1" smtClean="0"/>
              <a:t>empeiria</a:t>
            </a:r>
            <a:r>
              <a:rPr lang="ru-RU" sz="2400" b="0" i="1" dirty="0" smtClean="0"/>
              <a:t> </a:t>
            </a:r>
            <a:r>
              <a:rPr lang="ru-RU" sz="2400" b="0" dirty="0" smtClean="0"/>
              <a:t>– опыт). </a:t>
            </a:r>
            <a:r>
              <a:rPr lang="ru-RU" sz="2400" b="0" dirty="0" smtClean="0"/>
              <a:t/>
            </a:r>
            <a:br>
              <a:rPr lang="ru-RU" sz="2400" b="0" dirty="0" smtClean="0"/>
            </a:br>
            <a:r>
              <a:rPr lang="ru-RU" sz="2400" b="0" dirty="0" smtClean="0"/>
              <a:t>	</a:t>
            </a:r>
            <a:r>
              <a:rPr lang="ru-RU" sz="2400" b="0" dirty="0" smtClean="0"/>
              <a:t>Основатель </a:t>
            </a:r>
            <a:r>
              <a:rPr lang="ru-RU" sz="2400" b="0" dirty="0" smtClean="0"/>
              <a:t>эмпиризма – Ф. Бэкон (1561-1626). Эмпирическое направление развивали в Новое время и эпоху Просвещения Д. Локк, Т. Гоббс, Д. </a:t>
            </a:r>
            <a:r>
              <a:rPr lang="ru-RU" sz="2400" b="0" dirty="0" smtClean="0"/>
              <a:t>Юм и </a:t>
            </a:r>
            <a:r>
              <a:rPr lang="ru-RU" sz="2400" b="0" dirty="0" smtClean="0"/>
              <a:t>др.</a:t>
            </a:r>
            <a:endParaRPr lang="ru-RU" sz="2400" b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 smtClean="0"/>
              <a:t>Эмпиризм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3201</TotalTime>
  <Words>195</Words>
  <Application>Microsoft Office PowerPoint</Application>
  <PresentationFormat>Экран (4:3)</PresentationFormat>
  <Paragraphs>36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Специальное оформление</vt:lpstr>
      <vt:lpstr>  1. Предмет и основные категории теории познания. 2. Познавательные способности человека 3. Проблема истины в философии     </vt:lpstr>
      <vt:lpstr>  Познание – это деятельность людей, направленная на получение знаний, закрепляющихся в знаках естественных или искусственных языков.  Гносеология, или теория познания – это раздел философии, в котором изучаются процесс получения знания, его возможности и границы, исследуются всеобщие предпосылки познавательного процесса, условия достоверности знания, критерии его истинности, формы и уровни познания. Сам термин «гносеология» происходит от греческих слов «gnosis» – знание и «logos» – слово, понятие, разумное речение, и означает учение о знании. </vt:lpstr>
      <vt:lpstr> Познавательное отношение необходимо рассматривать во взаимосвязи с практическим отношением человека и мира, ведь познание обеспечивает идеальный «план» практической деятельности. Практика – это специфически человеческий , активно-преобразовательный способ взаимодействия со средой. Человек с помощью системы искусственных орудий расширяет природные условия своего существования, преобразует мир, создавая и совершенствуя искусственную среду своего «обитания», «вторую природу». В практике человек выходит за пределы собственных природных физических возможностей и может существовать по «меркам любого вида». В практике человек создает и развивает себя, в том числе свои познавательные способности, ведь практическое отношение к миру предполагает адекватное воспроизведение человеком действительности, что и составляет суть познавательного отношения к миру.</vt:lpstr>
      <vt:lpstr>  ВЫВОДЫ  1) практика – это основа человеческого познания;   2) практика является целью познания, т.к. для практической деятельности необходимы знания;   3) практика выступает критерием истины. </vt:lpstr>
      <vt:lpstr> Субъект познания — это носитель познавательной деятельности, источник активности, направленной на объект. Поэтому субъектом (от лат. subjectum – лежащий в основании) познания может выступать и отдельный человек, и социальная группа, и общество в целом. Познающий человек рассматривается в отвлечении от его конкретных индивидуальных характеристик.   Объект познания - то, на что направлена познавательная деятельность субъекта познания. Это природа, общество и сам человек. Объект (от лат. objectum –предмет) – это фрагмент действительности, на который направлено внимание познающего субъекта. Объектом познания может быть все что угодно, в том числе и человек как субъект познания. В объект превращается все, на что направляется познавательное внимание человека.</vt:lpstr>
      <vt:lpstr>Познание – сложный и многоплановый процесс. Основными в нем являются чувственное и рациональное познание.     Чувственное, или сенситивное познание — это познание с помощью органов чувств, оно дает непосредственное знание о предметах и их свойствах и протекает в трех основных формах:  ощущение, восприятие, представление.   Рациональное познание (лат. rationalis – разумный, ratio – разум) – это познание на основе абстрактного мышления. Оно осуществляется в форме  понятий, суждений, умозаключений.  </vt:lpstr>
      <vt:lpstr> Ощущение - это отражение отдельных свойств предмета или явления - его цвета, формы, вкуса и т.д. По количеству органов чувств различают пять основных видов (“модальностей”) ощущений: зрительные, звуковые, осязательные (тактильные), вкусовые и обонятельные. Наиболее важной для человека является зрительная модальность: через нее поступает более 80% чувственной информации. Потому и говорят: лучше один раз увидеть…  Восприятие дает целостный образ предмета. Исходным материалом восприятия являются ощущения. В восприятии они не просто суммируются, а взаимосвязываются, комбинируются. То есть мы воспринимаем не отдельные “картинки”-ощущения в той или иной их последовательности, а предмет как нечто целое и устойчивое. Яблоко, например, воспринимается как комбинация ощущения его формы, цвета, вкуса.  </vt:lpstr>
      <vt:lpstr> Представление – это образ предмета, сохранившийся в памяти. Оно является воспроизведением образов предметов, которые воздействовали на наши органы чувств в прошлом. Представление не такое четкое, как восприятие. Кое-что в нем опускается. Но это и хорошо: опуская одни черты или признаки и удерживая другие, представление делает возможным абстрагирование, обобщение, выделение повторяющегося в явлениях, что очень важно на второй, рациональной, ступени познания.       Важную роль в формировании представления играют память и воображение, благодаря которым мы можем представить место, где были раньше, событие, описанное в рассказе собеседника или в книге. Воображение и память формируют представление не только о реальном предмете, например яблоке, но и фантастические образы, являющиеся комбинацией нескольких реальных предметов (кентавр, русалка, Баба-Яга в ступе и с помелом и т.д.).</vt:lpstr>
      <vt:lpstr> В истории философии существовала и существует позиция, в соответствии с которой именно чувственное познание и чувственный опыт является основой познания и источником истинного знания.   Данная позиция получила название эмпиризм (гр. empeiria – опыт).   Основатель эмпиризма – Ф. Бэкон (1561-1626). Эмпирическое направление развивали в Новое время и эпоху Просвещения Д. Локк, Т. Гоббс, Д. Юм и др.</vt:lpstr>
      <vt:lpstr> Понятие – это форма мысли, отображающая или отражающая предметы и явления в их наиболее существенных и общих признаках (понятия следует отличать от представлений). Примеры понятий – «справедливость», «прекрасное», «дерево», «стол» и др. Термин – это слово, обозначающее понятие.   Содержание понятия – это наиболее важный признак (или признаки) того объекта, который обозначен (выражен) этим понятием.    Объем понятия – это количество объектов, охватываемых этим понятием. </vt:lpstr>
      <vt:lpstr> Суждение - это форма мысли, в которой что-либо утверждается или отрицается. Суждения выражаются в виде повествовательных предложений. Например: «Солнце взошло». Предложение по отношению к суждению является его своеобразной материальной оболочкой, а суждение составляет идеальную, смысловую сторону предложения. В предложении выделяются подлежащее и сказуемое, в суждении - субъект и предикат. Суждения являются частью умозаключения.         Умозаключение – это форма мышления, в которой из одного или нескольких суждений на основании определенных правил получают новое суждение. Всякое умозаключение состоит из двух частей. Те суждения, из которых мы исходим, называются посылками, а новое суждение, которое мы получаем, называется выводом, или заключением. Классический пример умозаключения: из двух посылок «Все люди смертны», «Сократ – человек», мы делаем вывод, что «Сократ смертен».</vt:lpstr>
      <vt:lpstr> В теории познания существует направление, в соответствии с которым именно рациональное познание, т.е. деятельность абстрактного мышления является источником истинного знания и путем, методом, ведущим к получению истины.   Данное направление получило название рационализм. Рационализм начинает формироваться в античной философии (Сократ, Платон), получает свое оформление в Новое время в философии Р. Декарта (1596-1650), развивается в философии Б. Спинозы, Лейбница и др. Заметим, что понятийное, логическое мышление нередко называют рассудком.  </vt:lpstr>
      <vt:lpstr> Важнейшей категорией гносеологии является истина. Проблема истины заключается в следующем вопросе: как, какими способами и средствами познающий субъект может получить достоверные знания об объекте?  </vt:lpstr>
      <vt:lpstr>1) классическая (корреспондентная) теория истины.  Истина понимается как соответствие высказывания действительности (реальному положению дел). Ее основой является идея соответствия (корреспонденции). Классическая теория истины является «долгожителем» среди других теорий истины и в настоящее время продолжает выполнять свою регулятивную функцию по отношению к познанию. </vt:lpstr>
      <vt:lpstr>2) когерентная теория истины (лат. cohaerentia – сцепление, связь), получила распространение в формальных науках. Критерием истинности знания является его согласованность (когеренция) с более общей системой знания. Другими словами – данное утверждение будет истинным, если оно получено по определенным логическим правилам из предложений, признанных истинными ранее. Истинное – это логически доказанное.</vt:lpstr>
      <vt:lpstr>3) прагматическая теория истины (гр. pragma – дело) связана с пониманием человека как действующего существа, чья деятельность направлена на удовлетворение существующих потребностей.  Истинными, соответственно, считались те идеи и теории, которые способствуют достижению поставленной цели и ведут к успешному действию (У.Джеймс). Истина трактуется как полезность идей и теорий. Данную теорию истины называют также инструменталистской, так как идеи и теории выступают в качестве инструментов достижения цели. Данная теория истины получила преимущественное распространение в комплексе социальных наук. </vt:lpstr>
      <vt:lpstr>1) объективность истины, т.е. независимость содержания истинного знания от отдельных людей;  2) конкретность истины, требующая подходить к фактам с учетом реальных условий;   3) динамический характер постижения истины: это – процесс, различные стадии которого описываются понятиями абсолютного и относительного знания.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</dc:creator>
  <cp:lastModifiedBy>Roman</cp:lastModifiedBy>
  <cp:revision>158</cp:revision>
  <dcterms:created xsi:type="dcterms:W3CDTF">2015-07-29T11:14:37Z</dcterms:created>
  <dcterms:modified xsi:type="dcterms:W3CDTF">2020-10-22T14:34:00Z</dcterms:modified>
</cp:coreProperties>
</file>