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3" r:id="rId2"/>
    <p:sldId id="284" r:id="rId3"/>
    <p:sldId id="290" r:id="rId4"/>
    <p:sldId id="291" r:id="rId5"/>
    <p:sldId id="285" r:id="rId6"/>
    <p:sldId id="292" r:id="rId7"/>
    <p:sldId id="287" r:id="rId8"/>
    <p:sldId id="288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DDDDD"/>
    <a:srgbClr val="C0C0C0"/>
    <a:srgbClr val="B2B2B2"/>
    <a:srgbClr val="808080"/>
    <a:srgbClr val="66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5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ABD8E-B6DC-42E6-A0D1-84A165E0887C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C5677-F1B9-464E-8F23-AA1B4272C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577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CFD7-D050-42AE-BFB1-F6D1794D3A09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RLS-9-201026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29A-D7CA-4D9C-A23C-262115FD9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9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B8EA-A35F-4080-B40C-857CA0AE8C0A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RLS-9-201026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29A-D7CA-4D9C-A23C-262115FD9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36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9F2C-E4E4-4FC0-9154-B60C7CF05A10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RLS-9-201026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29A-D7CA-4D9C-A23C-262115FD9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5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E04C-D1F3-4AE6-8322-C41110649414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RLS-9-201026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29A-D7CA-4D9C-A23C-262115FD9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50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6CCC-24DE-422A-BDE0-2F3FCDFFCC09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RLS-9-201026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29A-D7CA-4D9C-A23C-262115FD9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77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4760-F0A8-4C49-8A35-8314E689024B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RLS-9-201026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29A-D7CA-4D9C-A23C-262115FD9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95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C989-E1F4-4723-9316-478361EE9681}" type="datetime1">
              <a:rPr lang="ru-RU" smtClean="0"/>
              <a:t>27.10.2020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RLS-9-201026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29A-D7CA-4D9C-A23C-262115FD9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50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148B-65E8-4E73-B942-333BEF5E4432}" type="datetime1">
              <a:rPr lang="ru-RU" smtClean="0"/>
              <a:t>27.10.2020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RLS-9-201026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29A-D7CA-4D9C-A23C-262115FD9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05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41BA-5575-45F1-A5B2-6CDAC4038421}" type="datetime1">
              <a:rPr lang="ru-RU" smtClean="0"/>
              <a:t>27.10.2020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RLS-9-201026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29A-D7CA-4D9C-A23C-262115FD9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89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DA57-727B-4A5F-8FCB-FDE8A96D483C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RLS-9-201026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29A-D7CA-4D9C-A23C-262115FD9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9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157-97F9-41D4-9CA7-ADD7F20A2AD7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RLS-9-201026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29A-D7CA-4D9C-A23C-262115FD9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47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0E252-5636-44FB-AADC-BD5E1645CFC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RLS-9-201026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F29A-D7CA-4D9C-A23C-262115FD9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33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.png"/><Relationship Id="rId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006" y="15001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Arial Black" panose="020B0A04020102020204" pitchFamily="34" charset="0"/>
              </a:rPr>
              <a:t>Радиолокационные системы</a:t>
            </a:r>
            <a:r>
              <a:rPr lang="ru-RU" dirty="0"/>
              <a:t/>
            </a:r>
            <a:br>
              <a:rPr lang="ru-RU" dirty="0"/>
            </a:br>
            <a:r>
              <a:rPr lang="ru-RU" sz="2800" dirty="0"/>
              <a:t>Занятие 9</a:t>
            </a:r>
            <a:r>
              <a:rPr lang="ru-RU" sz="2800" dirty="0" smtClean="0"/>
              <a:t>,  </a:t>
            </a:r>
            <a:r>
              <a:rPr lang="en-US" sz="2800" dirty="0" smtClean="0"/>
              <a:t>2</a:t>
            </a:r>
            <a:r>
              <a:rPr lang="ru-RU" sz="2800" dirty="0" smtClean="0"/>
              <a:t>7 </a:t>
            </a:r>
            <a:r>
              <a:rPr lang="ru-RU" sz="2800" dirty="0"/>
              <a:t>октября 2020</a:t>
            </a:r>
            <a:br>
              <a:rPr lang="ru-RU" sz="2800" dirty="0"/>
            </a:br>
            <a:r>
              <a:rPr lang="ru-RU" sz="2800" dirty="0"/>
              <a:t>					</a:t>
            </a:r>
            <a:r>
              <a:rPr lang="ru-RU" sz="2200" dirty="0"/>
              <a:t>Доцент С.Н. Башкиров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7488832" cy="17526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	</a:t>
            </a:r>
            <a:r>
              <a:rPr lang="ru-RU" sz="2000" b="1" dirty="0" smtClean="0">
                <a:solidFill>
                  <a:schemeClr val="tx1"/>
                </a:solidFill>
              </a:rPr>
              <a:t>Задачи по темам:</a:t>
            </a:r>
          </a:p>
          <a:p>
            <a:pPr algn="l">
              <a:lnSpc>
                <a:spcPts val="24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1-2.	Эффект </a:t>
            </a:r>
            <a:r>
              <a:rPr lang="ru-RU" sz="2000" dirty="0" err="1" smtClean="0">
                <a:solidFill>
                  <a:schemeClr val="tx1"/>
                </a:solidFill>
              </a:rPr>
              <a:t>Допплера</a:t>
            </a:r>
            <a:r>
              <a:rPr lang="ru-RU" sz="2000" dirty="0" smtClean="0">
                <a:solidFill>
                  <a:schemeClr val="tx1"/>
                </a:solidFill>
              </a:rPr>
              <a:t> в радиолокации</a:t>
            </a:r>
          </a:p>
          <a:p>
            <a:pPr algn="l">
              <a:lnSpc>
                <a:spcPts val="24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3-4.	Эффективная отражающая поверхность (ЭПР)</a:t>
            </a:r>
          </a:p>
          <a:p>
            <a:pPr algn="l">
              <a:lnSpc>
                <a:spcPts val="24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5-6.	Распределение амплитуды и мощности отражённого сигнала</a:t>
            </a:r>
            <a:endParaRPr lang="ru-RU" sz="2000" dirty="0">
              <a:solidFill>
                <a:schemeClr val="tx1"/>
              </a:solidFill>
            </a:endParaRPr>
          </a:p>
          <a:p>
            <a:pPr algn="l">
              <a:lnSpc>
                <a:spcPts val="2400"/>
              </a:lnSpc>
            </a:pPr>
            <a:r>
              <a:rPr lang="ru-RU" sz="2000" dirty="0">
                <a:solidFill>
                  <a:schemeClr val="tx1"/>
                </a:solidFill>
              </a:rPr>
              <a:t>7</a:t>
            </a:r>
            <a:r>
              <a:rPr lang="ru-RU" sz="2000" dirty="0" smtClean="0">
                <a:solidFill>
                  <a:schemeClr val="tx1"/>
                </a:solidFill>
              </a:rPr>
              <a:t>.	Спектр сигнала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A9838AD-38B7-4100-A123-23417F24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RLS-9-201026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3AFAAE8B-AEE4-4EAA-82DD-FB962C5E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29A-D7CA-4D9C-A23C-262115FD918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1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RLS-9-201026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29A-D7CA-4D9C-A23C-262115FD918E}" type="slidenum">
              <a:rPr lang="ru-RU" smtClean="0"/>
              <a:t>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99770" y="383968"/>
            <a:ext cx="8640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Arial Black" panose="020B0A04020102020204" pitchFamily="34" charset="0"/>
              </a:rPr>
              <a:t>Эффект </a:t>
            </a:r>
            <a:r>
              <a:rPr lang="ru-RU" sz="2000" dirty="0" err="1" smtClean="0">
                <a:latin typeface="Arial Black" panose="020B0A04020102020204" pitchFamily="34" charset="0"/>
              </a:rPr>
              <a:t>Допплера</a:t>
            </a:r>
            <a:r>
              <a:rPr lang="ru-RU" sz="2000" dirty="0" smtClean="0">
                <a:latin typeface="Arial Black" panose="020B0A04020102020204" pitchFamily="34" charset="0"/>
              </a:rPr>
              <a:t> в радиолокации  (Задача 1)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05403" y="1070738"/>
            <a:ext cx="2376264" cy="237626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89379" y="3447002"/>
            <a:ext cx="273630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5" idx="4"/>
            <a:endCxn id="5" idx="0"/>
          </p:cNvCxnSpPr>
          <p:nvPr/>
        </p:nvCxnSpPr>
        <p:spPr>
          <a:xfrm flipV="1">
            <a:off x="1893535" y="1070738"/>
            <a:ext cx="0" cy="2376264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5" idx="4"/>
          </p:cNvCxnSpPr>
          <p:nvPr/>
        </p:nvCxnSpPr>
        <p:spPr>
          <a:xfrm flipV="1">
            <a:off x="1893535" y="1718810"/>
            <a:ext cx="1044116" cy="1728192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1893535" y="1718810"/>
            <a:ext cx="1044116" cy="5400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937651" y="1718810"/>
            <a:ext cx="366392" cy="720080"/>
          </a:xfrm>
          <a:prstGeom prst="line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731851" y="2263968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1893535" y="2942946"/>
            <a:ext cx="252028" cy="72008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914790" y="2645622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ym typeface="Symbol"/>
              </a:rPr>
              <a:t></a:t>
            </a:r>
            <a:endParaRPr lang="ru-R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64476" y="1860452"/>
            <a:ext cx="47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V</a:t>
            </a:r>
            <a:endParaRPr lang="ru-RU" b="1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44720" y="3447002"/>
            <a:ext cx="63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РЛС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2708946" y="1775088"/>
            <a:ext cx="288032" cy="270030"/>
          </a:xfrm>
          <a:prstGeom prst="rect">
            <a:avLst/>
          </a:prstGeom>
          <a:noFill/>
          <a:ln w="12700">
            <a:solidFill>
              <a:schemeClr val="tx1"/>
            </a:solidFill>
          </a:ln>
          <a:scene3d>
            <a:camera prst="orthographicFront">
              <a:rot lat="0" lon="0" rev="16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204790" y="1001905"/>
                <a:ext cx="4831706" cy="3760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ru-RU" dirty="0" smtClean="0"/>
                  <a:t>Цель движется по окружности, в одной из точек которой находится РЛС (см. рис.).</a:t>
                </a:r>
              </a:p>
              <a:p>
                <a:pPr>
                  <a:lnSpc>
                    <a:spcPts val="1600"/>
                  </a:lnSpc>
                  <a:spcBef>
                    <a:spcPts val="600"/>
                  </a:spcBef>
                </a:pPr>
                <a:r>
                  <a:rPr lang="ru-RU" dirty="0" smtClean="0"/>
                  <a:t>Как будет меняться величина допплеровского смещения частоты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сигнала от цели в зависимости от угла визирования цели</a:t>
                </a:r>
                <a:r>
                  <a:rPr lang="ru-RU" sz="2000" dirty="0" smtClean="0"/>
                  <a:t> </a:t>
                </a:r>
                <a:r>
                  <a:rPr lang="ru-RU" sz="2000" b="1" dirty="0" smtClean="0">
                    <a:sym typeface="Symbol"/>
                  </a:rPr>
                  <a:t> </a:t>
                </a:r>
                <a:r>
                  <a:rPr lang="ru-RU" dirty="0">
                    <a:sym typeface="Symbol"/>
                  </a:rPr>
                  <a:t>?</a:t>
                </a:r>
                <a:endParaRPr lang="ru-RU" dirty="0" smtClean="0"/>
              </a:p>
              <a:p>
                <a:pPr>
                  <a:lnSpc>
                    <a:spcPts val="1600"/>
                  </a:lnSpc>
                  <a:spcBef>
                    <a:spcPts val="1200"/>
                  </a:spcBef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ru-RU" b="0" i="0">
                            <a:latin typeface="Cambria Math"/>
                          </a:rPr>
                          <m:t>доп</m:t>
                        </m:r>
                      </m:sub>
                    </m:sSub>
                    <m:r>
                      <a:rPr lang="ru-RU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0" i="0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Symbol" panose="05050102010706020507" pitchFamily="18" charset="2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,  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</a:rPr>
                          <m:t>r</m:t>
                        </m:r>
                      </m:sub>
                    </m:sSub>
                  </m:oMath>
                </a14:m>
                <a:r>
                  <a:rPr lang="ru-RU" dirty="0" smtClean="0"/>
                  <a:t> - радиальная скорость</a:t>
                </a:r>
                <a:endParaRPr lang="ru-RU" b="1" dirty="0" smtClean="0"/>
              </a:p>
              <a:p>
                <a:pPr>
                  <a:lnSpc>
                    <a:spcPts val="1600"/>
                  </a:lnSpc>
                  <a:spcBef>
                    <a:spcPts val="1200"/>
                  </a:spcBef>
                </a:pPr>
                <a:r>
                  <a:rPr lang="ru-RU" dirty="0" smtClean="0"/>
                  <a:t>-  Найти функцию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ru-RU" b="0" i="0" smtClean="0">
                            <a:latin typeface="Cambria Math"/>
                          </a:rPr>
                          <m:t>доп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ru-RU" dirty="0">
                        <a:sym typeface="Symbol"/>
                      </a:rPr>
                      <m:t></m:t>
                    </m:r>
                    <m:r>
                      <a:rPr lang="ru-RU" b="0" i="1" smtClean="0">
                        <a:latin typeface="Cambria Math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>
                  <a:lnSpc>
                    <a:spcPts val="1600"/>
                  </a:lnSpc>
                </a:pPr>
                <a:r>
                  <a:rPr lang="ru-RU" dirty="0" smtClean="0"/>
                  <a:t>-  Изобразить её график</a:t>
                </a:r>
              </a:p>
              <a:p>
                <a:pPr>
                  <a:lnSpc>
                    <a:spcPts val="1600"/>
                  </a:lnSpc>
                </a:pPr>
                <a:endParaRPr lang="ru-RU" dirty="0"/>
              </a:p>
              <a:p>
                <a:pPr>
                  <a:lnSpc>
                    <a:spcPts val="1600"/>
                  </a:lnSpc>
                </a:pPr>
                <a:endParaRPr lang="ru-RU" dirty="0" smtClean="0"/>
              </a:p>
              <a:p>
                <a:pPr>
                  <a:lnSpc>
                    <a:spcPts val="1600"/>
                  </a:lnSpc>
                </a:pPr>
                <a:endParaRPr lang="ru-RU" dirty="0"/>
              </a:p>
              <a:p>
                <a:pPr>
                  <a:lnSpc>
                    <a:spcPts val="1600"/>
                  </a:lnSpc>
                </a:pPr>
                <a:endParaRPr lang="ru-RU" dirty="0" smtClean="0"/>
              </a:p>
              <a:p>
                <a:pPr>
                  <a:lnSpc>
                    <a:spcPts val="1600"/>
                  </a:lnSpc>
                </a:pPr>
                <a:endParaRPr lang="ru-RU" dirty="0"/>
              </a:p>
              <a:p>
                <a:pPr>
                  <a:lnSpc>
                    <a:spcPts val="1600"/>
                  </a:lnSpc>
                </a:pPr>
                <a:endParaRPr lang="ru-RU" dirty="0" smtClean="0"/>
              </a:p>
              <a:p>
                <a:pPr>
                  <a:lnSpc>
                    <a:spcPts val="1600"/>
                  </a:lnSpc>
                </a:pPr>
                <a:endParaRPr lang="ru-RU" dirty="0"/>
              </a:p>
              <a:p>
                <a:pPr>
                  <a:lnSpc>
                    <a:spcPts val="16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790" y="1001905"/>
                <a:ext cx="4831706" cy="3760004"/>
              </a:xfrm>
              <a:prstGeom prst="rect">
                <a:avLst/>
              </a:prstGeom>
              <a:blipFill rotWithShape="1">
                <a:blip r:embed="rId2"/>
                <a:stretch>
                  <a:fillRect l="-1136" t="-24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/>
              <p:cNvSpPr/>
              <p:nvPr/>
            </p:nvSpPr>
            <p:spPr>
              <a:xfrm>
                <a:off x="1625498" y="4090795"/>
                <a:ext cx="614784" cy="385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𝐟</m:t>
                          </m:r>
                        </m:e>
                        <m:sub>
                          <m:r>
                            <a:rPr lang="ru-RU" b="1">
                              <a:latin typeface="Cambria Math"/>
                            </a:rPr>
                            <m:t>доп</m:t>
                          </m:r>
                        </m:sub>
                      </m:sSub>
                    </m:oMath>
                  </m:oMathPara>
                </a14:m>
                <a:endParaRPr lang="ru-RU" sz="1200" b="1" dirty="0"/>
              </a:p>
            </p:txBody>
          </p:sp>
        </mc:Choice>
        <mc:Fallback xmlns="">
          <p:sp>
            <p:nvSpPr>
              <p:cNvPr id="42" name="Прямоугольник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498" y="4090795"/>
                <a:ext cx="614784" cy="385555"/>
              </a:xfrm>
              <a:prstGeom prst="rect">
                <a:avLst/>
              </a:prstGeom>
              <a:blipFill rotWithShape="1">
                <a:blip r:embed="rId3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Овал 44"/>
          <p:cNvSpPr/>
          <p:nvPr/>
        </p:nvSpPr>
        <p:spPr>
          <a:xfrm flipV="1">
            <a:off x="1825453" y="3384981"/>
            <a:ext cx="136162" cy="124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 flipV="1">
            <a:off x="2852004" y="1651046"/>
            <a:ext cx="136162" cy="124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2910200" y="1344274"/>
            <a:ext cx="91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>
            <a:off x="511708" y="5422452"/>
            <a:ext cx="3362541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 flipV="1">
            <a:off x="1914790" y="4476350"/>
            <a:ext cx="18100" cy="170218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3874249" y="5237786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ym typeface="Symbol"/>
              </a:rPr>
              <a:t></a:t>
            </a:r>
            <a:endParaRPr lang="ru-RU" sz="1200" b="1" dirty="0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549879" y="4918396"/>
            <a:ext cx="267580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586388" y="5926508"/>
            <a:ext cx="263929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3181624" y="4767212"/>
                <a:ext cx="9029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 </a:t>
                </a:r>
                <a:r>
                  <a:rPr lang="ru-RU" sz="1600" dirty="0" smtClean="0"/>
                  <a:t> </a:t>
                </a:r>
                <a14:m>
                  <m:oMath xmlns:m="http://schemas.openxmlformats.org/officeDocument/2006/math">
                    <m:r>
                      <a:rPr lang="ru-RU" sz="1600" b="0" i="0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V</m:t>
                    </m:r>
                  </m:oMath>
                </a14:m>
                <a:r>
                  <a:rPr lang="ru-RU" sz="1600" dirty="0" smtClean="0"/>
                  <a:t>/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Symbol" panose="05050102010706020507" pitchFamily="18" charset="2"/>
                      </a:rPr>
                      <m:t>l</m:t>
                    </m:r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624" y="4767212"/>
                <a:ext cx="902937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3225683" y="5741815"/>
                <a:ext cx="9029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1" dirty="0" smtClean="0"/>
                  <a:t>-</a:t>
                </a:r>
                <a:r>
                  <a:rPr lang="ru-RU" sz="1600" dirty="0" smtClean="0"/>
                  <a:t> </a:t>
                </a:r>
                <a14:m>
                  <m:oMath xmlns:m="http://schemas.openxmlformats.org/officeDocument/2006/math">
                    <m:r>
                      <a:rPr lang="ru-RU" sz="1600" b="0" smtClean="0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600" b="0" i="1" smtClean="0">
                        <a:latin typeface="Cambria Math"/>
                      </a:rPr>
                      <m:t>V</m:t>
                    </m:r>
                  </m:oMath>
                </a14:m>
                <a:r>
                  <a:rPr lang="ru-RU" sz="1600" dirty="0" smtClean="0"/>
                  <a:t>/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Symbol" panose="05050102010706020507" pitchFamily="18" charset="2"/>
                      </a:rPr>
                      <m:t>l</m:t>
                    </m:r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83" y="5741815"/>
                <a:ext cx="902937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3378"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638790" y="5422452"/>
            <a:ext cx="328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0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9472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RLS-9-201026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29A-D7CA-4D9C-A23C-262115FD918E}" type="slidenum">
              <a:rPr lang="ru-RU" smtClean="0"/>
              <a:t>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99770" y="383968"/>
            <a:ext cx="8640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Arial Black" panose="020B0A04020102020204" pitchFamily="34" charset="0"/>
              </a:rPr>
              <a:t>Эффект </a:t>
            </a:r>
            <a:r>
              <a:rPr lang="ru-RU" sz="2000" dirty="0" err="1" smtClean="0">
                <a:latin typeface="Arial Black" panose="020B0A04020102020204" pitchFamily="34" charset="0"/>
              </a:rPr>
              <a:t>Допплера</a:t>
            </a:r>
            <a:r>
              <a:rPr lang="ru-RU" sz="2000" dirty="0" smtClean="0">
                <a:latin typeface="Arial Black" panose="020B0A04020102020204" pitchFamily="34" charset="0"/>
              </a:rPr>
              <a:t> в радиолокации  (Задача 2)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88466" y="3134668"/>
            <a:ext cx="273630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06598" y="3196689"/>
            <a:ext cx="63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РЛС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 flipV="1">
            <a:off x="2042766" y="3072647"/>
            <a:ext cx="136162" cy="124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 flipV="1">
            <a:off x="2110847" y="1820522"/>
            <a:ext cx="1" cy="131414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238639" y="1820522"/>
            <a:ext cx="2419409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7" idx="3"/>
          </p:cNvCxnSpPr>
          <p:nvPr/>
        </p:nvCxnSpPr>
        <p:spPr>
          <a:xfrm flipH="1" flipV="1">
            <a:off x="1030727" y="1172450"/>
            <a:ext cx="1031979" cy="191836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98679" y="1813899"/>
            <a:ext cx="774705" cy="0"/>
          </a:xfrm>
          <a:prstGeom prst="line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1160" y="1820522"/>
            <a:ext cx="47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V</a:t>
            </a:r>
            <a:endParaRPr lang="ru-RU" b="1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06391" y="1502113"/>
            <a:ext cx="60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 t</a:t>
            </a:r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V="1">
            <a:off x="2110847" y="1460591"/>
            <a:ext cx="432048" cy="353308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41154" y="1124450"/>
            <a:ext cx="63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= 0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638287" y="1530326"/>
            <a:ext cx="1490333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ru-RU" dirty="0" smtClean="0"/>
              <a:t>Траектория</a:t>
            </a:r>
          </a:p>
          <a:p>
            <a:pPr>
              <a:lnSpc>
                <a:spcPts val="1500"/>
              </a:lnSpc>
            </a:pPr>
            <a:r>
              <a:rPr lang="ru-RU" dirty="0" smtClean="0"/>
              <a:t>движения</a:t>
            </a:r>
          </a:p>
          <a:p>
            <a:pPr>
              <a:lnSpc>
                <a:spcPts val="1500"/>
              </a:lnSpc>
            </a:pPr>
            <a:r>
              <a:rPr lang="ru-RU" dirty="0" smtClean="0"/>
              <a:t>цели</a:t>
            </a:r>
            <a:endParaRPr lang="ru-RU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V="1">
            <a:off x="598679" y="1493782"/>
            <a:ext cx="576064" cy="32011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10849" y="2189854"/>
            <a:ext cx="31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204790" y="1001905"/>
                <a:ext cx="4831706" cy="3631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ru-RU" dirty="0" smtClean="0"/>
                  <a:t>Цель движется прямолинейно с постоянной скоростью на высоте </a:t>
                </a:r>
                <a:r>
                  <a:rPr lang="en-US" dirty="0" smtClean="0"/>
                  <a:t>h</a:t>
                </a:r>
                <a:r>
                  <a:rPr lang="ru-RU" dirty="0"/>
                  <a:t> </a:t>
                </a:r>
                <a:r>
                  <a:rPr lang="ru-RU" dirty="0" smtClean="0"/>
                  <a:t>с условным нулевым отсчётом времени в момент пролёта над РЛС.</a:t>
                </a:r>
              </a:p>
              <a:p>
                <a:pPr>
                  <a:lnSpc>
                    <a:spcPts val="1600"/>
                  </a:lnSpc>
                  <a:spcBef>
                    <a:spcPts val="600"/>
                  </a:spcBef>
                </a:pPr>
                <a:r>
                  <a:rPr lang="ru-RU" dirty="0" smtClean="0"/>
                  <a:t>Как зависит от времени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Symbol"/>
                      </a:rPr>
                      <m:t>±</m:t>
                    </m:r>
                  </m:oMath>
                </a14:m>
                <a:r>
                  <a:rPr lang="en-US" b="1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sym typeface="Symbol"/>
                      </a:rPr>
                      <m:t></m:t>
                    </m:r>
                  </m:oMath>
                </a14:m>
                <a:r>
                  <a:rPr lang="ru-RU" dirty="0" smtClean="0"/>
                  <a:t>) величина </a:t>
                </a:r>
                <a:r>
                  <a:rPr lang="ru-RU" dirty="0" err="1" smtClean="0"/>
                  <a:t>допплер</a:t>
                </a:r>
                <a:r>
                  <a:rPr lang="ru-RU" dirty="0" smtClean="0"/>
                  <a:t>. смещения частоты сигнала от цели ? </a:t>
                </a:r>
                <a:endParaRPr lang="en-US" dirty="0" smtClean="0"/>
              </a:p>
              <a:p>
                <a:pPr>
                  <a:lnSpc>
                    <a:spcPts val="16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</a:rPr>
                          <m:t>𝐟</m:t>
                        </m:r>
                      </m:e>
                      <m:sub>
                        <m:r>
                          <a:rPr lang="ru-RU" b="1" i="0">
                            <a:latin typeface="Cambria Math"/>
                          </a:rPr>
                          <m:t>доп</m:t>
                        </m:r>
                      </m:sub>
                    </m:sSub>
                    <m:r>
                      <a:rPr lang="ru-RU" b="1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1" i="0" smtClean="0">
                            <a:latin typeface="Cambria Math"/>
                          </a:rPr>
                          <m:t>𝟐</m:t>
                        </m:r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𝐕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/>
                              </a:rPr>
                              <m:t>𝐫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US" b="1" dirty="0">
                            <a:latin typeface="Symbol" panose="05050102010706020507" pitchFamily="18" charset="2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ru-RU" b="1" dirty="0"/>
                          <m:t> 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,  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</a:rPr>
                          <m:t>r</m:t>
                        </m:r>
                      </m:sub>
                    </m:sSub>
                  </m:oMath>
                </a14:m>
                <a:r>
                  <a:rPr lang="ru-RU" dirty="0" smtClean="0"/>
                  <a:t> - радиальная скорость</a:t>
                </a:r>
                <a:endParaRPr lang="ru-RU" b="1" dirty="0" smtClean="0"/>
              </a:p>
              <a:p>
                <a:pPr>
                  <a:lnSpc>
                    <a:spcPts val="1600"/>
                  </a:lnSpc>
                  <a:spcBef>
                    <a:spcPts val="1200"/>
                  </a:spcBef>
                </a:pPr>
                <a:r>
                  <a:rPr lang="ru-RU" dirty="0" smtClean="0"/>
                  <a:t>-  Найти функцию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𝐟</m:t>
                        </m:r>
                      </m:e>
                      <m:sub>
                        <m:r>
                          <a:rPr lang="ru-RU" b="1" i="0" smtClean="0">
                            <a:latin typeface="Cambria Math"/>
                          </a:rPr>
                          <m:t>доп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b="1" i="0" smtClean="0">
                        <a:latin typeface="Cambria Math"/>
                      </a:rPr>
                      <m:t>t</m:t>
                    </m:r>
                    <m:r>
                      <a:rPr lang="ru-RU" b="1" i="1" smtClean="0">
                        <a:latin typeface="Cambria Math"/>
                      </a:rPr>
                      <m:t>)</m:t>
                    </m:r>
                  </m:oMath>
                </a14:m>
                <a:endParaRPr lang="ru-RU" b="1" dirty="0" smtClean="0"/>
              </a:p>
              <a:p>
                <a:pPr>
                  <a:lnSpc>
                    <a:spcPts val="1600"/>
                  </a:lnSpc>
                </a:pPr>
                <a:r>
                  <a:rPr lang="en-US" dirty="0" smtClean="0"/>
                  <a:t>-  </a:t>
                </a:r>
                <a:r>
                  <a:rPr lang="ru-RU" dirty="0" smtClean="0"/>
                  <a:t>Изобразить её график </a:t>
                </a:r>
              </a:p>
              <a:p>
                <a:pPr>
                  <a:lnSpc>
                    <a:spcPts val="1600"/>
                  </a:lnSpc>
                  <a:spcBef>
                    <a:spcPts val="600"/>
                  </a:spcBef>
                </a:pPr>
                <a:endParaRPr lang="ru-RU" dirty="0" smtClean="0"/>
              </a:p>
              <a:p>
                <a:pPr>
                  <a:lnSpc>
                    <a:spcPts val="1600"/>
                  </a:lnSpc>
                </a:pPr>
                <a:endParaRPr lang="ru-RU" dirty="0"/>
              </a:p>
              <a:p>
                <a:pPr>
                  <a:lnSpc>
                    <a:spcPts val="1600"/>
                  </a:lnSpc>
                </a:pPr>
                <a:endParaRPr lang="ru-RU" dirty="0" smtClean="0"/>
              </a:p>
              <a:p>
                <a:pPr>
                  <a:lnSpc>
                    <a:spcPts val="1600"/>
                  </a:lnSpc>
                </a:pPr>
                <a:endParaRPr lang="ru-RU" dirty="0"/>
              </a:p>
              <a:p>
                <a:pPr>
                  <a:lnSpc>
                    <a:spcPts val="1600"/>
                  </a:lnSpc>
                </a:pPr>
                <a:endParaRPr lang="ru-RU" dirty="0" smtClean="0"/>
              </a:p>
              <a:p>
                <a:pPr>
                  <a:lnSpc>
                    <a:spcPts val="1600"/>
                  </a:lnSpc>
                </a:pPr>
                <a:endParaRPr lang="ru-RU" dirty="0"/>
              </a:p>
              <a:p>
                <a:pPr>
                  <a:lnSpc>
                    <a:spcPts val="16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790" y="1001905"/>
                <a:ext cx="4831706" cy="3631763"/>
              </a:xfrm>
              <a:prstGeom prst="rect">
                <a:avLst/>
              </a:prstGeom>
              <a:blipFill rotWithShape="1">
                <a:blip r:embed="rId2"/>
                <a:stretch>
                  <a:fillRect l="-1136" t="-25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>
              <a:xfrm>
                <a:off x="1625498" y="3898017"/>
                <a:ext cx="614784" cy="385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𝐟</m:t>
                          </m:r>
                        </m:e>
                        <m:sub>
                          <m:r>
                            <a:rPr lang="ru-RU" b="1">
                              <a:latin typeface="Cambria Math"/>
                            </a:rPr>
                            <m:t>доп</m:t>
                          </m:r>
                        </m:sub>
                      </m:sSub>
                    </m:oMath>
                  </m:oMathPara>
                </a14:m>
                <a:endParaRPr lang="ru-RU" sz="1200" b="1" dirty="0"/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498" y="3898017"/>
                <a:ext cx="614784" cy="3855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Прямая соединительная линия 31"/>
          <p:cNvCxnSpPr/>
          <p:nvPr/>
        </p:nvCxnSpPr>
        <p:spPr>
          <a:xfrm>
            <a:off x="511708" y="5229674"/>
            <a:ext cx="3362541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 flipV="1">
            <a:off x="1914790" y="4283572"/>
            <a:ext cx="18100" cy="170218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3874249" y="5045008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/>
              </a:rPr>
              <a:t>t</a:t>
            </a:r>
            <a:endParaRPr lang="ru-RU" sz="1200" b="1" dirty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549879" y="4725618"/>
            <a:ext cx="267580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586388" y="5733730"/>
            <a:ext cx="263929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181624" y="4574434"/>
                <a:ext cx="9029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 </a:t>
                </a:r>
                <a:r>
                  <a:rPr lang="ru-RU" sz="1600" dirty="0" smtClean="0"/>
                  <a:t> </a:t>
                </a:r>
                <a14:m>
                  <m:oMath xmlns:m="http://schemas.openxmlformats.org/officeDocument/2006/math">
                    <m:r>
                      <a:rPr lang="ru-RU" sz="1600" b="0" i="0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V</m:t>
                    </m:r>
                  </m:oMath>
                </a14:m>
                <a:r>
                  <a:rPr lang="ru-RU" sz="1600" dirty="0" smtClean="0"/>
                  <a:t>/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Symbol" panose="05050102010706020507" pitchFamily="18" charset="2"/>
                      </a:rPr>
                      <m:t>l</m:t>
                    </m:r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624" y="4574434"/>
                <a:ext cx="902937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3225683" y="5549037"/>
                <a:ext cx="9029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1" dirty="0" smtClean="0"/>
                  <a:t>-</a:t>
                </a:r>
                <a:r>
                  <a:rPr lang="ru-RU" sz="1600" dirty="0" smtClean="0"/>
                  <a:t> </a:t>
                </a:r>
                <a14:m>
                  <m:oMath xmlns:m="http://schemas.openxmlformats.org/officeDocument/2006/math">
                    <m:r>
                      <a:rPr lang="ru-RU" sz="1600" b="0" i="0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V</m:t>
                    </m:r>
                  </m:oMath>
                </a14:m>
                <a:r>
                  <a:rPr lang="ru-RU" sz="1600" dirty="0" smtClean="0"/>
                  <a:t>/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Symbol" panose="05050102010706020507" pitchFamily="18" charset="2"/>
                      </a:rPr>
                      <m:t>l</m:t>
                    </m:r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83" y="5549037"/>
                <a:ext cx="902937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3378"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единительная линия 38"/>
          <p:cNvCxnSpPr/>
          <p:nvPr/>
        </p:nvCxnSpPr>
        <p:spPr>
          <a:xfrm flipH="1" flipV="1">
            <a:off x="1178514" y="1460591"/>
            <a:ext cx="194870" cy="341119"/>
          </a:xfrm>
          <a:prstGeom prst="line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112646" y="1284509"/>
                <a:ext cx="633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𝐕</m:t>
                          </m:r>
                        </m:e>
                        <m:sub>
                          <m:r>
                            <a:rPr lang="en-US" b="1" i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𝐫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46" y="1284509"/>
                <a:ext cx="63378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645766" y="5210483"/>
            <a:ext cx="328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0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1578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RLS-9-201026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29A-D7CA-4D9C-A23C-262115FD918E}" type="slidenum">
              <a:rPr lang="ru-RU" smtClean="0"/>
              <a:t>4</a:t>
            </a:fld>
            <a:endParaRPr lang="ru-RU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>
            <a:off x="2147422" y="5585422"/>
            <a:ext cx="864095" cy="1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579469" y="4865342"/>
            <a:ext cx="432048" cy="72007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437192" y="5586803"/>
            <a:ext cx="864095" cy="1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437193" y="4866723"/>
            <a:ext cx="432046" cy="720081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1289955" y="3428999"/>
            <a:ext cx="432046" cy="720081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1722001" y="3428999"/>
            <a:ext cx="432048" cy="72007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941246" y="4149080"/>
            <a:ext cx="1584176" cy="1437724"/>
          </a:xfrm>
          <a:prstGeom prst="ellipse">
            <a:avLst/>
          </a:prstGeom>
          <a:solidFill>
            <a:srgbClr val="DDDDDD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1289954" y="4149079"/>
            <a:ext cx="864095" cy="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869240" y="4149076"/>
            <a:ext cx="432046" cy="72008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69239" y="4866723"/>
            <a:ext cx="432048" cy="72007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1301286" y="5585423"/>
            <a:ext cx="864095" cy="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2147421" y="4145261"/>
            <a:ext cx="432048" cy="72007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2147423" y="4865342"/>
            <a:ext cx="432046" cy="72008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733333" y="4865343"/>
            <a:ext cx="1278184" cy="721461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1733333" y="3428999"/>
            <a:ext cx="1" cy="144015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437193" y="4865342"/>
            <a:ext cx="1278182" cy="72007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2525422" y="5319487"/>
            <a:ext cx="1" cy="576064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05557" y="586841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Ребро </a:t>
            </a:r>
            <a:r>
              <a:rPr lang="ru-RU" sz="2000" b="1" dirty="0" smtClean="0"/>
              <a:t>а</a:t>
            </a:r>
            <a:r>
              <a:rPr lang="ru-RU" dirty="0" smtClean="0"/>
              <a:t> уголка</a:t>
            </a:r>
            <a:endParaRPr lang="ru-RU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1480957" y="1408958"/>
            <a:ext cx="0" cy="1008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1480957" y="2417070"/>
            <a:ext cx="10441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>
            <a:off x="832885" y="2417070"/>
            <a:ext cx="648072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832885" y="1408958"/>
            <a:ext cx="648072" cy="144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1480957" y="1408958"/>
            <a:ext cx="1044115" cy="1008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>
            <a:off x="832885" y="2417070"/>
            <a:ext cx="1692187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61882" y="2092117"/>
            <a:ext cx="415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915816" y="966444"/>
                <a:ext cx="5808889" cy="3795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ru-RU" dirty="0" smtClean="0"/>
                  <a:t>Показать, что ЭПР уголкового отражателя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 dirty="0">
                            <a:latin typeface="Symbol" panose="05050102010706020507" pitchFamily="18" charset="2"/>
                          </a:rPr>
                          <m:t>s</m:t>
                        </m:r>
                      </m:e>
                      <m:sub>
                        <m:r>
                          <a:rPr lang="ru-RU" sz="2000" b="1" i="0" dirty="0" smtClean="0">
                            <a:latin typeface="Cambria Math"/>
                          </a:rPr>
                          <m:t>уг</m:t>
                        </m:r>
                      </m:sub>
                    </m:sSub>
                  </m:oMath>
                </a14:m>
                <a:r>
                  <a:rPr lang="ru-RU" dirty="0" smtClean="0"/>
                  <a:t> (верхний рис.) с ребром </a:t>
                </a:r>
                <a:r>
                  <a:rPr lang="ru-RU" sz="2000" b="1" dirty="0" smtClean="0"/>
                  <a:t>а</a:t>
                </a:r>
                <a:r>
                  <a:rPr lang="ru-RU" dirty="0" smtClean="0"/>
                  <a:t> равна ЭПР</a:t>
                </a:r>
                <a:r>
                  <a:rPr lang="ru-RU" b="1" dirty="0"/>
                  <a:t> 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 dirty="0">
                            <a:latin typeface="Symbol" panose="05050102010706020507" pitchFamily="18" charset="2"/>
                          </a:rPr>
                          <m:t>s</m:t>
                        </m:r>
                      </m:e>
                      <m:sub>
                        <m:r>
                          <a:rPr lang="ru-RU" sz="2000" b="1" i="0" dirty="0" smtClean="0">
                            <a:latin typeface="Cambria Math"/>
                          </a:rPr>
                          <m:t>пл</m:t>
                        </m:r>
                      </m:sub>
                    </m:sSub>
                  </m:oMath>
                </a14:m>
                <a:r>
                  <a:rPr lang="ru-RU" dirty="0" smtClean="0"/>
                  <a:t>  пластины в виде правильного 6-угольника, вписанного в треугольник среза </a:t>
                </a:r>
                <a:r>
                  <a:rPr lang="en-US" dirty="0" smtClean="0"/>
                  <a:t>“</a:t>
                </a:r>
                <a:r>
                  <a:rPr lang="ru-RU" dirty="0" smtClean="0"/>
                  <a:t>уголка</a:t>
                </a:r>
                <a:r>
                  <a:rPr lang="en-US" dirty="0" smtClean="0"/>
                  <a:t>”</a:t>
                </a:r>
                <a:r>
                  <a:rPr lang="ru-RU" dirty="0" smtClean="0"/>
                  <a:t> (см. нижний рис.), если пластина облучается по нормали.</a:t>
                </a:r>
                <a:endParaRPr lang="ru-RU" dirty="0"/>
              </a:p>
              <a:p>
                <a:pPr marL="76200">
                  <a:lnSpc>
                    <a:spcPts val="1600"/>
                  </a:lnSpc>
                  <a:spcBef>
                    <a:spcPts val="600"/>
                  </a:spcBef>
                </a:pPr>
                <a:r>
                  <a:rPr lang="ru-RU" dirty="0" smtClean="0"/>
                  <a:t>ЭПР </a:t>
                </a:r>
                <a:r>
                  <a:rPr lang="en-US" dirty="0"/>
                  <a:t>“</a:t>
                </a:r>
                <a:r>
                  <a:rPr lang="ru-RU" dirty="0"/>
                  <a:t>уголка</a:t>
                </a:r>
                <a:r>
                  <a:rPr lang="en-US" dirty="0"/>
                  <a:t>”</a:t>
                </a:r>
                <a:r>
                  <a:rPr lang="ru-RU" dirty="0"/>
                  <a:t> </a:t>
                </a:r>
                <a:r>
                  <a:rPr lang="ru-RU" dirty="0" smtClean="0"/>
                  <a:t>и пластины площадью </a:t>
                </a:r>
                <a:r>
                  <a:rPr lang="en-US" sz="2000" b="1" dirty="0" smtClean="0"/>
                  <a:t>S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выражаются следующими формулами:</a:t>
                </a:r>
              </a:p>
              <a:p>
                <a:pPr>
                  <a:lnSpc>
                    <a:spcPts val="1600"/>
                  </a:lnSpc>
                  <a:spcBef>
                    <a:spcPts val="1800"/>
                  </a:spcBef>
                </a:pPr>
                <a:r>
                  <a:rPr lang="ru-RU" b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1" dirty="0">
                            <a:latin typeface="Symbol" panose="05050102010706020507" pitchFamily="18" charset="2"/>
                          </a:rPr>
                          <m:t>s</m:t>
                        </m:r>
                      </m:e>
                      <m:sub>
                        <m:r>
                          <a:rPr lang="ru-RU" b="1" i="0" dirty="0" smtClean="0">
                            <a:latin typeface="Cambria Math"/>
                          </a:rPr>
                          <m:t>уг</m:t>
                        </m:r>
                      </m:sub>
                    </m:sSub>
                    <m:r>
                      <m:rPr>
                        <m:nor/>
                      </m:rPr>
                      <a:rPr lang="ru-RU" b="1" dirty="0">
                        <a:latin typeface="Symbol" panose="05050102010706020507" pitchFamily="18" charset="2"/>
                      </a:rPr>
                      <m:t>= </m:t>
                    </m:r>
                    <m:f>
                      <m:fPr>
                        <m:ctrlPr>
                          <a:rPr lang="ru-RU" b="1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1" dirty="0"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ru-RU" b="1" dirty="0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m:rPr>
                        <m:nor/>
                      </m:rPr>
                      <a:rPr lang="en-US" b="1" dirty="0">
                        <a:sym typeface="Symbol"/>
                      </a:rPr>
                      <m:t></m:t>
                    </m:r>
                    <m:f>
                      <m:fPr>
                        <m:ctrlPr>
                          <a:rPr lang="en-US" b="1" i="1" dirty="0">
                            <a:latin typeface="Cambria Math"/>
                            <a:sym typeface="Symbo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dirty="0">
                                <a:latin typeface="Cambria Math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ru-RU" b="1" dirty="0">
                                <a:latin typeface="Cambria Math"/>
                                <a:sym typeface="Symbol"/>
                              </a:rPr>
                              <m:t>а</m:t>
                            </m:r>
                          </m:e>
                          <m:sup>
                            <m:r>
                              <a:rPr lang="ru-RU" b="1" dirty="0">
                                <a:latin typeface="Cambria Math"/>
                                <a:sym typeface="Symbol"/>
                              </a:rPr>
                              <m:t>𝟒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 dirty="0">
                                <a:latin typeface="Cambria Math"/>
                                <a:sym typeface="Symbol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b="1" dirty="0">
                                <a:latin typeface="Symbol" panose="05050102010706020507" pitchFamily="18" charset="2"/>
                              </a:rPr>
                              <m:t>l</m:t>
                            </m:r>
                          </m:e>
                          <m:sup>
                            <m:r>
                              <a:rPr lang="ru-RU" b="1" dirty="0">
                                <a:latin typeface="Cambria Math"/>
                                <a:sym typeface="Symbol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1" dirty="0">
                            <a:latin typeface="Symbol" panose="05050102010706020507" pitchFamily="18" charset="2"/>
                          </a:rPr>
                          <m:t>s</m:t>
                        </m:r>
                      </m:e>
                      <m:sub>
                        <m:r>
                          <a:rPr lang="ru-RU" b="1" i="0" dirty="0" smtClean="0">
                            <a:latin typeface="Cambria Math"/>
                          </a:rPr>
                          <m:t>пл</m:t>
                        </m:r>
                      </m:sub>
                    </m:sSub>
                    <m:r>
                      <m:rPr>
                        <m:nor/>
                      </m:rPr>
                      <a:rPr lang="ru-RU" b="1" dirty="0">
                        <a:latin typeface="Symbol" panose="05050102010706020507" pitchFamily="18" charset="2"/>
                      </a:rPr>
                      <m:t>=</m:t>
                    </m:r>
                    <m:r>
                      <m:rPr>
                        <m:nor/>
                      </m:rPr>
                      <a:rPr lang="en-US" b="1" dirty="0">
                        <a:latin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ru-RU" b="1" dirty="0">
                        <a:latin typeface="Symbol" panose="05050102010706020507" pitchFamily="18" charset="2"/>
                      </a:rPr>
                      <m:t>4</m:t>
                    </m:r>
                  </m:oMath>
                </a14:m>
                <a:r>
                  <a:rPr lang="en-US" b="1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ym typeface="Symbol"/>
                      </a:rPr>
                      <m:t></m:t>
                    </m:r>
                    <m:f>
                      <m:fPr>
                        <m:ctrlPr>
                          <a:rPr lang="en-US" b="1" i="1" dirty="0">
                            <a:latin typeface="Cambria Math"/>
                            <a:sym typeface="Symbo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dirty="0">
                                <a:latin typeface="Cambria Math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b="1" dirty="0">
                                <a:latin typeface="Cambria Math"/>
                                <a:sym typeface="Symbol"/>
                              </a:rPr>
                              <m:t>𝐒</m:t>
                            </m:r>
                          </m:e>
                          <m:sup>
                            <m:r>
                              <a:rPr lang="en-US" b="1" dirty="0">
                                <a:latin typeface="Cambria Math"/>
                                <a:sym typeface="Symbol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 dirty="0">
                                <a:latin typeface="Cambria Math"/>
                                <a:sym typeface="Symbol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b="1" dirty="0">
                                <a:latin typeface="Symbol" panose="05050102010706020507" pitchFamily="18" charset="2"/>
                              </a:rPr>
                              <m:t>l</m:t>
                            </m:r>
                          </m:e>
                          <m:sup>
                            <m:r>
                              <a:rPr lang="en-US" b="1" dirty="0">
                                <a:latin typeface="Cambria Math"/>
                                <a:sym typeface="Symbol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/>
                  <a:t> </a:t>
                </a:r>
                <a:endParaRPr lang="ru-RU" b="1" dirty="0" smtClean="0"/>
              </a:p>
              <a:p>
                <a:pPr>
                  <a:lnSpc>
                    <a:spcPts val="1600"/>
                  </a:lnSpc>
                  <a:spcBef>
                    <a:spcPts val="1800"/>
                  </a:spcBef>
                </a:pPr>
                <a:endParaRPr lang="ru-RU" b="1" dirty="0"/>
              </a:p>
              <a:p>
                <a:pPr>
                  <a:lnSpc>
                    <a:spcPts val="1600"/>
                  </a:lnSpc>
                  <a:spcBef>
                    <a:spcPts val="1800"/>
                  </a:spcBef>
                </a:pPr>
                <a:endParaRPr lang="ru-RU" b="1" dirty="0" smtClean="0"/>
              </a:p>
              <a:p>
                <a:pPr>
                  <a:lnSpc>
                    <a:spcPts val="1600"/>
                  </a:lnSpc>
                  <a:spcBef>
                    <a:spcPts val="1800"/>
                  </a:spcBef>
                </a:pPr>
                <a:endParaRPr lang="ru-RU" b="1" dirty="0"/>
              </a:p>
              <a:p>
                <a:pPr>
                  <a:lnSpc>
                    <a:spcPts val="1600"/>
                  </a:lnSpc>
                  <a:spcBef>
                    <a:spcPts val="1800"/>
                  </a:spcBef>
                </a:pPr>
                <a:endParaRPr lang="ru-RU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966444"/>
                <a:ext cx="5808889" cy="3795270"/>
              </a:xfrm>
              <a:prstGeom prst="rect">
                <a:avLst/>
              </a:prstGeom>
              <a:blipFill rotWithShape="1">
                <a:blip r:embed="rId2"/>
                <a:stretch>
                  <a:fillRect l="-839" t="-25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99770" y="383968"/>
            <a:ext cx="8640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Arial Black" panose="020B0A04020102020204" pitchFamily="34" charset="0"/>
              </a:rPr>
              <a:t>ЭПР  (Задача 3)</a:t>
            </a:r>
            <a:endParaRPr lang="ru-RU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7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Овал 58"/>
          <p:cNvSpPr/>
          <p:nvPr/>
        </p:nvSpPr>
        <p:spPr>
          <a:xfrm>
            <a:off x="896546" y="3864318"/>
            <a:ext cx="1705126" cy="1577636"/>
          </a:xfrm>
          <a:prstGeom prst="ellipse">
            <a:avLst/>
          </a:prstGeom>
          <a:noFill/>
          <a:ln w="31750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RLS-9-201026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29A-D7CA-4D9C-A23C-262115FD918E}" type="slidenum">
              <a:rPr lang="ru-RU" smtClean="0"/>
              <a:t>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99770" y="383968"/>
            <a:ext cx="8640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Arial Black" panose="020B0A04020102020204" pitchFamily="34" charset="0"/>
              </a:rPr>
              <a:t>ЭПР  (Задача 4)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2841" y="870041"/>
            <a:ext cx="65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РЛС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 flipV="1">
            <a:off x="1643981" y="1239373"/>
            <a:ext cx="136162" cy="124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1721551" y="1363415"/>
            <a:ext cx="1" cy="128900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9528" y="932062"/>
            <a:ext cx="31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7544" y="2641104"/>
            <a:ext cx="2780396" cy="11317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endCxn id="6" idx="7"/>
          </p:cNvCxnSpPr>
          <p:nvPr/>
        </p:nvCxnSpPr>
        <p:spPr>
          <a:xfrm flipH="1" flipV="1">
            <a:off x="1760203" y="1345249"/>
            <a:ext cx="623642" cy="1307172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endCxn id="6" idx="6"/>
          </p:cNvCxnSpPr>
          <p:nvPr/>
        </p:nvCxnSpPr>
        <p:spPr>
          <a:xfrm flipH="1" flipV="1">
            <a:off x="1780143" y="1301394"/>
            <a:ext cx="1179766" cy="1351028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24357" y="1239373"/>
                <a:ext cx="1031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ru-RU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b="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357" y="1239373"/>
                <a:ext cx="103187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325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единительная линия 22"/>
          <p:cNvCxnSpPr/>
          <p:nvPr/>
        </p:nvCxnSpPr>
        <p:spPr>
          <a:xfrm flipV="1">
            <a:off x="2072024" y="1553435"/>
            <a:ext cx="567263" cy="44540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2383844" y="1845851"/>
            <a:ext cx="258865" cy="152984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1120269" y="4077072"/>
            <a:ext cx="1224136" cy="1152128"/>
          </a:xfrm>
          <a:prstGeom prst="ellipse">
            <a:avLst/>
          </a:prstGeom>
          <a:solidFill>
            <a:srgbClr val="DDDDDD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V="1">
            <a:off x="2359701" y="2652421"/>
            <a:ext cx="1" cy="199225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2959907" y="2660884"/>
            <a:ext cx="1" cy="199225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538313" y="3513702"/>
            <a:ext cx="2421593" cy="226503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910477" y="5265781"/>
            <a:ext cx="31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ru-RU" b="1" dirty="0"/>
          </a:p>
        </p:txBody>
      </p:sp>
      <p:cxnSp>
        <p:nvCxnSpPr>
          <p:cNvPr id="43" name="Прямая соединительная линия 42"/>
          <p:cNvCxnSpPr>
            <a:endCxn id="6" idx="7"/>
          </p:cNvCxnSpPr>
          <p:nvPr/>
        </p:nvCxnSpPr>
        <p:spPr>
          <a:xfrm flipH="1" flipV="1">
            <a:off x="1760203" y="1345249"/>
            <a:ext cx="311822" cy="1307172"/>
          </a:xfrm>
          <a:prstGeom prst="line">
            <a:avLst/>
          </a:prstGeom>
          <a:ln w="3175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endCxn id="6" idx="0"/>
          </p:cNvCxnSpPr>
          <p:nvPr/>
        </p:nvCxnSpPr>
        <p:spPr>
          <a:xfrm flipV="1">
            <a:off x="1412840" y="1363415"/>
            <a:ext cx="299222" cy="1297470"/>
          </a:xfrm>
          <a:prstGeom prst="line">
            <a:avLst/>
          </a:prstGeom>
          <a:ln w="3175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639287" y="1607575"/>
                <a:ext cx="1040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</a:t>
                </a:r>
                <a:r>
                  <a:rPr lang="ru-RU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2 </m:t>
                    </m:r>
                    <m:r>
                      <a:rPr lang="ru-RU" b="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287" y="1607575"/>
                <a:ext cx="104029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263"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Прямая соединительная линия 50"/>
          <p:cNvCxnSpPr/>
          <p:nvPr/>
        </p:nvCxnSpPr>
        <p:spPr>
          <a:xfrm flipV="1">
            <a:off x="1749109" y="1185233"/>
            <a:ext cx="933508" cy="660618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1399829" y="4350333"/>
            <a:ext cx="643444" cy="605605"/>
          </a:xfrm>
          <a:prstGeom prst="ellipse">
            <a:avLst/>
          </a:prstGeom>
          <a:solidFill>
            <a:srgbClr val="DDDDDD"/>
          </a:solidFill>
          <a:ln w="31750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V="1">
            <a:off x="1720480" y="2652421"/>
            <a:ext cx="1" cy="199225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endCxn id="32" idx="6"/>
          </p:cNvCxnSpPr>
          <p:nvPr/>
        </p:nvCxnSpPr>
        <p:spPr>
          <a:xfrm>
            <a:off x="1732337" y="4653136"/>
            <a:ext cx="612068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V="1">
            <a:off x="2072022" y="2660883"/>
            <a:ext cx="1" cy="199225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V="1">
            <a:off x="2629528" y="2652421"/>
            <a:ext cx="1" cy="199225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endCxn id="6" idx="5"/>
          </p:cNvCxnSpPr>
          <p:nvPr/>
        </p:nvCxnSpPr>
        <p:spPr>
          <a:xfrm flipH="1" flipV="1">
            <a:off x="1760203" y="1257539"/>
            <a:ext cx="864156" cy="1403346"/>
          </a:xfrm>
          <a:prstGeom prst="line">
            <a:avLst/>
          </a:prstGeom>
          <a:ln w="3175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flipV="1">
            <a:off x="1403566" y="2641104"/>
            <a:ext cx="1" cy="199225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flipV="1">
            <a:off x="896545" y="2641104"/>
            <a:ext cx="1" cy="199225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endCxn id="6" idx="1"/>
          </p:cNvCxnSpPr>
          <p:nvPr/>
        </p:nvCxnSpPr>
        <p:spPr>
          <a:xfrm flipV="1">
            <a:off x="896546" y="1345249"/>
            <a:ext cx="767375" cy="1307174"/>
          </a:xfrm>
          <a:prstGeom prst="line">
            <a:avLst/>
          </a:prstGeom>
          <a:ln w="3175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2204230" y="4653136"/>
            <a:ext cx="742192" cy="788818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00169" y="894851"/>
            <a:ext cx="5040560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ru-RU" dirty="0" smtClean="0"/>
              <a:t>Луч самолётной РЛС с круговым сечением направлен вертикально вниз. </a:t>
            </a:r>
          </a:p>
          <a:p>
            <a:pPr>
              <a:lnSpc>
                <a:spcPts val="1600"/>
              </a:lnSpc>
            </a:pPr>
            <a:r>
              <a:rPr lang="ru-RU" dirty="0" smtClean="0"/>
              <a:t>Найти площадь 1-го элем. разрешения на поверхности земли для диапазона дальностей, начиная от минимальной (</a:t>
            </a:r>
            <a:r>
              <a:rPr lang="en-US" dirty="0" smtClean="0"/>
              <a:t>h)</a:t>
            </a:r>
            <a:r>
              <a:rPr lang="ru-RU" dirty="0" smtClean="0"/>
              <a:t>.</a:t>
            </a:r>
          </a:p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ru-RU" dirty="0" smtClean="0"/>
              <a:t>Рассмотреть случаи широкого и узкого лучей, как показано на рис. синими линиями.</a:t>
            </a:r>
          </a:p>
          <a:p>
            <a:pPr>
              <a:lnSpc>
                <a:spcPts val="1600"/>
              </a:lnSpc>
            </a:pPr>
            <a:endParaRPr lang="ru-RU" dirty="0"/>
          </a:p>
          <a:p>
            <a:pPr>
              <a:lnSpc>
                <a:spcPts val="1600"/>
              </a:lnSpc>
            </a:pPr>
            <a:endParaRPr lang="ru-RU" dirty="0" smtClean="0"/>
          </a:p>
          <a:p>
            <a:pPr>
              <a:lnSpc>
                <a:spcPts val="1600"/>
              </a:lnSpc>
            </a:pPr>
            <a:endParaRPr lang="ru-RU" dirty="0"/>
          </a:p>
        </p:txBody>
      </p:sp>
      <p:cxnSp>
        <p:nvCxnSpPr>
          <p:cNvPr id="88" name="Прямая соединительная линия 87"/>
          <p:cNvCxnSpPr/>
          <p:nvPr/>
        </p:nvCxnSpPr>
        <p:spPr>
          <a:xfrm>
            <a:off x="1511932" y="2276872"/>
            <a:ext cx="41924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1463248" y="2204864"/>
                <a:ext cx="633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b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ru-RU" b="1">
                              <a:latin typeface="Cambria Math"/>
                              <a:ea typeface="Cambria Math"/>
                            </a:rPr>
                            <m:t>𝛉</m:t>
                          </m:r>
                        </m:e>
                        <m:sub>
                          <m:r>
                            <a:rPr lang="ru-RU" b="1">
                              <a:latin typeface="Cambria Math"/>
                              <a:ea typeface="Cambria Math"/>
                            </a:rPr>
                            <m:t>а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248" y="2204864"/>
                <a:ext cx="63378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2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RLS-9-201026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29A-D7CA-4D9C-A23C-262115FD918E}" type="slidenum">
              <a:rPr lang="ru-RU" smtClean="0"/>
              <a:t>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0" y="38396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 Black" panose="020B0A04020102020204" pitchFamily="34" charset="0"/>
              </a:rPr>
              <a:t>Распределение </a:t>
            </a:r>
            <a:r>
              <a:rPr lang="ru-RU" sz="2000" dirty="0" smtClean="0">
                <a:latin typeface="Arial Black" panose="020B0A04020102020204" pitchFamily="34" charset="0"/>
              </a:rPr>
              <a:t>амплитуды </a:t>
            </a:r>
            <a:r>
              <a:rPr lang="ru-RU" sz="2000" dirty="0">
                <a:latin typeface="Arial Black" panose="020B0A04020102020204" pitchFamily="34" charset="0"/>
              </a:rPr>
              <a:t>отражённого сигнала  </a:t>
            </a:r>
            <a:r>
              <a:rPr lang="ru-RU" sz="2000" dirty="0" smtClean="0">
                <a:latin typeface="Arial Black" panose="020B0A04020102020204" pitchFamily="34" charset="0"/>
              </a:rPr>
              <a:t>(Задача </a:t>
            </a:r>
            <a:r>
              <a:rPr lang="ru-RU" sz="2000" dirty="0">
                <a:latin typeface="Arial Black" panose="020B0A04020102020204" pitchFamily="34" charset="0"/>
              </a:rPr>
              <a:t>5</a:t>
            </a:r>
            <a:r>
              <a:rPr lang="ru-RU" sz="2000" dirty="0" smtClean="0">
                <a:latin typeface="Arial Black" panose="020B0A04020102020204" pitchFamily="34" charset="0"/>
              </a:rPr>
              <a:t>)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5" name="Полилиния 4"/>
          <p:cNvSpPr/>
          <p:nvPr/>
        </p:nvSpPr>
        <p:spPr>
          <a:xfrm>
            <a:off x="751863" y="1657900"/>
            <a:ext cx="2871918" cy="1256269"/>
          </a:xfrm>
          <a:custGeom>
            <a:avLst/>
            <a:gdLst>
              <a:gd name="connsiteX0" fmla="*/ 0 w 2871918"/>
              <a:gd name="connsiteY0" fmla="*/ 1256269 h 1256269"/>
              <a:gd name="connsiteX1" fmla="*/ 244443 w 2871918"/>
              <a:gd name="connsiteY1" fmla="*/ 215121 h 1256269"/>
              <a:gd name="connsiteX2" fmla="*/ 606582 w 2871918"/>
              <a:gd name="connsiteY2" fmla="*/ 34051 h 1256269"/>
              <a:gd name="connsiteX3" fmla="*/ 1068309 w 2871918"/>
              <a:gd name="connsiteY3" fmla="*/ 685901 h 1256269"/>
              <a:gd name="connsiteX4" fmla="*/ 1846907 w 2871918"/>
              <a:gd name="connsiteY4" fmla="*/ 1038986 h 1256269"/>
              <a:gd name="connsiteX5" fmla="*/ 2770360 w 2871918"/>
              <a:gd name="connsiteY5" fmla="*/ 1147628 h 1256269"/>
              <a:gd name="connsiteX6" fmla="*/ 2806574 w 2871918"/>
              <a:gd name="connsiteY6" fmla="*/ 1138574 h 125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1918" h="1256269">
                <a:moveTo>
                  <a:pt x="0" y="1256269"/>
                </a:moveTo>
                <a:cubicBezTo>
                  <a:pt x="71673" y="837546"/>
                  <a:pt x="143346" y="418824"/>
                  <a:pt x="244443" y="215121"/>
                </a:cubicBezTo>
                <a:cubicBezTo>
                  <a:pt x="345540" y="11418"/>
                  <a:pt x="469271" y="-44412"/>
                  <a:pt x="606582" y="34051"/>
                </a:cubicBezTo>
                <a:cubicBezTo>
                  <a:pt x="743893" y="112514"/>
                  <a:pt x="861588" y="518412"/>
                  <a:pt x="1068309" y="685901"/>
                </a:cubicBezTo>
                <a:cubicBezTo>
                  <a:pt x="1275030" y="853390"/>
                  <a:pt x="1563232" y="962031"/>
                  <a:pt x="1846907" y="1038986"/>
                </a:cubicBezTo>
                <a:cubicBezTo>
                  <a:pt x="2130582" y="1115940"/>
                  <a:pt x="2610416" y="1131030"/>
                  <a:pt x="2770360" y="1147628"/>
                </a:cubicBezTo>
                <a:cubicBezTo>
                  <a:pt x="2930304" y="1164226"/>
                  <a:pt x="2868439" y="1151400"/>
                  <a:pt x="2806574" y="11385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5" idx="0"/>
          </p:cNvCxnSpPr>
          <p:nvPr/>
        </p:nvCxnSpPr>
        <p:spPr>
          <a:xfrm>
            <a:off x="751863" y="2914169"/>
            <a:ext cx="33217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5" idx="0"/>
          </p:cNvCxnSpPr>
          <p:nvPr/>
        </p:nvCxnSpPr>
        <p:spPr>
          <a:xfrm flipV="1">
            <a:off x="751863" y="1554305"/>
            <a:ext cx="9414" cy="1359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14409" y="291416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8734" y="118497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W(U)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4758" y="287795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1265333" y="1657900"/>
            <a:ext cx="0" cy="125626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1697381" y="2193085"/>
            <a:ext cx="0" cy="72108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29447" y="1190977"/>
                <a:ext cx="3542553" cy="933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 smtClean="0"/>
                  <a:t>Закон распределения Релея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/>
                        </a:rPr>
                        <m:t>𝐖</m:t>
                      </m:r>
                      <m:r>
                        <a:rPr lang="en-US" sz="1600" b="1" i="0" smtClean="0">
                          <a:latin typeface="Cambria Math"/>
                        </a:rPr>
                        <m:t>(</m:t>
                      </m:r>
                      <m:r>
                        <a:rPr lang="en-US" sz="1600" b="1" i="0" smtClean="0">
                          <a:latin typeface="Cambria Math"/>
                        </a:rPr>
                        <m:t>𝐔</m:t>
                      </m:r>
                      <m:r>
                        <a:rPr lang="en-US" sz="1600" b="1" i="0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0" smtClean="0">
                              <a:latin typeface="Cambria Math"/>
                            </a:rPr>
                            <m:t>𝐔</m:t>
                          </m:r>
                        </m:num>
                        <m:den>
                          <m:r>
                            <a:rPr lang="en-US" sz="1600" b="1" i="0" smtClean="0">
                              <a:latin typeface="Cambria Math"/>
                            </a:rPr>
                            <m:t>𝐃</m:t>
                          </m:r>
                        </m:den>
                      </m:f>
                      <m:r>
                        <a:rPr lang="en-US" sz="1600" b="1" i="0" smtClean="0">
                          <a:latin typeface="Cambria Math"/>
                        </a:rPr>
                        <m:t>𝐞𝐱𝐩</m:t>
                      </m:r>
                      <m:d>
                        <m:d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0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0" smtClean="0">
                                      <a:latin typeface="Cambria Math"/>
                                    </a:rPr>
                                    <m:t>𝐔</m:t>
                                  </m:r>
                                </m:e>
                                <m:sup>
                                  <m:r>
                                    <a:rPr lang="en-US" sz="1600" b="1" i="0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1" i="0" smtClean="0">
                                  <a:latin typeface="Cambria Math"/>
                                </a:rPr>
                                <m:t>𝟐𝐃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16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47" y="1190977"/>
                <a:ext cx="3542553" cy="933845"/>
              </a:xfrm>
              <a:prstGeom prst="rect">
                <a:avLst/>
              </a:prstGeom>
              <a:blipFill rotWithShape="1">
                <a:blip r:embed="rId2"/>
                <a:stretch>
                  <a:fillRect t="-32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72790" y="2867494"/>
            <a:ext cx="195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Макс.  Перегиб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668487" y="2189909"/>
            <a:ext cx="57789" cy="810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236439" y="1632693"/>
            <a:ext cx="57789" cy="810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07421" y="936929"/>
                <a:ext cx="4464496" cy="2102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ru-RU" dirty="0" smtClean="0"/>
                  <a:t>Отражённый целью сигнал флуктуирует, подчиняясь  </a:t>
                </a:r>
                <a:r>
                  <a:rPr lang="ru-RU" dirty="0" err="1"/>
                  <a:t>релеевскому</a:t>
                </a:r>
                <a:r>
                  <a:rPr lang="ru-RU" dirty="0"/>
                  <a:t> распределению </a:t>
                </a:r>
                <a:r>
                  <a:rPr lang="ru-RU" dirty="0" smtClean="0"/>
                  <a:t>амплитуды (см. рис.).</a:t>
                </a:r>
              </a:p>
              <a:p>
                <a:pPr>
                  <a:lnSpc>
                    <a:spcPts val="1600"/>
                  </a:lnSpc>
                  <a:spcBef>
                    <a:spcPts val="600"/>
                  </a:spcBef>
                </a:pPr>
                <a:r>
                  <a:rPr lang="ru-RU" dirty="0" smtClean="0"/>
                  <a:t>Найти точки максимума и перегиба кривой распределения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1" dirty="0"/>
                          <m:t>U</m:t>
                        </m:r>
                      </m:e>
                      <m:sub>
                        <m:r>
                          <a:rPr lang="ru-RU" b="1" i="0" smtClean="0">
                            <a:latin typeface="Cambria Math"/>
                          </a:rPr>
                          <m:t>макс</m:t>
                        </m:r>
                      </m:sub>
                    </m:sSub>
                  </m:oMath>
                </a14:m>
                <a:r>
                  <a:rPr lang="ru-RU" b="1" dirty="0" smtClean="0"/>
                  <a:t> 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1" dirty="0"/>
                          <m:t>U</m:t>
                        </m:r>
                      </m:e>
                      <m:sub>
                        <m:r>
                          <a:rPr lang="ru-RU" b="1" i="0" smtClean="0">
                            <a:latin typeface="Cambria Math"/>
                          </a:rPr>
                          <m:t>пер</m:t>
                        </m:r>
                      </m:sub>
                    </m:sSub>
                  </m:oMath>
                </a14:m>
                <a:r>
                  <a:rPr lang="ru-RU" dirty="0" smtClean="0"/>
                  <a:t>).</a:t>
                </a:r>
              </a:p>
              <a:p>
                <a:pPr>
                  <a:lnSpc>
                    <a:spcPts val="1600"/>
                  </a:lnSpc>
                  <a:spcBef>
                    <a:spcPts val="600"/>
                  </a:spcBef>
                </a:pPr>
                <a:endParaRPr lang="ru-RU" dirty="0"/>
              </a:p>
              <a:p>
                <a:pPr>
                  <a:lnSpc>
                    <a:spcPts val="1600"/>
                  </a:lnSpc>
                </a:pPr>
                <a:endParaRPr lang="ru-RU" dirty="0" smtClean="0"/>
              </a:p>
              <a:p>
                <a:pPr>
                  <a:lnSpc>
                    <a:spcPts val="1600"/>
                  </a:lnSpc>
                </a:pPr>
                <a:endParaRPr lang="ru-RU" dirty="0"/>
              </a:p>
              <a:p>
                <a:pPr>
                  <a:lnSpc>
                    <a:spcPts val="1600"/>
                  </a:lnSpc>
                </a:pPr>
                <a:endParaRPr lang="ru-RU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421" y="936929"/>
                <a:ext cx="4464496" cy="2102499"/>
              </a:xfrm>
              <a:prstGeom prst="rect">
                <a:avLst/>
              </a:prstGeom>
              <a:blipFill rotWithShape="1">
                <a:blip r:embed="rId3"/>
                <a:stretch>
                  <a:fillRect l="-1230" t="-4348" r="-1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73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RLS-9-201026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29A-D7CA-4D9C-A23C-262115FD918E}" type="slidenum">
              <a:rPr lang="ru-RU" smtClean="0"/>
              <a:t>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07504" y="383968"/>
            <a:ext cx="9036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Arial Black" panose="020B0A04020102020204" pitchFamily="34" charset="0"/>
              </a:rPr>
              <a:t>Распределение мощности отражённого сигнала  (Задача 6)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830470" y="1925260"/>
            <a:ext cx="0" cy="1377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834092" y="3303238"/>
            <a:ext cx="22402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1952" y="162880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W(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Symbol" panose="05050102010706020507" pitchFamily="18" charset="2"/>
                      </a:rPr>
                      <m:t>s</m:t>
                    </m:r>
                  </m:oMath>
                </a14:m>
                <a:r>
                  <a:rPr lang="en-US" b="1" dirty="0" smtClean="0"/>
                  <a:t>)</a:t>
                </a:r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52" y="1628800"/>
                <a:ext cx="72008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627" t="-8197" r="-84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74303" y="3166572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latin typeface="Symbol" panose="05050102010706020507" pitchFamily="18" charset="2"/>
                        </a:rPr>
                        <m:t>s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303" y="3166572"/>
                <a:ext cx="28803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51952" y="32654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10" name="Полилиния 9"/>
          <p:cNvSpPr/>
          <p:nvPr/>
        </p:nvSpPr>
        <p:spPr>
          <a:xfrm>
            <a:off x="830470" y="2487421"/>
            <a:ext cx="2094614" cy="701749"/>
          </a:xfrm>
          <a:custGeom>
            <a:avLst/>
            <a:gdLst>
              <a:gd name="connsiteX0" fmla="*/ 0 w 2094614"/>
              <a:gd name="connsiteY0" fmla="*/ 0 h 701749"/>
              <a:gd name="connsiteX1" fmla="*/ 552893 w 2094614"/>
              <a:gd name="connsiteY1" fmla="*/ 350875 h 701749"/>
              <a:gd name="connsiteX2" fmla="*/ 1371600 w 2094614"/>
              <a:gd name="connsiteY2" fmla="*/ 606056 h 701749"/>
              <a:gd name="connsiteX3" fmla="*/ 2094614 w 2094614"/>
              <a:gd name="connsiteY3" fmla="*/ 701749 h 701749"/>
              <a:gd name="connsiteX4" fmla="*/ 2094614 w 2094614"/>
              <a:gd name="connsiteY4" fmla="*/ 701749 h 70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614" h="701749">
                <a:moveTo>
                  <a:pt x="0" y="0"/>
                </a:moveTo>
                <a:cubicBezTo>
                  <a:pt x="162146" y="124933"/>
                  <a:pt x="324293" y="249866"/>
                  <a:pt x="552893" y="350875"/>
                </a:cubicBezTo>
                <a:cubicBezTo>
                  <a:pt x="781493" y="451884"/>
                  <a:pt x="1114647" y="547577"/>
                  <a:pt x="1371600" y="606056"/>
                </a:cubicBezTo>
                <a:cubicBezTo>
                  <a:pt x="1628553" y="664535"/>
                  <a:pt x="2094614" y="701749"/>
                  <a:pt x="2094614" y="701749"/>
                </a:cubicBezTo>
                <a:lnTo>
                  <a:pt x="2094614" y="70174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92401" y="2401833"/>
            <a:ext cx="57789" cy="810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320336" y="2203035"/>
                <a:ext cx="558290" cy="559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14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400" b="1" dirty="0">
                                  <a:latin typeface="Symbol" panose="05050102010706020507" pitchFamily="18" charset="2"/>
                                </a:rPr>
                                <m:t>s</m:t>
                              </m:r>
                            </m:e>
                            <m:sub>
                              <m:r>
                                <a:rPr lang="ru-RU" sz="1400" b="1" i="1" dirty="0">
                                  <a:latin typeface="Cambria Math"/>
                                </a:rPr>
                                <m:t>ср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1400" b="1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6" y="2203035"/>
                <a:ext cx="558290" cy="5597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63888" y="932200"/>
                <a:ext cx="5400600" cy="278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ru-RU" dirty="0" smtClean="0"/>
                  <a:t>Отражённый целью сигнал флуктуирует, подчиняясь  </a:t>
                </a:r>
                <a:r>
                  <a:rPr lang="ru-RU" dirty="0" err="1" smtClean="0"/>
                  <a:t>релеевскому</a:t>
                </a:r>
                <a:r>
                  <a:rPr lang="ru-RU" dirty="0" smtClean="0"/>
                  <a:t> распределению амплитуды, что даёт экспоненциальное распределение ЭПР:</a:t>
                </a:r>
              </a:p>
              <a:p>
                <a:pPr>
                  <a:lnSpc>
                    <a:spcPts val="1600"/>
                  </a:lnSpc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𝐖</m:t>
                    </m:r>
                    <m:r>
                      <a:rPr lang="en-US" sz="1600" b="1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1600" b="1" dirty="0">
                        <a:latin typeface="Symbol" panose="05050102010706020507" pitchFamily="18" charset="2"/>
                      </a:rPr>
                      <m:t>s</m:t>
                    </m:r>
                    <m:r>
                      <a:rPr lang="en-US" sz="1600" b="1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16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1600" b="1" i="1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16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600" b="1" dirty="0">
                                <a:latin typeface="Symbol" panose="05050102010706020507" pitchFamily="18" charset="2"/>
                              </a:rPr>
                              <m:t>s</m:t>
                            </m:r>
                          </m:e>
                          <m:sub>
                            <m:r>
                              <a:rPr lang="ru-RU" sz="1600" b="1" i="1" dirty="0">
                                <a:latin typeface="Cambria Math"/>
                              </a:rPr>
                              <m:t>ср</m:t>
                            </m:r>
                          </m:sub>
                        </m:sSub>
                      </m:den>
                    </m:f>
                    <m:r>
                      <a:rPr lang="en-US" sz="1600" b="1">
                        <a:latin typeface="Cambria Math"/>
                      </a:rPr>
                      <m:t>𝐞𝐱𝐩</m:t>
                    </m:r>
                    <m:d>
                      <m:dPr>
                        <m:ctrlPr>
                          <a:rPr lang="en-US" sz="16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600" b="1" dirty="0">
                                <a:latin typeface="Symbol" panose="05050102010706020507" pitchFamily="18" charset="2"/>
                              </a:rPr>
                              <m:t>s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b="1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1600" b="1" dirty="0">
                                    <a:latin typeface="Symbol" panose="05050102010706020507" pitchFamily="18" charset="2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ru-RU" sz="1600" b="1" i="1" dirty="0">
                                    <a:latin typeface="Cambria Math"/>
                                  </a:rPr>
                                  <m:t>ср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ru-RU" sz="1600" dirty="0"/>
                  <a:t> </a:t>
                </a:r>
                <a:r>
                  <a:rPr lang="ru-RU" dirty="0" smtClean="0"/>
                  <a:t>.</a:t>
                </a:r>
              </a:p>
              <a:p>
                <a:pPr>
                  <a:lnSpc>
                    <a:spcPts val="1600"/>
                  </a:lnSpc>
                  <a:spcBef>
                    <a:spcPts val="1200"/>
                  </a:spcBef>
                </a:pPr>
                <a:r>
                  <a:rPr lang="ru-RU" dirty="0" smtClean="0"/>
                  <a:t>Определить величину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 dirty="0">
                            <a:latin typeface="Symbol" panose="05050102010706020507" pitchFamily="18" charset="2"/>
                          </a:rPr>
                          <m:t>s</m:t>
                        </m:r>
                      </m:e>
                      <m:sub>
                        <m:r>
                          <a:rPr lang="ru-RU" sz="2000" b="1" i="1" dirty="0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ru-RU" dirty="0" smtClean="0"/>
                  <a:t> , которую ЭПР превышает и не превышает с равной вероятностью.</a:t>
                </a:r>
              </a:p>
              <a:p>
                <a:pPr>
                  <a:lnSpc>
                    <a:spcPts val="1600"/>
                  </a:lnSpc>
                  <a:spcBef>
                    <a:spcPts val="1200"/>
                  </a:spcBef>
                </a:pPr>
                <a:endParaRPr lang="ru-RU" dirty="0"/>
              </a:p>
              <a:p>
                <a:pPr>
                  <a:lnSpc>
                    <a:spcPts val="1600"/>
                  </a:lnSpc>
                  <a:spcBef>
                    <a:spcPts val="1200"/>
                  </a:spcBef>
                </a:pPr>
                <a:endParaRPr lang="ru-RU" dirty="0" smtClean="0"/>
              </a:p>
              <a:p>
                <a:pPr>
                  <a:lnSpc>
                    <a:spcPts val="1600"/>
                  </a:lnSpc>
                  <a:spcBef>
                    <a:spcPts val="1200"/>
                  </a:spcBef>
                </a:pPr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932200"/>
                <a:ext cx="5400600" cy="2785378"/>
              </a:xfrm>
              <a:prstGeom prst="rect">
                <a:avLst/>
              </a:prstGeom>
              <a:blipFill rotWithShape="1">
                <a:blip r:embed="rId5"/>
                <a:stretch>
                  <a:fillRect l="-1016" t="-3282" r="-16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/>
          <p:cNvCxnSpPr>
            <a:endCxn id="10" idx="1"/>
          </p:cNvCxnSpPr>
          <p:nvPr/>
        </p:nvCxnSpPr>
        <p:spPr>
          <a:xfrm flipH="1" flipV="1">
            <a:off x="1383363" y="2838296"/>
            <a:ext cx="24961" cy="49001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18577" y="3265436"/>
                <a:ext cx="5295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1" dirty="0">
                              <a:latin typeface="Symbol" panose="05050102010706020507" pitchFamily="18" charset="2"/>
                            </a:rPr>
                            <m:t>s</m:t>
                          </m:r>
                        </m:e>
                        <m:sub>
                          <m:r>
                            <a:rPr lang="ru-RU" b="1" i="1" dirty="0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77" y="3265436"/>
                <a:ext cx="52957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7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RLS-9-201026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29A-D7CA-4D9C-A23C-262115FD918E}" type="slidenum">
              <a:rPr lang="ru-RU" smtClean="0"/>
              <a:t>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99770" y="383968"/>
            <a:ext cx="8640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 Black" panose="020B0A04020102020204" pitchFamily="34" charset="0"/>
              </a:rPr>
              <a:t>Спектр </a:t>
            </a:r>
            <a:r>
              <a:rPr lang="ru-RU" sz="2000" dirty="0" smtClean="0">
                <a:latin typeface="Arial Black" panose="020B0A04020102020204" pitchFamily="34" charset="0"/>
              </a:rPr>
              <a:t>сигнала  (Задача 7)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15592" y="885900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U(t)</a:t>
            </a:r>
            <a:endParaRPr lang="ru-RU" b="1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301802" y="2214861"/>
            <a:ext cx="3015438" cy="269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 flipV="1">
            <a:off x="1704884" y="1271455"/>
            <a:ext cx="18100" cy="170218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295651" y="2063873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/>
              </a:rPr>
              <a:t>t</a:t>
            </a:r>
            <a:endParaRPr lang="ru-RU" sz="1200" b="1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39973" y="1713501"/>
            <a:ext cx="267580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76482" y="2721613"/>
            <a:ext cx="263929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2373032" y="1713501"/>
            <a:ext cx="18100" cy="101350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1076888" y="1713501"/>
            <a:ext cx="18100" cy="101350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429008" y="1708110"/>
            <a:ext cx="18100" cy="101350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 flipV="1">
            <a:off x="3027448" y="1699987"/>
            <a:ext cx="18100" cy="101350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696129" y="1713501"/>
            <a:ext cx="676903" cy="1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2381995" y="2713489"/>
            <a:ext cx="676903" cy="1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1094988" y="2727004"/>
            <a:ext cx="627996" cy="0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429008" y="1727170"/>
            <a:ext cx="647880" cy="0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391588" y="1436607"/>
            <a:ext cx="591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ym typeface="Symbol"/>
              </a:rPr>
              <a:t>A</a:t>
            </a:r>
            <a:endParaRPr lang="ru-RU" sz="1200" b="1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1696129" y="2635698"/>
            <a:ext cx="591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ym typeface="Symbol"/>
              </a:rPr>
              <a:t>- A</a:t>
            </a:r>
            <a:endParaRPr lang="ru-RU" sz="1200" b="1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V="1">
            <a:off x="1103983" y="2973641"/>
            <a:ext cx="0" cy="34156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2395247" y="2973641"/>
            <a:ext cx="0" cy="34156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1103983" y="3162014"/>
            <a:ext cx="1291264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1510528" y="3130541"/>
            <a:ext cx="376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ym typeface="Symbol"/>
              </a:rPr>
              <a:t>T</a:t>
            </a:r>
            <a:endParaRPr lang="ru-RU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923928" y="883205"/>
                <a:ext cx="5016802" cy="4272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ru-RU" dirty="0" smtClean="0"/>
                  <a:t>Периодический сигнал имеет вид </a:t>
                </a:r>
                <a:r>
                  <a:rPr lang="en-US" dirty="0" smtClean="0"/>
                  <a:t>“</a:t>
                </a:r>
                <a:r>
                  <a:rPr lang="ru-RU" dirty="0" smtClean="0"/>
                  <a:t>меандра</a:t>
                </a:r>
                <a:r>
                  <a:rPr lang="en-US" dirty="0" smtClean="0"/>
                  <a:t>”</a:t>
                </a:r>
                <a:r>
                  <a:rPr lang="ru-RU" dirty="0" smtClean="0"/>
                  <a:t> </a:t>
                </a:r>
              </a:p>
              <a:p>
                <a:pPr>
                  <a:lnSpc>
                    <a:spcPts val="1600"/>
                  </a:lnSpc>
                </a:pPr>
                <a:r>
                  <a:rPr lang="ru-RU" dirty="0" smtClean="0"/>
                  <a:t>с периодом Т и амплитудой А (см. рис.).</a:t>
                </a:r>
              </a:p>
              <a:p>
                <a:pPr>
                  <a:lnSpc>
                    <a:spcPts val="1600"/>
                  </a:lnSpc>
                  <a:spcBef>
                    <a:spcPts val="600"/>
                  </a:spcBef>
                </a:pPr>
                <a:r>
                  <a:rPr lang="ru-RU" dirty="0" smtClean="0"/>
                  <a:t>Найти спектр этого сигнала, используя тригонометрическое представление:</a:t>
                </a:r>
              </a:p>
              <a:p>
                <a:pPr>
                  <a:lnSpc>
                    <a:spcPts val="3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>
                          <a:latin typeface="Cambria Math"/>
                        </a:rPr>
                        <m:t>𝐔</m:t>
                      </m:r>
                      <m:d>
                        <m:d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>
                              <a:latin typeface="Cambria Math"/>
                            </a:rPr>
                            <m:t>𝐭</m:t>
                          </m:r>
                        </m:e>
                      </m:d>
                      <m:r>
                        <a:rPr lang="en-US" sz="1600" b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ru-RU" sz="1600" b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US" sz="1600" b="1"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600" b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b="1">
                              <a:latin typeface="Cambria Math"/>
                            </a:rPr>
                            <m:t>𝐧</m:t>
                          </m:r>
                          <m:r>
                            <a:rPr lang="en-US" sz="1600" b="1">
                              <a:latin typeface="Cambria Math"/>
                            </a:rPr>
                            <m:t>=</m:t>
                          </m:r>
                          <m:r>
                            <a:rPr lang="ru-RU" sz="1600" b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1600" b="1">
                              <a:latin typeface="Cambria Math"/>
                              <a:sym typeface="Symbol"/>
                            </a:rPr>
                            <m:t>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n-US" sz="1600" b="1">
                                  <a:latin typeface="Cambria Math"/>
                                </a:rPr>
                                <m:t>𝐧</m:t>
                              </m:r>
                            </m:sub>
                          </m:sSub>
                          <m:r>
                            <a:rPr lang="en-US" sz="1600" b="1">
                              <a:latin typeface="Cambria Math"/>
                            </a:rPr>
                            <m:t> </m:t>
                          </m:r>
                          <m:r>
                            <a:rPr lang="en-US" sz="1600" b="1">
                              <a:latin typeface="Cambria Math"/>
                            </a:rPr>
                            <m:t>𝐜𝐨𝐬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smtClean="0">
                                  <a:latin typeface="Cambria Math"/>
                                  <a:sym typeface="Symbol"/>
                                </a:rPr>
                                <m:t></m:t>
                              </m:r>
                            </m:e>
                            <m:sub>
                              <m:r>
                                <a:rPr lang="en-US" sz="1600" b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600" b="1">
                              <a:latin typeface="Cambria Math"/>
                            </a:rPr>
                            <m:t>𝐧𝐭</m:t>
                          </m:r>
                          <m:r>
                            <a:rPr lang="en-US" sz="1600" b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600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600" b="1">
                                  <a:latin typeface="Cambria Math"/>
                                </a:rPr>
                                <m:t>𝐧</m:t>
                              </m:r>
                              <m:r>
                                <a:rPr lang="en-US" sz="1600" b="1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sz="1600" b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600" b="1">
                                  <a:latin typeface="Cambria Math"/>
                                  <a:sym typeface="Symbol"/>
                                </a:rPr>
                                <m:t>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sz="1600" b="1">
                                      <a:latin typeface="Cambria Math"/>
                                    </a:rPr>
                                    <m:t>𝐧</m:t>
                                  </m:r>
                                </m:sub>
                              </m:sSub>
                              <m:r>
                                <a:rPr lang="en-US" sz="1600" b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b="1">
                                  <a:latin typeface="Cambria Math"/>
                                </a:rPr>
                                <m:t>𝐬𝐢𝐧</m:t>
                              </m:r>
                              <m:sSub>
                                <m:sSubPr>
                                  <m:ctrlPr>
                                    <a:rPr lang="en-US" sz="16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/>
                                      <a:sym typeface="Symbol"/>
                                    </a:rPr>
                                    <m:t></m:t>
                                  </m:r>
                                </m:e>
                                <m:sub>
                                  <m:r>
                                    <a:rPr lang="en-US" sz="1600" b="1"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b="1">
                                  <a:latin typeface="Cambria Math"/>
                                </a:rPr>
                                <m:t>𝐧𝐭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1600" dirty="0" smtClean="0"/>
              </a:p>
              <a:p>
                <a:pPr>
                  <a:lnSpc>
                    <a:spcPts val="2400"/>
                  </a:lnSpc>
                </a:pPr>
                <a:r>
                  <a:rPr lang="ru-RU" dirty="0" smtClean="0"/>
                  <a:t>где:</a:t>
                </a:r>
              </a:p>
              <a:p>
                <a:pPr>
                  <a:lnSpc>
                    <a:spcPts val="1600"/>
                  </a:lnSpc>
                </a:pPr>
                <a:r>
                  <a:rPr lang="ru-RU" sz="1600" b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𝐚</m:t>
                        </m:r>
                      </m:e>
                      <m:sub>
                        <m:r>
                          <a:rPr lang="en-US" sz="1600" b="1">
                            <a:latin typeface="Cambria Math"/>
                          </a:rPr>
                          <m:t>𝐧</m:t>
                        </m:r>
                      </m:sub>
                    </m:sSub>
                    <m:r>
                      <a:rPr lang="ru-RU" sz="1600" b="1">
                        <a:latin typeface="Cambria Math"/>
                      </a:rPr>
                      <m:t>=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1600" b="1">
                            <a:latin typeface="Cambria Math"/>
                          </a:rPr>
                          <m:t>𝐓</m:t>
                        </m:r>
                      </m:den>
                    </m:f>
                    <m:nary>
                      <m:naryPr>
                        <m:ctrlPr>
                          <a:rPr lang="en-US" sz="16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600" b="1">
                            <a:latin typeface="Cambria Math"/>
                          </a:rPr>
                          <m:t>−</m:t>
                        </m:r>
                        <m:r>
                          <m:rPr>
                            <m:brk m:alnAt="23"/>
                          </m:rPr>
                          <a:rPr lang="en-US" sz="1600" b="1">
                            <a:latin typeface="Cambria Math"/>
                          </a:rPr>
                          <m:t>𝐓</m:t>
                        </m:r>
                        <m:r>
                          <a:rPr lang="en-US" sz="1600" b="1">
                            <a:latin typeface="Cambria Math"/>
                          </a:rPr>
                          <m:t>/</m:t>
                        </m:r>
                        <m:r>
                          <a:rPr lang="en-US" sz="1600" b="1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1600" b="1">
                            <a:latin typeface="Cambria Math"/>
                            <a:sym typeface="Symbol"/>
                          </a:rPr>
                          <m:t>𝐓</m:t>
                        </m:r>
                        <m:r>
                          <a:rPr lang="en-US" sz="1600" b="1">
                            <a:latin typeface="Cambria Math"/>
                            <a:sym typeface="Symbol"/>
                          </a:rPr>
                          <m:t>/</m:t>
                        </m:r>
                        <m:r>
                          <a:rPr lang="en-US" sz="1600" b="1">
                            <a:latin typeface="Cambria Math"/>
                            <a:sym typeface="Symbol"/>
                          </a:rPr>
                          <m:t>𝟐</m:t>
                        </m:r>
                      </m:sup>
                      <m:e>
                        <m:r>
                          <a:rPr lang="en-US" sz="1600" b="1">
                            <a:latin typeface="Cambria Math"/>
                          </a:rPr>
                          <m:t>𝐔</m:t>
                        </m:r>
                        <m:d>
                          <m:d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𝐭</m:t>
                            </m:r>
                          </m:e>
                        </m:d>
                        <m:r>
                          <a:rPr lang="en-US" sz="1600" b="1">
                            <a:latin typeface="Cambria Math"/>
                          </a:rPr>
                          <m:t> </m:t>
                        </m:r>
                        <m:r>
                          <a:rPr lang="en-US" sz="1600" b="1">
                            <a:latin typeface="Cambria Math"/>
                          </a:rPr>
                          <m:t>𝐜𝐨𝐬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  <a:sym typeface="Symbol"/>
                              </a:rPr>
                              <m:t></m:t>
                            </m:r>
                          </m:e>
                          <m:sub>
                            <m:r>
                              <a:rPr lang="en-US" sz="1600" b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sz="1600" b="1">
                            <a:latin typeface="Cambria Math"/>
                          </a:rPr>
                          <m:t>𝐧𝐭</m:t>
                        </m:r>
                        <m:r>
                          <a:rPr lang="en-US" sz="1600" b="1">
                            <a:latin typeface="Cambria Math"/>
                          </a:rPr>
                          <m:t> </m:t>
                        </m:r>
                        <m:r>
                          <a:rPr lang="en-US" sz="1600" b="1" dirty="0">
                            <a:latin typeface="Cambria Math"/>
                          </a:rPr>
                          <m:t>𝐝𝐭</m:t>
                        </m:r>
                      </m:e>
                    </m:nary>
                  </m:oMath>
                </a14:m>
                <a:endParaRPr lang="ru-RU" sz="1600" dirty="0" smtClean="0"/>
              </a:p>
              <a:p>
                <a:pPr>
                  <a:lnSpc>
                    <a:spcPts val="3600"/>
                  </a:lnSpc>
                  <a:spcBef>
                    <a:spcPts val="600"/>
                  </a:spcBef>
                </a:pPr>
                <a:r>
                  <a:rPr lang="ru-RU" sz="1600" b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𝐛</m:t>
                        </m:r>
                      </m:e>
                      <m:sub>
                        <m:r>
                          <a:rPr lang="en-US" sz="1600" b="1">
                            <a:latin typeface="Cambria Math"/>
                          </a:rPr>
                          <m:t>𝐧</m:t>
                        </m:r>
                      </m:sub>
                    </m:sSub>
                    <m:r>
                      <a:rPr lang="ru-RU" sz="1600" b="1">
                        <a:latin typeface="Cambria Math"/>
                      </a:rPr>
                      <m:t>=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1600" b="1">
                            <a:latin typeface="Cambria Math"/>
                          </a:rPr>
                          <m:t>𝐓</m:t>
                        </m:r>
                      </m:den>
                    </m:f>
                    <m:nary>
                      <m:naryPr>
                        <m:ctrlPr>
                          <a:rPr lang="en-US" sz="16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600" b="1">
                            <a:latin typeface="Cambria Math"/>
                          </a:rPr>
                          <m:t>−</m:t>
                        </m:r>
                        <m:r>
                          <m:rPr>
                            <m:brk m:alnAt="23"/>
                          </m:rPr>
                          <a:rPr lang="en-US" sz="1600" b="1">
                            <a:latin typeface="Cambria Math"/>
                          </a:rPr>
                          <m:t>𝐓</m:t>
                        </m:r>
                        <m:r>
                          <a:rPr lang="en-US" sz="1600" b="1">
                            <a:latin typeface="Cambria Math"/>
                          </a:rPr>
                          <m:t>/</m:t>
                        </m:r>
                        <m:r>
                          <a:rPr lang="en-US" sz="1600" b="1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1600" b="1">
                            <a:latin typeface="Cambria Math"/>
                            <a:sym typeface="Symbol"/>
                          </a:rPr>
                          <m:t>𝐓</m:t>
                        </m:r>
                        <m:r>
                          <a:rPr lang="en-US" sz="1600" b="1">
                            <a:latin typeface="Cambria Math"/>
                            <a:sym typeface="Symbol"/>
                          </a:rPr>
                          <m:t>/</m:t>
                        </m:r>
                        <m:r>
                          <a:rPr lang="en-US" sz="1600" b="1">
                            <a:latin typeface="Cambria Math"/>
                            <a:sym typeface="Symbol"/>
                          </a:rPr>
                          <m:t>𝟐</m:t>
                        </m:r>
                      </m:sup>
                      <m:e>
                        <m:r>
                          <a:rPr lang="en-US" sz="1600" b="1">
                            <a:latin typeface="Cambria Math"/>
                          </a:rPr>
                          <m:t>𝐔</m:t>
                        </m:r>
                        <m:d>
                          <m:d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𝐭</m:t>
                            </m:r>
                          </m:e>
                        </m:d>
                        <m:r>
                          <a:rPr lang="en-US" sz="1600" b="1">
                            <a:latin typeface="Cambria Math"/>
                          </a:rPr>
                          <m:t> </m:t>
                        </m:r>
                        <m:r>
                          <a:rPr lang="en-US" sz="1600" b="1">
                            <a:latin typeface="Cambria Math"/>
                          </a:rPr>
                          <m:t>𝐬𝐢𝐧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  <a:sym typeface="Symbol"/>
                              </a:rPr>
                              <m:t></m:t>
                            </m:r>
                          </m:e>
                          <m:sub>
                            <m:r>
                              <a:rPr lang="en-US" sz="1600" b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sz="1600" b="1">
                            <a:latin typeface="Cambria Math"/>
                          </a:rPr>
                          <m:t>𝐧𝐭</m:t>
                        </m:r>
                        <m:r>
                          <a:rPr lang="en-US" sz="1600" b="1">
                            <a:latin typeface="Cambria Math"/>
                          </a:rPr>
                          <m:t> </m:t>
                        </m:r>
                        <m:r>
                          <a:rPr lang="en-US" sz="1600" b="1" dirty="0">
                            <a:latin typeface="Cambria Math"/>
                          </a:rPr>
                          <m:t>𝐝𝐭</m:t>
                        </m:r>
                      </m:e>
                    </m:nary>
                  </m:oMath>
                </a14:m>
                <a:endParaRPr lang="ru-RU" sz="1600" dirty="0" smtClean="0"/>
              </a:p>
              <a:p>
                <a:pPr>
                  <a:lnSpc>
                    <a:spcPts val="1600"/>
                  </a:lnSpc>
                  <a:spcBef>
                    <a:spcPts val="600"/>
                  </a:spcBef>
                </a:pPr>
                <a:r>
                  <a:rPr lang="ru-RU" dirty="0" smtClean="0"/>
                  <a:t>Изобразить спектр на графике.</a:t>
                </a:r>
              </a:p>
              <a:p>
                <a:pPr>
                  <a:lnSpc>
                    <a:spcPts val="1600"/>
                  </a:lnSpc>
                  <a:spcBef>
                    <a:spcPts val="1200"/>
                  </a:spcBef>
                </a:pPr>
                <a:endParaRPr lang="ru-RU" dirty="0"/>
              </a:p>
              <a:p>
                <a:pPr>
                  <a:lnSpc>
                    <a:spcPts val="1600"/>
                  </a:lnSpc>
                  <a:spcBef>
                    <a:spcPts val="1200"/>
                  </a:spcBef>
                </a:pPr>
                <a:endParaRPr lang="ru-RU" dirty="0" smtClean="0"/>
              </a:p>
              <a:p>
                <a:pPr>
                  <a:lnSpc>
                    <a:spcPts val="1600"/>
                  </a:lnSpc>
                  <a:spcBef>
                    <a:spcPts val="1200"/>
                  </a:spcBef>
                </a:pPr>
                <a:endParaRPr lang="ru-RU" dirty="0"/>
              </a:p>
              <a:p>
                <a:pPr>
                  <a:lnSpc>
                    <a:spcPts val="1600"/>
                  </a:lnSpc>
                  <a:spcBef>
                    <a:spcPts val="1200"/>
                  </a:spcBef>
                </a:pPr>
                <a:endParaRPr lang="ru-RU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883205"/>
                <a:ext cx="5016802" cy="4272965"/>
              </a:xfrm>
              <a:prstGeom prst="rect">
                <a:avLst/>
              </a:prstGeom>
              <a:blipFill rotWithShape="1">
                <a:blip r:embed="rId2"/>
                <a:stretch>
                  <a:fillRect l="-1094" t="-2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420767" y="2194153"/>
            <a:ext cx="328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0</a:t>
            </a:r>
            <a:endParaRPr lang="ru-RU" sz="1600" b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0063" y="3933056"/>
            <a:ext cx="1815111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ru-RU" b="1" dirty="0" smtClean="0"/>
              <a:t>Амплитудный</a:t>
            </a:r>
          </a:p>
          <a:p>
            <a:pPr>
              <a:lnSpc>
                <a:spcPts val="1400"/>
              </a:lnSpc>
            </a:pPr>
            <a:r>
              <a:rPr lang="ru-RU" b="1" dirty="0" smtClean="0"/>
              <a:t>спектр</a:t>
            </a:r>
            <a:endParaRPr lang="ru-RU" b="1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470063" y="5768769"/>
            <a:ext cx="309040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 flipV="1">
            <a:off x="458206" y="4309784"/>
            <a:ext cx="29957" cy="145934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3491880" y="5539293"/>
                <a:ext cx="553735" cy="610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>
                              <a:latin typeface="Cambria Math"/>
                              <a:sym typeface="Symbol"/>
                            </a:rPr>
                            <m:t>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  <a:sym typeface="Symbol"/>
                                </a:rPr>
                                <m:t></m:t>
                              </m:r>
                            </m:e>
                            <m:sub>
                              <m:r>
                                <a:rPr lang="en-US" b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5539293"/>
                <a:ext cx="553735" cy="61003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Прямая соединительная линия 43"/>
          <p:cNvCxnSpPr/>
          <p:nvPr/>
        </p:nvCxnSpPr>
        <p:spPr>
          <a:xfrm flipV="1">
            <a:off x="3025431" y="5673529"/>
            <a:ext cx="0" cy="17078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V="1">
            <a:off x="847294" y="5689930"/>
            <a:ext cx="0" cy="17078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1213565" y="5689930"/>
            <a:ext cx="0" cy="17078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V="1">
            <a:off x="1557415" y="5696779"/>
            <a:ext cx="0" cy="17078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1917455" y="5689930"/>
            <a:ext cx="0" cy="17078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V="1">
            <a:off x="2277495" y="5673529"/>
            <a:ext cx="0" cy="17078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V="1">
            <a:off x="2637535" y="5673529"/>
            <a:ext cx="0" cy="17078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8204" y="5860714"/>
            <a:ext cx="301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0     1     2      3      4      5      6      7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8973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630</Words>
  <Application>Microsoft Office PowerPoint</Application>
  <PresentationFormat>Экран (4:3)</PresentationFormat>
  <Paragraphs>129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Радиолокационные системы Занятие 9,  27 октября 2020      Доцент С.Н. Башкиров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Zapasnoq</dc:creator>
  <cp:lastModifiedBy>Zapasnoq</cp:lastModifiedBy>
  <cp:revision>254</cp:revision>
  <dcterms:created xsi:type="dcterms:W3CDTF">2020-10-04T08:16:07Z</dcterms:created>
  <dcterms:modified xsi:type="dcterms:W3CDTF">2020-10-27T07:40:11Z</dcterms:modified>
</cp:coreProperties>
</file>