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64" r:id="rId1"/>
  </p:sldMasterIdLst>
  <p:notesMasterIdLst>
    <p:notesMasterId r:id="rId21"/>
  </p:notesMasterIdLst>
  <p:sldIdLst>
    <p:sldId id="382" r:id="rId2"/>
    <p:sldId id="381" r:id="rId3"/>
    <p:sldId id="398" r:id="rId4"/>
    <p:sldId id="400" r:id="rId5"/>
    <p:sldId id="399" r:id="rId6"/>
    <p:sldId id="401" r:id="rId7"/>
    <p:sldId id="402" r:id="rId8"/>
    <p:sldId id="404" r:id="rId9"/>
    <p:sldId id="403" r:id="rId10"/>
    <p:sldId id="405" r:id="rId11"/>
    <p:sldId id="407" r:id="rId12"/>
    <p:sldId id="409" r:id="rId13"/>
    <p:sldId id="408" r:id="rId14"/>
    <p:sldId id="410" r:id="rId15"/>
    <p:sldId id="411" r:id="rId16"/>
    <p:sldId id="412" r:id="rId17"/>
    <p:sldId id="413" r:id="rId18"/>
    <p:sldId id="414" r:id="rId19"/>
    <p:sldId id="418" r:id="rId20"/>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30" autoAdjust="0"/>
    <p:restoredTop sz="71335" autoAdjust="0"/>
  </p:normalViewPr>
  <p:slideViewPr>
    <p:cSldViewPr>
      <p:cViewPr varScale="1">
        <p:scale>
          <a:sx n="58" d="100"/>
          <a:sy n="58" d="100"/>
        </p:scale>
        <p:origin x="-1758"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761133-AA30-4682-A88E-A0A1066411D2}" type="datetimeFigureOut">
              <a:rPr lang="ru-RU" smtClean="0"/>
              <a:pPr/>
              <a:t>09.04.2019</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6DA6E-3E6A-4C51-A65E-2FA83A772343}" type="slidenum">
              <a:rPr lang="ru-RU" smtClean="0"/>
              <a:pPr/>
              <a:t>‹#›</a:t>
            </a:fld>
            <a:endParaRPr lang="ru-RU"/>
          </a:p>
        </p:txBody>
      </p:sp>
    </p:spTree>
    <p:extLst>
      <p:ext uri="{BB962C8B-B14F-4D97-AF65-F5344CB8AC3E}">
        <p14:creationId xmlns:p14="http://schemas.microsoft.com/office/powerpoint/2010/main" val="2073657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ravesli.com/urok-1-vvedenie-v-programmirovanie/"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ravesli.com/urok-8-struktura-programm-s/"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ru.wikipedia.org/wiki/%D0%A2%D1%80%D0%B0%D0%BD%D1%81%D0%BB%D1%8F%D1%82%D0%BE%D1%80"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Рассмотрим </a:t>
            </a:r>
            <a:r>
              <a:rPr lang="ru-RU" dirty="0" smtClean="0">
                <a:latin typeface="Arial" pitchFamily="34" charset="0"/>
                <a:cs typeface="Arial" pitchFamily="34" charset="0"/>
              </a:rPr>
              <a:t>Упрощенная модель </a:t>
            </a:r>
            <a:r>
              <a:rPr lang="ru-RU" dirty="0" err="1" smtClean="0">
                <a:latin typeface="Arial" pitchFamily="34" charset="0"/>
                <a:cs typeface="Arial" pitchFamily="34" charset="0"/>
              </a:rPr>
              <a:t>модель</a:t>
            </a:r>
            <a:r>
              <a:rPr lang="ru-RU" dirty="0" smtClean="0">
                <a:latin typeface="Arial" pitchFamily="34" charset="0"/>
                <a:cs typeface="Arial" pitchFamily="34" charset="0"/>
              </a:rPr>
              <a:t> обработки информации в компьютере</a:t>
            </a:r>
          </a:p>
          <a:p>
            <a:r>
              <a:rPr lang="ru-RU" dirty="0" smtClean="0">
                <a:latin typeface="Arial" pitchFamily="34" charset="0"/>
                <a:cs typeface="Arial" pitchFamily="34" charset="0"/>
              </a:rPr>
              <a:t>Мы не будем рассматривать как связаны</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ЗУ может быть жестким диском, </a:t>
            </a:r>
            <a:r>
              <a:rPr lang="en-US" baseline="0" dirty="0" smtClean="0"/>
              <a:t>SSD, ROM</a:t>
            </a:r>
            <a:endParaRPr lang="ru-RU" dirty="0" smtClean="0"/>
          </a:p>
          <a:p>
            <a:r>
              <a:rPr lang="ru-RU" dirty="0" smtClean="0"/>
              <a:t>Программа загружается</a:t>
            </a:r>
            <a:r>
              <a:rPr lang="ru-RU" baseline="0" dirty="0" smtClean="0"/>
              <a:t> в ОЗУ из ЗУ и процессор исполняет загруженные в ОЗУ команды.</a:t>
            </a:r>
          </a:p>
          <a:p>
            <a:endParaRPr lang="ru-RU" baseline="0" dirty="0" smtClean="0"/>
          </a:p>
          <a:p>
            <a:endParaRPr lang="ru-RU" dirty="0"/>
          </a:p>
        </p:txBody>
      </p:sp>
      <p:sp>
        <p:nvSpPr>
          <p:cNvPr id="4" name="Номер слайда 3"/>
          <p:cNvSpPr>
            <a:spLocks noGrp="1"/>
          </p:cNvSpPr>
          <p:nvPr>
            <p:ph type="sldNum" sz="quarter" idx="10"/>
          </p:nvPr>
        </p:nvSpPr>
        <p:spPr/>
        <p:txBody>
          <a:bodyPr/>
          <a:lstStyle/>
          <a:p>
            <a:fld id="{01F6DA6E-3E6A-4C51-A65E-2FA83A772343}" type="slidenum">
              <a:rPr lang="ru-RU" smtClean="0"/>
              <a:pPr/>
              <a:t>2</a:t>
            </a:fld>
            <a:endParaRPr lang="ru-RU"/>
          </a:p>
        </p:txBody>
      </p:sp>
    </p:spTree>
    <p:extLst>
      <p:ext uri="{BB962C8B-B14F-4D97-AF65-F5344CB8AC3E}">
        <p14:creationId xmlns:p14="http://schemas.microsoft.com/office/powerpoint/2010/main" val="4623289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1" dirty="0" smtClean="0"/>
              <a:t>Шаг №4: Компиляция.</a:t>
            </a:r>
          </a:p>
          <a:p>
            <a:r>
              <a:rPr lang="ru-RU" dirty="0" smtClean="0"/>
              <a:t>Для того, чтобы скомпилировать программу нам нужен </a:t>
            </a:r>
            <a:r>
              <a:rPr lang="ru-RU" b="1" dirty="0" smtClean="0">
                <a:hlinkClick r:id="rId3"/>
              </a:rPr>
              <a:t>компилятор</a:t>
            </a:r>
            <a:r>
              <a:rPr lang="ru-RU" dirty="0" smtClean="0"/>
              <a:t>. Работа компилятора состоит из двух частей:</a:t>
            </a:r>
          </a:p>
          <a:p>
            <a:r>
              <a:rPr lang="ru-RU" dirty="0" smtClean="0">
                <a:effectLst/>
              </a:rPr>
              <a:t>1) Проверка программы на соответствие правилам языка C++ (проверка синтаксиса). Если проверка будет неудачной, то компилятор выдаст сообщение об ошибках, которые нужно будет исправить.</a:t>
            </a:r>
          </a:p>
          <a:p>
            <a:r>
              <a:rPr lang="ru-RU" dirty="0" smtClean="0">
                <a:effectLst/>
              </a:rPr>
              <a:t>2) Конвертация каждого исходного файла с кодом в </a:t>
            </a:r>
            <a:r>
              <a:rPr lang="ru-RU" b="1" dirty="0" smtClean="0">
                <a:effectLst/>
              </a:rPr>
              <a:t>объектный файл</a:t>
            </a:r>
            <a:r>
              <a:rPr lang="ru-RU" dirty="0" smtClean="0">
                <a:effectLst/>
              </a:rPr>
              <a:t> (или еще </a:t>
            </a:r>
            <a:r>
              <a:rPr lang="ru-RU" i="1" dirty="0" smtClean="0">
                <a:effectLst/>
              </a:rPr>
              <a:t>объектный модуль</a:t>
            </a:r>
            <a:r>
              <a:rPr lang="ru-RU" dirty="0" smtClean="0">
                <a:effectLst/>
              </a:rPr>
              <a:t>) на машинном языке. Объектные файлы, как правило, имеют названия </a:t>
            </a:r>
            <a:r>
              <a:rPr lang="ru-RU" i="1" dirty="0" err="1" smtClean="0">
                <a:effectLst/>
              </a:rPr>
              <a:t>name.o</a:t>
            </a:r>
            <a:r>
              <a:rPr lang="ru-RU" dirty="0" smtClean="0">
                <a:effectLst/>
              </a:rPr>
              <a:t> или </a:t>
            </a:r>
            <a:r>
              <a:rPr lang="ru-RU" i="1" dirty="0" smtClean="0">
                <a:effectLst/>
              </a:rPr>
              <a:t>name.obj</a:t>
            </a:r>
            <a:r>
              <a:rPr lang="ru-RU" dirty="0" smtClean="0">
                <a:effectLst/>
              </a:rPr>
              <a:t>, где </a:t>
            </a:r>
            <a:r>
              <a:rPr lang="ru-RU" i="1" dirty="0" err="1" smtClean="0">
                <a:effectLst/>
              </a:rPr>
              <a:t>name</a:t>
            </a:r>
            <a:r>
              <a:rPr lang="ru-RU" dirty="0" smtClean="0">
                <a:effectLst/>
              </a:rPr>
              <a:t> должно быть такое же как и имя исходного файла .</a:t>
            </a:r>
            <a:r>
              <a:rPr lang="ru-RU" dirty="0" err="1" smtClean="0">
                <a:effectLst/>
              </a:rPr>
              <a:t>cpp</a:t>
            </a:r>
            <a:r>
              <a:rPr lang="ru-RU" dirty="0" smtClean="0">
                <a:effectLst/>
              </a:rPr>
              <a:t>. Если ваша программа имеет 3 файла .</a:t>
            </a:r>
            <a:r>
              <a:rPr lang="ru-RU" dirty="0" err="1" smtClean="0">
                <a:effectLst/>
              </a:rPr>
              <a:t>cpp</a:t>
            </a:r>
            <a:r>
              <a:rPr lang="ru-RU" dirty="0" smtClean="0">
                <a:effectLst/>
              </a:rPr>
              <a:t>, компилятор сгенерирует 3 объектных файла.</a:t>
            </a:r>
          </a:p>
          <a:p>
            <a:r>
              <a:rPr lang="ru-RU" dirty="0" smtClean="0"/>
              <a:t>Стоит упомянуть, что такие операционные системы как </a:t>
            </a:r>
            <a:r>
              <a:rPr lang="ru-RU" dirty="0" err="1" smtClean="0"/>
              <a:t>Linux</a:t>
            </a:r>
            <a:r>
              <a:rPr lang="ru-RU" dirty="0" smtClean="0"/>
              <a:t> и </a:t>
            </a:r>
            <a:r>
              <a:rPr lang="ru-RU" dirty="0" err="1" smtClean="0"/>
              <a:t>Mac</a:t>
            </a:r>
            <a:r>
              <a:rPr lang="ru-RU" dirty="0" smtClean="0"/>
              <a:t> OS X имеют уже встроенный компилятор C++, который называется </a:t>
            </a:r>
            <a:r>
              <a:rPr lang="ru-RU" b="1" dirty="0" smtClean="0"/>
              <a:t>g++</a:t>
            </a:r>
            <a:r>
              <a:rPr lang="ru-RU" dirty="0" smtClean="0"/>
              <a:t>. Для компиляции файлов с командной строки с помощью g++ вам нужно будет прописать следующее:</a:t>
            </a:r>
          </a:p>
          <a:p>
            <a:r>
              <a:rPr lang="ru-RU" dirty="0" smtClean="0"/>
              <a:t>g++ -c file1.cpp file2.cpp file3.cpp</a:t>
            </a:r>
          </a:p>
          <a:p>
            <a:r>
              <a:rPr lang="ru-RU" dirty="0" smtClean="0"/>
              <a:t>Таким образом мы создадим file1.o, file2.o и file3.o. </a:t>
            </a:r>
            <a:r>
              <a:rPr lang="ru-RU" b="1" dirty="0" smtClean="0"/>
              <a:t>-c</a:t>
            </a:r>
            <a:r>
              <a:rPr lang="ru-RU" dirty="0" smtClean="0"/>
              <a:t> означает «только скомпилировать», т.е. просто создать </a:t>
            </a:r>
            <a:r>
              <a:rPr lang="ru-RU" i="1" dirty="0" smtClean="0"/>
              <a:t>.o</a:t>
            </a:r>
            <a:r>
              <a:rPr lang="ru-RU" dirty="0" smtClean="0"/>
              <a:t> (объектные) файлы.</a:t>
            </a:r>
          </a:p>
          <a:p>
            <a:r>
              <a:rPr lang="ru-RU" dirty="0" smtClean="0"/>
              <a:t>Есть и другие компиляторы для </a:t>
            </a:r>
            <a:r>
              <a:rPr lang="ru-RU" dirty="0" err="1" smtClean="0"/>
              <a:t>Linux</a:t>
            </a:r>
            <a:r>
              <a:rPr lang="ru-RU" dirty="0" smtClean="0"/>
              <a:t>, </a:t>
            </a:r>
            <a:r>
              <a:rPr lang="ru-RU" dirty="0" err="1" smtClean="0"/>
              <a:t>Windows</a:t>
            </a:r>
            <a:r>
              <a:rPr lang="ru-RU" dirty="0" smtClean="0"/>
              <a:t> и любой другой ОС. В сложных проектах некоторые </a:t>
            </a:r>
            <a:r>
              <a:rPr lang="ru-RU" b="1" dirty="0" smtClean="0"/>
              <a:t>IDE</a:t>
            </a:r>
            <a:r>
              <a:rPr lang="ru-RU" dirty="0" smtClean="0"/>
              <a:t> (Интегрированные среды разработки) используют </a:t>
            </a:r>
            <a:r>
              <a:rPr lang="ru-RU" b="1" dirty="0" err="1" smtClean="0"/>
              <a:t>makefile</a:t>
            </a:r>
            <a:r>
              <a:rPr lang="ru-RU" dirty="0" smtClean="0"/>
              <a:t> – файл, который сообщает компилятору, какие файлы нужно скомпилировать. </a:t>
            </a:r>
            <a:r>
              <a:rPr lang="ru-RU" dirty="0" err="1" smtClean="0"/>
              <a:t>Makefiles</a:t>
            </a:r>
            <a:r>
              <a:rPr lang="ru-RU" dirty="0" smtClean="0"/>
              <a:t> — это сложная тема и есть целые книги, посвящены только им. К счастью, вам не нужно беспокоиться о них, поэтому рассматривать их сейчас мы не будем.</a:t>
            </a:r>
            <a:endParaRPr lang="ru-RU" dirty="0"/>
          </a:p>
        </p:txBody>
      </p:sp>
      <p:sp>
        <p:nvSpPr>
          <p:cNvPr id="4" name="Номер слайда 3"/>
          <p:cNvSpPr>
            <a:spLocks noGrp="1"/>
          </p:cNvSpPr>
          <p:nvPr>
            <p:ph type="sldNum" sz="quarter" idx="10"/>
          </p:nvPr>
        </p:nvSpPr>
        <p:spPr/>
        <p:txBody>
          <a:bodyPr/>
          <a:lstStyle/>
          <a:p>
            <a:fld id="{01F6DA6E-3E6A-4C51-A65E-2FA83A772343}" type="slidenum">
              <a:rPr lang="ru-RU" smtClean="0"/>
              <a:pPr/>
              <a:t>11</a:t>
            </a:fld>
            <a:endParaRPr lang="ru-RU"/>
          </a:p>
        </p:txBody>
      </p:sp>
    </p:spTree>
    <p:extLst>
      <p:ext uri="{BB962C8B-B14F-4D97-AF65-F5344CB8AC3E}">
        <p14:creationId xmlns:p14="http://schemas.microsoft.com/office/powerpoint/2010/main" val="13668370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1" dirty="0" smtClean="0"/>
              <a:t>Шаг №5: </a:t>
            </a:r>
            <a:r>
              <a:rPr lang="ru-RU" b="1" dirty="0" err="1" smtClean="0"/>
              <a:t>Линкинг</a:t>
            </a:r>
            <a:r>
              <a:rPr lang="ru-RU" b="1" dirty="0" smtClean="0"/>
              <a:t> (связывание).</a:t>
            </a:r>
          </a:p>
          <a:p>
            <a:r>
              <a:rPr lang="ru-RU" b="1" dirty="0" err="1" smtClean="0"/>
              <a:t>Линкинг</a:t>
            </a:r>
            <a:r>
              <a:rPr lang="ru-RU" dirty="0" smtClean="0"/>
              <a:t> – это процесс связывания всех объектных файлов, генерируемых компилятором и объединения их в единую исполняемую программу, которую вы сможете выполнить (запустить). Это делается с помощью программы, которая называется </a:t>
            </a:r>
            <a:r>
              <a:rPr lang="ru-RU" b="1" dirty="0" smtClean="0"/>
              <a:t>линкер</a:t>
            </a:r>
            <a:r>
              <a:rPr lang="ru-RU" dirty="0" smtClean="0"/>
              <a:t> (компоновщик).</a:t>
            </a:r>
          </a:p>
          <a:p>
            <a:r>
              <a:rPr lang="ru-RU" dirty="0" smtClean="0"/>
              <a:t>Кроме объектных файлов, линкер также включает файлы из стандартной библиотеки С++ (или любой другой библиотеки, которую вы используете, например, библиотеки графики или звука). Сам по себе язык С++ довольно маленький и простой. Тем не менее, подключается большая библиотека дополнительных компонентов, которые могут использовать ваши программы, и эти компоненты находятся в стандартной библиотеке C++. Например, если вы хотите вывести что-то на экран, у вашей программе должна быть специальная команда, которая сообщит компилятору, что вы хотели бы использовать I/O (ввод/вывод) из стандартной библиотеки C++.</a:t>
            </a:r>
          </a:p>
          <a:p>
            <a:r>
              <a:rPr lang="ru-RU" dirty="0" smtClean="0"/>
              <a:t>После того, как компоновщик закончит </a:t>
            </a:r>
            <a:r>
              <a:rPr lang="ru-RU" dirty="0" err="1" smtClean="0"/>
              <a:t>линкинг</a:t>
            </a:r>
            <a:r>
              <a:rPr lang="ru-RU" dirty="0" smtClean="0"/>
              <a:t> (связывание) всех объектных файлов (при условии, что не будет ошибок), вы получите исполняемый файл. Опять же, в целях наглядности, чтобы связать </a:t>
            </a:r>
            <a:r>
              <a:rPr lang="ru-RU" i="1" dirty="0" smtClean="0"/>
              <a:t>.o</a:t>
            </a:r>
            <a:r>
              <a:rPr lang="ru-RU" dirty="0" smtClean="0"/>
              <a:t> файлы, которые мы создали выше в </a:t>
            </a:r>
            <a:r>
              <a:rPr lang="ru-RU" dirty="0" err="1" smtClean="0"/>
              <a:t>Linux</a:t>
            </a:r>
            <a:r>
              <a:rPr lang="ru-RU" dirty="0" smtClean="0"/>
              <a:t> или </a:t>
            </a:r>
            <a:r>
              <a:rPr lang="ru-RU" dirty="0" err="1" smtClean="0"/>
              <a:t>Mac</a:t>
            </a:r>
            <a:r>
              <a:rPr lang="ru-RU" dirty="0" smtClean="0"/>
              <a:t> OS X, мы снова можем использовать g++:</a:t>
            </a:r>
          </a:p>
          <a:p>
            <a:r>
              <a:rPr lang="ru-RU" dirty="0" smtClean="0"/>
              <a:t>g++ -o </a:t>
            </a:r>
            <a:r>
              <a:rPr lang="ru-RU" dirty="0" err="1" smtClean="0"/>
              <a:t>prog</a:t>
            </a:r>
            <a:r>
              <a:rPr lang="ru-RU" dirty="0" smtClean="0"/>
              <a:t> file1.o file2.o file3.o</a:t>
            </a:r>
          </a:p>
          <a:p>
            <a:r>
              <a:rPr lang="ru-RU" b="1" dirty="0" smtClean="0"/>
              <a:t>-o</a:t>
            </a:r>
            <a:r>
              <a:rPr lang="ru-RU" dirty="0" smtClean="0"/>
              <a:t> сообщает g++, что мы хотим получить исполняемый файл с именем «</a:t>
            </a:r>
            <a:r>
              <a:rPr lang="ru-RU" i="1" dirty="0" err="1" smtClean="0"/>
              <a:t>prog</a:t>
            </a:r>
            <a:r>
              <a:rPr lang="ru-RU" dirty="0" smtClean="0"/>
              <a:t>» с файлов file1.o, file2.o и file3.o. При желании, компиляцию и </a:t>
            </a:r>
            <a:r>
              <a:rPr lang="ru-RU" dirty="0" err="1" smtClean="0"/>
              <a:t>линкинг</a:t>
            </a:r>
            <a:r>
              <a:rPr lang="ru-RU" dirty="0" smtClean="0"/>
              <a:t> можно объединить в один шаг:</a:t>
            </a:r>
          </a:p>
          <a:p>
            <a:r>
              <a:rPr lang="ru-RU" dirty="0" smtClean="0"/>
              <a:t>g++ -o </a:t>
            </a:r>
            <a:r>
              <a:rPr lang="ru-RU" dirty="0" err="1" smtClean="0"/>
              <a:t>prog</a:t>
            </a:r>
            <a:r>
              <a:rPr lang="ru-RU" dirty="0" smtClean="0"/>
              <a:t> file1.cpp file2.cpp file3.cpp</a:t>
            </a:r>
          </a:p>
          <a:p>
            <a:r>
              <a:rPr lang="ru-RU" dirty="0" smtClean="0"/>
              <a:t>Результатом будет исполняемый файл с именем «</a:t>
            </a:r>
            <a:r>
              <a:rPr lang="ru-RU" i="1" dirty="0" err="1" smtClean="0"/>
              <a:t>prog</a:t>
            </a:r>
            <a:r>
              <a:rPr lang="ru-RU" smtClean="0"/>
              <a:t>».</a:t>
            </a:r>
            <a:endParaRPr lang="ru-RU"/>
          </a:p>
        </p:txBody>
      </p:sp>
      <p:sp>
        <p:nvSpPr>
          <p:cNvPr id="4" name="Номер слайда 3"/>
          <p:cNvSpPr>
            <a:spLocks noGrp="1"/>
          </p:cNvSpPr>
          <p:nvPr>
            <p:ph type="sldNum" sz="quarter" idx="10"/>
          </p:nvPr>
        </p:nvSpPr>
        <p:spPr/>
        <p:txBody>
          <a:bodyPr/>
          <a:lstStyle/>
          <a:p>
            <a:fld id="{01F6DA6E-3E6A-4C51-A65E-2FA83A772343}" type="slidenum">
              <a:rPr lang="ru-RU" smtClean="0"/>
              <a:pPr/>
              <a:t>12</a:t>
            </a:fld>
            <a:endParaRPr lang="ru-RU"/>
          </a:p>
        </p:txBody>
      </p:sp>
    </p:spTree>
    <p:extLst>
      <p:ext uri="{BB962C8B-B14F-4D97-AF65-F5344CB8AC3E}">
        <p14:creationId xmlns:p14="http://schemas.microsoft.com/office/powerpoint/2010/main" val="13668370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1" dirty="0" smtClean="0"/>
              <a:t>Шаг №5: </a:t>
            </a:r>
            <a:r>
              <a:rPr lang="ru-RU" b="1" dirty="0" err="1" smtClean="0"/>
              <a:t>Линкинг</a:t>
            </a:r>
            <a:r>
              <a:rPr lang="ru-RU" b="1" dirty="0" smtClean="0"/>
              <a:t> (связывание).</a:t>
            </a:r>
          </a:p>
          <a:p>
            <a:r>
              <a:rPr lang="ru-RU" b="1" dirty="0" err="1" smtClean="0"/>
              <a:t>Линкинг</a:t>
            </a:r>
            <a:r>
              <a:rPr lang="ru-RU" dirty="0" smtClean="0"/>
              <a:t> – это процесс связывания всех объектных файлов, генерируемых компилятором и объединения их в единую исполняемую программу, которую вы сможете выполнить (запустить). Это делается с помощью программы, которая называется </a:t>
            </a:r>
            <a:r>
              <a:rPr lang="ru-RU" b="1" dirty="0" smtClean="0"/>
              <a:t>линкер</a:t>
            </a:r>
            <a:r>
              <a:rPr lang="ru-RU" dirty="0" smtClean="0"/>
              <a:t> (компоновщик).</a:t>
            </a:r>
          </a:p>
          <a:p>
            <a:r>
              <a:rPr lang="ru-RU" dirty="0" smtClean="0"/>
              <a:t>Кроме объектных файлов, линкер также включает файлы из стандартной библиотеки С++ (или любой другой библиотеки, которую вы используете, например, библиотеки графики или звука). Сам по себе язык С++ довольно маленький и простой. Тем не менее, подключается большая библиотека дополнительных компонентов, которые могут использовать ваши программы, и эти компоненты находятся в стандартной библиотеке C++. Например, если вы хотите вывести что-то на экран, у вашей программе должна быть специальная команда, которая сообщит компилятору, что вы хотели бы использовать I/O (ввод/вывод) из стандартной библиотеки C++.</a:t>
            </a:r>
          </a:p>
          <a:p>
            <a:r>
              <a:rPr lang="ru-RU" dirty="0" smtClean="0"/>
              <a:t>После того, как компоновщик закончит </a:t>
            </a:r>
            <a:r>
              <a:rPr lang="ru-RU" dirty="0" err="1" smtClean="0"/>
              <a:t>линкинг</a:t>
            </a:r>
            <a:r>
              <a:rPr lang="ru-RU" dirty="0" smtClean="0"/>
              <a:t> (связывание) всех объектных файлов (при условии, что не будет ошибок), вы получите исполняемый файл. Опять же, в целях наглядности, чтобы связать </a:t>
            </a:r>
            <a:r>
              <a:rPr lang="ru-RU" i="1" dirty="0" smtClean="0"/>
              <a:t>.o</a:t>
            </a:r>
            <a:r>
              <a:rPr lang="ru-RU" dirty="0" smtClean="0"/>
              <a:t> файлы, которые мы создали выше в </a:t>
            </a:r>
            <a:r>
              <a:rPr lang="ru-RU" dirty="0" err="1" smtClean="0"/>
              <a:t>Linux</a:t>
            </a:r>
            <a:r>
              <a:rPr lang="ru-RU" dirty="0" smtClean="0"/>
              <a:t> или </a:t>
            </a:r>
            <a:r>
              <a:rPr lang="ru-RU" dirty="0" err="1" smtClean="0"/>
              <a:t>Mac</a:t>
            </a:r>
            <a:r>
              <a:rPr lang="ru-RU" dirty="0" smtClean="0"/>
              <a:t> OS X, мы снова можем использовать g++:</a:t>
            </a:r>
          </a:p>
          <a:p>
            <a:r>
              <a:rPr lang="ru-RU" dirty="0" smtClean="0"/>
              <a:t>g++ -o </a:t>
            </a:r>
            <a:r>
              <a:rPr lang="ru-RU" dirty="0" err="1" smtClean="0"/>
              <a:t>prog</a:t>
            </a:r>
            <a:r>
              <a:rPr lang="ru-RU" dirty="0" smtClean="0"/>
              <a:t> file1.o file2.o file3.o</a:t>
            </a:r>
          </a:p>
          <a:p>
            <a:r>
              <a:rPr lang="ru-RU" b="1" dirty="0" smtClean="0"/>
              <a:t>-o</a:t>
            </a:r>
            <a:r>
              <a:rPr lang="ru-RU" dirty="0" smtClean="0"/>
              <a:t> сообщает g++, что мы хотим получить исполняемый файл с именем «</a:t>
            </a:r>
            <a:r>
              <a:rPr lang="ru-RU" i="1" dirty="0" err="1" smtClean="0"/>
              <a:t>prog</a:t>
            </a:r>
            <a:r>
              <a:rPr lang="ru-RU" dirty="0" smtClean="0"/>
              <a:t>» с файлов file1.o, file2.o и file3.o. При желании, компиляцию и </a:t>
            </a:r>
            <a:r>
              <a:rPr lang="ru-RU" dirty="0" err="1" smtClean="0"/>
              <a:t>линкинг</a:t>
            </a:r>
            <a:r>
              <a:rPr lang="ru-RU" dirty="0" smtClean="0"/>
              <a:t> можно объединить в один шаг:</a:t>
            </a:r>
          </a:p>
          <a:p>
            <a:r>
              <a:rPr lang="ru-RU" dirty="0" smtClean="0"/>
              <a:t>g++ -o </a:t>
            </a:r>
            <a:r>
              <a:rPr lang="ru-RU" dirty="0" err="1" smtClean="0"/>
              <a:t>prog</a:t>
            </a:r>
            <a:r>
              <a:rPr lang="ru-RU" dirty="0" smtClean="0"/>
              <a:t> file1.cpp file2.cpp file3.cpp</a:t>
            </a:r>
          </a:p>
          <a:p>
            <a:r>
              <a:rPr lang="ru-RU" dirty="0" smtClean="0"/>
              <a:t>Результатом будет исполняемый файл с именем «</a:t>
            </a:r>
            <a:r>
              <a:rPr lang="ru-RU" i="1" dirty="0" err="1" smtClean="0"/>
              <a:t>prog</a:t>
            </a:r>
            <a:r>
              <a:rPr lang="ru-RU" dirty="0" smtClean="0"/>
              <a:t>».</a:t>
            </a:r>
            <a:endParaRPr lang="ru-RU" dirty="0"/>
          </a:p>
        </p:txBody>
      </p:sp>
      <p:sp>
        <p:nvSpPr>
          <p:cNvPr id="4" name="Номер слайда 3"/>
          <p:cNvSpPr>
            <a:spLocks noGrp="1"/>
          </p:cNvSpPr>
          <p:nvPr>
            <p:ph type="sldNum" sz="quarter" idx="10"/>
          </p:nvPr>
        </p:nvSpPr>
        <p:spPr/>
        <p:txBody>
          <a:bodyPr/>
          <a:lstStyle/>
          <a:p>
            <a:fld id="{01F6DA6E-3E6A-4C51-A65E-2FA83A772343}" type="slidenum">
              <a:rPr lang="ru-RU" smtClean="0"/>
              <a:pPr/>
              <a:t>13</a:t>
            </a:fld>
            <a:endParaRPr lang="ru-RU"/>
          </a:p>
        </p:txBody>
      </p:sp>
    </p:spTree>
    <p:extLst>
      <p:ext uri="{BB962C8B-B14F-4D97-AF65-F5344CB8AC3E}">
        <p14:creationId xmlns:p14="http://schemas.microsoft.com/office/powerpoint/2010/main" val="13668370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Компьютерная программа — это последовательность инструкций, которые говорят компьютеру, что делать.</a:t>
            </a:r>
          </a:p>
          <a:p>
            <a:r>
              <a:rPr lang="ru-RU" b="1" dirty="0" err="1" smtClean="0"/>
              <a:t>Стейтменты</a:t>
            </a:r>
            <a:endParaRPr lang="ru-RU" b="1" dirty="0" smtClean="0"/>
          </a:p>
          <a:p>
            <a:r>
              <a:rPr lang="ru-RU" b="1" dirty="0" err="1" smtClean="0"/>
              <a:t>Statement</a:t>
            </a:r>
            <a:r>
              <a:rPr lang="ru-RU" b="1" dirty="0" smtClean="0"/>
              <a:t> </a:t>
            </a:r>
            <a:r>
              <a:rPr lang="ru-RU" dirty="0" smtClean="0"/>
              <a:t>(</a:t>
            </a:r>
            <a:r>
              <a:rPr lang="ru-RU" b="1" dirty="0" err="1" smtClean="0"/>
              <a:t>стейтмент</a:t>
            </a:r>
            <a:r>
              <a:rPr lang="ru-RU" dirty="0" smtClean="0"/>
              <a:t>) – это наиболее распространенный тип инструкций в программах. Это и есть та самая инструкция, наименьшая независимая единица в языке С++. </a:t>
            </a:r>
            <a:r>
              <a:rPr lang="ru-RU" dirty="0" err="1" smtClean="0"/>
              <a:t>Стейтмент</a:t>
            </a:r>
            <a:r>
              <a:rPr lang="ru-RU" dirty="0" smtClean="0"/>
              <a:t> в программировании это то же самое, что и предложение в русском языке. Мы пишем предложения, чтобы выразить какую-то идею. В C++ мы пишем </a:t>
            </a:r>
            <a:r>
              <a:rPr lang="ru-RU" dirty="0" err="1" smtClean="0"/>
              <a:t>стейтменты</a:t>
            </a:r>
            <a:r>
              <a:rPr lang="ru-RU" dirty="0" smtClean="0"/>
              <a:t>, чтобы выполнить задание. </a:t>
            </a:r>
            <a:r>
              <a:rPr lang="ru-RU" b="1" dirty="0" err="1" smtClean="0"/>
              <a:t>Стейтменты</a:t>
            </a:r>
            <a:r>
              <a:rPr lang="ru-RU" b="1" dirty="0" smtClean="0"/>
              <a:t> в C++ заканчиваются точкой с запятой.</a:t>
            </a:r>
            <a:endParaRPr lang="ru-RU" dirty="0" smtClean="0"/>
          </a:p>
          <a:p>
            <a:r>
              <a:rPr lang="ru-RU" i="1" dirty="0" smtClean="0"/>
              <a:t>Примечание</a:t>
            </a:r>
            <a:r>
              <a:rPr lang="ru-RU" dirty="0" smtClean="0"/>
              <a:t>: В дальнейшем, </a:t>
            </a:r>
            <a:r>
              <a:rPr lang="ru-RU" dirty="0" err="1" smtClean="0"/>
              <a:t>statement</a:t>
            </a:r>
            <a:r>
              <a:rPr lang="ru-RU" dirty="0" smtClean="0"/>
              <a:t> будет переводиться как инструкция, операция или просто </a:t>
            </a:r>
            <a:r>
              <a:rPr lang="ru-RU" dirty="0" err="1" smtClean="0"/>
              <a:t>стейтмент</a:t>
            </a:r>
            <a:r>
              <a:rPr lang="ru-RU" dirty="0" smtClean="0"/>
              <a:t>.</a:t>
            </a:r>
          </a:p>
          <a:p>
            <a:r>
              <a:rPr lang="ru-RU" dirty="0" smtClean="0"/>
              <a:t>Есть много различных видов инструкций в C++. Ниже приведены самые распространенные из них:</a:t>
            </a:r>
          </a:p>
          <a:p>
            <a:r>
              <a:rPr lang="ru-RU" dirty="0" err="1" smtClean="0">
                <a:effectLst/>
              </a:rPr>
              <a:t>int</a:t>
            </a:r>
            <a:r>
              <a:rPr lang="ru-RU" dirty="0" smtClean="0">
                <a:effectLst/>
              </a:rPr>
              <a:t> x;</a:t>
            </a:r>
          </a:p>
          <a:p>
            <a:r>
              <a:rPr lang="ru-RU" dirty="0" smtClean="0">
                <a:effectLst/>
              </a:rPr>
              <a:t>x = 5;</a:t>
            </a:r>
          </a:p>
          <a:p>
            <a:r>
              <a:rPr lang="ru-RU" dirty="0" err="1" smtClean="0">
                <a:effectLst/>
              </a:rPr>
              <a:t>std</a:t>
            </a:r>
            <a:r>
              <a:rPr lang="ru-RU" dirty="0" smtClean="0">
                <a:effectLst/>
              </a:rPr>
              <a:t>::</a:t>
            </a:r>
            <a:r>
              <a:rPr lang="ru-RU" dirty="0" err="1" smtClean="0">
                <a:effectLst/>
              </a:rPr>
              <a:t>cout</a:t>
            </a:r>
            <a:r>
              <a:rPr lang="ru-RU" dirty="0" smtClean="0">
                <a:effectLst/>
              </a:rPr>
              <a:t> &lt;&lt; x;</a:t>
            </a:r>
          </a:p>
          <a:p>
            <a:r>
              <a:rPr lang="ru-RU" dirty="0" err="1" smtClean="0"/>
              <a:t>int</a:t>
            </a:r>
            <a:r>
              <a:rPr lang="ru-RU" dirty="0" smtClean="0"/>
              <a:t> х – это </a:t>
            </a:r>
            <a:r>
              <a:rPr lang="ru-RU" b="1" dirty="0" err="1" smtClean="0"/>
              <a:t>statement</a:t>
            </a:r>
            <a:r>
              <a:rPr lang="ru-RU" b="1" dirty="0" smtClean="0"/>
              <a:t> </a:t>
            </a:r>
            <a:r>
              <a:rPr lang="ru-RU" b="1" dirty="0" err="1" smtClean="0"/>
              <a:t>declaration</a:t>
            </a:r>
            <a:r>
              <a:rPr lang="ru-RU" b="1" dirty="0" smtClean="0"/>
              <a:t> </a:t>
            </a:r>
            <a:r>
              <a:rPr lang="ru-RU" dirty="0" smtClean="0"/>
              <a:t>(</a:t>
            </a:r>
            <a:r>
              <a:rPr lang="ru-RU" b="1" dirty="0" smtClean="0"/>
              <a:t>операция объявления</a:t>
            </a:r>
            <a:r>
              <a:rPr lang="ru-RU" dirty="0" smtClean="0"/>
              <a:t>). Она сообщает компилятору, что х является переменной. В программировании, каждая переменная занимает свою определенную ячейку памяти. Все переменные в программе должны быть объявлены, прежде чем использованы. Мы детальнее поговорим о переменных в следующих уроках.</a:t>
            </a:r>
          </a:p>
          <a:p>
            <a:r>
              <a:rPr lang="ru-RU" dirty="0" smtClean="0"/>
              <a:t>х = 5 – это </a:t>
            </a:r>
            <a:r>
              <a:rPr lang="ru-RU" b="1" dirty="0" err="1" smtClean="0"/>
              <a:t>assignment</a:t>
            </a:r>
            <a:r>
              <a:rPr lang="ru-RU" b="1" dirty="0" smtClean="0"/>
              <a:t> </a:t>
            </a:r>
            <a:r>
              <a:rPr lang="ru-RU" b="1" dirty="0" err="1" smtClean="0"/>
              <a:t>statement</a:t>
            </a:r>
            <a:r>
              <a:rPr lang="ru-RU" dirty="0" smtClean="0"/>
              <a:t> (</a:t>
            </a:r>
            <a:r>
              <a:rPr lang="ru-RU" b="1" dirty="0" smtClean="0"/>
              <a:t>операция присваивания</a:t>
            </a:r>
            <a:r>
              <a:rPr lang="ru-RU" dirty="0" smtClean="0"/>
              <a:t>). Здесь мы присваиваем значение 5 переменной х.</a:t>
            </a:r>
          </a:p>
          <a:p>
            <a:r>
              <a:rPr lang="ru-RU" dirty="0" err="1" smtClean="0"/>
              <a:t>std</a:t>
            </a:r>
            <a:r>
              <a:rPr lang="ru-RU" dirty="0" smtClean="0"/>
              <a:t>::</a:t>
            </a:r>
            <a:r>
              <a:rPr lang="ru-RU" dirty="0" err="1" smtClean="0"/>
              <a:t>cout</a:t>
            </a:r>
            <a:r>
              <a:rPr lang="ru-RU" dirty="0" smtClean="0"/>
              <a:t> &lt;&lt; x; — это </a:t>
            </a:r>
            <a:r>
              <a:rPr lang="ru-RU" b="1" dirty="0" err="1" smtClean="0"/>
              <a:t>output</a:t>
            </a:r>
            <a:r>
              <a:rPr lang="ru-RU" b="1" dirty="0" smtClean="0"/>
              <a:t> </a:t>
            </a:r>
            <a:r>
              <a:rPr lang="ru-RU" b="1" dirty="0" err="1" smtClean="0"/>
              <a:t>statement</a:t>
            </a:r>
            <a:r>
              <a:rPr lang="ru-RU" dirty="0" smtClean="0"/>
              <a:t> (</a:t>
            </a:r>
            <a:r>
              <a:rPr lang="ru-RU" b="1" dirty="0" smtClean="0"/>
              <a:t>операция вывода</a:t>
            </a:r>
            <a:r>
              <a:rPr lang="ru-RU" dirty="0" smtClean="0"/>
              <a:t>). Мы выводим значение переменной х на экран.</a:t>
            </a:r>
            <a:endParaRPr lang="ru-RU" dirty="0"/>
          </a:p>
        </p:txBody>
      </p:sp>
      <p:sp>
        <p:nvSpPr>
          <p:cNvPr id="4" name="Номер слайда 3"/>
          <p:cNvSpPr>
            <a:spLocks noGrp="1"/>
          </p:cNvSpPr>
          <p:nvPr>
            <p:ph type="sldNum" sz="quarter" idx="10"/>
          </p:nvPr>
        </p:nvSpPr>
        <p:spPr/>
        <p:txBody>
          <a:bodyPr/>
          <a:lstStyle/>
          <a:p>
            <a:fld id="{01F6DA6E-3E6A-4C51-A65E-2FA83A772343}" type="slidenum">
              <a:rPr lang="ru-RU" smtClean="0"/>
              <a:pPr/>
              <a:t>14</a:t>
            </a:fld>
            <a:endParaRPr lang="ru-RU"/>
          </a:p>
        </p:txBody>
      </p:sp>
    </p:spTree>
    <p:extLst>
      <p:ext uri="{BB962C8B-B14F-4D97-AF65-F5344CB8AC3E}">
        <p14:creationId xmlns:p14="http://schemas.microsoft.com/office/powerpoint/2010/main" val="13668370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The compiler is also capable of resolving expressions. Expressions specify a computation to be performed. For example, as children we all learn that 2 + 3 equals 5. In programming, we say that 2 + 3 is an expression that evaluates to the value 5.</a:t>
            </a:r>
          </a:p>
          <a:p>
            <a:r>
              <a:rPr lang="en-US" dirty="0" smtClean="0"/>
              <a:t>Here are some examples of different types of expressions:</a:t>
            </a:r>
          </a:p>
          <a:p>
            <a:r>
              <a:rPr lang="en-US" dirty="0" smtClean="0"/>
              <a:t>You’ll note that expressions can contain literal values (such as 2, which evaluates to 2, or “Hello, world” which represents text). Expression can also contain variables (such as x, which evaluates to whatever value variable x is holding), mathematical operators (such as +, which does addition), and function calls (not shown above, but to be discussed shortly).</a:t>
            </a:r>
          </a:p>
          <a:p>
            <a:r>
              <a:rPr lang="en-US" dirty="0" smtClean="0"/>
              <a:t>For example, x = 5 (no semicolon on the end) is a valid expression that assigns the value of 5 to variable x.</a:t>
            </a:r>
          </a:p>
          <a:p>
            <a:r>
              <a:rPr lang="en-US" dirty="0" smtClean="0"/>
              <a:t>Expressions can not be compiled by themselves, as they are meant to be used inside statements. For example, if you were to try compiling the expression x = 5, your compiler would complain (probably about a missing semicolon).</a:t>
            </a:r>
          </a:p>
          <a:p>
            <a:r>
              <a:rPr lang="en-US" dirty="0" smtClean="0"/>
              <a:t>Fortunately, it’s extremely easy to convert an expression into an equivalent statement. An </a:t>
            </a:r>
            <a:r>
              <a:rPr lang="en-US" b="1" dirty="0" smtClean="0"/>
              <a:t>expression statement</a:t>
            </a:r>
            <a:r>
              <a:rPr lang="en-US" dirty="0" smtClean="0"/>
              <a:t> is a statement that consists of an expression followed by a semicolon. Thus, we can take an expression (such as x = 5), and turn it into an expression statement x = 5; that will compile.</a:t>
            </a:r>
          </a:p>
          <a:p>
            <a:r>
              <a:rPr lang="en-US" dirty="0" smtClean="0"/>
              <a:t>It’s interesting to note that some statements may contain multiple expressions. We’ll see examples of these in future lessons.</a:t>
            </a:r>
            <a:endParaRPr lang="en-US" dirty="0"/>
          </a:p>
        </p:txBody>
      </p:sp>
      <p:sp>
        <p:nvSpPr>
          <p:cNvPr id="4" name="Номер слайда 3"/>
          <p:cNvSpPr>
            <a:spLocks noGrp="1"/>
          </p:cNvSpPr>
          <p:nvPr>
            <p:ph type="sldNum" sz="quarter" idx="10"/>
          </p:nvPr>
        </p:nvSpPr>
        <p:spPr/>
        <p:txBody>
          <a:bodyPr/>
          <a:lstStyle/>
          <a:p>
            <a:fld id="{01F6DA6E-3E6A-4C51-A65E-2FA83A772343}" type="slidenum">
              <a:rPr lang="ru-RU" smtClean="0"/>
              <a:pPr/>
              <a:t>15</a:t>
            </a:fld>
            <a:endParaRPr lang="ru-RU"/>
          </a:p>
        </p:txBody>
      </p:sp>
    </p:spTree>
    <p:extLst>
      <p:ext uri="{BB962C8B-B14F-4D97-AF65-F5344CB8AC3E}">
        <p14:creationId xmlns:p14="http://schemas.microsoft.com/office/powerpoint/2010/main" val="13668370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В C++ инструкции</a:t>
            </a:r>
            <a:r>
              <a:rPr lang="en-US" dirty="0" smtClean="0"/>
              <a:t> </a:t>
            </a:r>
            <a:r>
              <a:rPr lang="ru-RU" dirty="0" smtClean="0"/>
              <a:t>часто объединяются в блоки — функции. </a:t>
            </a:r>
            <a:r>
              <a:rPr lang="ru-RU" b="1" dirty="0" smtClean="0"/>
              <a:t>Функция </a:t>
            </a:r>
            <a:r>
              <a:rPr lang="ru-RU" dirty="0" smtClean="0"/>
              <a:t>— это набор инструкций, выполняющихся последовательно. Функции, как правило, выполняют конкретное задание. Например, функция </a:t>
            </a:r>
            <a:r>
              <a:rPr lang="ru-RU" i="1" dirty="0" smtClean="0"/>
              <a:t>«</a:t>
            </a:r>
            <a:r>
              <a:rPr lang="ru-RU" i="1" dirty="0" err="1" smtClean="0"/>
              <a:t>max</a:t>
            </a:r>
            <a:r>
              <a:rPr lang="ru-RU" i="1" dirty="0" smtClean="0"/>
              <a:t>»</a:t>
            </a:r>
            <a:r>
              <a:rPr lang="ru-RU" dirty="0" smtClean="0"/>
              <a:t> может содержать инструкции, которые вычисляют, какое из двух чисел является большим. Функция </a:t>
            </a:r>
            <a:r>
              <a:rPr lang="ru-RU" i="1" dirty="0" smtClean="0"/>
              <a:t>«</a:t>
            </a:r>
            <a:r>
              <a:rPr lang="ru-RU" i="1" dirty="0" err="1" smtClean="0"/>
              <a:t>calculateGrade</a:t>
            </a:r>
            <a:r>
              <a:rPr lang="ru-RU" i="1" dirty="0" smtClean="0"/>
              <a:t>»</a:t>
            </a:r>
            <a:r>
              <a:rPr lang="ru-RU" dirty="0" smtClean="0"/>
              <a:t> может рассчитывать оценку студента. Более детально об этом мы поговорим в следующих уроках.</a:t>
            </a:r>
            <a:endParaRPr lang="en-US" dirty="0"/>
          </a:p>
        </p:txBody>
      </p:sp>
      <p:sp>
        <p:nvSpPr>
          <p:cNvPr id="4" name="Номер слайда 3"/>
          <p:cNvSpPr>
            <a:spLocks noGrp="1"/>
          </p:cNvSpPr>
          <p:nvPr>
            <p:ph type="sldNum" sz="quarter" idx="10"/>
          </p:nvPr>
        </p:nvSpPr>
        <p:spPr/>
        <p:txBody>
          <a:bodyPr/>
          <a:lstStyle/>
          <a:p>
            <a:fld id="{01F6DA6E-3E6A-4C51-A65E-2FA83A772343}" type="slidenum">
              <a:rPr lang="ru-RU" smtClean="0"/>
              <a:pPr/>
              <a:t>16</a:t>
            </a:fld>
            <a:endParaRPr lang="ru-RU"/>
          </a:p>
        </p:txBody>
      </p:sp>
    </p:spTree>
    <p:extLst>
      <p:ext uri="{BB962C8B-B14F-4D97-AF65-F5344CB8AC3E}">
        <p14:creationId xmlns:p14="http://schemas.microsoft.com/office/powerpoint/2010/main" val="13668370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1" dirty="0" smtClean="0"/>
              <a:t>Библиотека</a:t>
            </a:r>
            <a:r>
              <a:rPr lang="ru-RU" dirty="0" smtClean="0"/>
              <a:t> — это набор скомпилированного кода (например, функций), который был «упакован» для повторного использования в других программах. С помощью библиотек можно расширить возможности программ. Например, если вы пишете игру, то, вероятно, вы захотите подключить библиотеку звука или библиотеку графики.</a:t>
            </a:r>
          </a:p>
          <a:p>
            <a:r>
              <a:rPr lang="ru-RU" dirty="0" smtClean="0"/>
              <a:t>На самом деле, язык C++ не такой уж и большой, а даже совсем наоборот. Тем не менее, он идет в комплекте со </a:t>
            </a:r>
            <a:r>
              <a:rPr lang="ru-RU" b="1" dirty="0" smtClean="0"/>
              <a:t>Стандартной библиотекой С++</a:t>
            </a:r>
            <a:r>
              <a:rPr lang="ru-RU" dirty="0" smtClean="0"/>
              <a:t>, которая предоставляет дополнительные функциональные возможности для использования. Одна из наиболее часто используемых частей стандартной библиотеки C++ — библиотека </a:t>
            </a:r>
            <a:r>
              <a:rPr lang="ru-RU" b="1" dirty="0" err="1" smtClean="0"/>
              <a:t>iostream</a:t>
            </a:r>
            <a:r>
              <a:rPr lang="ru-RU" dirty="0" smtClean="0"/>
              <a:t>, которая содержит функциональные возможности вывода данных на экран и получения данных от пользователей.</a:t>
            </a:r>
            <a:endParaRPr lang="ru-RU" dirty="0"/>
          </a:p>
        </p:txBody>
      </p:sp>
      <p:sp>
        <p:nvSpPr>
          <p:cNvPr id="4" name="Номер слайда 3"/>
          <p:cNvSpPr>
            <a:spLocks noGrp="1"/>
          </p:cNvSpPr>
          <p:nvPr>
            <p:ph type="sldNum" sz="quarter" idx="10"/>
          </p:nvPr>
        </p:nvSpPr>
        <p:spPr/>
        <p:txBody>
          <a:bodyPr/>
          <a:lstStyle/>
          <a:p>
            <a:fld id="{01F6DA6E-3E6A-4C51-A65E-2FA83A772343}" type="slidenum">
              <a:rPr lang="ru-RU" smtClean="0"/>
              <a:pPr/>
              <a:t>17</a:t>
            </a:fld>
            <a:endParaRPr lang="ru-RU"/>
          </a:p>
        </p:txBody>
      </p:sp>
    </p:spTree>
    <p:extLst>
      <p:ext uri="{BB962C8B-B14F-4D97-AF65-F5344CB8AC3E}">
        <p14:creationId xmlns:p14="http://schemas.microsoft.com/office/powerpoint/2010/main" val="13668370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i="1" dirty="0" smtClean="0"/>
              <a:t>Строка </a:t>
            </a:r>
            <a:r>
              <a:rPr lang="en-US" i="1" dirty="0" smtClean="0"/>
              <a:t>3</a:t>
            </a:r>
            <a:r>
              <a:rPr lang="ru-RU" dirty="0" smtClean="0"/>
              <a:t> — это специальный тип инструкции, который называется </a:t>
            </a:r>
            <a:r>
              <a:rPr lang="ru-RU" b="1" dirty="0" smtClean="0"/>
              <a:t>директивой препроцессора</a:t>
            </a:r>
            <a:r>
              <a:rPr lang="ru-RU" dirty="0" smtClean="0"/>
              <a:t>. Директивы препроцессора сообщают компилятору выполнить определенное задание. В этом случае мы говорим компилятору, что хотели бы добавить содержимое заголовка </a:t>
            </a:r>
            <a:r>
              <a:rPr lang="ru-RU" dirty="0" err="1" smtClean="0"/>
              <a:t>iostream</a:t>
            </a:r>
            <a:r>
              <a:rPr lang="ru-RU" dirty="0" smtClean="0"/>
              <a:t> в нашу программу. Заголовок </a:t>
            </a:r>
            <a:r>
              <a:rPr lang="ru-RU" dirty="0" err="1" smtClean="0"/>
              <a:t>iostream</a:t>
            </a:r>
            <a:r>
              <a:rPr lang="ru-RU" dirty="0" smtClean="0"/>
              <a:t> позволяет нам получить доступ к функциям в библиотеке </a:t>
            </a:r>
            <a:r>
              <a:rPr lang="ru-RU" dirty="0" err="1" smtClean="0"/>
              <a:t>iostream</a:t>
            </a:r>
            <a:r>
              <a:rPr lang="ru-RU" dirty="0" smtClean="0"/>
              <a:t>, что позволит нам выводить текст на экран.</a:t>
            </a:r>
          </a:p>
          <a:p>
            <a:r>
              <a:rPr lang="ru-RU" i="1" dirty="0" smtClean="0"/>
              <a:t>Строка </a:t>
            </a:r>
            <a:r>
              <a:rPr lang="en-US" i="1" dirty="0" smtClean="0"/>
              <a:t>4</a:t>
            </a:r>
            <a:r>
              <a:rPr lang="ru-RU" dirty="0" smtClean="0"/>
              <a:t> не имеет никакого кода и игнорируется компилятором.</a:t>
            </a:r>
          </a:p>
          <a:p>
            <a:r>
              <a:rPr lang="ru-RU" i="1" dirty="0" smtClean="0"/>
              <a:t>Строка </a:t>
            </a:r>
            <a:r>
              <a:rPr lang="en-US" i="1" dirty="0" smtClean="0"/>
              <a:t>5</a:t>
            </a:r>
            <a:r>
              <a:rPr lang="ru-RU" dirty="0" smtClean="0"/>
              <a:t> объявляет функцию </a:t>
            </a:r>
            <a:r>
              <a:rPr lang="ru-RU" dirty="0" err="1" smtClean="0"/>
              <a:t>main</a:t>
            </a:r>
            <a:r>
              <a:rPr lang="ru-RU" dirty="0" smtClean="0"/>
              <a:t>(), которая, как вы узнали выше. ОС</a:t>
            </a:r>
            <a:r>
              <a:rPr lang="ru-RU" baseline="0" dirty="0" smtClean="0"/>
              <a:t> вызывает ее при открытии программы.</a:t>
            </a:r>
          </a:p>
          <a:p>
            <a:r>
              <a:rPr lang="ru-RU" i="1" dirty="0" smtClean="0"/>
              <a:t>В строках </a:t>
            </a:r>
            <a:r>
              <a:rPr lang="en-US" i="1" dirty="0" smtClean="0"/>
              <a:t>6</a:t>
            </a:r>
            <a:r>
              <a:rPr lang="ru-RU" i="1" dirty="0" smtClean="0"/>
              <a:t> </a:t>
            </a:r>
            <a:r>
              <a:rPr lang="ru-RU" dirty="0" smtClean="0"/>
              <a:t>и</a:t>
            </a:r>
            <a:r>
              <a:rPr lang="ru-RU" i="1" dirty="0" smtClean="0"/>
              <a:t> </a:t>
            </a:r>
            <a:r>
              <a:rPr lang="en-US" i="1" dirty="0" smtClean="0"/>
              <a:t>9</a:t>
            </a:r>
            <a:r>
              <a:rPr lang="ru-RU" dirty="0" smtClean="0"/>
              <a:t> мы указываем компилятору, какие строки являются частью функции </a:t>
            </a:r>
            <a:r>
              <a:rPr lang="ru-RU" dirty="0" err="1" smtClean="0"/>
              <a:t>main</a:t>
            </a:r>
            <a:r>
              <a:rPr lang="ru-RU" dirty="0" smtClean="0"/>
              <a:t>(). Всё, что находится между открывающей фигурной скобкой в строке 6 и закрывающей фигурной скобкой в строке 9 — считается частью функции </a:t>
            </a:r>
            <a:r>
              <a:rPr lang="ru-RU" dirty="0" err="1" smtClean="0"/>
              <a:t>main</a:t>
            </a:r>
            <a:r>
              <a:rPr lang="ru-RU" dirty="0" smtClean="0"/>
              <a:t>().</a:t>
            </a:r>
          </a:p>
          <a:p>
            <a:r>
              <a:rPr lang="ru-RU" i="1" dirty="0" smtClean="0"/>
              <a:t>Строка 7</a:t>
            </a:r>
            <a:r>
              <a:rPr lang="ru-RU" dirty="0" smtClean="0"/>
              <a:t> — наша первая инструкция (вы можете сказать, что это инструкция, потому что она заканчивается точкой с запятой) и это операция вывода. </a:t>
            </a:r>
            <a:r>
              <a:rPr lang="ru-RU" b="1" dirty="0" err="1" smtClean="0"/>
              <a:t>std</a:t>
            </a:r>
            <a:r>
              <a:rPr lang="ru-RU" b="1" dirty="0" smtClean="0"/>
              <a:t>::</a:t>
            </a:r>
            <a:r>
              <a:rPr lang="ru-RU" b="1" dirty="0" err="1" smtClean="0"/>
              <a:t>cout</a:t>
            </a:r>
            <a:r>
              <a:rPr lang="ru-RU" dirty="0" smtClean="0"/>
              <a:t> — специальный объект, предназначен для вывода на экран или в консоль. </a:t>
            </a:r>
            <a:r>
              <a:rPr lang="ru-RU" b="1" dirty="0" smtClean="0"/>
              <a:t>&lt;&lt;</a:t>
            </a:r>
            <a:r>
              <a:rPr lang="ru-RU" dirty="0" smtClean="0"/>
              <a:t> — этот символ является оператором вывода. </a:t>
            </a:r>
            <a:r>
              <a:rPr lang="ru-RU" dirty="0" err="1" smtClean="0"/>
              <a:t>std</a:t>
            </a:r>
            <a:r>
              <a:rPr lang="ru-RU" dirty="0" smtClean="0"/>
              <a:t>::</a:t>
            </a:r>
            <a:r>
              <a:rPr lang="ru-RU" dirty="0" err="1" smtClean="0"/>
              <a:t>cout</a:t>
            </a:r>
            <a:r>
              <a:rPr lang="ru-RU" dirty="0" smtClean="0"/>
              <a:t> понимает, что всё, что посылается к нему через операторы вывода, должно быть выведено на экране. В этом случае, мы посылаем на вывод текст </a:t>
            </a:r>
            <a:r>
              <a:rPr lang="en-US" dirty="0" smtClean="0"/>
              <a:t>“</a:t>
            </a:r>
            <a:r>
              <a:rPr lang="ru-RU" dirty="0" err="1" smtClean="0"/>
              <a:t>Hello</a:t>
            </a:r>
            <a:r>
              <a:rPr lang="ru-RU" dirty="0" smtClean="0"/>
              <a:t>, </a:t>
            </a:r>
            <a:r>
              <a:rPr lang="ru-RU" dirty="0" err="1" smtClean="0"/>
              <a:t>world</a:t>
            </a:r>
            <a:r>
              <a:rPr lang="ru-RU" dirty="0" smtClean="0"/>
              <a:t>!</a:t>
            </a:r>
            <a:r>
              <a:rPr lang="en-US" dirty="0" smtClean="0"/>
              <a:t>”</a:t>
            </a:r>
            <a:r>
              <a:rPr lang="ru-RU" dirty="0" smtClean="0"/>
              <a:t>.</a:t>
            </a:r>
          </a:p>
          <a:p>
            <a:r>
              <a:rPr lang="ru-RU" i="1" dirty="0" smtClean="0"/>
              <a:t>Строка </a:t>
            </a:r>
            <a:r>
              <a:rPr lang="en-US" i="1" dirty="0" smtClean="0"/>
              <a:t>8</a:t>
            </a:r>
            <a:r>
              <a:rPr lang="ru-RU" dirty="0" smtClean="0"/>
              <a:t> представляет собой новый тип инструкции, которая называется </a:t>
            </a:r>
            <a:r>
              <a:rPr lang="ru-RU" b="1" dirty="0" smtClean="0"/>
              <a:t>оператор возврата </a:t>
            </a:r>
            <a:r>
              <a:rPr lang="ru-RU" dirty="0" smtClean="0"/>
              <a:t>(</a:t>
            </a:r>
            <a:r>
              <a:rPr lang="ru-RU" b="1" dirty="0" err="1" smtClean="0"/>
              <a:t>return</a:t>
            </a:r>
            <a:r>
              <a:rPr lang="ru-RU" dirty="0" smtClean="0"/>
              <a:t>). Когда программа завершает своё выполнение, функция </a:t>
            </a:r>
            <a:r>
              <a:rPr lang="ru-RU" dirty="0" err="1" smtClean="0"/>
              <a:t>main</a:t>
            </a:r>
            <a:r>
              <a:rPr lang="ru-RU" dirty="0" smtClean="0"/>
              <a:t>() передает значение обратно в операционную систему, которое указывает – успешно ли прошло выполнение программы или нет.</a:t>
            </a:r>
          </a:p>
          <a:p>
            <a:r>
              <a:rPr lang="ru-RU" dirty="0" smtClean="0"/>
              <a:t>Оператор возврата возвращает значение 0, если «всё прошло успешно!». Ненулевые числа, как правило, используются для указания, что что-то пошло не так и выполнение программы было прервано. О </a:t>
            </a:r>
            <a:r>
              <a:rPr lang="ru-RU" dirty="0" err="1" smtClean="0"/>
              <a:t>return</a:t>
            </a:r>
            <a:r>
              <a:rPr lang="ru-RU" dirty="0" smtClean="0"/>
              <a:t> мы также поговорим более детально в соответствующем уроке.</a:t>
            </a:r>
            <a:endParaRPr lang="ru-RU" dirty="0"/>
          </a:p>
        </p:txBody>
      </p:sp>
      <p:sp>
        <p:nvSpPr>
          <p:cNvPr id="4" name="Номер слайда 3"/>
          <p:cNvSpPr>
            <a:spLocks noGrp="1"/>
          </p:cNvSpPr>
          <p:nvPr>
            <p:ph type="sldNum" sz="quarter" idx="10"/>
          </p:nvPr>
        </p:nvSpPr>
        <p:spPr/>
        <p:txBody>
          <a:bodyPr/>
          <a:lstStyle/>
          <a:p>
            <a:fld id="{01F6DA6E-3E6A-4C51-A65E-2FA83A772343}" type="slidenum">
              <a:rPr lang="ru-RU" smtClean="0"/>
              <a:pPr/>
              <a:t>18</a:t>
            </a:fld>
            <a:endParaRPr lang="ru-RU"/>
          </a:p>
        </p:txBody>
      </p:sp>
    </p:spTree>
    <p:extLst>
      <p:ext uri="{BB962C8B-B14F-4D97-AF65-F5344CB8AC3E}">
        <p14:creationId xmlns:p14="http://schemas.microsoft.com/office/powerpoint/2010/main" val="13668370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Программы на языке C++ создают, обрабатывают и уничтожают объекты. </a:t>
            </a:r>
            <a:r>
              <a:rPr lang="ru-RU" b="1" dirty="0" smtClean="0"/>
              <a:t>Объект</a:t>
            </a:r>
            <a:r>
              <a:rPr lang="ru-RU" dirty="0" smtClean="0"/>
              <a:t> — это часть памяти, которая может использоваться для хранения значений. Вы можете думать о объекте как о почтовом ящике, где мы можем хранить и откуда мы можем извлекать информацию. Все компьютеры имеют </a:t>
            </a:r>
            <a:r>
              <a:rPr lang="ru-RU" b="1" dirty="0" smtClean="0"/>
              <a:t>оперативную память</a:t>
            </a:r>
            <a:r>
              <a:rPr lang="ru-RU" dirty="0" smtClean="0"/>
              <a:t> (</a:t>
            </a:r>
            <a:r>
              <a:rPr lang="ru-RU" b="1" dirty="0" err="1" smtClean="0"/>
              <a:t>Random</a:t>
            </a:r>
            <a:r>
              <a:rPr lang="ru-RU" b="1" dirty="0" smtClean="0"/>
              <a:t> </a:t>
            </a:r>
            <a:r>
              <a:rPr lang="ru-RU" b="1" dirty="0" err="1" smtClean="0"/>
              <a:t>Access</a:t>
            </a:r>
            <a:r>
              <a:rPr lang="ru-RU" b="1" dirty="0" smtClean="0"/>
              <a:t> </a:t>
            </a:r>
            <a:r>
              <a:rPr lang="ru-RU" b="1" dirty="0" err="1" smtClean="0"/>
              <a:t>Memory</a:t>
            </a:r>
            <a:r>
              <a:rPr lang="ru-RU" b="1" dirty="0" smtClean="0"/>
              <a:t> – Оперативное Запоминающее Устройство</a:t>
            </a:r>
            <a:r>
              <a:rPr lang="ru-RU" dirty="0" smtClean="0"/>
              <a:t>), в народе просто «оперативка», которая доступна программам для использования. При определении объекта часть этой памяти выделяется для него. Большинство объектов, которые мы будем использовать в C++, представлены в виде переменных.</a:t>
            </a:r>
          </a:p>
          <a:p>
            <a:r>
              <a:rPr lang="ru-RU" b="1" dirty="0" smtClean="0"/>
              <a:t>Переменные</a:t>
            </a:r>
          </a:p>
          <a:p>
            <a:r>
              <a:rPr lang="ru-RU" dirty="0" err="1" smtClean="0"/>
              <a:t>Cтейтмент</a:t>
            </a:r>
            <a:r>
              <a:rPr lang="ru-RU" dirty="0" smtClean="0"/>
              <a:t> a = 7; кажется достаточно очевидным. Как вы можете догадаться, здесь мы присваиваем значение 7 переменной a. Но что такое «a»? a — это переменная. </a:t>
            </a:r>
            <a:r>
              <a:rPr lang="ru-RU" b="1" dirty="0" smtClean="0"/>
              <a:t>Переменная</a:t>
            </a:r>
            <a:r>
              <a:rPr lang="ru-RU" dirty="0" smtClean="0"/>
              <a:t> в C++ — это просто объект с именем.</a:t>
            </a:r>
          </a:p>
          <a:p>
            <a:r>
              <a:rPr lang="ru-RU" dirty="0" smtClean="0"/>
              <a:t>В этом уроке, мы рассмотрим только переменные целочисленного типа (типа </a:t>
            </a:r>
            <a:r>
              <a:rPr lang="ru-RU" dirty="0" err="1" smtClean="0"/>
              <a:t>int</a:t>
            </a:r>
            <a:r>
              <a:rPr lang="ru-RU" dirty="0" smtClean="0"/>
              <a:t>). </a:t>
            </a:r>
            <a:r>
              <a:rPr lang="ru-RU" b="1" dirty="0" smtClean="0"/>
              <a:t>Целое</a:t>
            </a:r>
            <a:r>
              <a:rPr lang="ru-RU" dirty="0" smtClean="0"/>
              <a:t> </a:t>
            </a:r>
            <a:r>
              <a:rPr lang="ru-RU" b="1" dirty="0" smtClean="0"/>
              <a:t>число</a:t>
            </a:r>
            <a:r>
              <a:rPr lang="ru-RU" dirty="0" smtClean="0"/>
              <a:t> – это то, которое можно записать без дроби, например: -11, -2, 0, 5 или 34.</a:t>
            </a:r>
          </a:p>
          <a:p>
            <a:r>
              <a:rPr lang="ru-RU" dirty="0" smtClean="0"/>
              <a:t>Для создания переменной — используется </a:t>
            </a:r>
            <a:r>
              <a:rPr lang="ru-RU" b="1" dirty="0" smtClean="0">
                <a:hlinkClick r:id="rId3"/>
              </a:rPr>
              <a:t>операция объявления</a:t>
            </a:r>
            <a:r>
              <a:rPr lang="ru-RU" b="1" dirty="0" smtClean="0"/>
              <a:t> </a:t>
            </a:r>
            <a:r>
              <a:rPr lang="ru-RU" dirty="0" smtClean="0"/>
              <a:t>(разницу между объявлением и определением переменной мы рассмотрим несколько позже). Вот пример объявления целочисленной переменной х (которая может содержать только целые числа):</a:t>
            </a:r>
          </a:p>
          <a:p>
            <a:r>
              <a:rPr lang="ru-RU" dirty="0" smtClean="0">
                <a:effectLst/>
              </a:rPr>
              <a:t>1</a:t>
            </a:r>
          </a:p>
          <a:p>
            <a:r>
              <a:rPr lang="ru-RU" dirty="0" err="1" smtClean="0">
                <a:effectLst/>
              </a:rPr>
              <a:t>int</a:t>
            </a:r>
            <a:r>
              <a:rPr lang="ru-RU" dirty="0" smtClean="0">
                <a:effectLst/>
              </a:rPr>
              <a:t> x;</a:t>
            </a:r>
          </a:p>
          <a:p>
            <a:r>
              <a:rPr lang="ru-RU" dirty="0" smtClean="0"/>
              <a:t>При выполнении этой инструкции центральным процессором (CPU) будет выделяться часть памяти ОЗУ (RAM). Например, предположим, что переменной х присваивается ячейка памяти под номером 170. Когда программа видит переменную х в выражении или </a:t>
            </a:r>
            <a:r>
              <a:rPr lang="ru-RU" dirty="0" err="1" smtClean="0"/>
              <a:t>стейтменте</a:t>
            </a:r>
            <a:r>
              <a:rPr lang="ru-RU" dirty="0" smtClean="0"/>
              <a:t>, она понимает, что нужно заглянуть в ячейку памяти 170, чтобы получить значение.</a:t>
            </a:r>
          </a:p>
          <a:p>
            <a:r>
              <a:rPr lang="ru-RU" dirty="0" smtClean="0"/>
              <a:t>Одна из наиболее распространенных операций с переменными – это операция присваивания. Для неё используется оператор присваивания, более широко известен как знак равенства </a:t>
            </a:r>
            <a:r>
              <a:rPr lang="ru-RU" b="1" dirty="0" smtClean="0"/>
              <a:t>=</a:t>
            </a:r>
            <a:r>
              <a:rPr lang="ru-RU" dirty="0" smtClean="0"/>
              <a:t>. Например:</a:t>
            </a:r>
          </a:p>
          <a:p>
            <a:r>
              <a:rPr lang="ru-RU" dirty="0" smtClean="0">
                <a:effectLst/>
              </a:rPr>
              <a:t>1</a:t>
            </a:r>
          </a:p>
          <a:p>
            <a:r>
              <a:rPr lang="ru-RU" dirty="0" smtClean="0">
                <a:effectLst/>
              </a:rPr>
              <a:t>x = 7;</a:t>
            </a:r>
          </a:p>
          <a:p>
            <a:r>
              <a:rPr lang="ru-RU" dirty="0" smtClean="0"/>
              <a:t>Когда CPU будет выполнять эту инструкцию, он поймет это как «поместить значение 7 в ячейку памяти 170».</a:t>
            </a:r>
          </a:p>
          <a:p>
            <a:r>
              <a:rPr lang="ru-RU" dirty="0" smtClean="0"/>
              <a:t>Затем мы сможем вывести это значение на экран с помощью </a:t>
            </a:r>
            <a:r>
              <a:rPr lang="ru-RU" dirty="0" err="1" smtClean="0"/>
              <a:t>std</a:t>
            </a:r>
            <a:r>
              <a:rPr lang="ru-RU" dirty="0" smtClean="0"/>
              <a:t>::</a:t>
            </a:r>
            <a:r>
              <a:rPr lang="ru-RU" dirty="0" err="1" smtClean="0"/>
              <a:t>cout</a:t>
            </a:r>
            <a:r>
              <a:rPr lang="ru-RU" dirty="0" smtClean="0"/>
              <a:t>:</a:t>
            </a:r>
          </a:p>
          <a:p>
            <a:r>
              <a:rPr lang="ru-RU" dirty="0" smtClean="0">
                <a:effectLst/>
              </a:rPr>
              <a:t>1</a:t>
            </a:r>
          </a:p>
          <a:p>
            <a:r>
              <a:rPr lang="ru-RU" dirty="0" err="1" smtClean="0">
                <a:effectLst/>
              </a:rPr>
              <a:t>std</a:t>
            </a:r>
            <a:r>
              <a:rPr lang="ru-RU" dirty="0" smtClean="0">
                <a:effectLst/>
              </a:rPr>
              <a:t>::</a:t>
            </a:r>
            <a:r>
              <a:rPr lang="ru-RU" dirty="0" err="1" smtClean="0">
                <a:effectLst/>
              </a:rPr>
              <a:t>cout</a:t>
            </a:r>
            <a:r>
              <a:rPr lang="ru-RU" dirty="0" smtClean="0">
                <a:effectLst/>
              </a:rPr>
              <a:t> &lt;&lt; x;  // выводим значение переменной х (ячейка памяти 170) в консольное окно</a:t>
            </a:r>
            <a:endParaRPr lang="ru-RU" dirty="0">
              <a:effectLst/>
            </a:endParaRPr>
          </a:p>
        </p:txBody>
      </p:sp>
      <p:sp>
        <p:nvSpPr>
          <p:cNvPr id="4" name="Номер слайда 3"/>
          <p:cNvSpPr>
            <a:spLocks noGrp="1"/>
          </p:cNvSpPr>
          <p:nvPr>
            <p:ph type="sldNum" sz="quarter" idx="10"/>
          </p:nvPr>
        </p:nvSpPr>
        <p:spPr/>
        <p:txBody>
          <a:bodyPr/>
          <a:lstStyle/>
          <a:p>
            <a:fld id="{01F6DA6E-3E6A-4C51-A65E-2FA83A772343}" type="slidenum">
              <a:rPr lang="ru-RU" smtClean="0"/>
              <a:pPr/>
              <a:t>19</a:t>
            </a:fld>
            <a:endParaRPr lang="ru-RU"/>
          </a:p>
        </p:txBody>
      </p:sp>
    </p:spTree>
    <p:extLst>
      <p:ext uri="{BB962C8B-B14F-4D97-AF65-F5344CB8AC3E}">
        <p14:creationId xmlns:p14="http://schemas.microsoft.com/office/powerpoint/2010/main" val="1366837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Компьютеры понимают только очень ограниченный набор инструкций и чтобы заставить их что-то делать, нужно четко сформулировать задание, используя эти инструкции. </a:t>
            </a:r>
            <a:endParaRPr lang="ru-RU" b="1" dirty="0" smtClean="0"/>
          </a:p>
          <a:p>
            <a:r>
              <a:rPr lang="ru-RU" b="1" dirty="0" smtClean="0"/>
              <a:t>Машинный код</a:t>
            </a:r>
            <a:r>
              <a:rPr lang="ru-RU" dirty="0" smtClean="0"/>
              <a:t> или </a:t>
            </a:r>
            <a:r>
              <a:rPr lang="ru-RU" b="1" dirty="0" smtClean="0"/>
              <a:t>машинный язык</a:t>
            </a:r>
            <a:r>
              <a:rPr lang="ru-RU" dirty="0" smtClean="0"/>
              <a:t> представляет собой набор инструкций, выполняемых непосредственно процессором.</a:t>
            </a:r>
          </a:p>
          <a:p>
            <a:r>
              <a:rPr lang="ru-RU" b="1" dirty="0" smtClean="0"/>
              <a:t>Программа</a:t>
            </a:r>
            <a:r>
              <a:rPr lang="ru-RU" dirty="0" smtClean="0"/>
              <a:t> (также «</a:t>
            </a:r>
            <a:r>
              <a:rPr lang="ru-RU" i="1" dirty="0" smtClean="0"/>
              <a:t>приложение</a:t>
            </a:r>
            <a:r>
              <a:rPr lang="ru-RU" dirty="0" smtClean="0"/>
              <a:t>» или «</a:t>
            </a:r>
            <a:r>
              <a:rPr lang="ru-RU" i="1" dirty="0" smtClean="0"/>
              <a:t>программное обеспечение</a:t>
            </a:r>
            <a:r>
              <a:rPr lang="ru-RU" dirty="0" smtClean="0"/>
              <a:t>») — это комбинация инструкций машинного кода и данных, позволяющая процессору выполнять вычисления или функции управления.</a:t>
            </a:r>
            <a:endParaRPr lang="ru-RU" dirty="0" smtClean="0">
              <a:latin typeface="Arial" pitchFamily="34" charset="0"/>
              <a:cs typeface="Arial" pitchFamily="34" charset="0"/>
            </a:endParaRPr>
          </a:p>
          <a:p>
            <a:endParaRPr lang="ru-RU" dirty="0"/>
          </a:p>
        </p:txBody>
      </p:sp>
      <p:sp>
        <p:nvSpPr>
          <p:cNvPr id="4" name="Номер слайда 3"/>
          <p:cNvSpPr>
            <a:spLocks noGrp="1"/>
          </p:cNvSpPr>
          <p:nvPr>
            <p:ph type="sldNum" sz="quarter" idx="10"/>
          </p:nvPr>
        </p:nvSpPr>
        <p:spPr/>
        <p:txBody>
          <a:bodyPr/>
          <a:lstStyle/>
          <a:p>
            <a:fld id="{01F6DA6E-3E6A-4C51-A65E-2FA83A772343}" type="slidenum">
              <a:rPr lang="ru-RU" smtClean="0"/>
              <a:pPr/>
              <a:t>3</a:t>
            </a:fld>
            <a:endParaRPr lang="ru-RU"/>
          </a:p>
        </p:txBody>
      </p:sp>
    </p:spTree>
    <p:extLst>
      <p:ext uri="{BB962C8B-B14F-4D97-AF65-F5344CB8AC3E}">
        <p14:creationId xmlns:p14="http://schemas.microsoft.com/office/powerpoint/2010/main" val="1060847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Каждая команда (инструкция) состоит из </a:t>
            </a:r>
            <a:r>
              <a:rPr lang="ru-RU" sz="1200" kern="1200" smtClean="0">
                <a:solidFill>
                  <a:schemeClr val="tx1"/>
                </a:solidFill>
                <a:effectLst/>
                <a:latin typeface="+mn-lt"/>
                <a:ea typeface="+mn-ea"/>
                <a:cs typeface="+mn-cs"/>
              </a:rPr>
              <a:t>набора бит</a:t>
            </a:r>
            <a:r>
              <a:rPr lang="ru-RU" sz="1200" kern="1200" baseline="0" smtClean="0">
                <a:solidFill>
                  <a:schemeClr val="tx1"/>
                </a:solidFill>
                <a:effectLst/>
                <a:latin typeface="+mn-lt"/>
                <a:ea typeface="+mn-ea"/>
                <a:cs typeface="+mn-cs"/>
              </a:rPr>
              <a:t> </a:t>
            </a:r>
            <a:r>
              <a:rPr lang="ru-RU" sz="1200" kern="1200" smtClean="0">
                <a:solidFill>
                  <a:schemeClr val="tx1"/>
                </a:solidFill>
                <a:effectLst/>
                <a:latin typeface="+mn-lt"/>
                <a:ea typeface="+mn-ea"/>
                <a:cs typeface="+mn-cs"/>
              </a:rPr>
              <a:t>0 </a:t>
            </a:r>
            <a:r>
              <a:rPr lang="ru-RU" sz="1200" kern="1200" dirty="0" smtClean="0">
                <a:solidFill>
                  <a:schemeClr val="tx1"/>
                </a:solidFill>
                <a:effectLst/>
                <a:latin typeface="+mn-lt"/>
                <a:ea typeface="+mn-ea"/>
                <a:cs typeface="+mn-cs"/>
              </a:rPr>
              <a:t>и 1.</a:t>
            </a:r>
          </a:p>
          <a:p>
            <a:r>
              <a:rPr lang="ru-RU" dirty="0" smtClean="0"/>
              <a:t>Например, машинный код архитектуры MIPS имеет все инструкции длиной 32 бита. Другие архитектуры (например, x86, которую вы, вероятнее всего, используете) используют инструкции, длина которых может быть указана как переменная.</a:t>
            </a:r>
          </a:p>
          <a:p>
            <a:r>
              <a:rPr lang="ru-RU" dirty="0" smtClean="0"/>
              <a:t>Например, одна команда машинного кода архитектуры x86 выглядит следующим образом:</a:t>
            </a:r>
          </a:p>
          <a:p>
            <a:r>
              <a:rPr lang="ru-RU" dirty="0" smtClean="0"/>
              <a:t>10110000 01100001</a:t>
            </a:r>
          </a:p>
          <a:p>
            <a:r>
              <a:rPr lang="ru-RU" dirty="0" smtClean="0"/>
              <a:t>Каждый такой набор битов задает </a:t>
            </a:r>
            <a:r>
              <a:rPr lang="ru-RU" baseline="0" dirty="0" smtClean="0"/>
              <a:t>процессору </a:t>
            </a:r>
            <a:r>
              <a:rPr lang="ru-RU" dirty="0" smtClean="0"/>
              <a:t>какое-то определенное задание, например: </a:t>
            </a:r>
            <a:r>
              <a:rPr lang="ru-RU" i="1" dirty="0" smtClean="0"/>
              <a:t>сравнить два числа</a:t>
            </a:r>
            <a:r>
              <a:rPr lang="ru-RU" dirty="0" smtClean="0"/>
              <a:t> или </a:t>
            </a:r>
            <a:r>
              <a:rPr lang="ru-RU" i="1" dirty="0" smtClean="0"/>
              <a:t>переместить вот это число в вот эту ячейку памяти</a:t>
            </a:r>
            <a:r>
              <a:rPr lang="ru-RU" dirty="0" smtClean="0"/>
              <a:t>. Разные типы процессоров обычно имеют разные наборы инструкций поэтому программы</a:t>
            </a:r>
            <a:r>
              <a:rPr lang="ru-RU" baseline="0" dirty="0" smtClean="0"/>
              <a:t> созданные для одной архитектуры не будут работать на другой.</a:t>
            </a:r>
            <a:endParaRPr lang="ru-RU" dirty="0"/>
          </a:p>
        </p:txBody>
      </p:sp>
      <p:sp>
        <p:nvSpPr>
          <p:cNvPr id="4" name="Номер слайда 3"/>
          <p:cNvSpPr>
            <a:spLocks noGrp="1"/>
          </p:cNvSpPr>
          <p:nvPr>
            <p:ph type="sldNum" sz="quarter" idx="10"/>
          </p:nvPr>
        </p:nvSpPr>
        <p:spPr/>
        <p:txBody>
          <a:bodyPr/>
          <a:lstStyle/>
          <a:p>
            <a:fld id="{01F6DA6E-3E6A-4C51-A65E-2FA83A772343}" type="slidenum">
              <a:rPr lang="ru-RU" smtClean="0"/>
              <a:pPr/>
              <a:t>4</a:t>
            </a:fld>
            <a:endParaRPr lang="ru-RU"/>
          </a:p>
        </p:txBody>
      </p:sp>
    </p:spTree>
    <p:extLst>
      <p:ext uri="{BB962C8B-B14F-4D97-AF65-F5344CB8AC3E}">
        <p14:creationId xmlns:p14="http://schemas.microsoft.com/office/powerpoint/2010/main" val="13668370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Так как программировать машинным языком очень трудно, то программисты изобрели язык ассемблера. В этом языке каждая команда идентифицируется коротким именем (а не набором единиц с нулями), и переменными можно давать имена. Таким образом, писать и читать код стало гораздо легче. Тем не менее, процессор всё равно не понимает язык ассемблера напрямую. Его также нужно переводить, с помощью ассемблера, в машинный код. </a:t>
            </a:r>
            <a:r>
              <a:rPr lang="ru-RU" b="1" dirty="0" smtClean="0"/>
              <a:t>Ассемблер </a:t>
            </a:r>
            <a:r>
              <a:rPr lang="ru-RU" dirty="0" smtClean="0"/>
              <a:t>– это транслятор (переводчик), который переводит код, написанный на языке ассемблера, в машинный язык. В Интернете этот язык называют просто — </a:t>
            </a:r>
            <a:r>
              <a:rPr lang="ru-RU" i="1" dirty="0" smtClean="0"/>
              <a:t>Ассемблер</a:t>
            </a:r>
            <a:r>
              <a:rPr lang="ru-RU" dirty="0" smtClean="0"/>
              <a:t>.</a:t>
            </a:r>
          </a:p>
          <a:p>
            <a:r>
              <a:rPr lang="ru-RU" dirty="0" smtClean="0"/>
              <a:t>Преимуществом Ассемблера является скорость и он до сих пор используется, когда скорость имеет решающее значение. Тем не менее, причина подобного преимущества заключается в том, что программирование на этом языке адаптируется к конкретному процессору. Программы адаптированы под один процессор не будут работать на другом. Кроме того, на этом языке по-прежнему требуется много, не очень читабельных, инструкций для выполнения даже простого задания.</a:t>
            </a:r>
          </a:p>
          <a:p>
            <a:r>
              <a:rPr lang="ru-RU" dirty="0" smtClean="0"/>
              <a:t>Вот та же команда выше, только написана на языке ассемблера:</a:t>
            </a:r>
          </a:p>
          <a:p>
            <a:r>
              <a:rPr lang="ru-RU" dirty="0" err="1" smtClean="0"/>
              <a:t>mov</a:t>
            </a:r>
            <a:r>
              <a:rPr lang="ru-RU" dirty="0" smtClean="0"/>
              <a:t> </a:t>
            </a:r>
            <a:r>
              <a:rPr lang="ru-RU" dirty="0" err="1" smtClean="0"/>
              <a:t>al</a:t>
            </a:r>
            <a:r>
              <a:rPr lang="ru-RU" dirty="0" smtClean="0"/>
              <a:t>, 061h</a:t>
            </a:r>
            <a:endParaRPr lang="ru-RU" dirty="0"/>
          </a:p>
        </p:txBody>
      </p:sp>
      <p:sp>
        <p:nvSpPr>
          <p:cNvPr id="4" name="Номер слайда 3"/>
          <p:cNvSpPr>
            <a:spLocks noGrp="1"/>
          </p:cNvSpPr>
          <p:nvPr>
            <p:ph type="sldNum" sz="quarter" idx="10"/>
          </p:nvPr>
        </p:nvSpPr>
        <p:spPr/>
        <p:txBody>
          <a:bodyPr/>
          <a:lstStyle/>
          <a:p>
            <a:fld id="{01F6DA6E-3E6A-4C51-A65E-2FA83A772343}" type="slidenum">
              <a:rPr lang="ru-RU" smtClean="0"/>
              <a:pPr/>
              <a:t>5</a:t>
            </a:fld>
            <a:endParaRPr lang="ru-RU"/>
          </a:p>
        </p:txBody>
      </p:sp>
    </p:spTree>
    <p:extLst>
      <p:ext uri="{BB962C8B-B14F-4D97-AF65-F5344CB8AC3E}">
        <p14:creationId xmlns:p14="http://schemas.microsoft.com/office/powerpoint/2010/main" val="1366837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Высокоуровневые языки программирования были разработаны для платформенной независимости сути алгоритмов.</a:t>
            </a:r>
            <a:endParaRPr lang="en-US" dirty="0" smtClean="0"/>
          </a:p>
          <a:p>
            <a:r>
              <a:rPr lang="ru-RU" dirty="0" smtClean="0"/>
              <a:t>Зависимость от платформы перекладывается на инструментальные программы — </a:t>
            </a:r>
            <a:r>
              <a:rPr lang="ru-RU" dirty="0" smtClean="0">
                <a:hlinkClick r:id="rId3" tooltip="Транслятор"/>
              </a:rPr>
              <a:t>трансляторы</a:t>
            </a:r>
            <a:r>
              <a:rPr lang="ru-RU" dirty="0" smtClean="0"/>
              <a:t>, компилирующие текст, написанный на языке высокого уровня, в элементарные машинные команды (инструкции). Поэтому, для каждой платформы разрабатывается платформенно-уникальный транслятор для каждого высокоуровневого языка</a:t>
            </a:r>
            <a:r>
              <a:rPr lang="en-US" dirty="0" smtClean="0"/>
              <a:t>.</a:t>
            </a:r>
            <a:endParaRPr lang="ru-RU" dirty="0" smtClean="0"/>
          </a:p>
          <a:p>
            <a:r>
              <a:rPr lang="en-US" dirty="0" smtClean="0"/>
              <a:t>/*</a:t>
            </a:r>
            <a:r>
              <a:rPr lang="ru-RU" dirty="0" smtClean="0"/>
              <a:t>Программы, написанные на языках высокого уровня, также должны быть переведены в машинный код перед выполнением.</a:t>
            </a:r>
            <a:r>
              <a:rPr lang="en-US" dirty="0" smtClean="0"/>
              <a:t>*/</a:t>
            </a:r>
            <a:r>
              <a:rPr lang="ru-RU" dirty="0" smtClean="0"/>
              <a:t> Основные</a:t>
            </a:r>
            <a:r>
              <a:rPr lang="ru-RU" baseline="0" dirty="0" smtClean="0"/>
              <a:t> пути трансляции</a:t>
            </a:r>
            <a:r>
              <a:rPr lang="ru-RU" dirty="0" smtClean="0"/>
              <a:t>:</a:t>
            </a:r>
          </a:p>
          <a:p>
            <a:pPr marL="0" indent="0">
              <a:buNone/>
            </a:pPr>
            <a:r>
              <a:rPr lang="ru-RU" dirty="0" smtClean="0"/>
              <a:t>Виды трансляции:</a:t>
            </a:r>
          </a:p>
          <a:p>
            <a:r>
              <a:rPr lang="ru-RU" dirty="0" smtClean="0"/>
              <a:t>    компиляция;</a:t>
            </a:r>
          </a:p>
          <a:p>
            <a:r>
              <a:rPr lang="ru-RU" dirty="0" smtClean="0"/>
              <a:t>    интерпретация;</a:t>
            </a:r>
          </a:p>
          <a:p>
            <a:r>
              <a:rPr lang="ru-RU" dirty="0" smtClean="0"/>
              <a:t>    динамическая компиляция.</a:t>
            </a:r>
          </a:p>
          <a:p>
            <a:endParaRPr lang="ru-RU" dirty="0"/>
          </a:p>
        </p:txBody>
      </p:sp>
      <p:sp>
        <p:nvSpPr>
          <p:cNvPr id="4" name="Номер слайда 3"/>
          <p:cNvSpPr>
            <a:spLocks noGrp="1"/>
          </p:cNvSpPr>
          <p:nvPr>
            <p:ph type="sldNum" sz="quarter" idx="10"/>
          </p:nvPr>
        </p:nvSpPr>
        <p:spPr/>
        <p:txBody>
          <a:bodyPr/>
          <a:lstStyle/>
          <a:p>
            <a:fld id="{01F6DA6E-3E6A-4C51-A65E-2FA83A772343}" type="slidenum">
              <a:rPr lang="ru-RU" smtClean="0"/>
              <a:pPr/>
              <a:t>6</a:t>
            </a:fld>
            <a:endParaRPr lang="ru-RU"/>
          </a:p>
        </p:txBody>
      </p:sp>
    </p:spTree>
    <p:extLst>
      <p:ext uri="{BB962C8B-B14F-4D97-AF65-F5344CB8AC3E}">
        <p14:creationId xmlns:p14="http://schemas.microsoft.com/office/powerpoint/2010/main" val="1366837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1" dirty="0" smtClean="0"/>
              <a:t>Компилятор</a:t>
            </a:r>
            <a:r>
              <a:rPr lang="ru-RU" dirty="0" smtClean="0"/>
              <a:t> — транслятор, преобразующий исходный код с какого-либо языка программирования на машинный язык</a:t>
            </a:r>
          </a:p>
          <a:p>
            <a:endParaRPr lang="ru-RU" dirty="0" smtClean="0"/>
          </a:p>
          <a:p>
            <a:r>
              <a:rPr lang="ru-RU" b="1" dirty="0" smtClean="0"/>
              <a:t>Компилятор</a:t>
            </a:r>
            <a:r>
              <a:rPr lang="ru-RU" dirty="0" smtClean="0"/>
              <a:t> – это программа, которая читает код и создает автономную (способную работать независимо от программного обеспечения) исполняемую программу, которую процессор понимает напрямую. При запуске программы весь код компилируется целиком, затем создается исполняемый файл и уже при повторном запуске программы компилятор не нужен.</a:t>
            </a:r>
          </a:p>
          <a:p>
            <a:endParaRPr lang="ru-RU" dirty="0" smtClean="0"/>
          </a:p>
          <a:p>
            <a:r>
              <a:rPr lang="ru-RU" b="1" dirty="0" smtClean="0"/>
              <a:t>Интерпретатор</a:t>
            </a:r>
            <a:r>
              <a:rPr lang="ru-RU" dirty="0" smtClean="0"/>
              <a:t>— программа (разновидность транслятора), выполняющая интерпретацию. </a:t>
            </a:r>
            <a:r>
              <a:rPr lang="ru-RU" b="1" dirty="0" smtClean="0"/>
              <a:t>Интерпретация</a:t>
            </a:r>
            <a:r>
              <a:rPr lang="ru-RU" dirty="0" smtClean="0"/>
              <a:t> — построчный анализ, обработка и выполнение исходного кода программы или запроса</a:t>
            </a:r>
          </a:p>
          <a:p>
            <a:endParaRPr lang="ru-RU" dirty="0" smtClean="0"/>
          </a:p>
          <a:p>
            <a:r>
              <a:rPr lang="ru-RU" b="1" dirty="0" smtClean="0"/>
              <a:t>Интерпретатор</a:t>
            </a:r>
            <a:r>
              <a:rPr lang="ru-RU" dirty="0" smtClean="0"/>
              <a:t> — это программа, которая напрямую выполняет код, без его предыдущей компиляции в машинный язык. Интерпретаторы более гибкие, но менее эффективны, так как процесс интерпретации выполняется повторно при каждом новом запуске программы.</a:t>
            </a:r>
          </a:p>
          <a:p>
            <a:endParaRPr lang="ru-RU" dirty="0" smtClean="0"/>
          </a:p>
          <a:p>
            <a:r>
              <a:rPr lang="ru-RU" b="1" dirty="0" smtClean="0"/>
              <a:t>Динамическая или JIT компиляция</a:t>
            </a:r>
            <a:r>
              <a:rPr lang="ru-RU" dirty="0" smtClean="0"/>
              <a:t> — трансляция, при которой исходный или промежуточный код преобразуется (компилируется) в машинный код непосредственно во время исполнения, «на лету» (англ. </a:t>
            </a:r>
            <a:r>
              <a:rPr lang="ru-RU" dirty="0" err="1" smtClean="0"/>
              <a:t>just</a:t>
            </a:r>
            <a:r>
              <a:rPr lang="ru-RU" dirty="0" smtClean="0"/>
              <a:t> </a:t>
            </a:r>
            <a:r>
              <a:rPr lang="ru-RU" dirty="0" err="1" smtClean="0"/>
              <a:t>in</a:t>
            </a:r>
            <a:r>
              <a:rPr lang="ru-RU" dirty="0" smtClean="0"/>
              <a:t> </a:t>
            </a:r>
            <a:r>
              <a:rPr lang="ru-RU" dirty="0" err="1" smtClean="0"/>
              <a:t>time</a:t>
            </a:r>
            <a:r>
              <a:rPr lang="ru-RU" dirty="0" smtClean="0"/>
              <a:t>, JIT). Компиляция каждого участка кода выполняется только один раз; скомпилированный код сохраняется в </a:t>
            </a:r>
            <a:r>
              <a:rPr lang="ru-RU" dirty="0" err="1" smtClean="0"/>
              <a:t>кеше</a:t>
            </a:r>
            <a:r>
              <a:rPr lang="ru-RU" dirty="0" smtClean="0"/>
              <a:t> и при необходимости используется повторно. </a:t>
            </a:r>
            <a:endParaRPr lang="en-US" dirty="0" smtClean="0"/>
          </a:p>
          <a:p>
            <a:endParaRPr lang="en-US" dirty="0" smtClean="0"/>
          </a:p>
          <a:p>
            <a:r>
              <a:rPr lang="ru-RU" dirty="0" smtClean="0"/>
              <a:t>Любой язык может быть компилируемым или интерпретируемым, однако, такие языки, как C, C++, как правило, компилируются, в то время как «скриптовые» языки, такие, как </a:t>
            </a:r>
            <a:r>
              <a:rPr lang="en-US" dirty="0" smtClean="0"/>
              <a:t>Python</a:t>
            </a:r>
            <a:r>
              <a:rPr lang="en-US" baseline="0" dirty="0" smtClean="0"/>
              <a:t> </a:t>
            </a:r>
            <a:r>
              <a:rPr lang="ru-RU" dirty="0" smtClean="0"/>
              <a:t>и </a:t>
            </a:r>
            <a:r>
              <a:rPr lang="ru-RU" dirty="0" err="1" smtClean="0"/>
              <a:t>JavaScript</a:t>
            </a:r>
            <a:r>
              <a:rPr lang="ru-RU" dirty="0" smtClean="0"/>
              <a:t>, интерпретируются. Некоторые языки, как </a:t>
            </a:r>
            <a:r>
              <a:rPr lang="ru-RU" dirty="0" err="1" smtClean="0"/>
              <a:t>Java</a:t>
            </a:r>
            <a:r>
              <a:rPr lang="ru-RU" dirty="0" smtClean="0"/>
              <a:t>, являются смешанными (компилируются и интерпретируются).</a:t>
            </a:r>
          </a:p>
        </p:txBody>
      </p:sp>
      <p:sp>
        <p:nvSpPr>
          <p:cNvPr id="4" name="Номер слайда 3"/>
          <p:cNvSpPr>
            <a:spLocks noGrp="1"/>
          </p:cNvSpPr>
          <p:nvPr>
            <p:ph type="sldNum" sz="quarter" idx="10"/>
          </p:nvPr>
        </p:nvSpPr>
        <p:spPr/>
        <p:txBody>
          <a:bodyPr/>
          <a:lstStyle/>
          <a:p>
            <a:fld id="{01F6DA6E-3E6A-4C51-A65E-2FA83A772343}" type="slidenum">
              <a:rPr lang="ru-RU" smtClean="0"/>
              <a:pPr/>
              <a:t>7</a:t>
            </a:fld>
            <a:endParaRPr lang="ru-RU"/>
          </a:p>
        </p:txBody>
      </p:sp>
    </p:spTree>
    <p:extLst>
      <p:ext uri="{BB962C8B-B14F-4D97-AF65-F5344CB8AC3E}">
        <p14:creationId xmlns:p14="http://schemas.microsoft.com/office/powerpoint/2010/main" val="13668370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1" dirty="0" smtClean="0"/>
              <a:t>Компилятор</a:t>
            </a:r>
            <a:r>
              <a:rPr lang="ru-RU" dirty="0" smtClean="0"/>
              <a:t> — транслятор, преобразующий исходный код с какого-либо языка программирования на машинный язык</a:t>
            </a:r>
          </a:p>
          <a:p>
            <a:endParaRPr lang="ru-RU" dirty="0" smtClean="0"/>
          </a:p>
          <a:p>
            <a:r>
              <a:rPr lang="ru-RU" b="1" dirty="0" smtClean="0"/>
              <a:t>Компилятор</a:t>
            </a:r>
            <a:r>
              <a:rPr lang="ru-RU" dirty="0" smtClean="0"/>
              <a:t> – это программа, которая читает код и создает автономную (способную работать независимо от программного обеспечения) исполняемую программу, которую процессор понимает напрямую. При запуске программы весь код компилируется целиком, затем создается исполняемый файл и уже при повторном запуске программы компилятор не нужен.</a:t>
            </a:r>
          </a:p>
          <a:p>
            <a:endParaRPr lang="ru-RU" dirty="0" smtClean="0"/>
          </a:p>
          <a:p>
            <a:r>
              <a:rPr lang="ru-RU" b="1" dirty="0" smtClean="0"/>
              <a:t>Интерпретатор</a:t>
            </a:r>
            <a:r>
              <a:rPr lang="ru-RU" dirty="0" smtClean="0"/>
              <a:t>— программа (разновидность транслятора), выполняющая интерпретацию. </a:t>
            </a:r>
            <a:r>
              <a:rPr lang="ru-RU" b="1" dirty="0" smtClean="0"/>
              <a:t>Интерпретация</a:t>
            </a:r>
            <a:r>
              <a:rPr lang="ru-RU" dirty="0" smtClean="0"/>
              <a:t> — построчный анализ, обработка и выполнение исходного кода программы или запроса</a:t>
            </a:r>
          </a:p>
          <a:p>
            <a:endParaRPr lang="ru-RU" dirty="0" smtClean="0"/>
          </a:p>
          <a:p>
            <a:r>
              <a:rPr lang="ru-RU" b="1" dirty="0" smtClean="0"/>
              <a:t>Интерпретатор</a:t>
            </a:r>
            <a:r>
              <a:rPr lang="ru-RU" dirty="0" smtClean="0"/>
              <a:t> — это программа, которая напрямую выполняет код, без его предыдущей компиляции в машинный язык. Интерпретаторы более гибкие, но менее эффективны, так как процесс интерпретации выполняется повторно при каждом новом запуске программы.</a:t>
            </a:r>
          </a:p>
          <a:p>
            <a:endParaRPr lang="ru-RU" dirty="0" smtClean="0"/>
          </a:p>
          <a:p>
            <a:r>
              <a:rPr lang="ru-RU" b="1" dirty="0" smtClean="0"/>
              <a:t>Динамическая или JIT компиляция</a:t>
            </a:r>
            <a:r>
              <a:rPr lang="ru-RU" dirty="0" smtClean="0"/>
              <a:t> — трансляция, при которой исходный или промежуточный код преобразуется (компилируется) в машинный код непосредственно во время исполнения, «на лету» (англ. </a:t>
            </a:r>
            <a:r>
              <a:rPr lang="ru-RU" dirty="0" err="1" smtClean="0"/>
              <a:t>just</a:t>
            </a:r>
            <a:r>
              <a:rPr lang="ru-RU" dirty="0" smtClean="0"/>
              <a:t> </a:t>
            </a:r>
            <a:r>
              <a:rPr lang="ru-RU" dirty="0" err="1" smtClean="0"/>
              <a:t>in</a:t>
            </a:r>
            <a:r>
              <a:rPr lang="ru-RU" dirty="0" smtClean="0"/>
              <a:t> </a:t>
            </a:r>
            <a:r>
              <a:rPr lang="ru-RU" dirty="0" err="1" smtClean="0"/>
              <a:t>time</a:t>
            </a:r>
            <a:r>
              <a:rPr lang="ru-RU" dirty="0" smtClean="0"/>
              <a:t>, JIT). Компиляция каждого участка кода выполняется только один раз; скомпилированный код сохраняется в </a:t>
            </a:r>
            <a:r>
              <a:rPr lang="ru-RU" dirty="0" err="1" smtClean="0"/>
              <a:t>кеше</a:t>
            </a:r>
            <a:r>
              <a:rPr lang="ru-RU" dirty="0" smtClean="0"/>
              <a:t> и при необходимости используется повторно. </a:t>
            </a:r>
            <a:endParaRPr lang="en-US" dirty="0" smtClean="0"/>
          </a:p>
          <a:p>
            <a:endParaRPr lang="en-US" dirty="0" smtClean="0"/>
          </a:p>
          <a:p>
            <a:r>
              <a:rPr lang="ru-RU" dirty="0" smtClean="0"/>
              <a:t>Любой язык может быть компилируемым или интерпретируемым, однако, такие языки, как C, C++, как правило, компилируются, в то время как «скриптовые» языки, такие, как </a:t>
            </a:r>
            <a:r>
              <a:rPr lang="en-US" dirty="0" smtClean="0"/>
              <a:t>Python</a:t>
            </a:r>
            <a:r>
              <a:rPr lang="en-US" baseline="0" dirty="0" smtClean="0"/>
              <a:t> </a:t>
            </a:r>
            <a:r>
              <a:rPr lang="ru-RU" dirty="0" smtClean="0"/>
              <a:t>и </a:t>
            </a:r>
            <a:r>
              <a:rPr lang="ru-RU" dirty="0" err="1" smtClean="0"/>
              <a:t>JavaScript</a:t>
            </a:r>
            <a:r>
              <a:rPr lang="ru-RU" dirty="0" smtClean="0"/>
              <a:t>, интерпретируются. Некоторые языки, как </a:t>
            </a:r>
            <a:r>
              <a:rPr lang="ru-RU" dirty="0" err="1" smtClean="0"/>
              <a:t>Java</a:t>
            </a:r>
            <a:r>
              <a:rPr lang="ru-RU" dirty="0" smtClean="0"/>
              <a:t>, являются смешанными (компилируются и интерпретируются).</a:t>
            </a:r>
          </a:p>
        </p:txBody>
      </p:sp>
      <p:sp>
        <p:nvSpPr>
          <p:cNvPr id="4" name="Номер слайда 3"/>
          <p:cNvSpPr>
            <a:spLocks noGrp="1"/>
          </p:cNvSpPr>
          <p:nvPr>
            <p:ph type="sldNum" sz="quarter" idx="10"/>
          </p:nvPr>
        </p:nvSpPr>
        <p:spPr/>
        <p:txBody>
          <a:bodyPr/>
          <a:lstStyle/>
          <a:p>
            <a:fld id="{01F6DA6E-3E6A-4C51-A65E-2FA83A772343}" type="slidenum">
              <a:rPr lang="ru-RU" smtClean="0"/>
              <a:pPr/>
              <a:t>8</a:t>
            </a:fld>
            <a:endParaRPr lang="ru-RU"/>
          </a:p>
        </p:txBody>
      </p:sp>
    </p:spTree>
    <p:extLst>
      <p:ext uri="{BB962C8B-B14F-4D97-AF65-F5344CB8AC3E}">
        <p14:creationId xmlns:p14="http://schemas.microsoft.com/office/powerpoint/2010/main" val="1366837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Легче писать/читать код. Вот та же команда выше, но на языке C/C++:</a:t>
            </a:r>
          </a:p>
          <a:p>
            <a:pPr marL="0" indent="0">
              <a:buNone/>
            </a:pPr>
            <a:r>
              <a:rPr lang="ru-RU" dirty="0" smtClean="0"/>
              <a:t>	а = 97;</a:t>
            </a:r>
          </a:p>
          <a:p>
            <a:r>
              <a:rPr lang="ru-RU" dirty="0" smtClean="0"/>
              <a:t>Требуется меньше инструкций для выполнения определенной задачи по сравнению с низкоуровневыми языками. В C++ вы можете сделать что-то вроде этого: а = </a:t>
            </a:r>
            <a:r>
              <a:rPr lang="en-US" dirty="0" smtClean="0"/>
              <a:t>b</a:t>
            </a:r>
            <a:r>
              <a:rPr lang="ru-RU" dirty="0" smtClean="0"/>
              <a:t> * 2 + 5; в одной строке. В языке ассемблера вам пришлось бы использовать 5 или 6 инструкций.</a:t>
            </a:r>
          </a:p>
          <a:p>
            <a:r>
              <a:rPr lang="ru-RU" dirty="0" smtClean="0"/>
              <a:t>Вы не должны заботиться о таких деталях, как загрузка переменных в регистры процессора. Компилятор или интерпретатор берет это на себя.</a:t>
            </a:r>
          </a:p>
          <a:p>
            <a:r>
              <a:rPr lang="ru-RU" dirty="0" smtClean="0"/>
              <a:t>Исходный код более портативен под различные архитектуры.</a:t>
            </a:r>
            <a:r>
              <a:rPr lang="en-US" dirty="0" smtClean="0"/>
              <a:t> (</a:t>
            </a:r>
            <a:r>
              <a:rPr lang="ru-RU" dirty="0" smtClean="0"/>
              <a:t>есть</a:t>
            </a:r>
            <a:r>
              <a:rPr lang="ru-RU" baseline="0" dirty="0" smtClean="0"/>
              <a:t> </a:t>
            </a:r>
            <a:r>
              <a:rPr lang="ru-RU" baseline="0" dirty="0" err="1" smtClean="0"/>
              <a:t>платформозависимые</a:t>
            </a:r>
            <a:r>
              <a:rPr lang="ru-RU" baseline="0" dirty="0" smtClean="0"/>
              <a:t> </a:t>
            </a:r>
            <a:r>
              <a:rPr lang="en-US" baseline="0" dirty="0" smtClean="0"/>
              <a:t>API </a:t>
            </a:r>
            <a:r>
              <a:rPr lang="ru-RU" dirty="0" smtClean="0"/>
              <a:t>программный интерфейс приложения</a:t>
            </a:r>
            <a:r>
              <a:rPr lang="en-US" dirty="0" smtClean="0"/>
              <a:t>)</a:t>
            </a:r>
            <a:endParaRPr lang="ru-RU" dirty="0"/>
          </a:p>
        </p:txBody>
      </p:sp>
      <p:sp>
        <p:nvSpPr>
          <p:cNvPr id="4" name="Номер слайда 3"/>
          <p:cNvSpPr>
            <a:spLocks noGrp="1"/>
          </p:cNvSpPr>
          <p:nvPr>
            <p:ph type="sldNum" sz="quarter" idx="10"/>
          </p:nvPr>
        </p:nvSpPr>
        <p:spPr/>
        <p:txBody>
          <a:bodyPr/>
          <a:lstStyle/>
          <a:p>
            <a:fld id="{01F6DA6E-3E6A-4C51-A65E-2FA83A772343}" type="slidenum">
              <a:rPr lang="ru-RU" smtClean="0"/>
              <a:pPr/>
              <a:t>9</a:t>
            </a:fld>
            <a:endParaRPr lang="ru-RU"/>
          </a:p>
        </p:txBody>
      </p:sp>
    </p:spTree>
    <p:extLst>
      <p:ext uri="{BB962C8B-B14F-4D97-AF65-F5344CB8AC3E}">
        <p14:creationId xmlns:p14="http://schemas.microsoft.com/office/powerpoint/2010/main" val="13668370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Перед написанием и выполнением нашей первой программы, мы должны понять, как вообще разрабатываются программы на языке C++. Схема разработки ПО (программного обеспечения):</a:t>
            </a:r>
          </a:p>
          <a:p>
            <a:r>
              <a:rPr lang="ru-RU" b="1" dirty="0" smtClean="0"/>
              <a:t>Шаг №1: Определите проблему, которую вы хотели бы решить.</a:t>
            </a:r>
          </a:p>
          <a:p>
            <a:r>
              <a:rPr lang="ru-RU" dirty="0" smtClean="0"/>
              <a:t>Этот шаг называется </a:t>
            </a:r>
            <a:r>
              <a:rPr lang="ru-RU" b="1" dirty="0" smtClean="0"/>
              <a:t>«Что?»</a:t>
            </a:r>
            <a:r>
              <a:rPr lang="ru-RU" dirty="0" smtClean="0"/>
              <a:t>, на нем вы должны понять, что же вы хотите, чтобы ваша программа выполняла. Этот шаг может быть как самым простым, так и самым сложным. Все, что вам нужно — это четко сформулированная идея. Только после этого вы уже будете готовы к следующему шагу.</a:t>
            </a:r>
          </a:p>
          <a:p>
            <a:r>
              <a:rPr lang="ru-RU" b="1" dirty="0" smtClean="0"/>
              <a:t>Шаг №2: Определитесь, как вы собираетесь решить эту проблему.</a:t>
            </a:r>
          </a:p>
          <a:p>
            <a:r>
              <a:rPr lang="ru-RU" dirty="0" smtClean="0"/>
              <a:t>Здесь мы уже отвечаем на вопрос </a:t>
            </a:r>
            <a:r>
              <a:rPr lang="ru-RU" b="1" dirty="0" smtClean="0"/>
              <a:t>«Как?»</a:t>
            </a:r>
            <a:r>
              <a:rPr lang="ru-RU" dirty="0" smtClean="0"/>
              <a:t>, каким образом можно решить проблему с шага №1. Этим шагом довольно часто пренебрегают при разработке программного обеспечения. Суть в том, что есть много способов решения проблемы и часть из них является хорошими, а часть — плохими. Очень часто случается так, что когда у программиста возникает идея — он садится и немедленно начинает </a:t>
            </a:r>
            <a:r>
              <a:rPr lang="ru-RU" dirty="0" err="1" smtClean="0"/>
              <a:t>кодить</a:t>
            </a:r>
            <a:r>
              <a:rPr lang="ru-RU" dirty="0" smtClean="0"/>
              <a:t>. Как вы уже могли догадаться, далеко не всегда подобное решение приведет к эффективным результатам.</a:t>
            </a:r>
          </a:p>
          <a:p>
            <a:r>
              <a:rPr lang="ru-RU" dirty="0" smtClean="0"/>
              <a:t>Когда вы садитесь и начинаете сразу программировать, вы обычно думаете: </a:t>
            </a:r>
            <a:r>
              <a:rPr lang="ru-RU" i="1" dirty="0" smtClean="0"/>
              <a:t>«Я хочу сделать …это и это…»</a:t>
            </a:r>
            <a:r>
              <a:rPr lang="ru-RU" dirty="0" smtClean="0"/>
              <a:t>. Таким образом вы принимаете решение, которое позволит вам поскорее выполнить задание. Это может привести к ненадежным программам, которые в дальнейшем будет трудно изменить, добавить что-то новое или в них будет много багов (ошибок).</a:t>
            </a:r>
          </a:p>
          <a:p>
            <a:endParaRPr lang="ru-RU" dirty="0" smtClean="0"/>
          </a:p>
        </p:txBody>
      </p:sp>
      <p:sp>
        <p:nvSpPr>
          <p:cNvPr id="4" name="Номер слайда 3"/>
          <p:cNvSpPr>
            <a:spLocks noGrp="1"/>
          </p:cNvSpPr>
          <p:nvPr>
            <p:ph type="sldNum" sz="quarter" idx="10"/>
          </p:nvPr>
        </p:nvSpPr>
        <p:spPr/>
        <p:txBody>
          <a:bodyPr/>
          <a:lstStyle/>
          <a:p>
            <a:fld id="{01F6DA6E-3E6A-4C51-A65E-2FA83A772343}" type="slidenum">
              <a:rPr lang="ru-RU" smtClean="0"/>
              <a:pPr/>
              <a:t>10</a:t>
            </a:fld>
            <a:endParaRPr lang="ru-RU"/>
          </a:p>
        </p:txBody>
      </p:sp>
    </p:spTree>
    <p:extLst>
      <p:ext uri="{BB962C8B-B14F-4D97-AF65-F5344CB8AC3E}">
        <p14:creationId xmlns:p14="http://schemas.microsoft.com/office/powerpoint/2010/main" val="1366837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4" name="Прямоугольник 3"/>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Прямоугольник 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Прямоугольник 5"/>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Прямоугольник 6"/>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Прямая соединительная линия 9"/>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1" name="Прямая соединительная линия 10"/>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2" name="Прямая соединительная линия 11"/>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3" name="Прямая соединительная линия 12"/>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4" name="Прямая соединительная линия 13"/>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5" name="Прямая соединительная линия 14"/>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6" name="Прямоугольник 15"/>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 name="Овал 16"/>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Овал 17"/>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 name="Овал 18"/>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 name="Овал 19"/>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1" name="Овал 20"/>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Заголовок 7"/>
          <p:cNvSpPr>
            <a:spLocks noGrp="1"/>
          </p:cNvSpPr>
          <p:nvPr>
            <p:ph type="ctrTitle"/>
          </p:nvPr>
        </p:nvSpPr>
        <p:spPr>
          <a:xfrm>
            <a:off x="2286000" y="3124200"/>
            <a:ext cx="6172200" cy="1894362"/>
          </a:xfrm>
        </p:spPr>
        <p:txBody>
          <a:bodyPr/>
          <a:lstStyle>
            <a:lvl1pPr>
              <a:defRPr b="1"/>
            </a:lvl1pPr>
          </a:lstStyle>
          <a:p>
            <a:r>
              <a:rPr lang="ru-RU" smtClean="0"/>
              <a:t>Образец заголовка</a:t>
            </a:r>
            <a:endParaRPr lang="en-US"/>
          </a:p>
        </p:txBody>
      </p:sp>
      <p:sp>
        <p:nvSpPr>
          <p:cNvPr id="9" name="Подзаголовок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ru-RU" smtClean="0"/>
              <a:t>Образец подзаголовка</a:t>
            </a:r>
            <a:endParaRPr lang="en-US"/>
          </a:p>
        </p:txBody>
      </p:sp>
      <p:sp>
        <p:nvSpPr>
          <p:cNvPr id="22" name="Дата 27"/>
          <p:cNvSpPr>
            <a:spLocks noGrp="1"/>
          </p:cNvSpPr>
          <p:nvPr>
            <p:ph type="dt" sz="half" idx="10"/>
          </p:nvPr>
        </p:nvSpPr>
        <p:spPr bwMode="auto">
          <a:xfrm rot="5400000">
            <a:off x="7764463" y="1174750"/>
            <a:ext cx="2286000" cy="381000"/>
          </a:xfrm>
        </p:spPr>
        <p:txBody>
          <a:bodyPr/>
          <a:lstStyle>
            <a:lvl1pPr>
              <a:defRPr/>
            </a:lvl1pPr>
          </a:lstStyle>
          <a:p>
            <a:pPr>
              <a:defRPr/>
            </a:pPr>
            <a:fld id="{F87EEA3A-8331-41B8-8C86-B0B6A88B5CD2}" type="datetime1">
              <a:rPr lang="ru-RU" smtClean="0"/>
              <a:t>09.04.2019</a:t>
            </a:fld>
            <a:endParaRPr lang="ru-RU"/>
          </a:p>
        </p:txBody>
      </p:sp>
      <p:sp>
        <p:nvSpPr>
          <p:cNvPr id="23" name="Нижний колонтитул 16"/>
          <p:cNvSpPr>
            <a:spLocks noGrp="1"/>
          </p:cNvSpPr>
          <p:nvPr>
            <p:ph type="ftr" sz="quarter" idx="11"/>
          </p:nvPr>
        </p:nvSpPr>
        <p:spPr bwMode="auto">
          <a:xfrm rot="5400000">
            <a:off x="7077076" y="4181475"/>
            <a:ext cx="3657600" cy="384175"/>
          </a:xfrm>
        </p:spPr>
        <p:txBody>
          <a:bodyPr/>
          <a:lstStyle>
            <a:lvl1pPr>
              <a:defRPr/>
            </a:lvl1pPr>
          </a:lstStyle>
          <a:p>
            <a:pPr>
              <a:defRPr/>
            </a:pPr>
            <a:endParaRPr lang="ru-RU"/>
          </a:p>
        </p:txBody>
      </p:sp>
      <p:sp>
        <p:nvSpPr>
          <p:cNvPr id="24" name="Номер слайда 28"/>
          <p:cNvSpPr>
            <a:spLocks noGrp="1"/>
          </p:cNvSpPr>
          <p:nvPr>
            <p:ph type="sldNum" sz="quarter" idx="12"/>
          </p:nvPr>
        </p:nvSpPr>
        <p:spPr bwMode="auto">
          <a:xfrm>
            <a:off x="1325563" y="4929188"/>
            <a:ext cx="609600" cy="517525"/>
          </a:xfrm>
        </p:spPr>
        <p:txBody>
          <a:bodyPr/>
          <a:lstStyle>
            <a:lvl1pPr>
              <a:defRPr/>
            </a:lvl1pPr>
          </a:lstStyle>
          <a:p>
            <a:pPr>
              <a:defRPr/>
            </a:pPr>
            <a:fld id="{466A4404-A68F-407D-B360-CA86652214C7}" type="slidenum">
              <a:rPr lang="ru-RU"/>
              <a:pPr>
                <a:defRPr/>
              </a:pPr>
              <a:t>‹#›</a:t>
            </a:fld>
            <a:endParaRPr lang="ru-RU"/>
          </a:p>
        </p:txBody>
      </p:sp>
    </p:spTree>
    <p:extLst>
      <p:ext uri="{BB962C8B-B14F-4D97-AF65-F5344CB8AC3E}">
        <p14:creationId xmlns:p14="http://schemas.microsoft.com/office/powerpoint/2010/main" val="135931925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13"/>
          <p:cNvSpPr>
            <a:spLocks noGrp="1"/>
          </p:cNvSpPr>
          <p:nvPr>
            <p:ph type="dt" sz="half" idx="10"/>
          </p:nvPr>
        </p:nvSpPr>
        <p:spPr/>
        <p:txBody>
          <a:bodyPr/>
          <a:lstStyle>
            <a:lvl1pPr>
              <a:defRPr/>
            </a:lvl1pPr>
          </a:lstStyle>
          <a:p>
            <a:pPr>
              <a:defRPr/>
            </a:pPr>
            <a:fld id="{83E41A2F-86ED-4540-A3E4-E22C6089ED2C}" type="datetime1">
              <a:rPr lang="ru-RU" smtClean="0"/>
              <a:t>09.04.2019</a:t>
            </a:fld>
            <a:endParaRPr lang="ru-RU"/>
          </a:p>
        </p:txBody>
      </p:sp>
      <p:sp>
        <p:nvSpPr>
          <p:cNvPr id="5" name="Нижний колонтитул 2"/>
          <p:cNvSpPr>
            <a:spLocks noGrp="1"/>
          </p:cNvSpPr>
          <p:nvPr>
            <p:ph type="ftr" sz="quarter" idx="11"/>
          </p:nvPr>
        </p:nvSpPr>
        <p:spPr/>
        <p:txBody>
          <a:bodyPr/>
          <a:lstStyle>
            <a:lvl1pPr>
              <a:defRPr/>
            </a:lvl1pPr>
          </a:lstStyle>
          <a:p>
            <a:pPr>
              <a:defRPr/>
            </a:pPr>
            <a:endParaRPr lang="ru-RU"/>
          </a:p>
        </p:txBody>
      </p:sp>
      <p:sp>
        <p:nvSpPr>
          <p:cNvPr id="6" name="Номер слайда 22"/>
          <p:cNvSpPr>
            <a:spLocks noGrp="1"/>
          </p:cNvSpPr>
          <p:nvPr>
            <p:ph type="sldNum" sz="quarter" idx="12"/>
          </p:nvPr>
        </p:nvSpPr>
        <p:spPr/>
        <p:txBody>
          <a:bodyPr/>
          <a:lstStyle>
            <a:lvl1pPr>
              <a:defRPr/>
            </a:lvl1pPr>
          </a:lstStyle>
          <a:p>
            <a:pPr>
              <a:defRPr/>
            </a:pPr>
            <a:fld id="{B8EAE6D0-CAD4-4B11-982A-EA735F08899A}" type="slidenum">
              <a:rPr lang="ru-RU"/>
              <a:pPr>
                <a:defRPr/>
              </a:pPr>
              <a:t>‹#›</a:t>
            </a:fld>
            <a:endParaRPr lang="ru-RU"/>
          </a:p>
        </p:txBody>
      </p:sp>
    </p:spTree>
    <p:extLst>
      <p:ext uri="{BB962C8B-B14F-4D97-AF65-F5344CB8AC3E}">
        <p14:creationId xmlns:p14="http://schemas.microsoft.com/office/powerpoint/2010/main" val="1620498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9"/>
            <a:ext cx="1676400" cy="5851525"/>
          </a:xfrm>
        </p:spPr>
        <p:txBody>
          <a:bodyPr vert="eaVert"/>
          <a:lstStyle/>
          <a:p>
            <a:r>
              <a:rPr lang="ru-RU" smtClean="0"/>
              <a:t>Образец заголовка</a:t>
            </a:r>
            <a:endParaRPr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13"/>
          <p:cNvSpPr>
            <a:spLocks noGrp="1"/>
          </p:cNvSpPr>
          <p:nvPr>
            <p:ph type="dt" sz="half" idx="10"/>
          </p:nvPr>
        </p:nvSpPr>
        <p:spPr/>
        <p:txBody>
          <a:bodyPr/>
          <a:lstStyle>
            <a:lvl1pPr>
              <a:defRPr/>
            </a:lvl1pPr>
          </a:lstStyle>
          <a:p>
            <a:pPr>
              <a:defRPr/>
            </a:pPr>
            <a:fld id="{A3AA9858-099F-4C32-9293-3B4DD647A083}" type="datetime1">
              <a:rPr lang="ru-RU" smtClean="0"/>
              <a:t>09.04.2019</a:t>
            </a:fld>
            <a:endParaRPr lang="ru-RU"/>
          </a:p>
        </p:txBody>
      </p:sp>
      <p:sp>
        <p:nvSpPr>
          <p:cNvPr id="5" name="Нижний колонтитул 2"/>
          <p:cNvSpPr>
            <a:spLocks noGrp="1"/>
          </p:cNvSpPr>
          <p:nvPr>
            <p:ph type="ftr" sz="quarter" idx="11"/>
          </p:nvPr>
        </p:nvSpPr>
        <p:spPr/>
        <p:txBody>
          <a:bodyPr/>
          <a:lstStyle>
            <a:lvl1pPr>
              <a:defRPr/>
            </a:lvl1pPr>
          </a:lstStyle>
          <a:p>
            <a:pPr>
              <a:defRPr/>
            </a:pPr>
            <a:endParaRPr lang="ru-RU"/>
          </a:p>
        </p:txBody>
      </p:sp>
      <p:sp>
        <p:nvSpPr>
          <p:cNvPr id="6" name="Номер слайда 22"/>
          <p:cNvSpPr>
            <a:spLocks noGrp="1"/>
          </p:cNvSpPr>
          <p:nvPr>
            <p:ph type="sldNum" sz="quarter" idx="12"/>
          </p:nvPr>
        </p:nvSpPr>
        <p:spPr/>
        <p:txBody>
          <a:bodyPr/>
          <a:lstStyle>
            <a:lvl1pPr>
              <a:defRPr/>
            </a:lvl1pPr>
          </a:lstStyle>
          <a:p>
            <a:pPr>
              <a:defRPr/>
            </a:pPr>
            <a:fld id="{1739969B-4C9C-48A4-933F-5F5847808539}" type="slidenum">
              <a:rPr lang="ru-RU"/>
              <a:pPr>
                <a:defRPr/>
              </a:pPr>
              <a:t>‹#›</a:t>
            </a:fld>
            <a:endParaRPr lang="ru-RU"/>
          </a:p>
        </p:txBody>
      </p:sp>
    </p:spTree>
    <p:extLst>
      <p:ext uri="{BB962C8B-B14F-4D97-AF65-F5344CB8AC3E}">
        <p14:creationId xmlns:p14="http://schemas.microsoft.com/office/powerpoint/2010/main" val="3323546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8" name="Содержимое 7"/>
          <p:cNvSpPr>
            <a:spLocks noGrp="1"/>
          </p:cNvSpPr>
          <p:nvPr>
            <p:ph sz="quarter" idx="1"/>
          </p:nvPr>
        </p:nvSpPr>
        <p:spPr>
          <a:xfrm>
            <a:off x="457200" y="1600200"/>
            <a:ext cx="7467600" cy="487375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6"/>
          <p:cNvSpPr>
            <a:spLocks noGrp="1"/>
          </p:cNvSpPr>
          <p:nvPr>
            <p:ph type="dt" sz="half" idx="10"/>
          </p:nvPr>
        </p:nvSpPr>
        <p:spPr/>
        <p:txBody>
          <a:bodyPr rtlCol="0"/>
          <a:lstStyle>
            <a:lvl1pPr>
              <a:defRPr/>
            </a:lvl1pPr>
          </a:lstStyle>
          <a:p>
            <a:pPr>
              <a:defRPr/>
            </a:pPr>
            <a:fld id="{9EA9F515-9D98-4252-B479-5AD3EB125C21}" type="datetime1">
              <a:rPr lang="ru-RU" smtClean="0"/>
              <a:t>09.04.2019</a:t>
            </a:fld>
            <a:endParaRPr lang="ru-RU"/>
          </a:p>
        </p:txBody>
      </p:sp>
      <p:sp>
        <p:nvSpPr>
          <p:cNvPr id="5" name="Номер слайда 8"/>
          <p:cNvSpPr>
            <a:spLocks noGrp="1"/>
          </p:cNvSpPr>
          <p:nvPr>
            <p:ph type="sldNum" sz="quarter" idx="11"/>
          </p:nvPr>
        </p:nvSpPr>
        <p:spPr/>
        <p:txBody>
          <a:bodyPr rtlCol="0"/>
          <a:lstStyle>
            <a:lvl1pPr>
              <a:defRPr/>
            </a:lvl1pPr>
          </a:lstStyle>
          <a:p>
            <a:pPr>
              <a:defRPr/>
            </a:pPr>
            <a:fld id="{8D2641A1-8ECD-4A11-B18A-999E724BADA8}" type="slidenum">
              <a:rPr lang="ru-RU"/>
              <a:pPr>
                <a:defRPr/>
              </a:pPr>
              <a:t>‹#›</a:t>
            </a:fld>
            <a:endParaRPr lang="ru-RU"/>
          </a:p>
        </p:txBody>
      </p:sp>
      <p:sp>
        <p:nvSpPr>
          <p:cNvPr id="6" name="Нижний колонтитул 9"/>
          <p:cNvSpPr>
            <a:spLocks noGrp="1"/>
          </p:cNvSpPr>
          <p:nvPr>
            <p:ph type="ftr" sz="quarter" idx="12"/>
          </p:nvPr>
        </p:nvSpPr>
        <p:spPr/>
        <p:txBody>
          <a:bodyPr rtlCol="0"/>
          <a:lstStyle>
            <a:lvl1pPr>
              <a:defRPr/>
            </a:lvl1pPr>
          </a:lstStyle>
          <a:p>
            <a:pPr>
              <a:defRPr/>
            </a:pPr>
            <a:endParaRPr lang="ru-RU"/>
          </a:p>
        </p:txBody>
      </p:sp>
    </p:spTree>
    <p:extLst>
      <p:ext uri="{BB962C8B-B14F-4D97-AF65-F5344CB8AC3E}">
        <p14:creationId xmlns:p14="http://schemas.microsoft.com/office/powerpoint/2010/main" val="2406693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1">
        <a:schemeClr val="bg2"/>
      </p:bgRef>
    </p:bg>
    <p:spTree>
      <p:nvGrpSpPr>
        <p:cNvPr id="1" name=""/>
        <p:cNvGrpSpPr/>
        <p:nvPr/>
      </p:nvGrpSpPr>
      <p:grpSpPr>
        <a:xfrm>
          <a:off x="0" y="0"/>
          <a:ext cx="0" cy="0"/>
          <a:chOff x="0" y="0"/>
          <a:chExt cx="0" cy="0"/>
        </a:xfrm>
      </p:grpSpPr>
      <p:sp>
        <p:nvSpPr>
          <p:cNvPr id="4" name="Прямоугольник 3"/>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Прямоугольник 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Прямоугольник 5"/>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Прямоугольник 6"/>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Прямая соединительная линия 7"/>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9" name="Прямая соединительная линия 8"/>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0" name="Прямая соединительная линия 9"/>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1" name="Прямая соединительная линия 10"/>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2" name="Прямая соединительная линия 11"/>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3" name="Прямоугольник 12"/>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Овал 13"/>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 name="Овал 14"/>
          <p:cNvSpPr/>
          <p:nvPr/>
        </p:nvSpPr>
        <p:spPr bwMode="auto">
          <a:xfrm>
            <a:off x="1323975" y="4867275"/>
            <a:ext cx="642938"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 name="Овал 15"/>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 name="Овал 16"/>
          <p:cNvSpPr/>
          <p:nvPr/>
        </p:nvSpPr>
        <p:spPr bwMode="auto">
          <a:xfrm>
            <a:off x="1663700" y="5791200"/>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Овал 17"/>
          <p:cNvSpPr/>
          <p:nvPr/>
        </p:nvSpPr>
        <p:spPr bwMode="auto">
          <a:xfrm>
            <a:off x="1879600" y="4479925"/>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 name="Прямая соединительная линия 18"/>
          <p:cNvSpPr>
            <a:spLocks noChangeShapeType="1"/>
          </p:cNvSpPr>
          <p:nvPr/>
        </p:nvSpPr>
        <p:spPr bwMode="auto">
          <a:xfrm>
            <a:off x="9097963"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 name="Заголовок 1"/>
          <p:cNvSpPr>
            <a:spLocks noGrp="1"/>
          </p:cNvSpPr>
          <p:nvPr>
            <p:ph type="title"/>
          </p:nvPr>
        </p:nvSpPr>
        <p:spPr>
          <a:xfrm>
            <a:off x="2286000" y="2895600"/>
            <a:ext cx="6172200" cy="2053590"/>
          </a:xfrm>
        </p:spPr>
        <p:txBody>
          <a:bodyPr/>
          <a:lstStyle>
            <a:lvl1pPr algn="l">
              <a:buNone/>
              <a:defRPr sz="3000" b="1" cap="small" baseline="0"/>
            </a:lvl1pPr>
          </a:lstStyle>
          <a:p>
            <a:r>
              <a:rPr lang="ru-RU" smtClean="0"/>
              <a:t>Образец заголовка</a:t>
            </a:r>
            <a:endParaRPr lang="en-US"/>
          </a:p>
        </p:txBody>
      </p:sp>
      <p:sp>
        <p:nvSpPr>
          <p:cNvPr id="3" name="Текст 2"/>
          <p:cNvSpPr>
            <a:spLocks noGrp="1"/>
          </p:cNvSpPr>
          <p:nvPr>
            <p:ph type="body" idx="1"/>
          </p:nvPr>
        </p:nvSpPr>
        <p:spPr>
          <a:xfrm>
            <a:off x="2286000" y="5010150"/>
            <a:ext cx="6172200" cy="1371600"/>
          </a:xfrm>
        </p:spPr>
        <p:txBody>
          <a:bodyPr/>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ru-RU" smtClean="0"/>
              <a:t>Образец текста</a:t>
            </a:r>
          </a:p>
        </p:txBody>
      </p:sp>
      <p:sp>
        <p:nvSpPr>
          <p:cNvPr id="20" name="Дата 3"/>
          <p:cNvSpPr>
            <a:spLocks noGrp="1"/>
          </p:cNvSpPr>
          <p:nvPr>
            <p:ph type="dt" sz="half" idx="10"/>
          </p:nvPr>
        </p:nvSpPr>
        <p:spPr bwMode="auto">
          <a:xfrm rot="5400000">
            <a:off x="7762875" y="1169988"/>
            <a:ext cx="2286000" cy="381000"/>
          </a:xfrm>
        </p:spPr>
        <p:txBody>
          <a:bodyPr/>
          <a:lstStyle>
            <a:lvl1pPr>
              <a:defRPr/>
            </a:lvl1pPr>
          </a:lstStyle>
          <a:p>
            <a:pPr>
              <a:defRPr/>
            </a:pPr>
            <a:fld id="{54C6744E-7314-40C2-901F-84EBF4208372}" type="datetime1">
              <a:rPr lang="ru-RU" smtClean="0"/>
              <a:t>09.04.2019</a:t>
            </a:fld>
            <a:endParaRPr lang="ru-RU"/>
          </a:p>
        </p:txBody>
      </p:sp>
      <p:sp>
        <p:nvSpPr>
          <p:cNvPr id="21" name="Нижний колонтитул 4"/>
          <p:cNvSpPr>
            <a:spLocks noGrp="1"/>
          </p:cNvSpPr>
          <p:nvPr>
            <p:ph type="ftr" sz="quarter" idx="11"/>
          </p:nvPr>
        </p:nvSpPr>
        <p:spPr bwMode="auto">
          <a:xfrm rot="5400000">
            <a:off x="7077076" y="4178300"/>
            <a:ext cx="3657600" cy="384175"/>
          </a:xfrm>
        </p:spPr>
        <p:txBody>
          <a:bodyPr/>
          <a:lstStyle>
            <a:lvl1pPr>
              <a:defRPr/>
            </a:lvl1pPr>
          </a:lstStyle>
          <a:p>
            <a:pPr>
              <a:defRPr/>
            </a:pPr>
            <a:endParaRPr lang="ru-RU"/>
          </a:p>
        </p:txBody>
      </p:sp>
      <p:sp>
        <p:nvSpPr>
          <p:cNvPr id="22" name="Номер слайда 5"/>
          <p:cNvSpPr>
            <a:spLocks noGrp="1"/>
          </p:cNvSpPr>
          <p:nvPr>
            <p:ph type="sldNum" sz="quarter" idx="12"/>
          </p:nvPr>
        </p:nvSpPr>
        <p:spPr bwMode="auto">
          <a:xfrm>
            <a:off x="1339850" y="4929188"/>
            <a:ext cx="609600" cy="517525"/>
          </a:xfrm>
        </p:spPr>
        <p:txBody>
          <a:bodyPr/>
          <a:lstStyle>
            <a:lvl1pPr>
              <a:defRPr/>
            </a:lvl1pPr>
          </a:lstStyle>
          <a:p>
            <a:pPr>
              <a:defRPr/>
            </a:pPr>
            <a:fld id="{B112E836-4E94-446F-90E2-F6779B68C995}" type="slidenum">
              <a:rPr lang="ru-RU"/>
              <a:pPr>
                <a:defRPr/>
              </a:pPr>
              <a:t>‹#›</a:t>
            </a:fld>
            <a:endParaRPr lang="ru-RU"/>
          </a:p>
        </p:txBody>
      </p:sp>
    </p:spTree>
    <p:extLst>
      <p:ext uri="{BB962C8B-B14F-4D97-AF65-F5344CB8AC3E}">
        <p14:creationId xmlns:p14="http://schemas.microsoft.com/office/powerpoint/2010/main" val="7420718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9" name="Содержимое 8"/>
          <p:cNvSpPr>
            <a:spLocks noGrp="1"/>
          </p:cNvSpPr>
          <p:nvPr>
            <p:ph sz="quarter" idx="1"/>
          </p:nvPr>
        </p:nvSpPr>
        <p:spPr>
          <a:xfrm>
            <a:off x="457200" y="1600200"/>
            <a:ext cx="3657600" cy="45720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11" name="Содержимое 10"/>
          <p:cNvSpPr>
            <a:spLocks noGrp="1"/>
          </p:cNvSpPr>
          <p:nvPr>
            <p:ph sz="quarter" idx="2"/>
          </p:nvPr>
        </p:nvSpPr>
        <p:spPr>
          <a:xfrm>
            <a:off x="4270248" y="1600200"/>
            <a:ext cx="3657600" cy="45720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Дата 13"/>
          <p:cNvSpPr>
            <a:spLocks noGrp="1"/>
          </p:cNvSpPr>
          <p:nvPr>
            <p:ph type="dt" sz="half" idx="10"/>
          </p:nvPr>
        </p:nvSpPr>
        <p:spPr/>
        <p:txBody>
          <a:bodyPr/>
          <a:lstStyle>
            <a:lvl1pPr>
              <a:defRPr/>
            </a:lvl1pPr>
          </a:lstStyle>
          <a:p>
            <a:pPr>
              <a:defRPr/>
            </a:pPr>
            <a:fld id="{8DED8E7A-F571-496B-9BB9-64B0B26BD071}" type="datetime1">
              <a:rPr lang="ru-RU" smtClean="0"/>
              <a:t>09.04.2019</a:t>
            </a:fld>
            <a:endParaRPr lang="ru-RU"/>
          </a:p>
        </p:txBody>
      </p:sp>
      <p:sp>
        <p:nvSpPr>
          <p:cNvPr id="6" name="Нижний колонтитул 2"/>
          <p:cNvSpPr>
            <a:spLocks noGrp="1"/>
          </p:cNvSpPr>
          <p:nvPr>
            <p:ph type="ftr" sz="quarter" idx="11"/>
          </p:nvPr>
        </p:nvSpPr>
        <p:spPr/>
        <p:txBody>
          <a:bodyPr/>
          <a:lstStyle>
            <a:lvl1pPr>
              <a:defRPr/>
            </a:lvl1pPr>
          </a:lstStyle>
          <a:p>
            <a:pPr>
              <a:defRPr/>
            </a:pPr>
            <a:endParaRPr lang="ru-RU"/>
          </a:p>
        </p:txBody>
      </p:sp>
      <p:sp>
        <p:nvSpPr>
          <p:cNvPr id="7" name="Номер слайда 22"/>
          <p:cNvSpPr>
            <a:spLocks noGrp="1"/>
          </p:cNvSpPr>
          <p:nvPr>
            <p:ph type="sldNum" sz="quarter" idx="12"/>
          </p:nvPr>
        </p:nvSpPr>
        <p:spPr/>
        <p:txBody>
          <a:bodyPr/>
          <a:lstStyle>
            <a:lvl1pPr>
              <a:defRPr/>
            </a:lvl1pPr>
          </a:lstStyle>
          <a:p>
            <a:pPr>
              <a:defRPr/>
            </a:pPr>
            <a:fld id="{29121F19-F4CF-4704-81C0-8C445578A13C}" type="slidenum">
              <a:rPr lang="ru-RU"/>
              <a:pPr>
                <a:defRPr/>
              </a:pPr>
              <a:t>‹#›</a:t>
            </a:fld>
            <a:endParaRPr lang="ru-RU"/>
          </a:p>
        </p:txBody>
      </p:sp>
    </p:spTree>
    <p:extLst>
      <p:ext uri="{BB962C8B-B14F-4D97-AF65-F5344CB8AC3E}">
        <p14:creationId xmlns:p14="http://schemas.microsoft.com/office/powerpoint/2010/main" val="1328419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7543800" cy="1143000"/>
          </a:xfrm>
        </p:spPr>
        <p:txBody>
          <a:bodyPr/>
          <a:lstStyle>
            <a:lvl1pPr>
              <a:defRPr/>
            </a:lvl1pPr>
          </a:lstStyle>
          <a:p>
            <a:r>
              <a:rPr lang="ru-RU" smtClean="0"/>
              <a:t>Образец заголовка</a:t>
            </a:r>
            <a:endParaRPr lang="en-US"/>
          </a:p>
        </p:txBody>
      </p:sp>
      <p:sp>
        <p:nvSpPr>
          <p:cNvPr id="11" name="Содержимое 10"/>
          <p:cNvSpPr>
            <a:spLocks noGrp="1"/>
          </p:cNvSpPr>
          <p:nvPr>
            <p:ph sz="quarter" idx="2"/>
          </p:nvPr>
        </p:nvSpPr>
        <p:spPr>
          <a:xfrm>
            <a:off x="457200" y="2362200"/>
            <a:ext cx="3657600" cy="3886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13" name="Содержимое 12"/>
          <p:cNvSpPr>
            <a:spLocks noGrp="1"/>
          </p:cNvSpPr>
          <p:nvPr>
            <p:ph sz="quarter" idx="4"/>
          </p:nvPr>
        </p:nvSpPr>
        <p:spPr>
          <a:xfrm>
            <a:off x="4371975" y="2362200"/>
            <a:ext cx="3657600" cy="3886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12" name="Текст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ru-RU" smtClean="0"/>
              <a:t>Образец текста</a:t>
            </a:r>
          </a:p>
        </p:txBody>
      </p:sp>
      <p:sp>
        <p:nvSpPr>
          <p:cNvPr id="14" name="Текст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ru-RU" smtClean="0"/>
              <a:t>Образец текста</a:t>
            </a:r>
          </a:p>
        </p:txBody>
      </p:sp>
      <p:sp>
        <p:nvSpPr>
          <p:cNvPr id="7" name="Дата 13"/>
          <p:cNvSpPr>
            <a:spLocks noGrp="1"/>
          </p:cNvSpPr>
          <p:nvPr>
            <p:ph type="dt" sz="half" idx="10"/>
          </p:nvPr>
        </p:nvSpPr>
        <p:spPr/>
        <p:txBody>
          <a:bodyPr/>
          <a:lstStyle>
            <a:lvl1pPr>
              <a:defRPr/>
            </a:lvl1pPr>
          </a:lstStyle>
          <a:p>
            <a:pPr>
              <a:defRPr/>
            </a:pPr>
            <a:fld id="{51A404C8-38C0-4C54-8EE0-618CFF25BDF5}" type="datetime1">
              <a:rPr lang="ru-RU" smtClean="0"/>
              <a:t>09.04.2019</a:t>
            </a:fld>
            <a:endParaRPr lang="ru-RU"/>
          </a:p>
        </p:txBody>
      </p:sp>
      <p:sp>
        <p:nvSpPr>
          <p:cNvPr id="8" name="Нижний колонтитул 2"/>
          <p:cNvSpPr>
            <a:spLocks noGrp="1"/>
          </p:cNvSpPr>
          <p:nvPr>
            <p:ph type="ftr" sz="quarter" idx="11"/>
          </p:nvPr>
        </p:nvSpPr>
        <p:spPr/>
        <p:txBody>
          <a:bodyPr/>
          <a:lstStyle>
            <a:lvl1pPr>
              <a:defRPr/>
            </a:lvl1pPr>
          </a:lstStyle>
          <a:p>
            <a:pPr>
              <a:defRPr/>
            </a:pPr>
            <a:endParaRPr lang="ru-RU"/>
          </a:p>
        </p:txBody>
      </p:sp>
      <p:sp>
        <p:nvSpPr>
          <p:cNvPr id="9" name="Номер слайда 22"/>
          <p:cNvSpPr>
            <a:spLocks noGrp="1"/>
          </p:cNvSpPr>
          <p:nvPr>
            <p:ph type="sldNum" sz="quarter" idx="12"/>
          </p:nvPr>
        </p:nvSpPr>
        <p:spPr/>
        <p:txBody>
          <a:bodyPr/>
          <a:lstStyle>
            <a:lvl1pPr>
              <a:defRPr/>
            </a:lvl1pPr>
          </a:lstStyle>
          <a:p>
            <a:pPr>
              <a:defRPr/>
            </a:pPr>
            <a:fld id="{FD63F89F-B9B9-439C-B3D4-DFDF5D98A536}" type="slidenum">
              <a:rPr lang="ru-RU"/>
              <a:pPr>
                <a:defRPr/>
              </a:pPr>
              <a:t>‹#›</a:t>
            </a:fld>
            <a:endParaRPr lang="ru-RU"/>
          </a:p>
        </p:txBody>
      </p:sp>
    </p:spTree>
    <p:extLst>
      <p:ext uri="{BB962C8B-B14F-4D97-AF65-F5344CB8AC3E}">
        <p14:creationId xmlns:p14="http://schemas.microsoft.com/office/powerpoint/2010/main" val="2987896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Дата 5"/>
          <p:cNvSpPr>
            <a:spLocks noGrp="1"/>
          </p:cNvSpPr>
          <p:nvPr>
            <p:ph type="dt" sz="half" idx="10"/>
          </p:nvPr>
        </p:nvSpPr>
        <p:spPr/>
        <p:txBody>
          <a:bodyPr rtlCol="0"/>
          <a:lstStyle>
            <a:lvl1pPr>
              <a:defRPr/>
            </a:lvl1pPr>
          </a:lstStyle>
          <a:p>
            <a:pPr>
              <a:defRPr/>
            </a:pPr>
            <a:fld id="{24730CC6-4A9F-44E4-B452-ADCF71CDC455}" type="datetime1">
              <a:rPr lang="ru-RU" smtClean="0"/>
              <a:t>09.04.2019</a:t>
            </a:fld>
            <a:endParaRPr lang="ru-RU"/>
          </a:p>
        </p:txBody>
      </p:sp>
      <p:sp>
        <p:nvSpPr>
          <p:cNvPr id="4" name="Номер слайда 6"/>
          <p:cNvSpPr>
            <a:spLocks noGrp="1"/>
          </p:cNvSpPr>
          <p:nvPr>
            <p:ph type="sldNum" sz="quarter" idx="11"/>
          </p:nvPr>
        </p:nvSpPr>
        <p:spPr/>
        <p:txBody>
          <a:bodyPr rtlCol="0"/>
          <a:lstStyle>
            <a:lvl1pPr>
              <a:defRPr/>
            </a:lvl1pPr>
          </a:lstStyle>
          <a:p>
            <a:pPr>
              <a:defRPr/>
            </a:pPr>
            <a:fld id="{793E6518-17F6-4B44-860B-5B83B08178EA}" type="slidenum">
              <a:rPr lang="ru-RU"/>
              <a:pPr>
                <a:defRPr/>
              </a:pPr>
              <a:t>‹#›</a:t>
            </a:fld>
            <a:endParaRPr lang="ru-RU"/>
          </a:p>
        </p:txBody>
      </p:sp>
      <p:sp>
        <p:nvSpPr>
          <p:cNvPr id="5" name="Нижний колонтитул 7"/>
          <p:cNvSpPr>
            <a:spLocks noGrp="1"/>
          </p:cNvSpPr>
          <p:nvPr>
            <p:ph type="ftr" sz="quarter" idx="12"/>
          </p:nvPr>
        </p:nvSpPr>
        <p:spPr/>
        <p:txBody>
          <a:bodyPr rtlCol="0"/>
          <a:lstStyle>
            <a:lvl1pPr>
              <a:defRPr/>
            </a:lvl1pPr>
          </a:lstStyle>
          <a:p>
            <a:pPr>
              <a:defRPr/>
            </a:pPr>
            <a:endParaRPr lang="ru-RU"/>
          </a:p>
        </p:txBody>
      </p:sp>
    </p:spTree>
    <p:extLst>
      <p:ext uri="{BB962C8B-B14F-4D97-AF65-F5344CB8AC3E}">
        <p14:creationId xmlns:p14="http://schemas.microsoft.com/office/powerpoint/2010/main" val="136471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3"/>
          <p:cNvSpPr>
            <a:spLocks noGrp="1"/>
          </p:cNvSpPr>
          <p:nvPr>
            <p:ph type="dt" sz="half" idx="10"/>
          </p:nvPr>
        </p:nvSpPr>
        <p:spPr/>
        <p:txBody>
          <a:bodyPr/>
          <a:lstStyle>
            <a:lvl1pPr>
              <a:defRPr/>
            </a:lvl1pPr>
          </a:lstStyle>
          <a:p>
            <a:pPr>
              <a:defRPr/>
            </a:pPr>
            <a:fld id="{615B2E5E-9286-4819-A0A5-CDBD0709C0D7}" type="datetime1">
              <a:rPr lang="ru-RU" smtClean="0"/>
              <a:t>09.04.2019</a:t>
            </a:fld>
            <a:endParaRPr lang="ru-RU"/>
          </a:p>
        </p:txBody>
      </p:sp>
      <p:sp>
        <p:nvSpPr>
          <p:cNvPr id="3" name="Нижний колонтитул 2"/>
          <p:cNvSpPr>
            <a:spLocks noGrp="1"/>
          </p:cNvSpPr>
          <p:nvPr>
            <p:ph type="ftr" sz="quarter" idx="11"/>
          </p:nvPr>
        </p:nvSpPr>
        <p:spPr/>
        <p:txBody>
          <a:bodyPr/>
          <a:lstStyle>
            <a:lvl1pPr>
              <a:defRPr/>
            </a:lvl1pPr>
          </a:lstStyle>
          <a:p>
            <a:pPr>
              <a:defRPr/>
            </a:pPr>
            <a:endParaRPr lang="ru-RU"/>
          </a:p>
        </p:txBody>
      </p:sp>
      <p:sp>
        <p:nvSpPr>
          <p:cNvPr id="4" name="Номер слайда 22"/>
          <p:cNvSpPr>
            <a:spLocks noGrp="1"/>
          </p:cNvSpPr>
          <p:nvPr>
            <p:ph type="sldNum" sz="quarter" idx="12"/>
          </p:nvPr>
        </p:nvSpPr>
        <p:spPr/>
        <p:txBody>
          <a:bodyPr/>
          <a:lstStyle>
            <a:lvl1pPr>
              <a:defRPr/>
            </a:lvl1pPr>
          </a:lstStyle>
          <a:p>
            <a:pPr>
              <a:defRPr/>
            </a:pPr>
            <a:fld id="{87B754E5-D70E-405F-B36C-D53FB8963BEE}" type="slidenum">
              <a:rPr lang="ru-RU"/>
              <a:pPr>
                <a:defRPr/>
              </a:pPr>
              <a:t>‹#›</a:t>
            </a:fld>
            <a:endParaRPr lang="ru-RU"/>
          </a:p>
        </p:txBody>
      </p:sp>
    </p:spTree>
    <p:extLst>
      <p:ext uri="{BB962C8B-B14F-4D97-AF65-F5344CB8AC3E}">
        <p14:creationId xmlns:p14="http://schemas.microsoft.com/office/powerpoint/2010/main" val="561745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5" name="Прямая соединительная линия 4"/>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6" name="Прямая соединительная линия 5"/>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7" name="Прямая соединительная линия 6"/>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8" name="Прямая соединительная линия 7"/>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9" name="Прямоугольник 8"/>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Прямая соединительная линия 9"/>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1" name="Овал 10"/>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Заголовок 1"/>
          <p:cNvSpPr>
            <a:spLocks noGrp="1"/>
          </p:cNvSpPr>
          <p:nvPr>
            <p:ph type="title"/>
          </p:nvPr>
        </p:nvSpPr>
        <p:spPr>
          <a:xfrm rot="5400000">
            <a:off x="3371850" y="3200400"/>
            <a:ext cx="6309360" cy="457200"/>
          </a:xfrm>
        </p:spPr>
        <p:txBody>
          <a:bodyPr/>
          <a:lstStyle>
            <a:lvl1pPr algn="l">
              <a:buNone/>
              <a:defRPr sz="2000" b="1" cap="small" baseline="0"/>
            </a:lvl1pPr>
          </a:lstStyle>
          <a:p>
            <a:r>
              <a:rPr lang="ru-RU" smtClean="0"/>
              <a:t>Образец заголовка</a:t>
            </a:r>
            <a:endParaRPr lang="en-US"/>
          </a:p>
        </p:txBody>
      </p:sp>
      <p:sp>
        <p:nvSpPr>
          <p:cNvPr id="3" name="Текст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ru-RU" smtClean="0"/>
              <a:t>Образец текста</a:t>
            </a:r>
          </a:p>
        </p:txBody>
      </p:sp>
      <p:sp>
        <p:nvSpPr>
          <p:cNvPr id="18" name="Содержимое 17"/>
          <p:cNvSpPr>
            <a:spLocks noGrp="1"/>
          </p:cNvSpPr>
          <p:nvPr>
            <p:ph sz="quarter" idx="1"/>
          </p:nvPr>
        </p:nvSpPr>
        <p:spPr>
          <a:xfrm>
            <a:off x="304800" y="274320"/>
            <a:ext cx="5638800" cy="632764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12" name="Дата 20"/>
          <p:cNvSpPr>
            <a:spLocks noGrp="1"/>
          </p:cNvSpPr>
          <p:nvPr>
            <p:ph type="dt" sz="half" idx="10"/>
          </p:nvPr>
        </p:nvSpPr>
        <p:spPr/>
        <p:txBody>
          <a:bodyPr rtlCol="0"/>
          <a:lstStyle>
            <a:lvl1pPr>
              <a:defRPr/>
            </a:lvl1pPr>
          </a:lstStyle>
          <a:p>
            <a:pPr>
              <a:defRPr/>
            </a:pPr>
            <a:fld id="{22717DDB-A99E-4204-947E-99C5A9376D65}" type="datetime1">
              <a:rPr lang="ru-RU" smtClean="0"/>
              <a:t>09.04.2019</a:t>
            </a:fld>
            <a:endParaRPr lang="ru-RU"/>
          </a:p>
        </p:txBody>
      </p:sp>
      <p:sp>
        <p:nvSpPr>
          <p:cNvPr id="13" name="Номер слайда 21"/>
          <p:cNvSpPr>
            <a:spLocks noGrp="1"/>
          </p:cNvSpPr>
          <p:nvPr>
            <p:ph type="sldNum" sz="quarter" idx="11"/>
          </p:nvPr>
        </p:nvSpPr>
        <p:spPr/>
        <p:txBody>
          <a:bodyPr rtlCol="0"/>
          <a:lstStyle>
            <a:lvl1pPr>
              <a:defRPr/>
            </a:lvl1pPr>
          </a:lstStyle>
          <a:p>
            <a:pPr>
              <a:defRPr/>
            </a:pPr>
            <a:fld id="{3CB29402-CCB6-4237-A6A3-B2DB05F8938B}" type="slidenum">
              <a:rPr lang="ru-RU"/>
              <a:pPr>
                <a:defRPr/>
              </a:pPr>
              <a:t>‹#›</a:t>
            </a:fld>
            <a:endParaRPr lang="ru-RU"/>
          </a:p>
        </p:txBody>
      </p:sp>
      <p:sp>
        <p:nvSpPr>
          <p:cNvPr id="14" name="Нижний колонтитул 22"/>
          <p:cNvSpPr>
            <a:spLocks noGrp="1"/>
          </p:cNvSpPr>
          <p:nvPr>
            <p:ph type="ftr" sz="quarter" idx="12"/>
          </p:nvPr>
        </p:nvSpPr>
        <p:spPr/>
        <p:txBody>
          <a:bodyPr rtlCol="0"/>
          <a:lstStyle>
            <a:lvl1pPr>
              <a:defRPr/>
            </a:lvl1pPr>
          </a:lstStyle>
          <a:p>
            <a:pPr>
              <a:defRPr/>
            </a:pPr>
            <a:endParaRPr lang="ru-RU"/>
          </a:p>
        </p:txBody>
      </p:sp>
    </p:spTree>
    <p:extLst>
      <p:ext uri="{BB962C8B-B14F-4D97-AF65-F5344CB8AC3E}">
        <p14:creationId xmlns:p14="http://schemas.microsoft.com/office/powerpoint/2010/main" val="299649113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5" name="Прямая соединительная линия 4"/>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6" name="Овал 5"/>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Прямая соединительная линия 6"/>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8" name="Прямоугольник 7"/>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Прямая соединительная линия 8"/>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0" name="Прямая соединительная линия 9"/>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11" name="Прямая соединительная линия 10"/>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2" name="Заголовок 1"/>
          <p:cNvSpPr>
            <a:spLocks noGrp="1"/>
          </p:cNvSpPr>
          <p:nvPr>
            <p:ph type="title"/>
          </p:nvPr>
        </p:nvSpPr>
        <p:spPr>
          <a:xfrm rot="5400000">
            <a:off x="3350133" y="3200400"/>
            <a:ext cx="6309360" cy="457200"/>
          </a:xfrm>
        </p:spPr>
        <p:txBody>
          <a:bodyPr/>
          <a:lstStyle>
            <a:lvl1pPr algn="l">
              <a:buNone/>
              <a:defRPr sz="2000" b="1"/>
            </a:lvl1pPr>
          </a:lstStyle>
          <a:p>
            <a:r>
              <a:rPr lang="ru-RU" smtClean="0"/>
              <a:t>Образец заголовка</a:t>
            </a:r>
            <a:endParaRPr lang="en-US"/>
          </a:p>
        </p:txBody>
      </p:sp>
      <p:sp>
        <p:nvSpPr>
          <p:cNvPr id="3" name="Рисунок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ormAutofit/>
          </a:bodyPr>
          <a:lstStyle>
            <a:lvl1pPr marL="0" indent="0">
              <a:buNone/>
              <a:defRPr sz="3200"/>
            </a:lvl1pPr>
          </a:lstStyle>
          <a:p>
            <a:pPr lvl="0"/>
            <a:r>
              <a:rPr lang="ru-RU" noProof="0" smtClean="0"/>
              <a:t>Вставка рисунка</a:t>
            </a:r>
            <a:endParaRPr lang="en-US" noProof="0" dirty="0"/>
          </a:p>
        </p:txBody>
      </p:sp>
      <p:sp>
        <p:nvSpPr>
          <p:cNvPr id="4" name="Текст 3"/>
          <p:cNvSpPr>
            <a:spLocks noGrp="1"/>
          </p:cNvSpPr>
          <p:nvPr>
            <p:ph type="body" sz="half" idx="2"/>
          </p:nvPr>
        </p:nvSpPr>
        <p:spPr>
          <a:xfrm>
            <a:off x="6765798" y="264795"/>
            <a:ext cx="1524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ru-RU" smtClean="0"/>
              <a:t>Образец текста</a:t>
            </a:r>
          </a:p>
        </p:txBody>
      </p:sp>
      <p:sp>
        <p:nvSpPr>
          <p:cNvPr id="12" name="Дата 16"/>
          <p:cNvSpPr>
            <a:spLocks noGrp="1"/>
          </p:cNvSpPr>
          <p:nvPr>
            <p:ph type="dt" sz="half" idx="10"/>
          </p:nvPr>
        </p:nvSpPr>
        <p:spPr/>
        <p:txBody>
          <a:bodyPr rtlCol="0"/>
          <a:lstStyle>
            <a:lvl1pPr>
              <a:defRPr/>
            </a:lvl1pPr>
          </a:lstStyle>
          <a:p>
            <a:pPr>
              <a:defRPr/>
            </a:pPr>
            <a:fld id="{A3548FFD-C22C-4E5A-A051-4819B51DDE0B}" type="datetime1">
              <a:rPr lang="ru-RU" smtClean="0"/>
              <a:t>09.04.2019</a:t>
            </a:fld>
            <a:endParaRPr lang="ru-RU"/>
          </a:p>
        </p:txBody>
      </p:sp>
      <p:sp>
        <p:nvSpPr>
          <p:cNvPr id="13" name="Номер слайда 17"/>
          <p:cNvSpPr>
            <a:spLocks noGrp="1"/>
          </p:cNvSpPr>
          <p:nvPr>
            <p:ph type="sldNum" sz="quarter" idx="11"/>
          </p:nvPr>
        </p:nvSpPr>
        <p:spPr/>
        <p:txBody>
          <a:bodyPr rtlCol="0"/>
          <a:lstStyle>
            <a:lvl1pPr>
              <a:defRPr/>
            </a:lvl1pPr>
          </a:lstStyle>
          <a:p>
            <a:pPr>
              <a:defRPr/>
            </a:pPr>
            <a:fld id="{5FFC15E2-8F94-4DC1-9659-4925062B3038}" type="slidenum">
              <a:rPr lang="ru-RU"/>
              <a:pPr>
                <a:defRPr/>
              </a:pPr>
              <a:t>‹#›</a:t>
            </a:fld>
            <a:endParaRPr lang="ru-RU"/>
          </a:p>
        </p:txBody>
      </p:sp>
      <p:sp>
        <p:nvSpPr>
          <p:cNvPr id="14" name="Нижний колонтитул 20"/>
          <p:cNvSpPr>
            <a:spLocks noGrp="1"/>
          </p:cNvSpPr>
          <p:nvPr>
            <p:ph type="ftr" sz="quarter" idx="12"/>
          </p:nvPr>
        </p:nvSpPr>
        <p:spPr/>
        <p:txBody>
          <a:bodyPr rtlCol="0"/>
          <a:lstStyle>
            <a:lvl1pPr>
              <a:defRPr/>
            </a:lvl1pPr>
          </a:lstStyle>
          <a:p>
            <a:pPr>
              <a:defRPr/>
            </a:pPr>
            <a:endParaRPr lang="ru-RU"/>
          </a:p>
        </p:txBody>
      </p:sp>
    </p:spTree>
    <p:extLst>
      <p:ext uri="{BB962C8B-B14F-4D97-AF65-F5344CB8AC3E}">
        <p14:creationId xmlns:p14="http://schemas.microsoft.com/office/powerpoint/2010/main" val="144848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Прямая соединительная линия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22" name="Заголовок 21"/>
          <p:cNvSpPr>
            <a:spLocks noGrp="1"/>
          </p:cNvSpPr>
          <p:nvPr>
            <p:ph type="title"/>
          </p:nvPr>
        </p:nvSpPr>
        <p:spPr>
          <a:xfrm>
            <a:off x="457200" y="274638"/>
            <a:ext cx="7467600" cy="1143000"/>
          </a:xfrm>
          <a:prstGeom prst="rect">
            <a:avLst/>
          </a:prstGeom>
        </p:spPr>
        <p:txBody>
          <a:bodyPr vert="horz" anchor="b">
            <a:normAutofit/>
          </a:bodyPr>
          <a:lstStyle/>
          <a:p>
            <a:r>
              <a:rPr lang="ru-RU" smtClean="0"/>
              <a:t>Образец заголовка</a:t>
            </a:r>
            <a:endParaRPr lang="en-US"/>
          </a:p>
        </p:txBody>
      </p:sp>
      <p:sp>
        <p:nvSpPr>
          <p:cNvPr id="3076" name="Текст 12"/>
          <p:cNvSpPr>
            <a:spLocks noGrp="1"/>
          </p:cNvSpPr>
          <p:nvPr>
            <p:ph type="body" idx="1"/>
          </p:nvPr>
        </p:nvSpPr>
        <p:spPr bwMode="auto">
          <a:xfrm>
            <a:off x="457200" y="1600200"/>
            <a:ext cx="7467600"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smtClean="0"/>
          </a:p>
        </p:txBody>
      </p:sp>
      <p:sp>
        <p:nvSpPr>
          <p:cNvPr id="14" name="Дата 13"/>
          <p:cNvSpPr>
            <a:spLocks noGrp="1"/>
          </p:cNvSpPr>
          <p:nvPr>
            <p:ph type="dt" sz="half" idx="2"/>
          </p:nvPr>
        </p:nvSpPr>
        <p:spPr>
          <a:xfrm rot="5400000">
            <a:off x="7589045" y="1081881"/>
            <a:ext cx="2011362" cy="384175"/>
          </a:xfrm>
          <a:prstGeom prst="rect">
            <a:avLst/>
          </a:prstGeom>
        </p:spPr>
        <p:txBody>
          <a:bodyPr vert="horz" anchor="ctr" anchorCtr="0"/>
          <a:lstStyle>
            <a:lvl1pPr algn="r" eaLnBrk="1" fontAlgn="auto" latinLnBrk="0" hangingPunct="1">
              <a:spcBef>
                <a:spcPts val="0"/>
              </a:spcBef>
              <a:spcAft>
                <a:spcPts val="0"/>
              </a:spcAft>
              <a:defRPr kumimoji="0" sz="1200">
                <a:solidFill>
                  <a:schemeClr val="tx2"/>
                </a:solidFill>
                <a:latin typeface="+mn-lt"/>
              </a:defRPr>
            </a:lvl1pPr>
          </a:lstStyle>
          <a:p>
            <a:pPr>
              <a:defRPr/>
            </a:pPr>
            <a:fld id="{6F3F371B-EAF2-4E32-BD8B-FDA2D45DDE5B}" type="datetime1">
              <a:rPr lang="ru-RU" smtClean="0"/>
              <a:t>09.04.2019</a:t>
            </a:fld>
            <a:endParaRPr lang="ru-RU"/>
          </a:p>
        </p:txBody>
      </p:sp>
      <p:sp>
        <p:nvSpPr>
          <p:cNvPr id="3" name="Нижний колонтитул 2"/>
          <p:cNvSpPr>
            <a:spLocks noGrp="1"/>
          </p:cNvSpPr>
          <p:nvPr>
            <p:ph type="ftr" sz="quarter" idx="3"/>
          </p:nvPr>
        </p:nvSpPr>
        <p:spPr>
          <a:xfrm rot="5400000">
            <a:off x="6989763" y="3736975"/>
            <a:ext cx="3200400" cy="365125"/>
          </a:xfrm>
          <a:prstGeom prst="rect">
            <a:avLst/>
          </a:prstGeom>
        </p:spPr>
        <p:txBody>
          <a:bodyPr vert="horz" anchor="ctr" anchorCtr="0"/>
          <a:lstStyle>
            <a:lvl1pPr algn="l" eaLnBrk="1" fontAlgn="auto" latinLnBrk="0" hangingPunct="1">
              <a:spcBef>
                <a:spcPts val="0"/>
              </a:spcBef>
              <a:spcAft>
                <a:spcPts val="0"/>
              </a:spcAft>
              <a:defRPr kumimoji="0" sz="1200">
                <a:solidFill>
                  <a:schemeClr val="tx2"/>
                </a:solidFill>
                <a:latin typeface="+mn-lt"/>
              </a:defRPr>
            </a:lvl1pPr>
          </a:lstStyle>
          <a:p>
            <a:pPr>
              <a:defRPr/>
            </a:pPr>
            <a:endParaRPr lang="ru-RU"/>
          </a:p>
        </p:txBody>
      </p:sp>
      <p:sp>
        <p:nvSpPr>
          <p:cNvPr id="7" name="Прямая соединительная линия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9" name="Прямая соединительная линия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0" name="Прямоугольник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Прямая соединительная линия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2" name="Овал 11"/>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3" name="Номер слайда 22"/>
          <p:cNvSpPr>
            <a:spLocks noGrp="1"/>
          </p:cNvSpPr>
          <p:nvPr>
            <p:ph type="sldNum" sz="quarter" idx="4"/>
          </p:nvPr>
        </p:nvSpPr>
        <p:spPr>
          <a:xfrm>
            <a:off x="8129588" y="5734050"/>
            <a:ext cx="609600" cy="520700"/>
          </a:xfrm>
          <a:prstGeom prst="rect">
            <a:avLst/>
          </a:prstGeom>
        </p:spPr>
        <p:txBody>
          <a:bodyPr vert="horz" anchor="ctr"/>
          <a:lstStyle>
            <a:lvl1pPr algn="ctr" eaLnBrk="1" fontAlgn="auto" latinLnBrk="0" hangingPunct="1">
              <a:spcBef>
                <a:spcPts val="0"/>
              </a:spcBef>
              <a:spcAft>
                <a:spcPts val="0"/>
              </a:spcAft>
              <a:defRPr kumimoji="0" sz="1400" b="1">
                <a:solidFill>
                  <a:srgbClr val="FFFFFF"/>
                </a:solidFill>
                <a:latin typeface="+mn-lt"/>
              </a:defRPr>
            </a:lvl1pPr>
          </a:lstStyle>
          <a:p>
            <a:pPr>
              <a:defRPr/>
            </a:pPr>
            <a:fld id="{A51D7EB5-3AE4-471D-8646-1D17A5C4DD94}" type="slidenum">
              <a:rPr lang="ru-RU"/>
              <a:pPr>
                <a:defRPr/>
              </a:pPr>
              <a:t>‹#›</a:t>
            </a:fld>
            <a:endParaRPr lang="ru-RU"/>
          </a:p>
        </p:txBody>
      </p:sp>
    </p:spTree>
  </p:cSld>
  <p:clrMap bg1="lt1" tx1="dk1" bg2="lt2" tx2="dk2" accent1="accent1" accent2="accent2" accent3="accent3" accent4="accent4" accent5="accent5" accent6="accent6" hlink="hlink" folHlink="folHlink"/>
  <p:sldLayoutIdLst>
    <p:sldLayoutId id="2147484176" r:id="rId1"/>
    <p:sldLayoutId id="2147484177" r:id="rId2"/>
    <p:sldLayoutId id="2147484178" r:id="rId3"/>
    <p:sldLayoutId id="2147484171" r:id="rId4"/>
    <p:sldLayoutId id="2147484172" r:id="rId5"/>
    <p:sldLayoutId id="2147484179" r:id="rId6"/>
    <p:sldLayoutId id="2147484173" r:id="rId7"/>
    <p:sldLayoutId id="2147484180" r:id="rId8"/>
    <p:sldLayoutId id="2147484181" r:id="rId9"/>
    <p:sldLayoutId id="2147484174" r:id="rId10"/>
    <p:sldLayoutId id="2147484175" r:id="rId11"/>
  </p:sldLayoutIdLst>
  <p:hf hdr="0" ftr="0" dt="0"/>
  <p:txStyles>
    <p:title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a:defRPr>
      </a:lvl2pPr>
      <a:lvl3pPr algn="l" rtl="0" eaLnBrk="0" fontAlgn="base" hangingPunct="0">
        <a:spcBef>
          <a:spcPct val="0"/>
        </a:spcBef>
        <a:spcAft>
          <a:spcPct val="0"/>
        </a:spcAft>
        <a:defRPr sz="3000">
          <a:solidFill>
            <a:schemeClr val="tx2"/>
          </a:solidFill>
          <a:latin typeface="Century Schoolbook"/>
        </a:defRPr>
      </a:lvl3pPr>
      <a:lvl4pPr algn="l" rtl="0" eaLnBrk="0" fontAlgn="base" hangingPunct="0">
        <a:spcBef>
          <a:spcPct val="0"/>
        </a:spcBef>
        <a:spcAft>
          <a:spcPct val="0"/>
        </a:spcAft>
        <a:defRPr sz="3000">
          <a:solidFill>
            <a:schemeClr val="tx2"/>
          </a:solidFill>
          <a:latin typeface="Century Schoolbook"/>
        </a:defRPr>
      </a:lvl4pPr>
      <a:lvl5pPr algn="l" rtl="0" eaLnBrk="0" fontAlgn="base" hangingPunct="0">
        <a:spcBef>
          <a:spcPct val="0"/>
        </a:spcBef>
        <a:spcAft>
          <a:spcPct val="0"/>
        </a:spcAft>
        <a:defRPr sz="3000">
          <a:solidFill>
            <a:schemeClr val="tx2"/>
          </a:solidFill>
          <a:latin typeface="Century Schoolbook"/>
        </a:defRPr>
      </a:lvl5pPr>
      <a:lvl6pPr marL="457200" algn="l" rtl="0" fontAlgn="base">
        <a:spcBef>
          <a:spcPct val="0"/>
        </a:spcBef>
        <a:spcAft>
          <a:spcPct val="0"/>
        </a:spcAft>
        <a:defRPr sz="3000">
          <a:solidFill>
            <a:schemeClr val="tx2"/>
          </a:solidFill>
          <a:latin typeface="Century Schoolbook"/>
        </a:defRPr>
      </a:lvl6pPr>
      <a:lvl7pPr marL="914400" algn="l" rtl="0" fontAlgn="base">
        <a:spcBef>
          <a:spcPct val="0"/>
        </a:spcBef>
        <a:spcAft>
          <a:spcPct val="0"/>
        </a:spcAft>
        <a:defRPr sz="3000">
          <a:solidFill>
            <a:schemeClr val="tx2"/>
          </a:solidFill>
          <a:latin typeface="Century Schoolbook"/>
        </a:defRPr>
      </a:lvl7pPr>
      <a:lvl8pPr marL="1371600" algn="l" rtl="0" fontAlgn="base">
        <a:spcBef>
          <a:spcPct val="0"/>
        </a:spcBef>
        <a:spcAft>
          <a:spcPct val="0"/>
        </a:spcAft>
        <a:defRPr sz="3000">
          <a:solidFill>
            <a:schemeClr val="tx2"/>
          </a:solidFill>
          <a:latin typeface="Century Schoolbook"/>
        </a:defRPr>
      </a:lvl8pPr>
      <a:lvl9pPr marL="1828800" algn="l" rtl="0" fontAlgn="base">
        <a:spcBef>
          <a:spcPct val="0"/>
        </a:spcBef>
        <a:spcAft>
          <a:spcPct val="0"/>
        </a:spcAft>
        <a:defRPr sz="3000">
          <a:solidFill>
            <a:schemeClr val="tx2"/>
          </a:solidFill>
          <a:latin typeface="Century Schoolbook"/>
        </a:defRPr>
      </a:lvl9pPr>
    </p:titleStyle>
    <p:bodyStyle>
      <a:lvl1pPr marL="273050" indent="-273050" algn="l" rtl="0" eaLnBrk="0" fontAlgn="base" hangingPunct="0">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60000"/>
        <a:buFont typeface="Wingdings" pitchFamily="2" charset="2"/>
        <a:buChar char=""/>
        <a:defRPr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itchFamily="2" charset="2"/>
        <a:buChar char=""/>
        <a:defRPr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428750" y="1428750"/>
            <a:ext cx="6858000" cy="2143125"/>
          </a:xfrm>
        </p:spPr>
        <p:txBody>
          <a:bodyPr>
            <a:noAutofit/>
          </a:bodyPr>
          <a:lstStyle/>
          <a:p>
            <a:pPr algn="ctr" eaLnBrk="1" fontAlgn="auto" hangingPunct="1">
              <a:spcAft>
                <a:spcPts val="0"/>
              </a:spcAft>
              <a:defRPr/>
            </a:pPr>
            <a:r>
              <a:rPr lang="ru-RU" sz="3200" dirty="0" smtClean="0"/>
              <a:t>Введение</a:t>
            </a:r>
            <a:endParaRPr lang="ru-RU" sz="3200" dirty="0"/>
          </a:p>
        </p:txBody>
      </p:sp>
    </p:spTree>
    <p:extLst>
      <p:ext uri="{BB962C8B-B14F-4D97-AF65-F5344CB8AC3E}">
        <p14:creationId xmlns:p14="http://schemas.microsoft.com/office/powerpoint/2010/main" val="1361474583"/>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ru-RU"/>
          </a:p>
        </p:txBody>
      </p:sp>
      <p:sp>
        <p:nvSpPr>
          <p:cNvPr id="2055"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ru-RU"/>
          </a:p>
        </p:txBody>
      </p:sp>
      <p:sp>
        <p:nvSpPr>
          <p:cNvPr id="6" name="Номер слайда 5"/>
          <p:cNvSpPr>
            <a:spLocks noGrp="1"/>
          </p:cNvSpPr>
          <p:nvPr>
            <p:ph type="sldNum" sz="quarter" idx="11"/>
          </p:nvPr>
        </p:nvSpPr>
        <p:spPr/>
        <p:txBody>
          <a:bodyPr/>
          <a:lstStyle/>
          <a:p>
            <a:pPr>
              <a:defRPr/>
            </a:pPr>
            <a:fld id="{8D2641A1-8ECD-4A11-B18A-999E724BADA8}" type="slidenum">
              <a:rPr lang="ru-RU" smtClean="0"/>
              <a:pPr>
                <a:defRPr/>
              </a:pPr>
              <a:t>10</a:t>
            </a:fld>
            <a:endParaRPr lang="ru-RU"/>
          </a:p>
        </p:txBody>
      </p:sp>
      <p:sp>
        <p:nvSpPr>
          <p:cNvPr id="11" name="Заголовок 1"/>
          <p:cNvSpPr>
            <a:spLocks noGrp="1"/>
          </p:cNvSpPr>
          <p:nvPr>
            <p:ph type="title"/>
          </p:nvPr>
        </p:nvSpPr>
        <p:spPr>
          <a:xfrm>
            <a:off x="179512" y="-388"/>
            <a:ext cx="8229600" cy="477060"/>
          </a:xfrm>
        </p:spPr>
        <p:txBody>
          <a:bodyPr>
            <a:normAutofit fontScale="90000"/>
          </a:bodyPr>
          <a:lstStyle/>
          <a:p>
            <a:r>
              <a:rPr lang="ru-RU" b="1" dirty="0"/>
              <a:t>Введение в разработку программных продуктов</a:t>
            </a:r>
          </a:p>
        </p:txBody>
      </p:sp>
      <p:sp>
        <p:nvSpPr>
          <p:cNvPr id="2" name="AutoShape 2" descr="https://ravesli.com/wp-content/uploads/2016/04/sxemagotovoOk.jpg"/>
          <p:cNvSpPr>
            <a:spLocks noChangeAspect="1" noChangeArrowheads="1"/>
          </p:cNvSpPr>
          <p:nvPr/>
        </p:nvSpPr>
        <p:spPr bwMode="auto">
          <a:xfrm>
            <a:off x="155575" y="-846138"/>
            <a:ext cx="5953125" cy="17621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0" y="915988"/>
            <a:ext cx="4762500"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51236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ru-RU"/>
          </a:p>
        </p:txBody>
      </p:sp>
      <p:sp>
        <p:nvSpPr>
          <p:cNvPr id="2055"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ru-RU"/>
          </a:p>
        </p:txBody>
      </p:sp>
      <p:sp>
        <p:nvSpPr>
          <p:cNvPr id="6" name="Номер слайда 5"/>
          <p:cNvSpPr>
            <a:spLocks noGrp="1"/>
          </p:cNvSpPr>
          <p:nvPr>
            <p:ph type="sldNum" sz="quarter" idx="11"/>
          </p:nvPr>
        </p:nvSpPr>
        <p:spPr/>
        <p:txBody>
          <a:bodyPr/>
          <a:lstStyle/>
          <a:p>
            <a:pPr>
              <a:defRPr/>
            </a:pPr>
            <a:fld id="{8D2641A1-8ECD-4A11-B18A-999E724BADA8}" type="slidenum">
              <a:rPr lang="ru-RU" smtClean="0"/>
              <a:pPr>
                <a:defRPr/>
              </a:pPr>
              <a:t>11</a:t>
            </a:fld>
            <a:endParaRPr lang="ru-RU"/>
          </a:p>
        </p:txBody>
      </p:sp>
      <p:sp>
        <p:nvSpPr>
          <p:cNvPr id="11" name="Заголовок 1"/>
          <p:cNvSpPr>
            <a:spLocks noGrp="1"/>
          </p:cNvSpPr>
          <p:nvPr>
            <p:ph type="title"/>
          </p:nvPr>
        </p:nvSpPr>
        <p:spPr>
          <a:xfrm>
            <a:off x="179512" y="-388"/>
            <a:ext cx="8229600" cy="477060"/>
          </a:xfrm>
        </p:spPr>
        <p:txBody>
          <a:bodyPr>
            <a:normAutofit fontScale="90000"/>
          </a:bodyPr>
          <a:lstStyle/>
          <a:p>
            <a:r>
              <a:rPr lang="ru-RU" b="1" dirty="0"/>
              <a:t>Шаг </a:t>
            </a:r>
            <a:r>
              <a:rPr lang="ru-RU" b="1" dirty="0" smtClean="0"/>
              <a:t>№4: Компиляция</a:t>
            </a:r>
            <a:endParaRPr lang="ru-RU" b="1" dirty="0"/>
          </a:p>
        </p:txBody>
      </p:sp>
      <p:sp>
        <p:nvSpPr>
          <p:cNvPr id="2" name="AutoShape 2" descr="https://ravesli.com/wp-content/uploads/2016/04/sxemagotovoOk.jpg"/>
          <p:cNvSpPr>
            <a:spLocks noChangeAspect="1" noChangeArrowheads="1"/>
          </p:cNvSpPr>
          <p:nvPr/>
        </p:nvSpPr>
        <p:spPr bwMode="auto">
          <a:xfrm>
            <a:off x="155575" y="-846138"/>
            <a:ext cx="5953125" cy="17621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2" name="Объект 7"/>
          <p:cNvSpPr txBox="1">
            <a:spLocks/>
          </p:cNvSpPr>
          <p:nvPr/>
        </p:nvSpPr>
        <p:spPr bwMode="auto">
          <a:xfrm>
            <a:off x="323528" y="605535"/>
            <a:ext cx="7121388" cy="620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60000"/>
              <a:buFont typeface="Wingdings" pitchFamily="2" charset="2"/>
              <a:buChar char=""/>
              <a:defRPr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itchFamily="2" charset="2"/>
              <a:buChar char=""/>
              <a:defRPr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a:buNone/>
            </a:pPr>
            <a:r>
              <a:rPr lang="ru-RU" dirty="0"/>
              <a:t>Работа компилятора состоит из двух частей</a:t>
            </a:r>
            <a:r>
              <a:rPr lang="ru-RU" dirty="0" smtClean="0"/>
              <a:t>:</a:t>
            </a:r>
          </a:p>
        </p:txBody>
      </p:sp>
      <p:sp>
        <p:nvSpPr>
          <p:cNvPr id="13" name="Объект 7"/>
          <p:cNvSpPr txBox="1">
            <a:spLocks/>
          </p:cNvSpPr>
          <p:nvPr/>
        </p:nvSpPr>
        <p:spPr bwMode="auto">
          <a:xfrm>
            <a:off x="475928" y="1052736"/>
            <a:ext cx="7121388" cy="2088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60000"/>
              <a:buFont typeface="Wingdings" pitchFamily="2" charset="2"/>
              <a:buChar char=""/>
              <a:defRPr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itchFamily="2" charset="2"/>
              <a:buChar char=""/>
              <a:defRPr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457200" indent="-457200">
              <a:buFont typeface="+mj-lt"/>
              <a:buAutoNum type="arabicPeriod"/>
            </a:pPr>
            <a:r>
              <a:rPr lang="ru-RU" dirty="0"/>
              <a:t>Проверка программы на соответствие правилам языка C++ (проверка синтаксиса</a:t>
            </a:r>
            <a:r>
              <a:rPr lang="ru-RU" dirty="0" smtClean="0"/>
              <a:t>).</a:t>
            </a:r>
          </a:p>
          <a:p>
            <a:pPr marL="457200" indent="-457200">
              <a:buFont typeface="+mj-lt"/>
              <a:buAutoNum type="arabicPeriod"/>
            </a:pPr>
            <a:r>
              <a:rPr lang="ru-RU" dirty="0"/>
              <a:t>Конвертация каждого исходного файла с кодом в </a:t>
            </a:r>
            <a:r>
              <a:rPr lang="ru-RU" b="1" dirty="0"/>
              <a:t>объектный файл</a:t>
            </a:r>
            <a:r>
              <a:rPr lang="ru-RU" dirty="0"/>
              <a:t> (или еще </a:t>
            </a:r>
            <a:r>
              <a:rPr lang="ru-RU" i="1" dirty="0"/>
              <a:t>объектный модуль</a:t>
            </a:r>
            <a:r>
              <a:rPr lang="ru-RU" dirty="0"/>
              <a:t>) на машинном языке.</a:t>
            </a:r>
            <a:endParaRPr lang="ru-RU" dirty="0" smtClean="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9122" y="3395787"/>
            <a:ext cx="57150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Объект 7"/>
          <p:cNvSpPr txBox="1">
            <a:spLocks/>
          </p:cNvSpPr>
          <p:nvPr/>
        </p:nvSpPr>
        <p:spPr bwMode="auto">
          <a:xfrm>
            <a:off x="683568" y="5805264"/>
            <a:ext cx="7121388" cy="620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60000"/>
              <a:buFont typeface="Wingdings" pitchFamily="2" charset="2"/>
              <a:buChar char=""/>
              <a:defRPr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itchFamily="2" charset="2"/>
              <a:buChar char=""/>
              <a:defRPr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a:buNone/>
            </a:pPr>
            <a:r>
              <a:rPr lang="ru-RU" dirty="0"/>
              <a:t>g++ </a:t>
            </a:r>
            <a:r>
              <a:rPr lang="ru-RU" b="1" dirty="0"/>
              <a:t>-c </a:t>
            </a:r>
            <a:r>
              <a:rPr lang="ru-RU" dirty="0"/>
              <a:t>file1.cpp file2.cpp </a:t>
            </a:r>
            <a:r>
              <a:rPr lang="ru-RU" dirty="0" smtClean="0"/>
              <a:t>file3.cpp (1)</a:t>
            </a:r>
            <a:endParaRPr lang="ru-RU" dirty="0"/>
          </a:p>
        </p:txBody>
      </p:sp>
    </p:spTree>
    <p:extLst>
      <p:ext uri="{BB962C8B-B14F-4D97-AF65-F5344CB8AC3E}">
        <p14:creationId xmlns:p14="http://schemas.microsoft.com/office/powerpoint/2010/main" val="473511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ru-RU"/>
          </a:p>
        </p:txBody>
      </p:sp>
      <p:sp>
        <p:nvSpPr>
          <p:cNvPr id="2055"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ru-RU"/>
          </a:p>
        </p:txBody>
      </p:sp>
      <p:sp>
        <p:nvSpPr>
          <p:cNvPr id="6" name="Номер слайда 5"/>
          <p:cNvSpPr>
            <a:spLocks noGrp="1"/>
          </p:cNvSpPr>
          <p:nvPr>
            <p:ph type="sldNum" sz="quarter" idx="11"/>
          </p:nvPr>
        </p:nvSpPr>
        <p:spPr/>
        <p:txBody>
          <a:bodyPr/>
          <a:lstStyle/>
          <a:p>
            <a:pPr>
              <a:defRPr/>
            </a:pPr>
            <a:fld id="{8D2641A1-8ECD-4A11-B18A-999E724BADA8}" type="slidenum">
              <a:rPr lang="ru-RU" smtClean="0"/>
              <a:pPr>
                <a:defRPr/>
              </a:pPr>
              <a:t>12</a:t>
            </a:fld>
            <a:endParaRPr lang="ru-RU"/>
          </a:p>
        </p:txBody>
      </p:sp>
      <p:sp>
        <p:nvSpPr>
          <p:cNvPr id="11" name="Заголовок 1"/>
          <p:cNvSpPr>
            <a:spLocks noGrp="1"/>
          </p:cNvSpPr>
          <p:nvPr>
            <p:ph type="title"/>
          </p:nvPr>
        </p:nvSpPr>
        <p:spPr>
          <a:xfrm>
            <a:off x="179512" y="-388"/>
            <a:ext cx="8229600" cy="477060"/>
          </a:xfrm>
        </p:spPr>
        <p:txBody>
          <a:bodyPr>
            <a:normAutofit fontScale="90000"/>
          </a:bodyPr>
          <a:lstStyle/>
          <a:p>
            <a:r>
              <a:rPr lang="ru-RU" b="1" dirty="0"/>
              <a:t>Шаг №5: </a:t>
            </a:r>
            <a:r>
              <a:rPr lang="ru-RU" b="1" dirty="0" err="1"/>
              <a:t>Линкинг</a:t>
            </a:r>
            <a:r>
              <a:rPr lang="ru-RU" b="1" dirty="0"/>
              <a:t> (связывание</a:t>
            </a:r>
            <a:r>
              <a:rPr lang="ru-RU" b="1" dirty="0" smtClean="0"/>
              <a:t>).</a:t>
            </a:r>
            <a:endParaRPr lang="ru-RU" b="1" dirty="0"/>
          </a:p>
        </p:txBody>
      </p:sp>
      <p:sp>
        <p:nvSpPr>
          <p:cNvPr id="2" name="AutoShape 2" descr="https://ravesli.com/wp-content/uploads/2016/04/sxemagotovoOk.jpg"/>
          <p:cNvSpPr>
            <a:spLocks noChangeAspect="1" noChangeArrowheads="1"/>
          </p:cNvSpPr>
          <p:nvPr/>
        </p:nvSpPr>
        <p:spPr bwMode="auto">
          <a:xfrm>
            <a:off x="155575" y="-846138"/>
            <a:ext cx="5953125" cy="17621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2" name="Объект 7"/>
          <p:cNvSpPr txBox="1">
            <a:spLocks/>
          </p:cNvSpPr>
          <p:nvPr/>
        </p:nvSpPr>
        <p:spPr bwMode="auto">
          <a:xfrm>
            <a:off x="323528" y="605535"/>
            <a:ext cx="7121388" cy="620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60000"/>
              <a:buFont typeface="Wingdings" pitchFamily="2" charset="2"/>
              <a:buChar char=""/>
              <a:defRPr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itchFamily="2" charset="2"/>
              <a:buChar char=""/>
              <a:defRPr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a:buNone/>
            </a:pPr>
            <a:r>
              <a:rPr lang="ru-RU" b="1" dirty="0" err="1"/>
              <a:t>Линкинг</a:t>
            </a:r>
            <a:r>
              <a:rPr lang="ru-RU" dirty="0"/>
              <a:t> – это процесс связывания всех объектных файлов, генерируемых компилятором и объединения их в единую исполняемую программу, которую вы сможете выполнить (запустить). Это делается с помощью программы, которая называется </a:t>
            </a:r>
            <a:r>
              <a:rPr lang="ru-RU" b="1" dirty="0"/>
              <a:t>линкер</a:t>
            </a:r>
            <a:r>
              <a:rPr lang="ru-RU" dirty="0"/>
              <a:t> (компоновщик).</a:t>
            </a:r>
            <a:endParaRPr lang="ru-RU" dirty="0" smtClean="0"/>
          </a:p>
        </p:txBody>
      </p:sp>
    </p:spTree>
    <p:extLst>
      <p:ext uri="{BB962C8B-B14F-4D97-AF65-F5344CB8AC3E}">
        <p14:creationId xmlns:p14="http://schemas.microsoft.com/office/powerpoint/2010/main" val="17289922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ru-RU"/>
          </a:p>
        </p:txBody>
      </p:sp>
      <p:sp>
        <p:nvSpPr>
          <p:cNvPr id="2055"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ru-RU"/>
          </a:p>
        </p:txBody>
      </p:sp>
      <p:sp>
        <p:nvSpPr>
          <p:cNvPr id="6" name="Номер слайда 5"/>
          <p:cNvSpPr>
            <a:spLocks noGrp="1"/>
          </p:cNvSpPr>
          <p:nvPr>
            <p:ph type="sldNum" sz="quarter" idx="11"/>
          </p:nvPr>
        </p:nvSpPr>
        <p:spPr/>
        <p:txBody>
          <a:bodyPr/>
          <a:lstStyle/>
          <a:p>
            <a:pPr>
              <a:defRPr/>
            </a:pPr>
            <a:fld id="{8D2641A1-8ECD-4A11-B18A-999E724BADA8}" type="slidenum">
              <a:rPr lang="ru-RU" smtClean="0"/>
              <a:pPr>
                <a:defRPr/>
              </a:pPr>
              <a:t>13</a:t>
            </a:fld>
            <a:endParaRPr lang="ru-RU"/>
          </a:p>
        </p:txBody>
      </p:sp>
      <p:sp>
        <p:nvSpPr>
          <p:cNvPr id="11" name="Заголовок 1"/>
          <p:cNvSpPr>
            <a:spLocks noGrp="1"/>
          </p:cNvSpPr>
          <p:nvPr>
            <p:ph type="title"/>
          </p:nvPr>
        </p:nvSpPr>
        <p:spPr>
          <a:xfrm>
            <a:off x="179512" y="-388"/>
            <a:ext cx="8229600" cy="477060"/>
          </a:xfrm>
        </p:spPr>
        <p:txBody>
          <a:bodyPr>
            <a:normAutofit fontScale="90000"/>
          </a:bodyPr>
          <a:lstStyle/>
          <a:p>
            <a:r>
              <a:rPr lang="ru-RU" b="1" dirty="0"/>
              <a:t>Шаг №5: </a:t>
            </a:r>
            <a:r>
              <a:rPr lang="ru-RU" b="1" dirty="0" err="1"/>
              <a:t>Линкинг</a:t>
            </a:r>
            <a:r>
              <a:rPr lang="ru-RU" b="1" dirty="0"/>
              <a:t> (связывание</a:t>
            </a:r>
            <a:r>
              <a:rPr lang="ru-RU" b="1" dirty="0" smtClean="0"/>
              <a:t>).</a:t>
            </a:r>
            <a:endParaRPr lang="ru-RU" b="1" dirty="0"/>
          </a:p>
        </p:txBody>
      </p:sp>
      <p:sp>
        <p:nvSpPr>
          <p:cNvPr id="2" name="AutoShape 2" descr="https://ravesli.com/wp-content/uploads/2016/04/sxemagotovoOk.jpg"/>
          <p:cNvSpPr>
            <a:spLocks noChangeAspect="1" noChangeArrowheads="1"/>
          </p:cNvSpPr>
          <p:nvPr/>
        </p:nvSpPr>
        <p:spPr bwMode="auto">
          <a:xfrm>
            <a:off x="155575" y="-846138"/>
            <a:ext cx="5953125" cy="17621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2" name="Объект 7"/>
          <p:cNvSpPr txBox="1">
            <a:spLocks/>
          </p:cNvSpPr>
          <p:nvPr/>
        </p:nvSpPr>
        <p:spPr bwMode="auto">
          <a:xfrm>
            <a:off x="611560" y="3890519"/>
            <a:ext cx="7121388" cy="690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60000"/>
              <a:buFont typeface="Wingdings" pitchFamily="2" charset="2"/>
              <a:buChar char=""/>
              <a:defRPr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itchFamily="2" charset="2"/>
              <a:buChar char=""/>
              <a:defRPr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a:buNone/>
            </a:pPr>
            <a:r>
              <a:rPr lang="pt-BR" dirty="0"/>
              <a:t>g++ </a:t>
            </a:r>
            <a:r>
              <a:rPr lang="pt-BR" b="1" dirty="0"/>
              <a:t>-o </a:t>
            </a:r>
            <a:r>
              <a:rPr lang="pt-BR" dirty="0"/>
              <a:t>prog file1.o file2.o </a:t>
            </a:r>
            <a:r>
              <a:rPr lang="pt-BR" dirty="0" smtClean="0"/>
              <a:t>file3.o</a:t>
            </a:r>
            <a:r>
              <a:rPr lang="ru-RU" dirty="0" smtClean="0"/>
              <a:t> (2)</a:t>
            </a:r>
          </a:p>
        </p:txBody>
      </p:sp>
      <p:sp>
        <p:nvSpPr>
          <p:cNvPr id="14" name="Объект 7"/>
          <p:cNvSpPr txBox="1">
            <a:spLocks/>
          </p:cNvSpPr>
          <p:nvPr/>
        </p:nvSpPr>
        <p:spPr bwMode="auto">
          <a:xfrm>
            <a:off x="598974" y="4437112"/>
            <a:ext cx="7121388" cy="620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60000"/>
              <a:buFont typeface="Wingdings" pitchFamily="2" charset="2"/>
              <a:buChar char=""/>
              <a:defRPr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itchFamily="2" charset="2"/>
              <a:buChar char=""/>
              <a:defRPr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a:buNone/>
            </a:pPr>
            <a:r>
              <a:rPr lang="en-US" dirty="0"/>
              <a:t>g++ </a:t>
            </a:r>
            <a:r>
              <a:rPr lang="en-US" b="1" dirty="0"/>
              <a:t>-o </a:t>
            </a:r>
            <a:r>
              <a:rPr lang="en-US" dirty="0" err="1"/>
              <a:t>prog</a:t>
            </a:r>
            <a:r>
              <a:rPr lang="en-US" dirty="0"/>
              <a:t> file1.cpp file2.cpp </a:t>
            </a:r>
            <a:r>
              <a:rPr lang="en-US" dirty="0" smtClean="0"/>
              <a:t>file3.cpp</a:t>
            </a:r>
            <a:r>
              <a:rPr lang="ru-RU" dirty="0" smtClean="0"/>
              <a:t> (3)</a:t>
            </a:r>
            <a:endParaRPr lang="ru-RU"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754" y="714375"/>
            <a:ext cx="5715000" cy="271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7466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ru-RU"/>
          </a:p>
        </p:txBody>
      </p:sp>
      <p:sp>
        <p:nvSpPr>
          <p:cNvPr id="2055"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ru-RU"/>
          </a:p>
        </p:txBody>
      </p:sp>
      <p:sp>
        <p:nvSpPr>
          <p:cNvPr id="6" name="Номер слайда 5"/>
          <p:cNvSpPr>
            <a:spLocks noGrp="1"/>
          </p:cNvSpPr>
          <p:nvPr>
            <p:ph type="sldNum" sz="quarter" idx="11"/>
          </p:nvPr>
        </p:nvSpPr>
        <p:spPr/>
        <p:txBody>
          <a:bodyPr/>
          <a:lstStyle/>
          <a:p>
            <a:pPr>
              <a:defRPr/>
            </a:pPr>
            <a:fld id="{8D2641A1-8ECD-4A11-B18A-999E724BADA8}" type="slidenum">
              <a:rPr lang="ru-RU" smtClean="0"/>
              <a:pPr>
                <a:defRPr/>
              </a:pPr>
              <a:t>14</a:t>
            </a:fld>
            <a:endParaRPr lang="ru-RU"/>
          </a:p>
        </p:txBody>
      </p:sp>
      <p:sp>
        <p:nvSpPr>
          <p:cNvPr id="11" name="Заголовок 1"/>
          <p:cNvSpPr>
            <a:spLocks noGrp="1"/>
          </p:cNvSpPr>
          <p:nvPr>
            <p:ph type="title"/>
          </p:nvPr>
        </p:nvSpPr>
        <p:spPr>
          <a:xfrm>
            <a:off x="179512" y="-388"/>
            <a:ext cx="8229600" cy="477060"/>
          </a:xfrm>
        </p:spPr>
        <p:txBody>
          <a:bodyPr>
            <a:normAutofit fontScale="90000"/>
          </a:bodyPr>
          <a:lstStyle/>
          <a:p>
            <a:r>
              <a:rPr lang="ru-RU" b="1" dirty="0" smtClean="0"/>
              <a:t>Структура программ в </a:t>
            </a:r>
            <a:r>
              <a:rPr lang="en-US" b="1" dirty="0" smtClean="0"/>
              <a:t>C++</a:t>
            </a:r>
            <a:endParaRPr lang="en-US" b="1" dirty="0"/>
          </a:p>
        </p:txBody>
      </p:sp>
      <p:sp>
        <p:nvSpPr>
          <p:cNvPr id="2" name="AutoShape 2" descr="https://ravesli.com/wp-content/uploads/2016/04/sxemagotovoOk.jpg"/>
          <p:cNvSpPr>
            <a:spLocks noChangeAspect="1" noChangeArrowheads="1"/>
          </p:cNvSpPr>
          <p:nvPr/>
        </p:nvSpPr>
        <p:spPr bwMode="auto">
          <a:xfrm>
            <a:off x="155575" y="-846138"/>
            <a:ext cx="5953125" cy="17621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2" name="Объект 7"/>
          <p:cNvSpPr txBox="1">
            <a:spLocks/>
          </p:cNvSpPr>
          <p:nvPr/>
        </p:nvSpPr>
        <p:spPr bwMode="auto">
          <a:xfrm>
            <a:off x="598974" y="570683"/>
            <a:ext cx="7121388" cy="13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60000"/>
              <a:buFont typeface="Wingdings" pitchFamily="2" charset="2"/>
              <a:buChar char=""/>
              <a:defRPr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itchFamily="2" charset="2"/>
              <a:buChar char=""/>
              <a:defRPr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a:buNone/>
            </a:pPr>
            <a:r>
              <a:rPr lang="en-US" b="1" dirty="0"/>
              <a:t>Statement </a:t>
            </a:r>
            <a:r>
              <a:rPr lang="en-US" dirty="0" smtClean="0"/>
              <a:t>(</a:t>
            </a:r>
            <a:r>
              <a:rPr lang="ru-RU" b="1" dirty="0" smtClean="0"/>
              <a:t>операция</a:t>
            </a:r>
            <a:r>
              <a:rPr lang="ru-RU" dirty="0" smtClean="0"/>
              <a:t>)</a:t>
            </a:r>
          </a:p>
          <a:p>
            <a:pPr marL="0" indent="0">
              <a:buNone/>
            </a:pPr>
            <a:r>
              <a:rPr lang="ru-RU" dirty="0"/>
              <a:t>Действие инструкции заключается в </a:t>
            </a:r>
            <a:r>
              <a:rPr lang="ru-RU" dirty="0" smtClean="0"/>
              <a:t>вычислении выражения.</a:t>
            </a:r>
            <a:endParaRPr lang="ru-RU" dirty="0"/>
          </a:p>
        </p:txBody>
      </p:sp>
      <p:sp>
        <p:nvSpPr>
          <p:cNvPr id="3" name="Прямоугольник 2"/>
          <p:cNvSpPr/>
          <p:nvPr/>
        </p:nvSpPr>
        <p:spPr>
          <a:xfrm>
            <a:off x="598974" y="2044005"/>
            <a:ext cx="4572000" cy="923330"/>
          </a:xfrm>
          <a:prstGeom prst="rect">
            <a:avLst/>
          </a:prstGeom>
        </p:spPr>
        <p:txBody>
          <a:bodyPr>
            <a:spAutoFit/>
          </a:bodyPr>
          <a:lstStyle/>
          <a:p>
            <a:pPr marL="342900" indent="-342900">
              <a:buFont typeface="+mj-lt"/>
              <a:buAutoNum type="arabicPeriod"/>
            </a:pPr>
            <a:r>
              <a:rPr lang="en-US" dirty="0" err="1"/>
              <a:t>int</a:t>
            </a:r>
            <a:r>
              <a:rPr lang="en-US" dirty="0"/>
              <a:t> x;</a:t>
            </a:r>
          </a:p>
          <a:p>
            <a:pPr marL="342900" indent="-342900">
              <a:buFont typeface="+mj-lt"/>
              <a:buAutoNum type="arabicPeriod"/>
            </a:pPr>
            <a:r>
              <a:rPr lang="en-US" dirty="0"/>
              <a:t>x = 5;</a:t>
            </a:r>
          </a:p>
          <a:p>
            <a:pPr marL="342900" indent="-342900">
              <a:buFont typeface="+mj-lt"/>
              <a:buAutoNum type="arabicPeriod"/>
            </a:pPr>
            <a:r>
              <a:rPr lang="en-US" dirty="0" err="1"/>
              <a:t>std</a:t>
            </a:r>
            <a:r>
              <a:rPr lang="en-US" dirty="0"/>
              <a:t>::</a:t>
            </a:r>
            <a:r>
              <a:rPr lang="en-US" dirty="0" err="1"/>
              <a:t>cout</a:t>
            </a:r>
            <a:r>
              <a:rPr lang="en-US" dirty="0"/>
              <a:t> &lt;&lt; x;</a:t>
            </a:r>
            <a:endParaRPr lang="en-US" dirty="0">
              <a:effectLst/>
            </a:endParaRPr>
          </a:p>
        </p:txBody>
      </p:sp>
      <p:sp>
        <p:nvSpPr>
          <p:cNvPr id="13" name="Объект 7"/>
          <p:cNvSpPr txBox="1">
            <a:spLocks/>
          </p:cNvSpPr>
          <p:nvPr/>
        </p:nvSpPr>
        <p:spPr bwMode="auto">
          <a:xfrm>
            <a:off x="598974" y="3140968"/>
            <a:ext cx="7121388" cy="3053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60000"/>
              <a:buFont typeface="Wingdings" pitchFamily="2" charset="2"/>
              <a:buChar char=""/>
              <a:defRPr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itchFamily="2" charset="2"/>
              <a:buChar char=""/>
              <a:defRPr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a:buNone/>
            </a:pPr>
            <a:r>
              <a:rPr lang="ru-RU" dirty="0" err="1"/>
              <a:t>int</a:t>
            </a:r>
            <a:r>
              <a:rPr lang="ru-RU" dirty="0"/>
              <a:t> </a:t>
            </a:r>
            <a:r>
              <a:rPr lang="ru-RU" dirty="0" smtClean="0"/>
              <a:t>х</a:t>
            </a:r>
            <a:r>
              <a:rPr lang="en-US" dirty="0" smtClean="0"/>
              <a:t>;</a:t>
            </a:r>
            <a:r>
              <a:rPr lang="ru-RU" dirty="0" smtClean="0"/>
              <a:t> </a:t>
            </a:r>
            <a:r>
              <a:rPr lang="ru-RU" dirty="0"/>
              <a:t>– это </a:t>
            </a:r>
            <a:r>
              <a:rPr lang="ru-RU" b="1" dirty="0" err="1"/>
              <a:t>statement</a:t>
            </a:r>
            <a:r>
              <a:rPr lang="ru-RU" b="1" dirty="0"/>
              <a:t> </a:t>
            </a:r>
            <a:r>
              <a:rPr lang="ru-RU" b="1" dirty="0" err="1"/>
              <a:t>declaration</a:t>
            </a:r>
            <a:r>
              <a:rPr lang="ru-RU" b="1" dirty="0"/>
              <a:t> </a:t>
            </a:r>
            <a:endParaRPr lang="en-US" b="1" dirty="0" smtClean="0"/>
          </a:p>
          <a:p>
            <a:pPr marL="0" indent="0">
              <a:buNone/>
            </a:pPr>
            <a:r>
              <a:rPr lang="ru-RU" dirty="0" smtClean="0"/>
              <a:t>(</a:t>
            </a:r>
            <a:r>
              <a:rPr lang="ru-RU" b="1" dirty="0"/>
              <a:t>операция объявления</a:t>
            </a:r>
            <a:r>
              <a:rPr lang="ru-RU" dirty="0"/>
              <a:t>). </a:t>
            </a:r>
            <a:endParaRPr lang="ru-RU" dirty="0" smtClean="0"/>
          </a:p>
          <a:p>
            <a:pPr marL="0" indent="0">
              <a:buNone/>
            </a:pPr>
            <a:r>
              <a:rPr lang="ru-RU" dirty="0" smtClean="0"/>
              <a:t>х </a:t>
            </a:r>
            <a:r>
              <a:rPr lang="ru-RU" dirty="0"/>
              <a:t>= </a:t>
            </a:r>
            <a:r>
              <a:rPr lang="ru-RU" dirty="0" smtClean="0"/>
              <a:t>5</a:t>
            </a:r>
            <a:r>
              <a:rPr lang="en-US" dirty="0" smtClean="0"/>
              <a:t>;</a:t>
            </a:r>
            <a:r>
              <a:rPr lang="ru-RU" dirty="0" smtClean="0"/>
              <a:t> </a:t>
            </a:r>
            <a:r>
              <a:rPr lang="ru-RU" dirty="0"/>
              <a:t>– это </a:t>
            </a:r>
            <a:r>
              <a:rPr lang="ru-RU" b="1" dirty="0" err="1"/>
              <a:t>assignment</a:t>
            </a:r>
            <a:r>
              <a:rPr lang="ru-RU" b="1" dirty="0"/>
              <a:t> </a:t>
            </a:r>
            <a:r>
              <a:rPr lang="ru-RU" b="1" dirty="0" err="1"/>
              <a:t>statement</a:t>
            </a:r>
            <a:r>
              <a:rPr lang="ru-RU" dirty="0"/>
              <a:t> (</a:t>
            </a:r>
            <a:r>
              <a:rPr lang="ru-RU" b="1" dirty="0"/>
              <a:t>операция присваивания</a:t>
            </a:r>
            <a:r>
              <a:rPr lang="ru-RU" dirty="0"/>
              <a:t>). </a:t>
            </a:r>
            <a:endParaRPr lang="ru-RU" dirty="0" smtClean="0"/>
          </a:p>
          <a:p>
            <a:pPr marL="0" indent="0">
              <a:buNone/>
            </a:pPr>
            <a:r>
              <a:rPr lang="ru-RU" dirty="0" err="1" smtClean="0"/>
              <a:t>std</a:t>
            </a:r>
            <a:r>
              <a:rPr lang="ru-RU" dirty="0"/>
              <a:t>::</a:t>
            </a:r>
            <a:r>
              <a:rPr lang="ru-RU" dirty="0" err="1"/>
              <a:t>cout</a:t>
            </a:r>
            <a:r>
              <a:rPr lang="ru-RU" dirty="0"/>
              <a:t> &lt;&lt; x; — это </a:t>
            </a:r>
            <a:r>
              <a:rPr lang="ru-RU" b="1" dirty="0" err="1"/>
              <a:t>output</a:t>
            </a:r>
            <a:r>
              <a:rPr lang="ru-RU" b="1" dirty="0"/>
              <a:t> </a:t>
            </a:r>
            <a:r>
              <a:rPr lang="ru-RU" b="1" dirty="0" err="1"/>
              <a:t>statement</a:t>
            </a:r>
            <a:r>
              <a:rPr lang="ru-RU" dirty="0"/>
              <a:t> (</a:t>
            </a:r>
            <a:r>
              <a:rPr lang="ru-RU" b="1" dirty="0"/>
              <a:t>операция </a:t>
            </a:r>
            <a:r>
              <a:rPr lang="ru-RU" b="1" dirty="0" smtClean="0"/>
              <a:t>вывода)</a:t>
            </a:r>
            <a:endParaRPr lang="ru-RU" dirty="0"/>
          </a:p>
        </p:txBody>
      </p:sp>
    </p:spTree>
    <p:extLst>
      <p:ext uri="{BB962C8B-B14F-4D97-AF65-F5344CB8AC3E}">
        <p14:creationId xmlns:p14="http://schemas.microsoft.com/office/powerpoint/2010/main" val="2549432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ru-RU"/>
          </a:p>
        </p:txBody>
      </p:sp>
      <p:sp>
        <p:nvSpPr>
          <p:cNvPr id="2055"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ru-RU"/>
          </a:p>
        </p:txBody>
      </p:sp>
      <p:sp>
        <p:nvSpPr>
          <p:cNvPr id="6" name="Номер слайда 5"/>
          <p:cNvSpPr>
            <a:spLocks noGrp="1"/>
          </p:cNvSpPr>
          <p:nvPr>
            <p:ph type="sldNum" sz="quarter" idx="11"/>
          </p:nvPr>
        </p:nvSpPr>
        <p:spPr/>
        <p:txBody>
          <a:bodyPr/>
          <a:lstStyle/>
          <a:p>
            <a:pPr>
              <a:defRPr/>
            </a:pPr>
            <a:fld id="{8D2641A1-8ECD-4A11-B18A-999E724BADA8}" type="slidenum">
              <a:rPr lang="ru-RU" smtClean="0"/>
              <a:pPr>
                <a:defRPr/>
              </a:pPr>
              <a:t>15</a:t>
            </a:fld>
            <a:endParaRPr lang="ru-RU"/>
          </a:p>
        </p:txBody>
      </p:sp>
      <p:sp>
        <p:nvSpPr>
          <p:cNvPr id="11" name="Заголовок 1"/>
          <p:cNvSpPr>
            <a:spLocks noGrp="1"/>
          </p:cNvSpPr>
          <p:nvPr>
            <p:ph type="title"/>
          </p:nvPr>
        </p:nvSpPr>
        <p:spPr>
          <a:xfrm>
            <a:off x="179512" y="-388"/>
            <a:ext cx="8229600" cy="477060"/>
          </a:xfrm>
        </p:spPr>
        <p:txBody>
          <a:bodyPr>
            <a:normAutofit fontScale="90000"/>
          </a:bodyPr>
          <a:lstStyle/>
          <a:p>
            <a:r>
              <a:rPr lang="ru-RU" b="1" dirty="0"/>
              <a:t>Структура программ в </a:t>
            </a:r>
            <a:r>
              <a:rPr lang="en-US" b="1" dirty="0"/>
              <a:t>C++</a:t>
            </a:r>
          </a:p>
        </p:txBody>
      </p:sp>
      <p:sp>
        <p:nvSpPr>
          <p:cNvPr id="2" name="AutoShape 2" descr="https://ravesli.com/wp-content/uploads/2016/04/sxemagotovoOk.jpg"/>
          <p:cNvSpPr>
            <a:spLocks noChangeAspect="1" noChangeArrowheads="1"/>
          </p:cNvSpPr>
          <p:nvPr/>
        </p:nvSpPr>
        <p:spPr bwMode="auto">
          <a:xfrm>
            <a:off x="155575" y="-846138"/>
            <a:ext cx="5953125" cy="17621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2" name="Объект 7"/>
          <p:cNvSpPr txBox="1">
            <a:spLocks/>
          </p:cNvSpPr>
          <p:nvPr/>
        </p:nvSpPr>
        <p:spPr bwMode="auto">
          <a:xfrm>
            <a:off x="598974" y="570683"/>
            <a:ext cx="7121388" cy="170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60000"/>
              <a:buFont typeface="Wingdings" pitchFamily="2" charset="2"/>
              <a:buChar char=""/>
              <a:defRPr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itchFamily="2" charset="2"/>
              <a:buChar char=""/>
              <a:defRPr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a:buNone/>
            </a:pPr>
            <a:r>
              <a:rPr lang="en-US" b="1" dirty="0" smtClean="0"/>
              <a:t>Expressions (</a:t>
            </a:r>
            <a:r>
              <a:rPr lang="ru-RU" b="1" dirty="0" smtClean="0"/>
              <a:t>Выражения</a:t>
            </a:r>
            <a:r>
              <a:rPr lang="en-US" b="1" dirty="0" smtClean="0"/>
              <a:t>)</a:t>
            </a:r>
            <a:endParaRPr lang="ru-RU" b="1" dirty="0"/>
          </a:p>
          <a:p>
            <a:pPr marL="0" indent="0">
              <a:buNone/>
            </a:pPr>
            <a:r>
              <a:rPr lang="ru-RU" dirty="0"/>
              <a:t>Выражения — это последовательности операторов и </a:t>
            </a:r>
            <a:r>
              <a:rPr lang="ru-RU" dirty="0" smtClean="0"/>
              <a:t>операндов</a:t>
            </a:r>
            <a:r>
              <a:rPr lang="en-US" dirty="0" smtClean="0"/>
              <a:t>, </a:t>
            </a:r>
            <a:r>
              <a:rPr lang="ru-RU" dirty="0" smtClean="0"/>
              <a:t>определяющие необходимые действия.</a:t>
            </a:r>
            <a:endParaRPr lang="ru-RU" dirty="0"/>
          </a:p>
        </p:txBody>
      </p:sp>
      <p:sp>
        <p:nvSpPr>
          <p:cNvPr id="4" name="Прямоугольник 3"/>
          <p:cNvSpPr/>
          <p:nvPr/>
        </p:nvSpPr>
        <p:spPr>
          <a:xfrm>
            <a:off x="599330" y="2204864"/>
            <a:ext cx="4572000" cy="2031325"/>
          </a:xfrm>
          <a:prstGeom prst="rect">
            <a:avLst/>
          </a:prstGeom>
        </p:spPr>
        <p:txBody>
          <a:bodyPr>
            <a:spAutoFit/>
          </a:bodyPr>
          <a:lstStyle/>
          <a:p>
            <a:pPr marL="342900" indent="-342900">
              <a:buFont typeface="+mj-lt"/>
              <a:buAutoNum type="arabicPeriod"/>
            </a:pPr>
            <a:r>
              <a:rPr lang="en-US" dirty="0"/>
              <a:t>2</a:t>
            </a:r>
          </a:p>
          <a:p>
            <a:pPr marL="342900" indent="-342900">
              <a:buFont typeface="+mj-lt"/>
              <a:buAutoNum type="arabicPeriod"/>
            </a:pPr>
            <a:r>
              <a:rPr lang="en-US" dirty="0"/>
              <a:t>"Hello, world"</a:t>
            </a:r>
          </a:p>
          <a:p>
            <a:pPr marL="342900" indent="-342900">
              <a:buFont typeface="+mj-lt"/>
              <a:buAutoNum type="arabicPeriod"/>
            </a:pPr>
            <a:r>
              <a:rPr lang="en-US" dirty="0"/>
              <a:t>x</a:t>
            </a:r>
          </a:p>
          <a:p>
            <a:pPr marL="342900" indent="-342900">
              <a:buFont typeface="+mj-lt"/>
              <a:buAutoNum type="arabicPeriod"/>
            </a:pPr>
            <a:r>
              <a:rPr lang="en-US" dirty="0"/>
              <a:t>2 + 3</a:t>
            </a:r>
          </a:p>
          <a:p>
            <a:pPr marL="342900" indent="-342900">
              <a:buFont typeface="+mj-lt"/>
              <a:buAutoNum type="arabicPeriod"/>
            </a:pPr>
            <a:r>
              <a:rPr lang="en-US" dirty="0"/>
              <a:t>x = 5</a:t>
            </a:r>
          </a:p>
          <a:p>
            <a:pPr marL="342900" indent="-342900">
              <a:buFont typeface="+mj-lt"/>
              <a:buAutoNum type="arabicPeriod"/>
            </a:pPr>
            <a:r>
              <a:rPr lang="en-US" dirty="0"/>
              <a:t>(2+x)*(y-3)</a:t>
            </a:r>
          </a:p>
          <a:p>
            <a:pPr marL="342900" indent="-342900">
              <a:buFont typeface="+mj-lt"/>
              <a:buAutoNum type="arabicPeriod"/>
            </a:pPr>
            <a:r>
              <a:rPr lang="en-US" dirty="0" err="1"/>
              <a:t>std</a:t>
            </a:r>
            <a:r>
              <a:rPr lang="en-US" dirty="0"/>
              <a:t>::</a:t>
            </a:r>
            <a:r>
              <a:rPr lang="en-US" dirty="0" err="1"/>
              <a:t>cout</a:t>
            </a:r>
            <a:r>
              <a:rPr lang="en-US" dirty="0"/>
              <a:t> &lt;&lt; x</a:t>
            </a:r>
            <a:endParaRPr lang="en-US" dirty="0">
              <a:effectLst/>
            </a:endParaRPr>
          </a:p>
        </p:txBody>
      </p:sp>
      <p:sp>
        <p:nvSpPr>
          <p:cNvPr id="14" name="Прямоугольник 13"/>
          <p:cNvSpPr/>
          <p:nvPr/>
        </p:nvSpPr>
        <p:spPr>
          <a:xfrm>
            <a:off x="632573" y="5229200"/>
            <a:ext cx="4572000" cy="369332"/>
          </a:xfrm>
          <a:prstGeom prst="rect">
            <a:avLst/>
          </a:prstGeom>
        </p:spPr>
        <p:txBody>
          <a:bodyPr>
            <a:spAutoFit/>
          </a:bodyPr>
          <a:lstStyle/>
          <a:p>
            <a:r>
              <a:rPr lang="en-US" dirty="0" smtClean="0"/>
              <a:t>x = 2 + 3 – </a:t>
            </a:r>
            <a:r>
              <a:rPr lang="ru-RU" dirty="0" smtClean="0"/>
              <a:t>выражение (2)</a:t>
            </a:r>
            <a:endParaRPr lang="en-US" dirty="0">
              <a:effectLst/>
            </a:endParaRPr>
          </a:p>
        </p:txBody>
      </p:sp>
      <p:sp>
        <p:nvSpPr>
          <p:cNvPr id="15" name="Прямоугольник 14"/>
          <p:cNvSpPr/>
          <p:nvPr/>
        </p:nvSpPr>
        <p:spPr>
          <a:xfrm>
            <a:off x="637078" y="5630826"/>
            <a:ext cx="7463313" cy="369332"/>
          </a:xfrm>
          <a:prstGeom prst="rect">
            <a:avLst/>
          </a:prstGeom>
        </p:spPr>
        <p:txBody>
          <a:bodyPr wrap="square">
            <a:spAutoFit/>
          </a:bodyPr>
          <a:lstStyle/>
          <a:p>
            <a:r>
              <a:rPr lang="en-US" dirty="0" smtClean="0"/>
              <a:t>x = 2 + 3</a:t>
            </a:r>
            <a:r>
              <a:rPr lang="en-US" b="1" dirty="0" smtClean="0"/>
              <a:t>;</a:t>
            </a:r>
            <a:r>
              <a:rPr lang="en-US" dirty="0" smtClean="0"/>
              <a:t> - </a:t>
            </a:r>
            <a:r>
              <a:rPr lang="ru-RU" dirty="0" smtClean="0"/>
              <a:t>инструкция (</a:t>
            </a:r>
            <a:r>
              <a:rPr lang="en-US" b="1" dirty="0" smtClean="0"/>
              <a:t>expression</a:t>
            </a:r>
            <a:r>
              <a:rPr lang="ru-RU" b="1" dirty="0" smtClean="0"/>
              <a:t> </a:t>
            </a:r>
            <a:r>
              <a:rPr lang="en-US" b="1" dirty="0" smtClean="0"/>
              <a:t>statement</a:t>
            </a:r>
            <a:r>
              <a:rPr lang="ru-RU" dirty="0" smtClean="0"/>
              <a:t>) (3)</a:t>
            </a:r>
            <a:endParaRPr lang="en-US" dirty="0">
              <a:effectLst/>
            </a:endParaRPr>
          </a:p>
        </p:txBody>
      </p:sp>
      <p:sp>
        <p:nvSpPr>
          <p:cNvPr id="16" name="Прямоугольник 15"/>
          <p:cNvSpPr/>
          <p:nvPr/>
        </p:nvSpPr>
        <p:spPr>
          <a:xfrm>
            <a:off x="637079" y="4859868"/>
            <a:ext cx="4572000" cy="369332"/>
          </a:xfrm>
          <a:prstGeom prst="rect">
            <a:avLst/>
          </a:prstGeom>
        </p:spPr>
        <p:txBody>
          <a:bodyPr>
            <a:spAutoFit/>
          </a:bodyPr>
          <a:lstStyle/>
          <a:p>
            <a:r>
              <a:rPr lang="en-US" dirty="0" smtClean="0"/>
              <a:t>2 + 3 – </a:t>
            </a:r>
            <a:r>
              <a:rPr lang="ru-RU" dirty="0" smtClean="0"/>
              <a:t>выражение (1)</a:t>
            </a:r>
            <a:endParaRPr lang="en-US" dirty="0">
              <a:effectLst/>
            </a:endParaRPr>
          </a:p>
        </p:txBody>
      </p:sp>
    </p:spTree>
    <p:extLst>
      <p:ext uri="{BB962C8B-B14F-4D97-AF65-F5344CB8AC3E}">
        <p14:creationId xmlns:p14="http://schemas.microsoft.com/office/powerpoint/2010/main" val="7022888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ru-RU"/>
          </a:p>
        </p:txBody>
      </p:sp>
      <p:sp>
        <p:nvSpPr>
          <p:cNvPr id="2055"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ru-RU"/>
          </a:p>
        </p:txBody>
      </p:sp>
      <p:sp>
        <p:nvSpPr>
          <p:cNvPr id="6" name="Номер слайда 5"/>
          <p:cNvSpPr>
            <a:spLocks noGrp="1"/>
          </p:cNvSpPr>
          <p:nvPr>
            <p:ph type="sldNum" sz="quarter" idx="11"/>
          </p:nvPr>
        </p:nvSpPr>
        <p:spPr/>
        <p:txBody>
          <a:bodyPr/>
          <a:lstStyle/>
          <a:p>
            <a:pPr>
              <a:defRPr/>
            </a:pPr>
            <a:fld id="{8D2641A1-8ECD-4A11-B18A-999E724BADA8}" type="slidenum">
              <a:rPr lang="ru-RU" smtClean="0"/>
              <a:pPr>
                <a:defRPr/>
              </a:pPr>
              <a:t>16</a:t>
            </a:fld>
            <a:endParaRPr lang="ru-RU"/>
          </a:p>
        </p:txBody>
      </p:sp>
      <p:sp>
        <p:nvSpPr>
          <p:cNvPr id="11" name="Заголовок 1"/>
          <p:cNvSpPr>
            <a:spLocks noGrp="1"/>
          </p:cNvSpPr>
          <p:nvPr>
            <p:ph type="title"/>
          </p:nvPr>
        </p:nvSpPr>
        <p:spPr>
          <a:xfrm>
            <a:off x="179512" y="-388"/>
            <a:ext cx="8229600" cy="477060"/>
          </a:xfrm>
        </p:spPr>
        <p:txBody>
          <a:bodyPr>
            <a:normAutofit fontScale="90000"/>
          </a:bodyPr>
          <a:lstStyle/>
          <a:p>
            <a:r>
              <a:rPr lang="ru-RU" b="1" dirty="0"/>
              <a:t>Структура программ в </a:t>
            </a:r>
            <a:r>
              <a:rPr lang="en-US" b="1" dirty="0"/>
              <a:t>C++</a:t>
            </a:r>
          </a:p>
        </p:txBody>
      </p:sp>
      <p:sp>
        <p:nvSpPr>
          <p:cNvPr id="2" name="AutoShape 2" descr="https://ravesli.com/wp-content/uploads/2016/04/sxemagotovoOk.jpg"/>
          <p:cNvSpPr>
            <a:spLocks noChangeAspect="1" noChangeArrowheads="1"/>
          </p:cNvSpPr>
          <p:nvPr/>
        </p:nvSpPr>
        <p:spPr bwMode="auto">
          <a:xfrm>
            <a:off x="155575" y="-846138"/>
            <a:ext cx="5953125" cy="17621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2" name="Объект 7"/>
          <p:cNvSpPr txBox="1">
            <a:spLocks/>
          </p:cNvSpPr>
          <p:nvPr/>
        </p:nvSpPr>
        <p:spPr bwMode="auto">
          <a:xfrm>
            <a:off x="598974" y="570683"/>
            <a:ext cx="8149490" cy="170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60000"/>
              <a:buFont typeface="Wingdings" pitchFamily="2" charset="2"/>
              <a:buChar char=""/>
              <a:defRPr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itchFamily="2" charset="2"/>
              <a:buChar char=""/>
              <a:defRPr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a:buNone/>
            </a:pPr>
            <a:r>
              <a:rPr lang="ru-RU" b="1" dirty="0"/>
              <a:t>Функции</a:t>
            </a:r>
          </a:p>
          <a:p>
            <a:pPr marL="0" indent="0">
              <a:buNone/>
            </a:pPr>
            <a:r>
              <a:rPr lang="ru-RU" b="1" dirty="0" smtClean="0"/>
              <a:t>Функция </a:t>
            </a:r>
            <a:r>
              <a:rPr lang="ru-RU" dirty="0" smtClean="0"/>
              <a:t>— </a:t>
            </a:r>
            <a:r>
              <a:rPr lang="ru-RU" dirty="0"/>
              <a:t>это </a:t>
            </a:r>
            <a:r>
              <a:rPr lang="ru-RU" dirty="0" smtClean="0"/>
              <a:t>набор инструкций, выполняющихся последовательно.</a:t>
            </a:r>
            <a:endParaRPr lang="ru-RU" dirty="0"/>
          </a:p>
        </p:txBody>
      </p:sp>
      <p:sp>
        <p:nvSpPr>
          <p:cNvPr id="4" name="Прямоугольник 3"/>
          <p:cNvSpPr/>
          <p:nvPr/>
        </p:nvSpPr>
        <p:spPr>
          <a:xfrm>
            <a:off x="599330" y="2204864"/>
            <a:ext cx="4572000" cy="1200329"/>
          </a:xfrm>
          <a:prstGeom prst="rect">
            <a:avLst/>
          </a:prstGeom>
        </p:spPr>
        <p:txBody>
          <a:bodyPr>
            <a:spAutoFit/>
          </a:bodyPr>
          <a:lstStyle/>
          <a:p>
            <a:r>
              <a:rPr lang="en-US" dirty="0" err="1"/>
              <a:t>i</a:t>
            </a:r>
            <a:r>
              <a:rPr lang="en-US" dirty="0" err="1" smtClean="0"/>
              <a:t>nt</a:t>
            </a:r>
            <a:r>
              <a:rPr lang="en-US" dirty="0" smtClean="0"/>
              <a:t> </a:t>
            </a:r>
            <a:r>
              <a:rPr lang="en-US" dirty="0" err="1" smtClean="0"/>
              <a:t>calc</a:t>
            </a:r>
            <a:r>
              <a:rPr lang="en-US" dirty="0" smtClean="0"/>
              <a:t>() {</a:t>
            </a:r>
          </a:p>
          <a:p>
            <a:r>
              <a:rPr lang="en-US" dirty="0" smtClean="0"/>
              <a:t>   </a:t>
            </a:r>
            <a:r>
              <a:rPr lang="en-US" dirty="0" err="1" smtClean="0"/>
              <a:t>int</a:t>
            </a:r>
            <a:r>
              <a:rPr lang="en-US" dirty="0" smtClean="0"/>
              <a:t> x = </a:t>
            </a:r>
            <a:r>
              <a:rPr lang="en-US" dirty="0"/>
              <a:t>2 + </a:t>
            </a:r>
            <a:r>
              <a:rPr lang="en-US" dirty="0" smtClean="0"/>
              <a:t>3;</a:t>
            </a:r>
          </a:p>
          <a:p>
            <a:r>
              <a:rPr lang="en-US" dirty="0"/>
              <a:t> </a:t>
            </a:r>
            <a:r>
              <a:rPr lang="en-US" dirty="0" smtClean="0"/>
              <a:t>  return x;</a:t>
            </a:r>
            <a:endParaRPr lang="en-US" dirty="0">
              <a:effectLst/>
            </a:endParaRPr>
          </a:p>
          <a:p>
            <a:r>
              <a:rPr lang="en-US" dirty="0" smtClean="0"/>
              <a:t>}</a:t>
            </a:r>
            <a:endParaRPr lang="en-US" dirty="0">
              <a:effectLst/>
            </a:endParaRPr>
          </a:p>
        </p:txBody>
      </p:sp>
    </p:spTree>
    <p:extLst>
      <p:ext uri="{BB962C8B-B14F-4D97-AF65-F5344CB8AC3E}">
        <p14:creationId xmlns:p14="http://schemas.microsoft.com/office/powerpoint/2010/main" val="13198036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ru-RU"/>
          </a:p>
        </p:txBody>
      </p:sp>
      <p:sp>
        <p:nvSpPr>
          <p:cNvPr id="2055"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ru-RU"/>
          </a:p>
        </p:txBody>
      </p:sp>
      <p:sp>
        <p:nvSpPr>
          <p:cNvPr id="6" name="Номер слайда 5"/>
          <p:cNvSpPr>
            <a:spLocks noGrp="1"/>
          </p:cNvSpPr>
          <p:nvPr>
            <p:ph type="sldNum" sz="quarter" idx="11"/>
          </p:nvPr>
        </p:nvSpPr>
        <p:spPr/>
        <p:txBody>
          <a:bodyPr/>
          <a:lstStyle/>
          <a:p>
            <a:pPr>
              <a:defRPr/>
            </a:pPr>
            <a:fld id="{8D2641A1-8ECD-4A11-B18A-999E724BADA8}" type="slidenum">
              <a:rPr lang="ru-RU" smtClean="0"/>
              <a:pPr>
                <a:defRPr/>
              </a:pPr>
              <a:t>17</a:t>
            </a:fld>
            <a:endParaRPr lang="ru-RU"/>
          </a:p>
        </p:txBody>
      </p:sp>
      <p:sp>
        <p:nvSpPr>
          <p:cNvPr id="11" name="Заголовок 1"/>
          <p:cNvSpPr>
            <a:spLocks noGrp="1"/>
          </p:cNvSpPr>
          <p:nvPr>
            <p:ph type="title"/>
          </p:nvPr>
        </p:nvSpPr>
        <p:spPr>
          <a:xfrm>
            <a:off x="179512" y="-388"/>
            <a:ext cx="8229600" cy="477060"/>
          </a:xfrm>
        </p:spPr>
        <p:txBody>
          <a:bodyPr>
            <a:normAutofit fontScale="90000"/>
          </a:bodyPr>
          <a:lstStyle/>
          <a:p>
            <a:r>
              <a:rPr lang="ru-RU" b="1" dirty="0"/>
              <a:t>Структура программ в </a:t>
            </a:r>
            <a:r>
              <a:rPr lang="en-US" b="1" dirty="0"/>
              <a:t>C++</a:t>
            </a:r>
          </a:p>
        </p:txBody>
      </p:sp>
      <p:sp>
        <p:nvSpPr>
          <p:cNvPr id="2" name="AutoShape 2" descr="https://ravesli.com/wp-content/uploads/2016/04/sxemagotovoOk.jpg"/>
          <p:cNvSpPr>
            <a:spLocks noChangeAspect="1" noChangeArrowheads="1"/>
          </p:cNvSpPr>
          <p:nvPr/>
        </p:nvSpPr>
        <p:spPr bwMode="auto">
          <a:xfrm>
            <a:off x="155575" y="-846138"/>
            <a:ext cx="5953125" cy="17621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2" name="Объект 7"/>
          <p:cNvSpPr txBox="1">
            <a:spLocks/>
          </p:cNvSpPr>
          <p:nvPr/>
        </p:nvSpPr>
        <p:spPr bwMode="auto">
          <a:xfrm>
            <a:off x="155575" y="570683"/>
            <a:ext cx="8677483" cy="170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60000"/>
              <a:buFont typeface="Wingdings" pitchFamily="2" charset="2"/>
              <a:buChar char=""/>
              <a:defRPr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itchFamily="2" charset="2"/>
              <a:buChar char=""/>
              <a:defRPr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a:buNone/>
            </a:pPr>
            <a:r>
              <a:rPr lang="ru-RU" b="1" dirty="0"/>
              <a:t>Библиотеки и Стандартная библиотека C</a:t>
            </a:r>
            <a:r>
              <a:rPr lang="ru-RU" b="1" dirty="0" smtClean="0"/>
              <a:t>++</a:t>
            </a:r>
          </a:p>
          <a:p>
            <a:pPr marL="0" indent="0">
              <a:buNone/>
            </a:pPr>
            <a:r>
              <a:rPr lang="ru-RU" b="1" dirty="0"/>
              <a:t>Библиотека</a:t>
            </a:r>
            <a:r>
              <a:rPr lang="ru-RU" dirty="0"/>
              <a:t> — это набор скомпилированного кода (например, функций), который был «упакован» для повторного использования в других программах.</a:t>
            </a:r>
            <a:endParaRPr lang="ru-RU" b="1" dirty="0"/>
          </a:p>
        </p:txBody>
      </p:sp>
    </p:spTree>
    <p:extLst>
      <p:ext uri="{BB962C8B-B14F-4D97-AF65-F5344CB8AC3E}">
        <p14:creationId xmlns:p14="http://schemas.microsoft.com/office/powerpoint/2010/main" val="35664028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ru-RU"/>
          </a:p>
        </p:txBody>
      </p:sp>
      <p:sp>
        <p:nvSpPr>
          <p:cNvPr id="2055"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ru-RU"/>
          </a:p>
        </p:txBody>
      </p:sp>
      <p:sp>
        <p:nvSpPr>
          <p:cNvPr id="6" name="Номер слайда 5"/>
          <p:cNvSpPr>
            <a:spLocks noGrp="1"/>
          </p:cNvSpPr>
          <p:nvPr>
            <p:ph type="sldNum" sz="quarter" idx="11"/>
          </p:nvPr>
        </p:nvSpPr>
        <p:spPr/>
        <p:txBody>
          <a:bodyPr/>
          <a:lstStyle/>
          <a:p>
            <a:pPr>
              <a:defRPr/>
            </a:pPr>
            <a:fld id="{8D2641A1-8ECD-4A11-B18A-999E724BADA8}" type="slidenum">
              <a:rPr lang="ru-RU" smtClean="0"/>
              <a:pPr>
                <a:defRPr/>
              </a:pPr>
              <a:t>18</a:t>
            </a:fld>
            <a:endParaRPr lang="ru-RU"/>
          </a:p>
        </p:txBody>
      </p:sp>
      <p:sp>
        <p:nvSpPr>
          <p:cNvPr id="11" name="Заголовок 1"/>
          <p:cNvSpPr>
            <a:spLocks noGrp="1"/>
          </p:cNvSpPr>
          <p:nvPr>
            <p:ph type="title"/>
          </p:nvPr>
        </p:nvSpPr>
        <p:spPr>
          <a:xfrm>
            <a:off x="179512" y="-388"/>
            <a:ext cx="8229600" cy="477060"/>
          </a:xfrm>
        </p:spPr>
        <p:txBody>
          <a:bodyPr>
            <a:normAutofit fontScale="90000"/>
          </a:bodyPr>
          <a:lstStyle/>
          <a:p>
            <a:r>
              <a:rPr lang="ru-RU" b="1" dirty="0"/>
              <a:t>Структура программ в </a:t>
            </a:r>
            <a:r>
              <a:rPr lang="en-US" b="1" dirty="0"/>
              <a:t>C++</a:t>
            </a:r>
          </a:p>
        </p:txBody>
      </p:sp>
      <p:sp>
        <p:nvSpPr>
          <p:cNvPr id="2" name="AutoShape 2" descr="https://ravesli.com/wp-content/uploads/2016/04/sxemagotovoOk.jpg"/>
          <p:cNvSpPr>
            <a:spLocks noChangeAspect="1" noChangeArrowheads="1"/>
          </p:cNvSpPr>
          <p:nvPr/>
        </p:nvSpPr>
        <p:spPr bwMode="auto">
          <a:xfrm>
            <a:off x="155575" y="-846138"/>
            <a:ext cx="5953125" cy="17621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4" name="Прямоугольник 3"/>
          <p:cNvSpPr/>
          <p:nvPr/>
        </p:nvSpPr>
        <p:spPr>
          <a:xfrm>
            <a:off x="467544" y="789162"/>
            <a:ext cx="8136904" cy="2585323"/>
          </a:xfrm>
          <a:prstGeom prst="rect">
            <a:avLst/>
          </a:prstGeom>
        </p:spPr>
        <p:txBody>
          <a:bodyPr wrap="square">
            <a:spAutoFit/>
          </a:bodyPr>
          <a:lstStyle/>
          <a:p>
            <a:pPr marL="342900" indent="-342900">
              <a:buFont typeface="+mj-lt"/>
              <a:buAutoNum type="arabicPeriod"/>
            </a:pPr>
            <a:r>
              <a:rPr lang="en-US" dirty="0" smtClean="0">
                <a:solidFill>
                  <a:srgbClr val="00B050"/>
                </a:solidFill>
              </a:rPr>
              <a:t>// </a:t>
            </a:r>
            <a:r>
              <a:rPr lang="ru-RU" dirty="0" smtClean="0">
                <a:solidFill>
                  <a:srgbClr val="00B050"/>
                </a:solidFill>
              </a:rPr>
              <a:t>комментарий</a:t>
            </a:r>
          </a:p>
          <a:p>
            <a:pPr marL="342900" indent="-342900">
              <a:buFont typeface="+mj-lt"/>
              <a:buAutoNum type="arabicPeriod"/>
            </a:pPr>
            <a:r>
              <a:rPr lang="en-US" dirty="0" smtClean="0">
                <a:solidFill>
                  <a:srgbClr val="00B050"/>
                </a:solidFill>
              </a:rPr>
              <a:t>/* </a:t>
            </a:r>
            <a:r>
              <a:rPr lang="ru-RU" dirty="0" smtClean="0">
                <a:solidFill>
                  <a:srgbClr val="00B050"/>
                </a:solidFill>
              </a:rPr>
              <a:t>тоже комментарий </a:t>
            </a:r>
            <a:r>
              <a:rPr lang="en-US" dirty="0" smtClean="0">
                <a:solidFill>
                  <a:srgbClr val="00B050"/>
                </a:solidFill>
              </a:rPr>
              <a:t>*/</a:t>
            </a:r>
            <a:endParaRPr lang="ru-RU" dirty="0" smtClean="0">
              <a:solidFill>
                <a:srgbClr val="00B050"/>
              </a:solidFill>
            </a:endParaRPr>
          </a:p>
          <a:p>
            <a:pPr marL="342900" indent="-342900">
              <a:buFont typeface="+mj-lt"/>
              <a:buAutoNum type="arabicPeriod"/>
            </a:pPr>
            <a:r>
              <a:rPr lang="en-US" dirty="0" smtClean="0"/>
              <a:t>#</a:t>
            </a:r>
            <a:r>
              <a:rPr lang="en-US" dirty="0"/>
              <a:t>include &lt;</a:t>
            </a:r>
            <a:r>
              <a:rPr lang="en-US" dirty="0" err="1"/>
              <a:t>iostream</a:t>
            </a:r>
            <a:r>
              <a:rPr lang="en-US" dirty="0" smtClean="0"/>
              <a:t>&gt;</a:t>
            </a:r>
            <a:r>
              <a:rPr lang="ru-RU" dirty="0" smtClean="0"/>
              <a:t> 		</a:t>
            </a:r>
            <a:r>
              <a:rPr lang="en-US" dirty="0" smtClean="0">
                <a:solidFill>
                  <a:srgbClr val="00B050"/>
                </a:solidFill>
              </a:rPr>
              <a:t>// </a:t>
            </a:r>
            <a:r>
              <a:rPr lang="ru-RU" dirty="0" smtClean="0">
                <a:solidFill>
                  <a:srgbClr val="00B050"/>
                </a:solidFill>
              </a:rPr>
              <a:t>директив</a:t>
            </a:r>
            <a:r>
              <a:rPr lang="ru-RU" dirty="0">
                <a:solidFill>
                  <a:srgbClr val="00B050"/>
                </a:solidFill>
              </a:rPr>
              <a:t>а</a:t>
            </a:r>
            <a:r>
              <a:rPr lang="ru-RU" dirty="0" smtClean="0">
                <a:solidFill>
                  <a:srgbClr val="00B050"/>
                </a:solidFill>
              </a:rPr>
              <a:t> препроцессора</a:t>
            </a:r>
            <a:endParaRPr lang="en-US" dirty="0" smtClean="0">
              <a:solidFill>
                <a:srgbClr val="00B050"/>
              </a:solidFill>
            </a:endParaRPr>
          </a:p>
          <a:p>
            <a:pPr marL="342900" indent="-342900">
              <a:buFont typeface="+mj-lt"/>
              <a:buAutoNum type="arabicPeriod"/>
            </a:pPr>
            <a:r>
              <a:rPr lang="en-US" dirty="0">
                <a:solidFill>
                  <a:srgbClr val="00B050"/>
                </a:solidFill>
              </a:rPr>
              <a:t> </a:t>
            </a:r>
          </a:p>
          <a:p>
            <a:pPr marL="342900" indent="-342900">
              <a:buFont typeface="+mj-lt"/>
              <a:buAutoNum type="arabicPeriod"/>
            </a:pPr>
            <a:r>
              <a:rPr lang="en-US" dirty="0" err="1"/>
              <a:t>int</a:t>
            </a:r>
            <a:r>
              <a:rPr lang="en-US" dirty="0"/>
              <a:t> main</a:t>
            </a:r>
            <a:r>
              <a:rPr lang="en-US" dirty="0" smtClean="0"/>
              <a:t>()</a:t>
            </a:r>
            <a:r>
              <a:rPr lang="ru-RU" dirty="0" smtClean="0"/>
              <a:t> 			</a:t>
            </a:r>
            <a:r>
              <a:rPr lang="en-US" dirty="0" smtClean="0">
                <a:solidFill>
                  <a:srgbClr val="00B050"/>
                </a:solidFill>
              </a:rPr>
              <a:t>// </a:t>
            </a:r>
            <a:r>
              <a:rPr lang="ru-RU" dirty="0">
                <a:solidFill>
                  <a:srgbClr val="00B050"/>
                </a:solidFill>
              </a:rPr>
              <a:t>объявляет функцию </a:t>
            </a:r>
            <a:r>
              <a:rPr lang="en-US" dirty="0">
                <a:solidFill>
                  <a:srgbClr val="00B050"/>
                </a:solidFill>
              </a:rPr>
              <a:t>main</a:t>
            </a:r>
          </a:p>
          <a:p>
            <a:pPr marL="342900" indent="-342900">
              <a:buFont typeface="+mj-lt"/>
              <a:buAutoNum type="arabicPeriod"/>
            </a:pPr>
            <a:r>
              <a:rPr lang="en-US" dirty="0"/>
              <a:t>{</a:t>
            </a:r>
          </a:p>
          <a:p>
            <a:pPr marL="342900" indent="-342900">
              <a:buFont typeface="+mj-lt"/>
              <a:buAutoNum type="arabicPeriod"/>
            </a:pPr>
            <a:r>
              <a:rPr lang="en-US" dirty="0" smtClean="0"/>
              <a:t>   </a:t>
            </a:r>
            <a:r>
              <a:rPr lang="en-US" dirty="0" err="1" smtClean="0"/>
              <a:t>std</a:t>
            </a:r>
            <a:r>
              <a:rPr lang="en-US" dirty="0" smtClean="0"/>
              <a:t>::</a:t>
            </a:r>
            <a:r>
              <a:rPr lang="en-US" dirty="0" err="1" smtClean="0"/>
              <a:t>cout</a:t>
            </a:r>
            <a:r>
              <a:rPr lang="en-US" dirty="0" smtClean="0"/>
              <a:t> &lt;&lt; "Hello, world!";</a:t>
            </a:r>
            <a:r>
              <a:rPr lang="ru-RU" dirty="0" smtClean="0"/>
              <a:t> 	</a:t>
            </a:r>
            <a:r>
              <a:rPr lang="en-US" dirty="0" smtClean="0">
                <a:solidFill>
                  <a:srgbClr val="00B050"/>
                </a:solidFill>
              </a:rPr>
              <a:t>// </a:t>
            </a:r>
            <a:r>
              <a:rPr lang="ru-RU" dirty="0" smtClean="0">
                <a:solidFill>
                  <a:srgbClr val="00B050"/>
                </a:solidFill>
              </a:rPr>
              <a:t>вывод в консоль</a:t>
            </a:r>
            <a:endParaRPr lang="en-US" dirty="0" smtClean="0"/>
          </a:p>
          <a:p>
            <a:pPr marL="342900" indent="-342900">
              <a:buFont typeface="+mj-lt"/>
              <a:buAutoNum type="arabicPeriod"/>
            </a:pPr>
            <a:r>
              <a:rPr lang="en-US" dirty="0" smtClean="0"/>
              <a:t>   return </a:t>
            </a:r>
            <a:r>
              <a:rPr lang="en-US" dirty="0"/>
              <a:t>0</a:t>
            </a:r>
            <a:r>
              <a:rPr lang="en-US" dirty="0" smtClean="0"/>
              <a:t>;</a:t>
            </a:r>
            <a:r>
              <a:rPr lang="en-US" dirty="0">
                <a:solidFill>
                  <a:srgbClr val="00B050"/>
                </a:solidFill>
              </a:rPr>
              <a:t> </a:t>
            </a:r>
            <a:r>
              <a:rPr lang="ru-RU" dirty="0" smtClean="0">
                <a:solidFill>
                  <a:srgbClr val="00B050"/>
                </a:solidFill>
              </a:rPr>
              <a:t>			</a:t>
            </a:r>
            <a:r>
              <a:rPr lang="en-US" dirty="0" smtClean="0">
                <a:solidFill>
                  <a:srgbClr val="00B050"/>
                </a:solidFill>
              </a:rPr>
              <a:t>// </a:t>
            </a:r>
            <a:r>
              <a:rPr lang="ru-RU" dirty="0" smtClean="0">
                <a:solidFill>
                  <a:srgbClr val="00B050"/>
                </a:solidFill>
              </a:rPr>
              <a:t>возврат из функции</a:t>
            </a:r>
            <a:endParaRPr lang="en-US" dirty="0"/>
          </a:p>
          <a:p>
            <a:pPr marL="342900" indent="-342900">
              <a:buFont typeface="+mj-lt"/>
              <a:buAutoNum type="arabicPeriod"/>
            </a:pPr>
            <a:r>
              <a:rPr lang="en-US" dirty="0"/>
              <a:t>}</a:t>
            </a:r>
          </a:p>
        </p:txBody>
      </p:sp>
    </p:spTree>
    <p:extLst>
      <p:ext uri="{BB962C8B-B14F-4D97-AF65-F5344CB8AC3E}">
        <p14:creationId xmlns:p14="http://schemas.microsoft.com/office/powerpoint/2010/main" val="5091654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ru-RU"/>
          </a:p>
        </p:txBody>
      </p:sp>
      <p:sp>
        <p:nvSpPr>
          <p:cNvPr id="2055"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ru-RU"/>
          </a:p>
        </p:txBody>
      </p:sp>
      <p:sp>
        <p:nvSpPr>
          <p:cNvPr id="6" name="Номер слайда 5"/>
          <p:cNvSpPr>
            <a:spLocks noGrp="1"/>
          </p:cNvSpPr>
          <p:nvPr>
            <p:ph type="sldNum" sz="quarter" idx="11"/>
          </p:nvPr>
        </p:nvSpPr>
        <p:spPr/>
        <p:txBody>
          <a:bodyPr/>
          <a:lstStyle/>
          <a:p>
            <a:pPr>
              <a:defRPr/>
            </a:pPr>
            <a:fld id="{8D2641A1-8ECD-4A11-B18A-999E724BADA8}" type="slidenum">
              <a:rPr lang="ru-RU" smtClean="0"/>
              <a:pPr>
                <a:defRPr/>
              </a:pPr>
              <a:t>19</a:t>
            </a:fld>
            <a:endParaRPr lang="ru-RU"/>
          </a:p>
        </p:txBody>
      </p:sp>
      <p:sp>
        <p:nvSpPr>
          <p:cNvPr id="11" name="Заголовок 1"/>
          <p:cNvSpPr>
            <a:spLocks noGrp="1"/>
          </p:cNvSpPr>
          <p:nvPr>
            <p:ph type="title"/>
          </p:nvPr>
        </p:nvSpPr>
        <p:spPr>
          <a:xfrm>
            <a:off x="179512" y="-388"/>
            <a:ext cx="8229600" cy="477060"/>
          </a:xfrm>
        </p:spPr>
        <p:txBody>
          <a:bodyPr>
            <a:normAutofit fontScale="90000"/>
          </a:bodyPr>
          <a:lstStyle/>
          <a:p>
            <a:r>
              <a:rPr lang="ru-RU" b="1" dirty="0"/>
              <a:t>Структура программ в </a:t>
            </a:r>
            <a:r>
              <a:rPr lang="en-US" b="1" dirty="0"/>
              <a:t>C++</a:t>
            </a:r>
          </a:p>
        </p:txBody>
      </p:sp>
      <p:sp>
        <p:nvSpPr>
          <p:cNvPr id="2" name="AutoShape 2" descr="https://ravesli.com/wp-content/uploads/2016/04/sxemagotovoOk.jpg"/>
          <p:cNvSpPr>
            <a:spLocks noChangeAspect="1" noChangeArrowheads="1"/>
          </p:cNvSpPr>
          <p:nvPr/>
        </p:nvSpPr>
        <p:spPr bwMode="auto">
          <a:xfrm>
            <a:off x="155575" y="-846138"/>
            <a:ext cx="5953125" cy="17621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8" name="Объект 7"/>
          <p:cNvSpPr txBox="1">
            <a:spLocks/>
          </p:cNvSpPr>
          <p:nvPr/>
        </p:nvSpPr>
        <p:spPr bwMode="auto">
          <a:xfrm>
            <a:off x="155575" y="612355"/>
            <a:ext cx="8149490" cy="170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60000"/>
              <a:buFont typeface="Wingdings" pitchFamily="2" charset="2"/>
              <a:buChar char=""/>
              <a:defRPr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itchFamily="2" charset="2"/>
              <a:buChar char=""/>
              <a:defRPr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a:buNone/>
            </a:pPr>
            <a:r>
              <a:rPr lang="ru-RU" b="1" dirty="0"/>
              <a:t>Объект</a:t>
            </a:r>
            <a:r>
              <a:rPr lang="ru-RU" dirty="0"/>
              <a:t> — это часть памяти, которая может использоваться для хранения значений</a:t>
            </a:r>
            <a:r>
              <a:rPr lang="ru-RU" dirty="0" smtClean="0"/>
              <a:t>.</a:t>
            </a:r>
            <a:endParaRPr lang="en-US" dirty="0" smtClean="0"/>
          </a:p>
          <a:p>
            <a:pPr marL="0" indent="0">
              <a:buNone/>
            </a:pPr>
            <a:r>
              <a:rPr lang="ru-RU" b="1" dirty="0"/>
              <a:t>Переменная</a:t>
            </a:r>
            <a:r>
              <a:rPr lang="ru-RU" dirty="0"/>
              <a:t> в C++ — это просто объект с именем</a:t>
            </a:r>
            <a:r>
              <a:rPr lang="ru-RU" dirty="0" smtClean="0"/>
              <a:t>.</a:t>
            </a:r>
            <a:endParaRPr lang="ru-RU" dirty="0"/>
          </a:p>
        </p:txBody>
      </p:sp>
    </p:spTree>
    <p:extLst>
      <p:ext uri="{BB962C8B-B14F-4D97-AF65-F5344CB8AC3E}">
        <p14:creationId xmlns:p14="http://schemas.microsoft.com/office/powerpoint/2010/main" val="12583225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ru-RU"/>
          </a:p>
        </p:txBody>
      </p:sp>
      <p:sp>
        <p:nvSpPr>
          <p:cNvPr id="2055"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ru-RU"/>
          </a:p>
        </p:txBody>
      </p:sp>
      <p:sp>
        <p:nvSpPr>
          <p:cNvPr id="6" name="Номер слайда 5"/>
          <p:cNvSpPr>
            <a:spLocks noGrp="1"/>
          </p:cNvSpPr>
          <p:nvPr>
            <p:ph type="sldNum" sz="quarter" idx="11"/>
          </p:nvPr>
        </p:nvSpPr>
        <p:spPr/>
        <p:txBody>
          <a:bodyPr/>
          <a:lstStyle/>
          <a:p>
            <a:pPr>
              <a:defRPr/>
            </a:pPr>
            <a:fld id="{8D2641A1-8ECD-4A11-B18A-999E724BADA8}" type="slidenum">
              <a:rPr lang="ru-RU" smtClean="0"/>
              <a:pPr>
                <a:defRPr/>
              </a:pPr>
              <a:t>2</a:t>
            </a:fld>
            <a:endParaRPr lang="ru-RU"/>
          </a:p>
        </p:txBody>
      </p:sp>
      <p:sp>
        <p:nvSpPr>
          <p:cNvPr id="11" name="Заголовок 1"/>
          <p:cNvSpPr>
            <a:spLocks noGrp="1"/>
          </p:cNvSpPr>
          <p:nvPr>
            <p:ph type="title"/>
          </p:nvPr>
        </p:nvSpPr>
        <p:spPr>
          <a:xfrm>
            <a:off x="179512" y="-388"/>
            <a:ext cx="8229600" cy="1053124"/>
          </a:xfrm>
        </p:spPr>
        <p:txBody>
          <a:bodyPr>
            <a:normAutofit/>
          </a:bodyPr>
          <a:lstStyle/>
          <a:p>
            <a:r>
              <a:rPr lang="ru-RU" dirty="0" smtClean="0">
                <a:latin typeface="Arial" pitchFamily="34" charset="0"/>
                <a:cs typeface="Arial" pitchFamily="34" charset="0"/>
              </a:rPr>
              <a:t>Упрощенная модель </a:t>
            </a:r>
            <a:r>
              <a:rPr lang="ru-RU" dirty="0" err="1" smtClean="0">
                <a:latin typeface="Arial" pitchFamily="34" charset="0"/>
                <a:cs typeface="Arial" pitchFamily="34" charset="0"/>
              </a:rPr>
              <a:t>модель</a:t>
            </a:r>
            <a:r>
              <a:rPr lang="ru-RU" dirty="0" smtClean="0">
                <a:latin typeface="Arial" pitchFamily="34" charset="0"/>
                <a:cs typeface="Arial" pitchFamily="34" charset="0"/>
              </a:rPr>
              <a:t> обработки информации в компьютере</a:t>
            </a:r>
            <a:endParaRPr lang="ru-RU" dirty="0">
              <a:latin typeface="Arial" pitchFamily="34" charset="0"/>
              <a:cs typeface="Arial" pitchFamily="34" charset="0"/>
            </a:endParaRPr>
          </a:p>
        </p:txBody>
      </p:sp>
      <p:sp>
        <p:nvSpPr>
          <p:cNvPr id="12" name="TextBox 11"/>
          <p:cNvSpPr txBox="1"/>
          <p:nvPr/>
        </p:nvSpPr>
        <p:spPr>
          <a:xfrm>
            <a:off x="1887333" y="1124744"/>
            <a:ext cx="2520280" cy="1107996"/>
          </a:xfrm>
          <a:prstGeom prst="rect">
            <a:avLst/>
          </a:prstGeom>
          <a:solidFill>
            <a:schemeClr val="tx2">
              <a:lumMod val="20000"/>
              <a:lumOff val="80000"/>
            </a:schemeClr>
          </a:solidFill>
          <a:ln>
            <a:solidFill>
              <a:schemeClr val="tx1"/>
            </a:solidFill>
          </a:ln>
        </p:spPr>
        <p:txBody>
          <a:bodyPr wrap="square" rtlCol="0">
            <a:spAutoFit/>
          </a:bodyPr>
          <a:lstStyle/>
          <a:p>
            <a:pPr algn="ctr"/>
            <a:r>
              <a:rPr lang="ru-RU" sz="6600" dirty="0" smtClean="0"/>
              <a:t>ОЗУ</a:t>
            </a:r>
            <a:endParaRPr lang="ru-RU" sz="6600" dirty="0"/>
          </a:p>
        </p:txBody>
      </p:sp>
      <p:sp>
        <p:nvSpPr>
          <p:cNvPr id="13" name="TextBox 12"/>
          <p:cNvSpPr txBox="1"/>
          <p:nvPr/>
        </p:nvSpPr>
        <p:spPr>
          <a:xfrm>
            <a:off x="4695645" y="1124744"/>
            <a:ext cx="2520280" cy="1107996"/>
          </a:xfrm>
          <a:prstGeom prst="rect">
            <a:avLst/>
          </a:prstGeom>
          <a:solidFill>
            <a:schemeClr val="tx2">
              <a:lumMod val="20000"/>
              <a:lumOff val="80000"/>
            </a:schemeClr>
          </a:solidFill>
          <a:ln>
            <a:solidFill>
              <a:schemeClr val="tx1"/>
            </a:solidFill>
          </a:ln>
        </p:spPr>
        <p:txBody>
          <a:bodyPr wrap="square" rtlCol="0">
            <a:spAutoFit/>
          </a:bodyPr>
          <a:lstStyle/>
          <a:p>
            <a:pPr algn="ctr"/>
            <a:r>
              <a:rPr lang="ru-RU" sz="6600" dirty="0" smtClean="0"/>
              <a:t>ЦПУ</a:t>
            </a:r>
            <a:endParaRPr lang="ru-RU" sz="6600" dirty="0"/>
          </a:p>
        </p:txBody>
      </p:sp>
      <p:sp>
        <p:nvSpPr>
          <p:cNvPr id="14" name="TextBox 13"/>
          <p:cNvSpPr txBox="1"/>
          <p:nvPr/>
        </p:nvSpPr>
        <p:spPr>
          <a:xfrm>
            <a:off x="3274093" y="2420888"/>
            <a:ext cx="2520280" cy="1107996"/>
          </a:xfrm>
          <a:prstGeom prst="rect">
            <a:avLst/>
          </a:prstGeom>
          <a:solidFill>
            <a:schemeClr val="tx2">
              <a:lumMod val="20000"/>
              <a:lumOff val="80000"/>
            </a:schemeClr>
          </a:solidFill>
          <a:ln>
            <a:solidFill>
              <a:schemeClr val="tx1"/>
            </a:solidFill>
          </a:ln>
        </p:spPr>
        <p:txBody>
          <a:bodyPr wrap="square" rtlCol="0">
            <a:spAutoFit/>
          </a:bodyPr>
          <a:lstStyle/>
          <a:p>
            <a:pPr algn="ctr"/>
            <a:r>
              <a:rPr lang="ru-RU" sz="6600" dirty="0" smtClean="0"/>
              <a:t>ЗУ</a:t>
            </a:r>
            <a:endParaRPr lang="ru-RU" sz="6600" dirty="0"/>
          </a:p>
        </p:txBody>
      </p:sp>
      <p:sp>
        <p:nvSpPr>
          <p:cNvPr id="15" name="Объект 7"/>
          <p:cNvSpPr>
            <a:spLocks noGrp="1"/>
          </p:cNvSpPr>
          <p:nvPr>
            <p:ph idx="1"/>
          </p:nvPr>
        </p:nvSpPr>
        <p:spPr>
          <a:xfrm>
            <a:off x="419433" y="3645024"/>
            <a:ext cx="8229600" cy="2664296"/>
          </a:xfrm>
        </p:spPr>
        <p:txBody>
          <a:bodyPr/>
          <a:lstStyle/>
          <a:p>
            <a:r>
              <a:rPr lang="vi-VN" dirty="0">
                <a:latin typeface="Arial" pitchFamily="34" charset="0"/>
                <a:cs typeface="Arial" pitchFamily="34" charset="0"/>
              </a:rPr>
              <a:t>ЦПУ </a:t>
            </a:r>
            <a:r>
              <a:rPr lang="vi-VN" dirty="0" smtClean="0">
                <a:latin typeface="Arial" pitchFamily="34" charset="0"/>
                <a:cs typeface="Arial" pitchFamily="34" charset="0"/>
              </a:rPr>
              <a:t>(</a:t>
            </a:r>
            <a:r>
              <a:rPr lang="vi-VN" dirty="0">
                <a:latin typeface="Arial" pitchFamily="34" charset="0"/>
                <a:cs typeface="Arial" pitchFamily="34" charset="0"/>
              </a:rPr>
              <a:t>центра́льное проце́ссорное </a:t>
            </a:r>
            <a:r>
              <a:rPr lang="vi-VN" dirty="0" smtClean="0">
                <a:latin typeface="Arial" pitchFamily="34" charset="0"/>
                <a:cs typeface="Arial" pitchFamily="34" charset="0"/>
              </a:rPr>
              <a:t>устро́йство</a:t>
            </a:r>
            <a:r>
              <a:rPr lang="ru-RU" dirty="0" smtClean="0">
                <a:latin typeface="Arial" pitchFamily="34" charset="0"/>
                <a:cs typeface="Arial" pitchFamily="34" charset="0"/>
              </a:rPr>
              <a:t>, </a:t>
            </a:r>
            <a:r>
              <a:rPr lang="ru-RU" dirty="0">
                <a:latin typeface="Arial" pitchFamily="34" charset="0"/>
                <a:cs typeface="Arial" pitchFamily="34" charset="0"/>
              </a:rPr>
              <a:t>ц</a:t>
            </a:r>
            <a:r>
              <a:rPr lang="vi-VN" dirty="0" smtClean="0">
                <a:latin typeface="Arial" pitchFamily="34" charset="0"/>
                <a:cs typeface="Arial" pitchFamily="34" charset="0"/>
              </a:rPr>
              <a:t>ентра́льный проце́ссор</a:t>
            </a:r>
            <a:r>
              <a:rPr lang="ru-RU" dirty="0" smtClean="0">
                <a:latin typeface="Arial" pitchFamily="34" charset="0"/>
                <a:cs typeface="Arial" pitchFamily="34" charset="0"/>
              </a:rPr>
              <a:t>,</a:t>
            </a:r>
            <a:r>
              <a:rPr lang="vi-VN" dirty="0" smtClean="0">
                <a:latin typeface="Arial" pitchFamily="34" charset="0"/>
                <a:cs typeface="Arial" pitchFamily="34" charset="0"/>
              </a:rPr>
              <a:t> </a:t>
            </a:r>
            <a:r>
              <a:rPr lang="en-US" dirty="0" smtClean="0">
                <a:latin typeface="Arial" pitchFamily="34" charset="0"/>
                <a:cs typeface="Arial" pitchFamily="34" charset="0"/>
              </a:rPr>
              <a:t>central </a:t>
            </a:r>
            <a:r>
              <a:rPr lang="en-US" dirty="0">
                <a:latin typeface="Arial" pitchFamily="34" charset="0"/>
                <a:cs typeface="Arial" pitchFamily="34" charset="0"/>
              </a:rPr>
              <a:t>processing unit, </a:t>
            </a:r>
            <a:r>
              <a:rPr lang="en-US" dirty="0" smtClean="0">
                <a:latin typeface="Arial" pitchFamily="34" charset="0"/>
                <a:cs typeface="Arial" pitchFamily="34" charset="0"/>
              </a:rPr>
              <a:t>CPU</a:t>
            </a:r>
            <a:r>
              <a:rPr lang="ru-RU" dirty="0" smtClean="0">
                <a:latin typeface="Arial" pitchFamily="34" charset="0"/>
                <a:cs typeface="Arial" pitchFamily="34" charset="0"/>
              </a:rPr>
              <a:t>)</a:t>
            </a:r>
          </a:p>
          <a:p>
            <a:r>
              <a:rPr lang="ru-RU" dirty="0" smtClean="0">
                <a:latin typeface="Arial" pitchFamily="34" charset="0"/>
                <a:cs typeface="Arial" pitchFamily="34" charset="0"/>
              </a:rPr>
              <a:t>ОЗУ (</a:t>
            </a:r>
            <a:r>
              <a:rPr lang="ru-RU" dirty="0" err="1">
                <a:latin typeface="Arial" pitchFamily="34" charset="0"/>
                <a:cs typeface="Arial" pitchFamily="34" charset="0"/>
              </a:rPr>
              <a:t>операти́вное</a:t>
            </a:r>
            <a:r>
              <a:rPr lang="ru-RU" dirty="0">
                <a:latin typeface="Arial" pitchFamily="34" charset="0"/>
                <a:cs typeface="Arial" pitchFamily="34" charset="0"/>
              </a:rPr>
              <a:t> </a:t>
            </a:r>
            <a:r>
              <a:rPr lang="ru-RU" dirty="0" err="1">
                <a:latin typeface="Arial" pitchFamily="34" charset="0"/>
                <a:cs typeface="Arial" pitchFamily="34" charset="0"/>
              </a:rPr>
              <a:t>запомина́ющее</a:t>
            </a:r>
            <a:r>
              <a:rPr lang="ru-RU" dirty="0">
                <a:latin typeface="Arial" pitchFamily="34" charset="0"/>
                <a:cs typeface="Arial" pitchFamily="34" charset="0"/>
              </a:rPr>
              <a:t> </a:t>
            </a:r>
            <a:r>
              <a:rPr lang="ru-RU" dirty="0" err="1">
                <a:latin typeface="Arial" pitchFamily="34" charset="0"/>
                <a:cs typeface="Arial" pitchFamily="34" charset="0"/>
              </a:rPr>
              <a:t>устро́йство</a:t>
            </a:r>
            <a:r>
              <a:rPr lang="ru-RU" dirty="0">
                <a:latin typeface="Arial" pitchFamily="34" charset="0"/>
                <a:cs typeface="Arial" pitchFamily="34" charset="0"/>
              </a:rPr>
              <a:t> </a:t>
            </a:r>
            <a:r>
              <a:rPr lang="ru-RU" dirty="0" smtClean="0">
                <a:latin typeface="Arial" pitchFamily="34" charset="0"/>
                <a:cs typeface="Arial" pitchFamily="34" charset="0"/>
              </a:rPr>
              <a:t>, </a:t>
            </a:r>
            <a:r>
              <a:rPr lang="ru-RU" dirty="0" err="1" smtClean="0">
                <a:latin typeface="Arial" pitchFamily="34" charset="0"/>
                <a:cs typeface="Arial" pitchFamily="34" charset="0"/>
              </a:rPr>
              <a:t>операти́вная</a:t>
            </a:r>
            <a:r>
              <a:rPr lang="ru-RU" dirty="0" smtClean="0">
                <a:latin typeface="Arial" pitchFamily="34" charset="0"/>
                <a:cs typeface="Arial" pitchFamily="34" charset="0"/>
              </a:rPr>
              <a:t> </a:t>
            </a:r>
            <a:r>
              <a:rPr lang="ru-RU" dirty="0" err="1" smtClean="0">
                <a:latin typeface="Arial" pitchFamily="34" charset="0"/>
                <a:cs typeface="Arial" pitchFamily="34" charset="0"/>
              </a:rPr>
              <a:t>па́мять</a:t>
            </a:r>
            <a:r>
              <a:rPr lang="ru-RU" dirty="0" smtClean="0">
                <a:latin typeface="Arial" pitchFamily="34" charset="0"/>
                <a:cs typeface="Arial" pitchFamily="34" charset="0"/>
              </a:rPr>
              <a:t>, RAM</a:t>
            </a:r>
            <a:r>
              <a:rPr lang="ru-RU" dirty="0">
                <a:latin typeface="Arial" pitchFamily="34" charset="0"/>
                <a:cs typeface="Arial" pitchFamily="34" charset="0"/>
              </a:rPr>
              <a:t>, память с произвольным доступом</a:t>
            </a:r>
            <a:r>
              <a:rPr lang="ru-RU" dirty="0" smtClean="0">
                <a:latin typeface="Arial" pitchFamily="34" charset="0"/>
                <a:cs typeface="Arial" pitchFamily="34" charset="0"/>
              </a:rPr>
              <a:t>)</a:t>
            </a:r>
          </a:p>
          <a:p>
            <a:r>
              <a:rPr lang="vi-VN" dirty="0" smtClean="0">
                <a:latin typeface="Arial" pitchFamily="34" charset="0"/>
                <a:cs typeface="Arial" pitchFamily="34" charset="0"/>
              </a:rPr>
              <a:t>ЗУ </a:t>
            </a:r>
            <a:r>
              <a:rPr lang="ru-RU" dirty="0" smtClean="0">
                <a:latin typeface="Arial" pitchFamily="34" charset="0"/>
                <a:cs typeface="Arial" pitchFamily="34" charset="0"/>
              </a:rPr>
              <a:t>(</a:t>
            </a:r>
            <a:r>
              <a:rPr lang="vi-VN" dirty="0" smtClean="0">
                <a:latin typeface="Arial" pitchFamily="34" charset="0"/>
                <a:cs typeface="Arial" pitchFamily="34" charset="0"/>
              </a:rPr>
              <a:t>запомина́ющее устро́йство)</a:t>
            </a:r>
            <a:endParaRPr lang="ru-RU" dirty="0">
              <a:latin typeface="Arial" pitchFamily="34" charset="0"/>
              <a:cs typeface="Arial" pitchFamily="34" charset="0"/>
            </a:endParaRPr>
          </a:p>
        </p:txBody>
      </p:sp>
    </p:spTree>
    <p:extLst>
      <p:ext uri="{BB962C8B-B14F-4D97-AF65-F5344CB8AC3E}">
        <p14:creationId xmlns:p14="http://schemas.microsoft.com/office/powerpoint/2010/main" val="8768272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ru-RU"/>
          </a:p>
        </p:txBody>
      </p:sp>
      <p:sp>
        <p:nvSpPr>
          <p:cNvPr id="2055"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ru-RU"/>
          </a:p>
        </p:txBody>
      </p:sp>
      <p:sp>
        <p:nvSpPr>
          <p:cNvPr id="6" name="Номер слайда 5"/>
          <p:cNvSpPr>
            <a:spLocks noGrp="1"/>
          </p:cNvSpPr>
          <p:nvPr>
            <p:ph type="sldNum" sz="quarter" idx="11"/>
          </p:nvPr>
        </p:nvSpPr>
        <p:spPr/>
        <p:txBody>
          <a:bodyPr/>
          <a:lstStyle/>
          <a:p>
            <a:pPr>
              <a:defRPr/>
            </a:pPr>
            <a:fld id="{8D2641A1-8ECD-4A11-B18A-999E724BADA8}" type="slidenum">
              <a:rPr lang="ru-RU" smtClean="0"/>
              <a:pPr>
                <a:defRPr/>
              </a:pPr>
              <a:t>3</a:t>
            </a:fld>
            <a:endParaRPr lang="ru-RU"/>
          </a:p>
        </p:txBody>
      </p:sp>
      <p:sp>
        <p:nvSpPr>
          <p:cNvPr id="11" name="Заголовок 1"/>
          <p:cNvSpPr>
            <a:spLocks noGrp="1"/>
          </p:cNvSpPr>
          <p:nvPr>
            <p:ph type="title"/>
          </p:nvPr>
        </p:nvSpPr>
        <p:spPr>
          <a:xfrm>
            <a:off x="179512" y="-388"/>
            <a:ext cx="8229600" cy="477060"/>
          </a:xfrm>
        </p:spPr>
        <p:txBody>
          <a:bodyPr>
            <a:normAutofit fontScale="90000"/>
          </a:bodyPr>
          <a:lstStyle/>
          <a:p>
            <a:r>
              <a:rPr lang="ru-RU" b="1" dirty="0"/>
              <a:t>Введение в </a:t>
            </a:r>
            <a:r>
              <a:rPr lang="ru-RU" b="1" dirty="0" smtClean="0"/>
              <a:t>программирование</a:t>
            </a:r>
            <a:endParaRPr lang="ru-RU" dirty="0">
              <a:latin typeface="Arial" pitchFamily="34" charset="0"/>
              <a:cs typeface="Arial" pitchFamily="34" charset="0"/>
            </a:endParaRPr>
          </a:p>
        </p:txBody>
      </p:sp>
      <p:sp>
        <p:nvSpPr>
          <p:cNvPr id="15" name="Объект 7"/>
          <p:cNvSpPr>
            <a:spLocks noGrp="1"/>
          </p:cNvSpPr>
          <p:nvPr>
            <p:ph idx="1"/>
          </p:nvPr>
        </p:nvSpPr>
        <p:spPr>
          <a:xfrm>
            <a:off x="323528" y="1196752"/>
            <a:ext cx="8229600" cy="4536504"/>
          </a:xfrm>
        </p:spPr>
        <p:txBody>
          <a:bodyPr/>
          <a:lstStyle/>
          <a:p>
            <a:r>
              <a:rPr lang="ru-RU" b="1" dirty="0"/>
              <a:t>Машинный код</a:t>
            </a:r>
            <a:r>
              <a:rPr lang="ru-RU" dirty="0"/>
              <a:t> или </a:t>
            </a:r>
            <a:r>
              <a:rPr lang="ru-RU" b="1" dirty="0"/>
              <a:t>машинный язык</a:t>
            </a:r>
            <a:r>
              <a:rPr lang="ru-RU" dirty="0"/>
              <a:t> представляет собой набор инструкций, выполняемых непосредственно </a:t>
            </a:r>
            <a:r>
              <a:rPr lang="ru-RU" dirty="0" smtClean="0"/>
              <a:t>процессором.</a:t>
            </a:r>
          </a:p>
          <a:p>
            <a:r>
              <a:rPr lang="ru-RU" b="1" dirty="0" smtClean="0"/>
              <a:t>Программа</a:t>
            </a:r>
            <a:r>
              <a:rPr lang="ru-RU" dirty="0" smtClean="0"/>
              <a:t> </a:t>
            </a:r>
            <a:r>
              <a:rPr lang="ru-RU" dirty="0"/>
              <a:t>(также «</a:t>
            </a:r>
            <a:r>
              <a:rPr lang="ru-RU" i="1" dirty="0"/>
              <a:t>приложение</a:t>
            </a:r>
            <a:r>
              <a:rPr lang="ru-RU" dirty="0"/>
              <a:t>» или «</a:t>
            </a:r>
            <a:r>
              <a:rPr lang="ru-RU" i="1" dirty="0"/>
              <a:t>программное обеспечение</a:t>
            </a:r>
            <a:r>
              <a:rPr lang="ru-RU" dirty="0" smtClean="0"/>
              <a:t>») </a:t>
            </a:r>
            <a:r>
              <a:rPr lang="ru-RU" dirty="0"/>
              <a:t>— </a:t>
            </a:r>
            <a:r>
              <a:rPr lang="ru-RU" dirty="0" smtClean="0"/>
              <a:t>это комбинация инструкций машинного кода </a:t>
            </a:r>
            <a:r>
              <a:rPr lang="ru-RU" dirty="0"/>
              <a:t>и данных, позволяющая процессору выполнять вычисления или функции управления.</a:t>
            </a:r>
            <a:endParaRPr lang="ru-RU" dirty="0">
              <a:latin typeface="Arial" pitchFamily="34" charset="0"/>
              <a:cs typeface="Arial" pitchFamily="34" charset="0"/>
            </a:endParaRPr>
          </a:p>
        </p:txBody>
      </p:sp>
    </p:spTree>
    <p:extLst>
      <p:ext uri="{BB962C8B-B14F-4D97-AF65-F5344CB8AC3E}">
        <p14:creationId xmlns:p14="http://schemas.microsoft.com/office/powerpoint/2010/main" val="40201598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ru-RU"/>
          </a:p>
        </p:txBody>
      </p:sp>
      <p:sp>
        <p:nvSpPr>
          <p:cNvPr id="2055"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ru-RU"/>
          </a:p>
        </p:txBody>
      </p:sp>
      <p:sp>
        <p:nvSpPr>
          <p:cNvPr id="6" name="Номер слайда 5"/>
          <p:cNvSpPr>
            <a:spLocks noGrp="1"/>
          </p:cNvSpPr>
          <p:nvPr>
            <p:ph type="sldNum" sz="quarter" idx="11"/>
          </p:nvPr>
        </p:nvSpPr>
        <p:spPr/>
        <p:txBody>
          <a:bodyPr/>
          <a:lstStyle/>
          <a:p>
            <a:pPr>
              <a:defRPr/>
            </a:pPr>
            <a:fld id="{8D2641A1-8ECD-4A11-B18A-999E724BADA8}" type="slidenum">
              <a:rPr lang="ru-RU" smtClean="0"/>
              <a:pPr>
                <a:defRPr/>
              </a:pPr>
              <a:t>4</a:t>
            </a:fld>
            <a:endParaRPr lang="ru-RU"/>
          </a:p>
        </p:txBody>
      </p:sp>
      <p:sp>
        <p:nvSpPr>
          <p:cNvPr id="11" name="Заголовок 1"/>
          <p:cNvSpPr>
            <a:spLocks noGrp="1"/>
          </p:cNvSpPr>
          <p:nvPr>
            <p:ph type="title"/>
          </p:nvPr>
        </p:nvSpPr>
        <p:spPr>
          <a:xfrm>
            <a:off x="179512" y="-388"/>
            <a:ext cx="8229600" cy="477060"/>
          </a:xfrm>
        </p:spPr>
        <p:txBody>
          <a:bodyPr>
            <a:normAutofit fontScale="90000"/>
          </a:bodyPr>
          <a:lstStyle/>
          <a:p>
            <a:r>
              <a:rPr lang="ru-RU" b="1" dirty="0"/>
              <a:t>Введение в </a:t>
            </a:r>
            <a:r>
              <a:rPr lang="ru-RU" b="1" dirty="0" smtClean="0"/>
              <a:t>программирование</a:t>
            </a:r>
            <a:endParaRPr lang="ru-RU" dirty="0">
              <a:latin typeface="Arial" pitchFamily="34" charset="0"/>
              <a:cs typeface="Arial" pitchFamily="34" charset="0"/>
            </a:endParaRPr>
          </a:p>
        </p:txBody>
      </p:sp>
      <p:sp>
        <p:nvSpPr>
          <p:cNvPr id="15" name="Объект 7"/>
          <p:cNvSpPr>
            <a:spLocks noGrp="1"/>
          </p:cNvSpPr>
          <p:nvPr>
            <p:ph idx="1"/>
          </p:nvPr>
        </p:nvSpPr>
        <p:spPr>
          <a:xfrm>
            <a:off x="323528" y="1196752"/>
            <a:ext cx="8229600" cy="4536504"/>
          </a:xfrm>
        </p:spPr>
        <p:txBody>
          <a:bodyPr/>
          <a:lstStyle/>
          <a:p>
            <a:r>
              <a:rPr lang="ru-RU" dirty="0"/>
              <a:t>Каждая команда (инструкция) состоит из набора 0 и 1</a:t>
            </a:r>
            <a:r>
              <a:rPr lang="ru-RU" dirty="0" smtClean="0"/>
              <a:t>.</a:t>
            </a:r>
          </a:p>
          <a:p>
            <a:r>
              <a:rPr lang="ru-RU" dirty="0"/>
              <a:t>Например, одна команда машинного кода архитектуры x86 выглядит следующим образом:</a:t>
            </a:r>
          </a:p>
          <a:p>
            <a:pPr marL="0" indent="0">
              <a:buNone/>
            </a:pPr>
            <a:r>
              <a:rPr lang="ru-RU" dirty="0" smtClean="0"/>
              <a:t>	10110000 01100001</a:t>
            </a:r>
            <a:endParaRPr lang="ru-RU" dirty="0"/>
          </a:p>
        </p:txBody>
      </p:sp>
    </p:spTree>
    <p:extLst>
      <p:ext uri="{BB962C8B-B14F-4D97-AF65-F5344CB8AC3E}">
        <p14:creationId xmlns:p14="http://schemas.microsoft.com/office/powerpoint/2010/main" val="12133760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ru-RU"/>
          </a:p>
        </p:txBody>
      </p:sp>
      <p:sp>
        <p:nvSpPr>
          <p:cNvPr id="2055"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ru-RU"/>
          </a:p>
        </p:txBody>
      </p:sp>
      <p:sp>
        <p:nvSpPr>
          <p:cNvPr id="6" name="Номер слайда 5"/>
          <p:cNvSpPr>
            <a:spLocks noGrp="1"/>
          </p:cNvSpPr>
          <p:nvPr>
            <p:ph type="sldNum" sz="quarter" idx="11"/>
          </p:nvPr>
        </p:nvSpPr>
        <p:spPr/>
        <p:txBody>
          <a:bodyPr/>
          <a:lstStyle/>
          <a:p>
            <a:pPr>
              <a:defRPr/>
            </a:pPr>
            <a:fld id="{8D2641A1-8ECD-4A11-B18A-999E724BADA8}" type="slidenum">
              <a:rPr lang="ru-RU" smtClean="0"/>
              <a:pPr>
                <a:defRPr/>
              </a:pPr>
              <a:t>5</a:t>
            </a:fld>
            <a:endParaRPr lang="ru-RU"/>
          </a:p>
        </p:txBody>
      </p:sp>
      <p:sp>
        <p:nvSpPr>
          <p:cNvPr id="11" name="Заголовок 1"/>
          <p:cNvSpPr>
            <a:spLocks noGrp="1"/>
          </p:cNvSpPr>
          <p:nvPr>
            <p:ph type="title"/>
          </p:nvPr>
        </p:nvSpPr>
        <p:spPr>
          <a:xfrm>
            <a:off x="179512" y="-388"/>
            <a:ext cx="8229600" cy="477060"/>
          </a:xfrm>
        </p:spPr>
        <p:txBody>
          <a:bodyPr>
            <a:normAutofit fontScale="90000"/>
          </a:bodyPr>
          <a:lstStyle/>
          <a:p>
            <a:r>
              <a:rPr lang="ru-RU" b="1" dirty="0"/>
              <a:t>Язык Ассемблера</a:t>
            </a:r>
          </a:p>
        </p:txBody>
      </p:sp>
      <p:sp>
        <p:nvSpPr>
          <p:cNvPr id="15" name="Объект 7"/>
          <p:cNvSpPr>
            <a:spLocks noGrp="1"/>
          </p:cNvSpPr>
          <p:nvPr>
            <p:ph idx="1"/>
          </p:nvPr>
        </p:nvSpPr>
        <p:spPr>
          <a:xfrm>
            <a:off x="323528" y="1196752"/>
            <a:ext cx="8229600" cy="4536504"/>
          </a:xfrm>
        </p:spPr>
        <p:txBody>
          <a:bodyPr/>
          <a:lstStyle/>
          <a:p>
            <a:r>
              <a:rPr lang="ru-RU" b="1" dirty="0"/>
              <a:t>Ассемблер </a:t>
            </a:r>
            <a:r>
              <a:rPr lang="ru-RU" dirty="0"/>
              <a:t>– это транслятор (переводчик), который переводит код, написанный на языке ассемблера, в машинный язык. </a:t>
            </a:r>
            <a:endParaRPr lang="ru-RU" dirty="0" smtClean="0"/>
          </a:p>
          <a:p>
            <a:r>
              <a:rPr lang="ru-RU" dirty="0" smtClean="0"/>
              <a:t>Та </a:t>
            </a:r>
            <a:r>
              <a:rPr lang="ru-RU" dirty="0"/>
              <a:t>же </a:t>
            </a:r>
            <a:r>
              <a:rPr lang="ru-RU" dirty="0" smtClean="0"/>
              <a:t>команда, </a:t>
            </a:r>
            <a:r>
              <a:rPr lang="ru-RU" dirty="0"/>
              <a:t>только </a:t>
            </a:r>
            <a:r>
              <a:rPr lang="ru-RU" dirty="0" smtClean="0"/>
              <a:t>написанная </a:t>
            </a:r>
            <a:r>
              <a:rPr lang="ru-RU" dirty="0"/>
              <a:t>на языке ассемблера:</a:t>
            </a:r>
          </a:p>
          <a:p>
            <a:pPr marL="0" indent="0">
              <a:buNone/>
            </a:pPr>
            <a:r>
              <a:rPr lang="ru-RU" dirty="0" smtClean="0"/>
              <a:t>	</a:t>
            </a:r>
            <a:r>
              <a:rPr lang="ru-RU" dirty="0" err="1" smtClean="0"/>
              <a:t>mov</a:t>
            </a:r>
            <a:r>
              <a:rPr lang="ru-RU" dirty="0" smtClean="0"/>
              <a:t> </a:t>
            </a:r>
            <a:r>
              <a:rPr lang="ru-RU" dirty="0" err="1"/>
              <a:t>al</a:t>
            </a:r>
            <a:r>
              <a:rPr lang="ru-RU" dirty="0"/>
              <a:t>, 061h</a:t>
            </a:r>
          </a:p>
          <a:p>
            <a:endParaRPr lang="ru-RU" dirty="0"/>
          </a:p>
        </p:txBody>
      </p:sp>
    </p:spTree>
    <p:extLst>
      <p:ext uri="{BB962C8B-B14F-4D97-AF65-F5344CB8AC3E}">
        <p14:creationId xmlns:p14="http://schemas.microsoft.com/office/powerpoint/2010/main" val="2150208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ru-RU"/>
          </a:p>
        </p:txBody>
      </p:sp>
      <p:sp>
        <p:nvSpPr>
          <p:cNvPr id="2055"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ru-RU"/>
          </a:p>
        </p:txBody>
      </p:sp>
      <p:sp>
        <p:nvSpPr>
          <p:cNvPr id="6" name="Номер слайда 5"/>
          <p:cNvSpPr>
            <a:spLocks noGrp="1"/>
          </p:cNvSpPr>
          <p:nvPr>
            <p:ph type="sldNum" sz="quarter" idx="11"/>
          </p:nvPr>
        </p:nvSpPr>
        <p:spPr/>
        <p:txBody>
          <a:bodyPr/>
          <a:lstStyle/>
          <a:p>
            <a:pPr>
              <a:defRPr/>
            </a:pPr>
            <a:fld id="{8D2641A1-8ECD-4A11-B18A-999E724BADA8}" type="slidenum">
              <a:rPr lang="ru-RU" smtClean="0"/>
              <a:pPr>
                <a:defRPr/>
              </a:pPr>
              <a:t>6</a:t>
            </a:fld>
            <a:endParaRPr lang="ru-RU"/>
          </a:p>
        </p:txBody>
      </p:sp>
      <p:sp>
        <p:nvSpPr>
          <p:cNvPr id="11" name="Заголовок 1"/>
          <p:cNvSpPr>
            <a:spLocks noGrp="1"/>
          </p:cNvSpPr>
          <p:nvPr>
            <p:ph type="title"/>
          </p:nvPr>
        </p:nvSpPr>
        <p:spPr>
          <a:xfrm>
            <a:off x="179512" y="-388"/>
            <a:ext cx="8229600" cy="477060"/>
          </a:xfrm>
        </p:spPr>
        <p:txBody>
          <a:bodyPr>
            <a:normAutofit fontScale="90000"/>
          </a:bodyPr>
          <a:lstStyle/>
          <a:p>
            <a:r>
              <a:rPr lang="ru-RU" b="1" dirty="0"/>
              <a:t>Высокоуровневые языки программирования </a:t>
            </a:r>
          </a:p>
        </p:txBody>
      </p:sp>
      <p:sp>
        <p:nvSpPr>
          <p:cNvPr id="15" name="Объект 7"/>
          <p:cNvSpPr>
            <a:spLocks noGrp="1"/>
          </p:cNvSpPr>
          <p:nvPr>
            <p:ph idx="1"/>
          </p:nvPr>
        </p:nvSpPr>
        <p:spPr>
          <a:xfrm>
            <a:off x="323528" y="1196752"/>
            <a:ext cx="8229600" cy="2088232"/>
          </a:xfrm>
        </p:spPr>
        <p:txBody>
          <a:bodyPr/>
          <a:lstStyle/>
          <a:p>
            <a:r>
              <a:rPr lang="ru-RU" dirty="0"/>
              <a:t>Высокоуровневые языки программирования были разработаны для платформенной независимости сути алгоритмов</a:t>
            </a:r>
            <a:r>
              <a:rPr lang="ru-RU" dirty="0" smtClean="0"/>
              <a:t>.</a:t>
            </a:r>
            <a:endParaRPr lang="en-US" dirty="0" smtClean="0"/>
          </a:p>
          <a:p>
            <a:r>
              <a:rPr lang="en-US" dirty="0"/>
              <a:t>C, C</a:t>
            </a:r>
            <a:r>
              <a:rPr lang="en-US" dirty="0" smtClean="0"/>
              <a:t>++, C#, </a:t>
            </a:r>
            <a:r>
              <a:rPr lang="en-US" dirty="0"/>
              <a:t>Java, </a:t>
            </a:r>
            <a:r>
              <a:rPr lang="en-US" dirty="0" smtClean="0"/>
              <a:t>JavaScript, Python – </a:t>
            </a:r>
            <a:r>
              <a:rPr lang="ru-RU" dirty="0" smtClean="0"/>
              <a:t>языки высокого уровня</a:t>
            </a:r>
          </a:p>
        </p:txBody>
      </p:sp>
      <p:sp>
        <p:nvSpPr>
          <p:cNvPr id="8" name="Объект 7"/>
          <p:cNvSpPr txBox="1">
            <a:spLocks/>
          </p:cNvSpPr>
          <p:nvPr/>
        </p:nvSpPr>
        <p:spPr bwMode="auto">
          <a:xfrm>
            <a:off x="457200" y="3356992"/>
            <a:ext cx="8229600" cy="2088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60000"/>
              <a:buFont typeface="Wingdings" pitchFamily="2" charset="2"/>
              <a:buChar char=""/>
              <a:defRPr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itchFamily="2" charset="2"/>
              <a:buChar char=""/>
              <a:defRPr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a:buNone/>
            </a:pPr>
            <a:r>
              <a:rPr lang="ru-RU" dirty="0" smtClean="0"/>
              <a:t>Виды трансляции:</a:t>
            </a:r>
          </a:p>
          <a:p>
            <a:r>
              <a:rPr lang="ru-RU" dirty="0" smtClean="0"/>
              <a:t>    компиляция;</a:t>
            </a:r>
          </a:p>
          <a:p>
            <a:r>
              <a:rPr lang="ru-RU" dirty="0" smtClean="0"/>
              <a:t>    интерпретация;</a:t>
            </a:r>
          </a:p>
          <a:p>
            <a:r>
              <a:rPr lang="ru-RU" dirty="0" smtClean="0"/>
              <a:t>    динамическая компиляция.</a:t>
            </a:r>
            <a:endParaRPr lang="ru-RU" dirty="0"/>
          </a:p>
        </p:txBody>
      </p:sp>
    </p:spTree>
    <p:extLst>
      <p:ext uri="{BB962C8B-B14F-4D97-AF65-F5344CB8AC3E}">
        <p14:creationId xmlns:p14="http://schemas.microsoft.com/office/powerpoint/2010/main" val="35286755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ru-RU"/>
          </a:p>
        </p:txBody>
      </p:sp>
      <p:sp>
        <p:nvSpPr>
          <p:cNvPr id="2055"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ru-RU"/>
          </a:p>
        </p:txBody>
      </p:sp>
      <p:sp>
        <p:nvSpPr>
          <p:cNvPr id="6" name="Номер слайда 5"/>
          <p:cNvSpPr>
            <a:spLocks noGrp="1"/>
          </p:cNvSpPr>
          <p:nvPr>
            <p:ph type="sldNum" sz="quarter" idx="11"/>
          </p:nvPr>
        </p:nvSpPr>
        <p:spPr/>
        <p:txBody>
          <a:bodyPr/>
          <a:lstStyle/>
          <a:p>
            <a:pPr>
              <a:defRPr/>
            </a:pPr>
            <a:fld id="{8D2641A1-8ECD-4A11-B18A-999E724BADA8}" type="slidenum">
              <a:rPr lang="ru-RU" smtClean="0"/>
              <a:pPr>
                <a:defRPr/>
              </a:pPr>
              <a:t>7</a:t>
            </a:fld>
            <a:endParaRPr lang="ru-RU"/>
          </a:p>
        </p:txBody>
      </p:sp>
      <p:sp>
        <p:nvSpPr>
          <p:cNvPr id="11" name="Заголовок 1"/>
          <p:cNvSpPr>
            <a:spLocks noGrp="1"/>
          </p:cNvSpPr>
          <p:nvPr>
            <p:ph type="title"/>
          </p:nvPr>
        </p:nvSpPr>
        <p:spPr>
          <a:xfrm>
            <a:off x="179512" y="-388"/>
            <a:ext cx="8229600" cy="477060"/>
          </a:xfrm>
        </p:spPr>
        <p:txBody>
          <a:bodyPr>
            <a:normAutofit fontScale="90000"/>
          </a:bodyPr>
          <a:lstStyle/>
          <a:p>
            <a:r>
              <a:rPr lang="ru-RU" b="1" dirty="0"/>
              <a:t>Высокоуровневый язык программирования</a:t>
            </a:r>
          </a:p>
        </p:txBody>
      </p:sp>
      <p:sp>
        <p:nvSpPr>
          <p:cNvPr id="15" name="Объект 7"/>
          <p:cNvSpPr>
            <a:spLocks noGrp="1"/>
          </p:cNvSpPr>
          <p:nvPr>
            <p:ph idx="1"/>
          </p:nvPr>
        </p:nvSpPr>
        <p:spPr>
          <a:xfrm>
            <a:off x="323528" y="1196752"/>
            <a:ext cx="8229600" cy="5400600"/>
          </a:xfrm>
        </p:spPr>
        <p:txBody>
          <a:bodyPr/>
          <a:lstStyle/>
          <a:p>
            <a:r>
              <a:rPr lang="ru-RU" b="1" dirty="0"/>
              <a:t>Компилятор</a:t>
            </a:r>
            <a:r>
              <a:rPr lang="ru-RU" dirty="0"/>
              <a:t> — транслятор, преобразующий исходный код с какого-либо языка программирования на машинный </a:t>
            </a:r>
            <a:r>
              <a:rPr lang="ru-RU" dirty="0" smtClean="0"/>
              <a:t>язык</a:t>
            </a:r>
          </a:p>
          <a:p>
            <a:r>
              <a:rPr lang="ru-RU" b="1" dirty="0" smtClean="0"/>
              <a:t>Интерпретатор </a:t>
            </a:r>
            <a:r>
              <a:rPr lang="ru-RU" dirty="0" smtClean="0"/>
              <a:t>— </a:t>
            </a:r>
            <a:r>
              <a:rPr lang="ru-RU" dirty="0"/>
              <a:t>это программа, которая напрямую выполняет код, без его предыдущей компиляции в машинный язык. </a:t>
            </a:r>
            <a:endParaRPr lang="ru-RU" dirty="0" smtClean="0"/>
          </a:p>
          <a:p>
            <a:r>
              <a:rPr lang="ru-RU" b="1" dirty="0" smtClean="0"/>
              <a:t>Динамическая </a:t>
            </a:r>
            <a:r>
              <a:rPr lang="ru-RU" b="1" dirty="0"/>
              <a:t>или JIT компиляция</a:t>
            </a:r>
            <a:r>
              <a:rPr lang="ru-RU" dirty="0"/>
              <a:t> — трансляция, при которой исходный или промежуточный код преобразуется (компилируется) в машинный код непосредственно во время исполнения, «на лету» (англ. </a:t>
            </a:r>
            <a:r>
              <a:rPr lang="ru-RU" dirty="0" err="1"/>
              <a:t>just</a:t>
            </a:r>
            <a:r>
              <a:rPr lang="ru-RU" dirty="0"/>
              <a:t> </a:t>
            </a:r>
            <a:r>
              <a:rPr lang="ru-RU" dirty="0" err="1"/>
              <a:t>in</a:t>
            </a:r>
            <a:r>
              <a:rPr lang="ru-RU" dirty="0"/>
              <a:t> </a:t>
            </a:r>
            <a:r>
              <a:rPr lang="ru-RU" dirty="0" err="1"/>
              <a:t>time</a:t>
            </a:r>
            <a:r>
              <a:rPr lang="ru-RU" dirty="0"/>
              <a:t>, JIT). </a:t>
            </a:r>
            <a:endParaRPr lang="ru-RU" dirty="0" smtClean="0"/>
          </a:p>
        </p:txBody>
      </p:sp>
    </p:spTree>
    <p:extLst>
      <p:ext uri="{BB962C8B-B14F-4D97-AF65-F5344CB8AC3E}">
        <p14:creationId xmlns:p14="http://schemas.microsoft.com/office/powerpoint/2010/main" val="21343289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ru-RU"/>
          </a:p>
        </p:txBody>
      </p:sp>
      <p:sp>
        <p:nvSpPr>
          <p:cNvPr id="2055"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ru-RU"/>
          </a:p>
        </p:txBody>
      </p:sp>
      <p:sp>
        <p:nvSpPr>
          <p:cNvPr id="6" name="Номер слайда 5"/>
          <p:cNvSpPr>
            <a:spLocks noGrp="1"/>
          </p:cNvSpPr>
          <p:nvPr>
            <p:ph type="sldNum" sz="quarter" idx="11"/>
          </p:nvPr>
        </p:nvSpPr>
        <p:spPr/>
        <p:txBody>
          <a:bodyPr/>
          <a:lstStyle/>
          <a:p>
            <a:pPr>
              <a:defRPr/>
            </a:pPr>
            <a:fld id="{8D2641A1-8ECD-4A11-B18A-999E724BADA8}" type="slidenum">
              <a:rPr lang="ru-RU" smtClean="0"/>
              <a:pPr>
                <a:defRPr/>
              </a:pPr>
              <a:t>8</a:t>
            </a:fld>
            <a:endParaRPr lang="ru-RU"/>
          </a:p>
        </p:txBody>
      </p:sp>
      <p:sp>
        <p:nvSpPr>
          <p:cNvPr id="11" name="Заголовок 1"/>
          <p:cNvSpPr>
            <a:spLocks noGrp="1"/>
          </p:cNvSpPr>
          <p:nvPr>
            <p:ph type="title"/>
          </p:nvPr>
        </p:nvSpPr>
        <p:spPr>
          <a:xfrm>
            <a:off x="179512" y="-388"/>
            <a:ext cx="8229600" cy="477060"/>
          </a:xfrm>
        </p:spPr>
        <p:txBody>
          <a:bodyPr>
            <a:normAutofit fontScale="90000"/>
          </a:bodyPr>
          <a:lstStyle/>
          <a:p>
            <a:r>
              <a:rPr lang="ru-RU" b="1" dirty="0"/>
              <a:t>Высокоуровневый язык программирования</a:t>
            </a:r>
          </a:p>
        </p:txBody>
      </p:sp>
      <p:sp>
        <p:nvSpPr>
          <p:cNvPr id="15" name="Объект 7"/>
          <p:cNvSpPr>
            <a:spLocks noGrp="1"/>
          </p:cNvSpPr>
          <p:nvPr>
            <p:ph idx="1"/>
          </p:nvPr>
        </p:nvSpPr>
        <p:spPr>
          <a:xfrm>
            <a:off x="2555776" y="2490807"/>
            <a:ext cx="4305672" cy="504056"/>
          </a:xfrm>
        </p:spPr>
        <p:txBody>
          <a:bodyPr/>
          <a:lstStyle/>
          <a:p>
            <a:pPr marL="0" indent="0">
              <a:buNone/>
            </a:pPr>
            <a:r>
              <a:rPr lang="ru-RU" b="1" dirty="0" smtClean="0"/>
              <a:t>используя компилятор</a:t>
            </a:r>
            <a:endParaRPr lang="ru-RU" dirty="0" smtClean="0"/>
          </a:p>
        </p:txBody>
      </p:sp>
      <p:sp>
        <p:nvSpPr>
          <p:cNvPr id="2" name="AutoShape 2" descr="https://ravesli.com/wp-content/uploads/2016/04/sxemagotovoOk.jpg"/>
          <p:cNvSpPr>
            <a:spLocks noChangeAspect="1" noChangeArrowheads="1"/>
          </p:cNvSpPr>
          <p:nvPr/>
        </p:nvSpPr>
        <p:spPr bwMode="auto">
          <a:xfrm>
            <a:off x="155575" y="-846138"/>
            <a:ext cx="5953125" cy="17621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752510"/>
            <a:ext cx="5953125" cy="176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3905250"/>
            <a:ext cx="762000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Объект 7"/>
          <p:cNvSpPr txBox="1">
            <a:spLocks/>
          </p:cNvSpPr>
          <p:nvPr/>
        </p:nvSpPr>
        <p:spPr bwMode="auto">
          <a:xfrm>
            <a:off x="2419164" y="4824319"/>
            <a:ext cx="4305672"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60000"/>
              <a:buFont typeface="Wingdings" pitchFamily="2" charset="2"/>
              <a:buChar char=""/>
              <a:defRPr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itchFamily="2" charset="2"/>
              <a:buChar char=""/>
              <a:defRPr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a:buNone/>
            </a:pPr>
            <a:r>
              <a:rPr lang="ru-RU" b="1" dirty="0"/>
              <a:t>используя </a:t>
            </a:r>
            <a:r>
              <a:rPr lang="ru-RU" b="1" dirty="0" smtClean="0"/>
              <a:t>интерпретатор</a:t>
            </a:r>
            <a:r>
              <a:rPr lang="ru-RU" dirty="0" smtClean="0"/>
              <a:t> </a:t>
            </a:r>
          </a:p>
        </p:txBody>
      </p:sp>
    </p:spTree>
    <p:extLst>
      <p:ext uri="{BB962C8B-B14F-4D97-AF65-F5344CB8AC3E}">
        <p14:creationId xmlns:p14="http://schemas.microsoft.com/office/powerpoint/2010/main" val="32957764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ru-RU"/>
          </a:p>
        </p:txBody>
      </p:sp>
      <p:sp>
        <p:nvSpPr>
          <p:cNvPr id="2055"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ru-RU"/>
          </a:p>
        </p:txBody>
      </p:sp>
      <p:sp>
        <p:nvSpPr>
          <p:cNvPr id="6" name="Номер слайда 5"/>
          <p:cNvSpPr>
            <a:spLocks noGrp="1"/>
          </p:cNvSpPr>
          <p:nvPr>
            <p:ph type="sldNum" sz="quarter" idx="11"/>
          </p:nvPr>
        </p:nvSpPr>
        <p:spPr/>
        <p:txBody>
          <a:bodyPr/>
          <a:lstStyle/>
          <a:p>
            <a:pPr>
              <a:defRPr/>
            </a:pPr>
            <a:fld id="{8D2641A1-8ECD-4A11-B18A-999E724BADA8}" type="slidenum">
              <a:rPr lang="ru-RU" smtClean="0"/>
              <a:pPr>
                <a:defRPr/>
              </a:pPr>
              <a:t>9</a:t>
            </a:fld>
            <a:endParaRPr lang="ru-RU"/>
          </a:p>
        </p:txBody>
      </p:sp>
      <p:sp>
        <p:nvSpPr>
          <p:cNvPr id="11" name="Заголовок 1"/>
          <p:cNvSpPr>
            <a:spLocks noGrp="1"/>
          </p:cNvSpPr>
          <p:nvPr>
            <p:ph type="title"/>
          </p:nvPr>
        </p:nvSpPr>
        <p:spPr>
          <a:xfrm>
            <a:off x="179512" y="-388"/>
            <a:ext cx="8229600" cy="477060"/>
          </a:xfrm>
        </p:spPr>
        <p:txBody>
          <a:bodyPr>
            <a:normAutofit fontScale="90000"/>
          </a:bodyPr>
          <a:lstStyle/>
          <a:p>
            <a:r>
              <a:rPr lang="ru-RU" b="1" dirty="0"/>
              <a:t>Преимущества высокоуровневых языков</a:t>
            </a:r>
          </a:p>
        </p:txBody>
      </p:sp>
      <p:sp>
        <p:nvSpPr>
          <p:cNvPr id="15" name="Объект 7"/>
          <p:cNvSpPr>
            <a:spLocks noGrp="1"/>
          </p:cNvSpPr>
          <p:nvPr>
            <p:ph idx="1"/>
          </p:nvPr>
        </p:nvSpPr>
        <p:spPr>
          <a:xfrm>
            <a:off x="251520" y="620688"/>
            <a:ext cx="8229600" cy="5904656"/>
          </a:xfrm>
        </p:spPr>
        <p:txBody>
          <a:bodyPr/>
          <a:lstStyle/>
          <a:p>
            <a:r>
              <a:rPr lang="ru-RU" dirty="0" smtClean="0"/>
              <a:t>Легче </a:t>
            </a:r>
            <a:r>
              <a:rPr lang="ru-RU" dirty="0"/>
              <a:t>писать/читать код. Вот та же команда выше, но на языке C/C++:</a:t>
            </a:r>
          </a:p>
          <a:p>
            <a:pPr marL="0" indent="0">
              <a:buNone/>
            </a:pPr>
            <a:r>
              <a:rPr lang="ru-RU" dirty="0" smtClean="0"/>
              <a:t>	а </a:t>
            </a:r>
            <a:r>
              <a:rPr lang="ru-RU" dirty="0"/>
              <a:t>= 97;</a:t>
            </a:r>
          </a:p>
          <a:p>
            <a:r>
              <a:rPr lang="ru-RU" dirty="0" smtClean="0"/>
              <a:t>Требуется </a:t>
            </a:r>
            <a:r>
              <a:rPr lang="ru-RU" dirty="0"/>
              <a:t>меньше инструкций для выполнения определенной задачи по сравнению с низкоуровневыми языками. В C++ вы можете сделать что-то вроде этого: а = </a:t>
            </a:r>
            <a:r>
              <a:rPr lang="en-US" dirty="0" smtClean="0"/>
              <a:t>b</a:t>
            </a:r>
            <a:r>
              <a:rPr lang="ru-RU" dirty="0" smtClean="0"/>
              <a:t> </a:t>
            </a:r>
            <a:r>
              <a:rPr lang="ru-RU" dirty="0"/>
              <a:t>* 2 + 5; в одной строке. В языке ассемблера вам пришлось бы использовать 5 или 6 инструкций.</a:t>
            </a:r>
          </a:p>
          <a:p>
            <a:r>
              <a:rPr lang="ru-RU" dirty="0" smtClean="0"/>
              <a:t>Вы </a:t>
            </a:r>
            <a:r>
              <a:rPr lang="ru-RU" dirty="0"/>
              <a:t>не должны заботиться о таких деталях, как загрузка переменных в регистры процессора. Компилятор или интерпретатор берет это на себя.</a:t>
            </a:r>
          </a:p>
          <a:p>
            <a:r>
              <a:rPr lang="ru-RU" dirty="0" smtClean="0"/>
              <a:t>Исходный код более портативен </a:t>
            </a:r>
            <a:r>
              <a:rPr lang="ru-RU" dirty="0"/>
              <a:t>под различные </a:t>
            </a:r>
            <a:r>
              <a:rPr lang="ru-RU" dirty="0" smtClean="0"/>
              <a:t>архитектуры.</a:t>
            </a:r>
            <a:endParaRPr lang="ru-RU" dirty="0"/>
          </a:p>
        </p:txBody>
      </p:sp>
    </p:spTree>
    <p:extLst>
      <p:ext uri="{BB962C8B-B14F-4D97-AF65-F5344CB8AC3E}">
        <p14:creationId xmlns:p14="http://schemas.microsoft.com/office/powerpoint/2010/main" val="108202471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Эркер">
  <a:themeElements>
    <a:clrScheme name="Эркер">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Классическая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Эркер">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Эркер">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themeOverride>
</file>

<file path=docProps/app.xml><?xml version="1.0" encoding="utf-8"?>
<Properties xmlns="http://schemas.openxmlformats.org/officeDocument/2006/extended-properties" xmlns:vt="http://schemas.openxmlformats.org/officeDocument/2006/docPropsVTypes">
  <Template>Oriel</Template>
  <TotalTime>3983</TotalTime>
  <Words>2331</Words>
  <Application>Microsoft Office PowerPoint</Application>
  <PresentationFormat>Экран (4:3)</PresentationFormat>
  <Paragraphs>255</Paragraphs>
  <Slides>19</Slides>
  <Notes>18</Notes>
  <HiddenSlides>0</HiddenSlides>
  <MMClips>0</MMClips>
  <ScaleCrop>false</ScaleCrop>
  <HeadingPairs>
    <vt:vector size="4" baseType="variant">
      <vt:variant>
        <vt:lpstr>Тема</vt:lpstr>
      </vt:variant>
      <vt:variant>
        <vt:i4>1</vt:i4>
      </vt:variant>
      <vt:variant>
        <vt:lpstr>Заголовки слайдов</vt:lpstr>
      </vt:variant>
      <vt:variant>
        <vt:i4>19</vt:i4>
      </vt:variant>
    </vt:vector>
  </HeadingPairs>
  <TitlesOfParts>
    <vt:vector size="20" baseType="lpstr">
      <vt:lpstr>Эркер</vt:lpstr>
      <vt:lpstr>Введение</vt:lpstr>
      <vt:lpstr>Упрощенная модель модель обработки информации в компьютере</vt:lpstr>
      <vt:lpstr>Введение в программирование</vt:lpstr>
      <vt:lpstr>Введение в программирование</vt:lpstr>
      <vt:lpstr>Язык Ассемблера</vt:lpstr>
      <vt:lpstr>Высокоуровневые языки программирования </vt:lpstr>
      <vt:lpstr>Высокоуровневый язык программирования</vt:lpstr>
      <vt:lpstr>Высокоуровневый язык программирования</vt:lpstr>
      <vt:lpstr>Преимущества высокоуровневых языков</vt:lpstr>
      <vt:lpstr>Введение в разработку программных продуктов</vt:lpstr>
      <vt:lpstr>Шаг №4: Компиляция</vt:lpstr>
      <vt:lpstr>Шаг №5: Линкинг (связывание).</vt:lpstr>
      <vt:lpstr>Шаг №5: Линкинг (связывание).</vt:lpstr>
      <vt:lpstr>Структура программ в C++</vt:lpstr>
      <vt:lpstr>Структура программ в C++</vt:lpstr>
      <vt:lpstr>Структура программ в C++</vt:lpstr>
      <vt:lpstr>Структура программ в C++</vt:lpstr>
      <vt:lpstr>Структура программ в C++</vt:lpstr>
      <vt:lpstr>Структура программ в C++</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Арифметико-логическое устройство</dc:title>
  <dc:creator>YAN</dc:creator>
  <cp:lastModifiedBy>EVSM</cp:lastModifiedBy>
  <cp:revision>365</cp:revision>
  <dcterms:created xsi:type="dcterms:W3CDTF">2009-10-14T13:59:34Z</dcterms:created>
  <dcterms:modified xsi:type="dcterms:W3CDTF">2019-04-09T12:50:38Z</dcterms:modified>
</cp:coreProperties>
</file>