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13"/>
  </p:notesMasterIdLst>
  <p:sldIdLst>
    <p:sldId id="382" r:id="rId2"/>
    <p:sldId id="383" r:id="rId3"/>
    <p:sldId id="384" r:id="rId4"/>
    <p:sldId id="385" r:id="rId5"/>
    <p:sldId id="386" r:id="rId6"/>
    <p:sldId id="387" r:id="rId7"/>
    <p:sldId id="388" r:id="rId8"/>
    <p:sldId id="389" r:id="rId9"/>
    <p:sldId id="390" r:id="rId10"/>
    <p:sldId id="391" r:id="rId11"/>
    <p:sldId id="392"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0" autoAdjust="0"/>
    <p:restoredTop sz="66776" autoAdjust="0"/>
  </p:normalViewPr>
  <p:slideViewPr>
    <p:cSldViewPr>
      <p:cViewPr>
        <p:scale>
          <a:sx n="100" d="100"/>
          <a:sy n="100" d="100"/>
        </p:scale>
        <p:origin x="-1782"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16.10.2019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ravesli.com/urok-57-vvedenie-v-std-string/" TargetMode="External"/><Relationship Id="rId3" Type="http://schemas.openxmlformats.org/officeDocument/2006/relationships/hyperlink" Target="https://ravesli.com/urok-51-staticheskie-peremennye/" TargetMode="External"/><Relationship Id="rId7" Type="http://schemas.openxmlformats.org/officeDocument/2006/relationships/hyperlink" Target="https://ravesli.com/urok-75-massivy-chast-2/"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ravesli.com/urok-48-lokalnye-peremennye-oblast-vidimosti-i-vremya-zhizni/" TargetMode="External"/><Relationship Id="rId5" Type="http://schemas.openxmlformats.org/officeDocument/2006/relationships/hyperlink" Target="https://ravesli.com/urok-13-parametry-i-argumenty-funktsij/" TargetMode="External"/><Relationship Id="rId4" Type="http://schemas.openxmlformats.org/officeDocument/2006/relationships/hyperlink" Target="https://ravesli.com/urok-49-globalnye-peremenny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avesli.com/urok-80-ukazateli-vvedeni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ravesli.com/urok-28-detalnee-ob-initsializatsii-prisvoenii-i-opredeleni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 поддерживает три основных типа </a:t>
            </a:r>
            <a:r>
              <a:rPr lang="ru-RU" b="1" dirty="0" smtClean="0"/>
              <a:t>выделения</a:t>
            </a:r>
            <a:r>
              <a:rPr lang="ru-RU" dirty="0" smtClean="0"/>
              <a:t> (или ещё </a:t>
            </a:r>
            <a:r>
              <a:rPr lang="ru-RU" b="1" dirty="0" smtClean="0"/>
              <a:t>«распределения»</a:t>
            </a:r>
            <a:r>
              <a:rPr lang="ru-RU" dirty="0" smtClean="0"/>
              <a:t>) </a:t>
            </a:r>
            <a:r>
              <a:rPr lang="ru-RU" b="1" dirty="0" smtClean="0"/>
              <a:t>памяти</a:t>
            </a:r>
            <a:r>
              <a:rPr lang="ru-RU" dirty="0" smtClean="0"/>
              <a:t>, с двумя из которых, мы уже знакомы:</a:t>
            </a:r>
          </a:p>
          <a:p>
            <a:r>
              <a:rPr lang="ru-RU" dirty="0" smtClean="0">
                <a:effectLst/>
              </a:rPr>
              <a:t>   </a:t>
            </a:r>
            <a:r>
              <a:rPr lang="ru-RU" b="1" dirty="0" smtClean="0">
                <a:effectLst/>
              </a:rPr>
              <a:t>Статическое выделение памяти</a:t>
            </a:r>
            <a:r>
              <a:rPr lang="ru-RU" dirty="0" smtClean="0">
                <a:effectLst/>
              </a:rPr>
              <a:t> выполняется для </a:t>
            </a:r>
            <a:r>
              <a:rPr lang="ru-RU" b="1" dirty="0" smtClean="0">
                <a:effectLst/>
                <a:hlinkClick r:id="rId3"/>
              </a:rPr>
              <a:t>статических</a:t>
            </a:r>
            <a:r>
              <a:rPr lang="ru-RU" dirty="0" smtClean="0">
                <a:effectLst/>
              </a:rPr>
              <a:t> и </a:t>
            </a:r>
            <a:r>
              <a:rPr lang="ru-RU" b="1" dirty="0" smtClean="0">
                <a:effectLst/>
                <a:hlinkClick r:id="rId4"/>
              </a:rPr>
              <a:t>глобальных</a:t>
            </a:r>
            <a:r>
              <a:rPr lang="ru-RU" dirty="0" smtClean="0">
                <a:effectLst/>
              </a:rPr>
              <a:t> переменных. Память выделяется один раз, при запуске программы, и сохраняется на протяжении работы всей программы.</a:t>
            </a:r>
          </a:p>
          <a:p>
            <a:r>
              <a:rPr lang="ru-RU" dirty="0" smtClean="0">
                <a:effectLst/>
              </a:rPr>
              <a:t>   </a:t>
            </a:r>
            <a:r>
              <a:rPr lang="ru-RU" b="1" dirty="0" smtClean="0">
                <a:effectLst/>
              </a:rPr>
              <a:t>Автоматическое выделение памяти</a:t>
            </a:r>
            <a:r>
              <a:rPr lang="ru-RU" dirty="0" smtClean="0">
                <a:effectLst/>
              </a:rPr>
              <a:t> выполняется для </a:t>
            </a:r>
            <a:r>
              <a:rPr lang="ru-RU" b="1" dirty="0" smtClean="0">
                <a:effectLst/>
                <a:hlinkClick r:id="rId5"/>
              </a:rPr>
              <a:t>параметров функции</a:t>
            </a:r>
            <a:r>
              <a:rPr lang="ru-RU" dirty="0" smtClean="0">
                <a:effectLst/>
              </a:rPr>
              <a:t> и </a:t>
            </a:r>
            <a:r>
              <a:rPr lang="ru-RU" b="1" dirty="0" smtClean="0">
                <a:effectLst/>
                <a:hlinkClick r:id="rId6"/>
              </a:rPr>
              <a:t>локальных переменных</a:t>
            </a:r>
            <a:r>
              <a:rPr lang="ru-RU" dirty="0" smtClean="0">
                <a:effectLst/>
              </a:rPr>
              <a:t>. Память выделяется при входе в блок, в котором находятся эти переменные, и удаляется при выходе из него.</a:t>
            </a:r>
          </a:p>
          <a:p>
            <a:r>
              <a:rPr lang="ru-RU" dirty="0" smtClean="0">
                <a:effectLst/>
              </a:rPr>
              <a:t>   </a:t>
            </a:r>
            <a:r>
              <a:rPr lang="ru-RU" b="1" dirty="0" smtClean="0">
                <a:effectLst/>
              </a:rPr>
              <a:t>Динамическое выделение памяти</a:t>
            </a:r>
            <a:r>
              <a:rPr lang="ru-RU" dirty="0" smtClean="0">
                <a:effectLst/>
              </a:rPr>
              <a:t> является темой этого урока.</a:t>
            </a:r>
          </a:p>
          <a:p>
            <a:r>
              <a:rPr lang="ru-RU" sz="1200" b="1" i="0" kern="1200" dirty="0" smtClean="0">
                <a:solidFill>
                  <a:schemeClr val="tx1"/>
                </a:solidFill>
                <a:effectLst/>
                <a:latin typeface="+mn-lt"/>
                <a:ea typeface="+mn-ea"/>
                <a:cs typeface="+mn-cs"/>
              </a:rPr>
              <a:t>Динамическое выделение переменных</a:t>
            </a:r>
          </a:p>
          <a:p>
            <a:r>
              <a:rPr lang="ru-RU" sz="1200" b="0" i="0" kern="1200" dirty="0" smtClean="0">
                <a:solidFill>
                  <a:schemeClr val="tx1"/>
                </a:solidFill>
                <a:effectLst/>
                <a:latin typeface="+mn-lt"/>
                <a:ea typeface="+mn-ea"/>
                <a:cs typeface="+mn-cs"/>
              </a:rPr>
              <a:t>Как статическое, так и автоматическое распределение памяти имеют два общих свойства:</a:t>
            </a:r>
          </a:p>
          <a:p>
            <a:r>
              <a:rPr lang="ru-RU" sz="1200" b="0" i="0" kern="1200" dirty="0" smtClean="0">
                <a:solidFill>
                  <a:schemeClr val="tx1"/>
                </a:solidFill>
                <a:effectLst/>
                <a:latin typeface="+mn-lt"/>
                <a:ea typeface="+mn-ea"/>
                <a:cs typeface="+mn-cs"/>
              </a:rPr>
              <a:t>   Размер переменной/</a:t>
            </a:r>
            <a:r>
              <a:rPr lang="ru-RU" sz="1200" b="1" i="0" u="none" strike="noStrike" kern="1200" dirty="0" smtClean="0">
                <a:solidFill>
                  <a:schemeClr val="tx1"/>
                </a:solidFill>
                <a:effectLst/>
                <a:latin typeface="+mn-lt"/>
                <a:ea typeface="+mn-ea"/>
                <a:cs typeface="+mn-cs"/>
                <a:hlinkClick r:id="rId7"/>
              </a:rPr>
              <a:t>массива</a:t>
            </a:r>
            <a:r>
              <a:rPr lang="ru-RU" sz="1200" b="0" i="0" kern="1200" dirty="0" smtClean="0">
                <a:solidFill>
                  <a:schemeClr val="tx1"/>
                </a:solidFill>
                <a:effectLst/>
                <a:latin typeface="+mn-lt"/>
                <a:ea typeface="+mn-ea"/>
                <a:cs typeface="+mn-cs"/>
              </a:rPr>
              <a:t> должен быть известен во время компиляции.</a:t>
            </a:r>
          </a:p>
          <a:p>
            <a:r>
              <a:rPr lang="ru-RU" sz="1200" b="0" i="0" kern="1200" dirty="0" smtClean="0">
                <a:solidFill>
                  <a:schemeClr val="tx1"/>
                </a:solidFill>
                <a:effectLst/>
                <a:latin typeface="+mn-lt"/>
                <a:ea typeface="+mn-ea"/>
                <a:cs typeface="+mn-cs"/>
              </a:rPr>
              <a:t>   Выделение и освобождение памяти происходит автоматически (когда переменная создаётся/уничтожается).</a:t>
            </a:r>
          </a:p>
          <a:p>
            <a:r>
              <a:rPr lang="ru-RU" sz="1200" b="0" i="0" kern="1200" dirty="0" smtClean="0">
                <a:solidFill>
                  <a:schemeClr val="tx1"/>
                </a:solidFill>
                <a:effectLst/>
                <a:latin typeface="+mn-lt"/>
                <a:ea typeface="+mn-ea"/>
                <a:cs typeface="+mn-cs"/>
              </a:rPr>
              <a:t>В большинстве случаев с этим всё ОК. Однако, когда дело доходит до работы с пользовательским вводом, то эти ограничения могут привести к проблемам.</a:t>
            </a:r>
          </a:p>
          <a:p>
            <a:r>
              <a:rPr lang="ru-RU" sz="1200" b="0" i="0" kern="1200" dirty="0" smtClean="0">
                <a:solidFill>
                  <a:schemeClr val="tx1"/>
                </a:solidFill>
                <a:effectLst/>
                <a:latin typeface="+mn-lt"/>
                <a:ea typeface="+mn-ea"/>
                <a:cs typeface="+mn-cs"/>
              </a:rPr>
              <a:t>Например, при использовании </a:t>
            </a:r>
            <a:r>
              <a:rPr lang="ru-RU" sz="1200" b="1" i="0" u="none" strike="noStrike" kern="1200" dirty="0" smtClean="0">
                <a:solidFill>
                  <a:schemeClr val="tx1"/>
                </a:solidFill>
                <a:effectLst/>
                <a:latin typeface="+mn-lt"/>
                <a:ea typeface="+mn-ea"/>
                <a:cs typeface="+mn-cs"/>
                <a:hlinkClick r:id="rId8"/>
              </a:rPr>
              <a:t>строки</a:t>
            </a:r>
            <a:r>
              <a:rPr lang="ru-RU" sz="1200" b="0" i="0" kern="1200" dirty="0" smtClean="0">
                <a:solidFill>
                  <a:schemeClr val="tx1"/>
                </a:solidFill>
                <a:effectLst/>
                <a:latin typeface="+mn-lt"/>
                <a:ea typeface="+mn-ea"/>
                <a:cs typeface="+mn-cs"/>
              </a:rPr>
              <a:t> для хранения имени пользователя, мы не знаем наперёд насколько длинным оно будет, пока пользователь его не введёт. Или нам нужно создать игру с непостоянным количеством монстров (во время игры одни монстры умирают, другие появляются, пытаясь, таким образом, убить игрока).</a:t>
            </a:r>
          </a:p>
          <a:p>
            <a:r>
              <a:rPr lang="ru-RU" sz="1200" b="0" i="0" kern="1200" dirty="0" smtClean="0">
                <a:solidFill>
                  <a:schemeClr val="tx1"/>
                </a:solidFill>
                <a:effectLst/>
                <a:latin typeface="+mn-lt"/>
                <a:ea typeface="+mn-ea"/>
                <a:cs typeface="+mn-cs"/>
              </a:rPr>
              <a:t>Если нам нужно объявить размер всех переменных во время компиляции, то самое лучшее, что мы можем сделать — это попытаться угадать их максимальный размер, надеясь, что этого будет достаточно:</a:t>
            </a:r>
          </a:p>
          <a:p>
            <a:endParaRPr lang="ru-RU" dirty="0" smtClean="0">
              <a:effectLst/>
            </a:endParaRPr>
          </a:p>
          <a:p>
            <a:r>
              <a:rPr lang="ru-RU" sz="1200" b="0" i="0" kern="1200" dirty="0" smtClean="0">
                <a:solidFill>
                  <a:schemeClr val="tx1"/>
                </a:solidFill>
                <a:effectLst/>
                <a:latin typeface="+mn-lt"/>
                <a:ea typeface="+mn-ea"/>
                <a:cs typeface="+mn-cs"/>
              </a:rPr>
              <a:t>Это плохое решение, по крайней мере, по трём причинам:</a:t>
            </a:r>
          </a:p>
          <a:p>
            <a:r>
              <a:rPr lang="ru-RU" sz="1200" b="0" i="0" kern="1200" dirty="0" smtClean="0">
                <a:solidFill>
                  <a:schemeClr val="tx1"/>
                </a:solidFill>
                <a:effectLst/>
                <a:latin typeface="+mn-lt"/>
                <a:ea typeface="+mn-ea"/>
                <a:cs typeface="+mn-cs"/>
              </a:rPr>
              <a:t>Во-первых, теряется память, если переменные фактически не используются или используются, но не все. Например, если мы выделим 30 символов для каждого имени, но имена в среднем будут занимать по 15 символов, то потребление памяти получится в два раза больше, чем нам нужно на самом деле. Или рассмотрим массив </a:t>
            </a:r>
            <a:r>
              <a:rPr lang="ru-RU" sz="1200" b="0" i="0" kern="1200" dirty="0" err="1" smtClean="0">
                <a:solidFill>
                  <a:schemeClr val="tx1"/>
                </a:solidFill>
                <a:effectLst/>
                <a:latin typeface="+mn-lt"/>
                <a:ea typeface="+mn-ea"/>
                <a:cs typeface="+mn-cs"/>
              </a:rPr>
              <a:t>rendering</a:t>
            </a:r>
            <a:r>
              <a:rPr lang="ru-RU" sz="1200" b="0" i="0" kern="1200" dirty="0" smtClean="0">
                <a:solidFill>
                  <a:schemeClr val="tx1"/>
                </a:solidFill>
                <a:effectLst/>
                <a:latin typeface="+mn-lt"/>
                <a:ea typeface="+mn-ea"/>
                <a:cs typeface="+mn-cs"/>
              </a:rPr>
              <a:t>: если он использует только 20 000 полигонов, то память для других 20 000 полигонов фактически тратится впустую (т.е. не используется)!</a:t>
            </a:r>
          </a:p>
          <a:p>
            <a:r>
              <a:rPr lang="ru-RU" sz="1200" b="0" i="0" kern="1200" dirty="0" smtClean="0">
                <a:solidFill>
                  <a:schemeClr val="tx1"/>
                </a:solidFill>
                <a:effectLst/>
                <a:latin typeface="+mn-lt"/>
                <a:ea typeface="+mn-ea"/>
                <a:cs typeface="+mn-cs"/>
              </a:rPr>
              <a:t>Во-вторых, память для большинства обычных переменных (включая фиксированные массивы) выделяется из специального резервуара памяти — </a:t>
            </a:r>
            <a:r>
              <a:rPr lang="ru-RU" sz="1200" b="1" i="0" kern="1200" dirty="0" smtClean="0">
                <a:solidFill>
                  <a:schemeClr val="tx1"/>
                </a:solidFill>
                <a:effectLst/>
                <a:latin typeface="+mn-lt"/>
                <a:ea typeface="+mn-ea"/>
                <a:cs typeface="+mn-cs"/>
              </a:rPr>
              <a:t>стека</a:t>
            </a:r>
            <a:r>
              <a:rPr lang="ru-RU" sz="1200" b="0" i="0" kern="1200" dirty="0" smtClean="0">
                <a:solidFill>
                  <a:schemeClr val="tx1"/>
                </a:solidFill>
                <a:effectLst/>
                <a:latin typeface="+mn-lt"/>
                <a:ea typeface="+mn-ea"/>
                <a:cs typeface="+mn-cs"/>
              </a:rPr>
              <a:t>. Объём памяти стека в программе, как правило, невелик: в </a:t>
            </a:r>
            <a:r>
              <a:rPr lang="ru-RU" sz="1200" b="0" i="0" kern="1200" dirty="0" err="1" smtClean="0">
                <a:solidFill>
                  <a:schemeClr val="tx1"/>
                </a:solidFill>
                <a:effectLst/>
                <a:latin typeface="+mn-lt"/>
                <a:ea typeface="+mn-ea"/>
                <a:cs typeface="+mn-cs"/>
              </a:rPr>
              <a:t>Visual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Studio</a:t>
            </a:r>
            <a:r>
              <a:rPr lang="ru-RU" sz="1200" b="0" i="0" kern="1200" dirty="0" smtClean="0">
                <a:solidFill>
                  <a:schemeClr val="tx1"/>
                </a:solidFill>
                <a:effectLst/>
                <a:latin typeface="+mn-lt"/>
                <a:ea typeface="+mn-ea"/>
                <a:cs typeface="+mn-cs"/>
              </a:rPr>
              <a:t> он по умолчанию равен 1МБ. Если вы превысите это значение, то произойдёт </a:t>
            </a:r>
            <a:r>
              <a:rPr lang="ru-RU" sz="1200" b="0" i="1" kern="1200" dirty="0" smtClean="0">
                <a:solidFill>
                  <a:schemeClr val="tx1"/>
                </a:solidFill>
                <a:effectLst/>
                <a:latin typeface="+mn-lt"/>
                <a:ea typeface="+mn-ea"/>
                <a:cs typeface="+mn-cs"/>
              </a:rPr>
              <a:t>переполнение стека</a:t>
            </a:r>
            <a:r>
              <a:rPr lang="ru-RU" sz="1200" b="0" i="0" kern="1200" dirty="0" smtClean="0">
                <a:solidFill>
                  <a:schemeClr val="tx1"/>
                </a:solidFill>
                <a:effectLst/>
                <a:latin typeface="+mn-lt"/>
                <a:ea typeface="+mn-ea"/>
                <a:cs typeface="+mn-cs"/>
              </a:rPr>
              <a:t>, и операционная система автоматически завершит выполнение вашей программы.</a:t>
            </a:r>
          </a:p>
          <a:p>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Visual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Studio</a:t>
            </a:r>
            <a:r>
              <a:rPr lang="ru-RU" sz="1200" b="0" i="0" kern="1200" dirty="0" smtClean="0">
                <a:solidFill>
                  <a:schemeClr val="tx1"/>
                </a:solidFill>
                <a:effectLst/>
                <a:latin typeface="+mn-lt"/>
                <a:ea typeface="+mn-ea"/>
                <a:cs typeface="+mn-cs"/>
              </a:rPr>
              <a:t> это можно проверить, запустив следующий фрагмент кода:</a:t>
            </a:r>
          </a:p>
          <a:p>
            <a:endParaRPr lang="ru-RU" dirty="0" smtClean="0">
              <a:effectLst/>
            </a:endParaRPr>
          </a:p>
          <a:p>
            <a:r>
              <a:rPr lang="ru-RU" sz="1200" b="0" i="0" kern="1200" dirty="0" smtClean="0">
                <a:solidFill>
                  <a:schemeClr val="tx1"/>
                </a:solidFill>
                <a:effectLst/>
                <a:latin typeface="+mn-lt"/>
                <a:ea typeface="+mn-ea"/>
                <a:cs typeface="+mn-cs"/>
              </a:rPr>
              <a:t>Лимит в 1МБ памяти может быть проблематичным для многих программ, особенно где используется графика.</a:t>
            </a:r>
          </a:p>
          <a:p>
            <a:r>
              <a:rPr lang="ru-RU" sz="1200" b="0" i="0" kern="1200" dirty="0" smtClean="0">
                <a:solidFill>
                  <a:schemeClr val="tx1"/>
                </a:solidFill>
                <a:effectLst/>
                <a:latin typeface="+mn-lt"/>
                <a:ea typeface="+mn-ea"/>
                <a:cs typeface="+mn-cs"/>
              </a:rPr>
              <a:t>В-третьих, и самое главное, это может привести к искусственным ограничениям и/или переполнению массива. Что произойдёт, если пользователь попытается прочесть 500 записей с диска, но мы выделили память максимум для 400? Либо мы выведем пользователю ошибку, что максимальное количество записей — 400, либо (в худшем случае) выполнится переполнение массива и затем что-то очень нехорошее.</a:t>
            </a:r>
          </a:p>
          <a:p>
            <a:r>
              <a:rPr lang="ru-RU" sz="1200" b="0" i="0" kern="1200" dirty="0" smtClean="0">
                <a:solidFill>
                  <a:schemeClr val="tx1"/>
                </a:solidFill>
                <a:effectLst/>
                <a:latin typeface="+mn-lt"/>
                <a:ea typeface="+mn-ea"/>
                <a:cs typeface="+mn-cs"/>
              </a:rPr>
              <a:t>К счастью, эти проблемы легко устраняются с помощью динамического выделения памяти. </a:t>
            </a:r>
            <a:r>
              <a:rPr lang="ru-RU" sz="1200" b="1" i="0" kern="1200" dirty="0" smtClean="0">
                <a:solidFill>
                  <a:schemeClr val="tx1"/>
                </a:solidFill>
                <a:effectLst/>
                <a:latin typeface="+mn-lt"/>
                <a:ea typeface="+mn-ea"/>
                <a:cs typeface="+mn-cs"/>
              </a:rPr>
              <a:t>Динамическое выделение памяти</a:t>
            </a:r>
            <a:r>
              <a:rPr lang="ru-RU" sz="1200" b="0" i="0" kern="1200" dirty="0" smtClean="0">
                <a:solidFill>
                  <a:schemeClr val="tx1"/>
                </a:solidFill>
                <a:effectLst/>
                <a:latin typeface="+mn-lt"/>
                <a:ea typeface="+mn-ea"/>
                <a:cs typeface="+mn-cs"/>
              </a:rPr>
              <a:t> — это способ запроса памяти из операционной системы запущенными программами по надобности. Эта память не выделяется из ограниченной памяти стека программы, а из гораздо большего хранилища, управляемого операционной системой — </a:t>
            </a:r>
            <a:r>
              <a:rPr lang="ru-RU" sz="1200" b="1" i="0" kern="1200" dirty="0" smtClean="0">
                <a:solidFill>
                  <a:schemeClr val="tx1"/>
                </a:solidFill>
                <a:effectLst/>
                <a:latin typeface="+mn-lt"/>
                <a:ea typeface="+mn-ea"/>
                <a:cs typeface="+mn-cs"/>
              </a:rPr>
              <a:t>кучи</a:t>
            </a:r>
            <a:r>
              <a:rPr lang="ru-RU" sz="1200" b="0" i="0" kern="1200" dirty="0" smtClean="0">
                <a:solidFill>
                  <a:schemeClr val="tx1"/>
                </a:solidFill>
                <a:effectLst/>
                <a:latin typeface="+mn-lt"/>
                <a:ea typeface="+mn-ea"/>
                <a:cs typeface="+mn-cs"/>
              </a:rPr>
              <a:t>. На современных компьютерах размер кучи может составлять гигабайты памяти.</a:t>
            </a:r>
          </a:p>
          <a:p>
            <a:endParaRPr lang="ru-RU" dirty="0">
              <a:effectLst/>
            </a:endParaRPr>
          </a:p>
        </p:txBody>
      </p:sp>
      <p:sp>
        <p:nvSpPr>
          <p:cNvPr id="4" name="Номер слайда 3"/>
          <p:cNvSpPr>
            <a:spLocks noGrp="1"/>
          </p:cNvSpPr>
          <p:nvPr>
            <p:ph type="sldNum" sz="quarter" idx="10"/>
          </p:nvPr>
        </p:nvSpPr>
        <p:spPr/>
        <p:txBody>
          <a:bodyPr/>
          <a:lstStyle/>
          <a:p>
            <a:fld id="{01F6DA6E-3E6A-4C51-A65E-2FA83A772343}" type="slidenum">
              <a:rPr lang="ru-RU" smtClean="0"/>
              <a:pPr/>
              <a:t>2</a:t>
            </a:fld>
            <a:endParaRPr lang="ru-RU"/>
          </a:p>
        </p:txBody>
      </p:sp>
    </p:spTree>
    <p:extLst>
      <p:ext uri="{BB962C8B-B14F-4D97-AF65-F5344CB8AC3E}">
        <p14:creationId xmlns:p14="http://schemas.microsoft.com/office/powerpoint/2010/main" val="266882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динамического выделения памяти для одной переменной используется </a:t>
            </a:r>
            <a:r>
              <a:rPr lang="ru-RU" sz="1200" b="1" i="0" kern="1200" dirty="0" smtClean="0">
                <a:solidFill>
                  <a:schemeClr val="tx1"/>
                </a:solidFill>
                <a:effectLst/>
                <a:latin typeface="+mn-lt"/>
                <a:ea typeface="+mn-ea"/>
                <a:cs typeface="+mn-cs"/>
              </a:rPr>
              <a:t>оператор</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примере выше мы запрашиваем выделение памяти для целочисленной переменной из операционной системы. Оператор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возвращает </a:t>
            </a:r>
            <a:r>
              <a:rPr lang="ru-RU" sz="1200" b="1" i="0" u="none" strike="noStrike" kern="1200" dirty="0" smtClean="0">
                <a:solidFill>
                  <a:schemeClr val="tx1"/>
                </a:solidFill>
                <a:effectLst/>
                <a:latin typeface="+mn-lt"/>
                <a:ea typeface="+mn-ea"/>
                <a:cs typeface="+mn-cs"/>
                <a:hlinkClick r:id="rId3"/>
              </a:rPr>
              <a:t>указатель</a:t>
            </a:r>
            <a:r>
              <a:rPr lang="ru-RU" sz="1200" b="0" i="0" kern="1200" dirty="0" smtClean="0">
                <a:solidFill>
                  <a:schemeClr val="tx1"/>
                </a:solidFill>
                <a:effectLst/>
                <a:latin typeface="+mn-lt"/>
                <a:ea typeface="+mn-ea"/>
                <a:cs typeface="+mn-cs"/>
              </a:rPr>
              <a:t>, содержащий адрес выделенной памяти.</a:t>
            </a:r>
          </a:p>
          <a:p>
            <a:r>
              <a:rPr lang="ru-RU" sz="1200" b="0" i="0" kern="1200" dirty="0" smtClean="0">
                <a:solidFill>
                  <a:schemeClr val="tx1"/>
                </a:solidFill>
                <a:effectLst/>
                <a:latin typeface="+mn-lt"/>
                <a:ea typeface="+mn-ea"/>
                <a:cs typeface="+mn-cs"/>
              </a:rPr>
              <a:t>Для доступа к выделенной памяти создаётся указатель:</a:t>
            </a:r>
          </a:p>
          <a:p>
            <a:endParaRPr lang="ru-RU" dirty="0" smtClean="0"/>
          </a:p>
          <a:p>
            <a:endParaRPr lang="ru-RU" dirty="0" smtClean="0"/>
          </a:p>
          <a:p>
            <a:r>
              <a:rPr lang="ru-RU" sz="1200" b="0" i="0" kern="1200" dirty="0" smtClean="0">
                <a:solidFill>
                  <a:schemeClr val="tx1"/>
                </a:solidFill>
                <a:effectLst/>
                <a:latin typeface="+mn-lt"/>
                <a:ea typeface="+mn-ea"/>
                <a:cs typeface="+mn-cs"/>
              </a:rPr>
              <a:t>Затем мы можем </a:t>
            </a:r>
            <a:r>
              <a:rPr lang="ru-RU" sz="1200" b="0" i="0" kern="1200" dirty="0" err="1" smtClean="0">
                <a:solidFill>
                  <a:schemeClr val="tx1"/>
                </a:solidFill>
                <a:effectLst/>
                <a:latin typeface="+mn-lt"/>
                <a:ea typeface="+mn-ea"/>
                <a:cs typeface="+mn-cs"/>
              </a:rPr>
              <a:t>разыменовать</a:t>
            </a:r>
            <a:r>
              <a:rPr lang="ru-RU" sz="1200" b="0" i="0" kern="1200" dirty="0" smtClean="0">
                <a:solidFill>
                  <a:schemeClr val="tx1"/>
                </a:solidFill>
                <a:effectLst/>
                <a:latin typeface="+mn-lt"/>
                <a:ea typeface="+mn-ea"/>
                <a:cs typeface="+mn-cs"/>
              </a:rPr>
              <a:t> указатель для получения значения:</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Когда вы динамически выделяете переменную, то вы также можете её инициализировать посредством </a:t>
            </a:r>
            <a:r>
              <a:rPr lang="ru-RU" sz="1200" b="1" i="0" u="none" strike="noStrike" kern="1200" dirty="0" smtClean="0">
                <a:solidFill>
                  <a:schemeClr val="tx1"/>
                </a:solidFill>
                <a:effectLst/>
                <a:latin typeface="+mn-lt"/>
                <a:ea typeface="+mn-ea"/>
                <a:cs typeface="+mn-cs"/>
                <a:hlinkClick r:id="rId4"/>
              </a:rPr>
              <a:t>прямой инициализации</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uniform</a:t>
            </a:r>
            <a:r>
              <a:rPr lang="ru-RU" sz="1200" b="0" i="0" kern="1200" dirty="0" smtClean="0">
                <a:solidFill>
                  <a:schemeClr val="tx1"/>
                </a:solidFill>
                <a:effectLst/>
                <a:latin typeface="+mn-lt"/>
                <a:ea typeface="+mn-ea"/>
                <a:cs typeface="+mn-cs"/>
              </a:rPr>
              <a:t> инициализации (в С++11):</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На вашем компьютере имеется память (возможно, большая её часть), которая доступна для использования программами. При запуске программы ваша операционная система загружает эту программу в некоторую часть этой памяти. И эта память, используемая вашей программой, разделена на несколько частей, каждая из которых выполняет определённую задачу. Одна часть содержит ваш код, другая используется для выполнения обычных операций (отслеживание вызываемых функций, создание и уничтожение глобальных и локальных переменных и т.д.). Мы поговорим об этом позже. Тем не менее, большая часть доступной памяти просто находится там, ожидая запросов на выделение от программ.</a:t>
            </a:r>
          </a:p>
          <a:p>
            <a:r>
              <a:rPr lang="ru-RU" sz="1200" b="0" i="0" kern="1200" dirty="0" smtClean="0">
                <a:solidFill>
                  <a:schemeClr val="tx1"/>
                </a:solidFill>
                <a:effectLst/>
                <a:latin typeface="+mn-lt"/>
                <a:ea typeface="+mn-ea"/>
                <a:cs typeface="+mn-cs"/>
              </a:rPr>
              <a:t>Когда вы динамически выделяете память, то вы просите операционную систему зарезервировать часть этой памяти для использования вашей программой. Если ОС может выполнить этот запрос, то возвращается адрес этой памяти обратно в вашу программу. С этого момента и в дальнейшем ваша программа сможет использовать эту память, как только пожелает. Когда вы уже выполнили всё, что было необходимо, с этой памятью, то её нужно вернуть обратно в операционную систему, для распределения между другими запросами.</a:t>
            </a:r>
          </a:p>
          <a:p>
            <a:r>
              <a:rPr lang="ru-RU" sz="1200" b="0" i="0" kern="1200" dirty="0" smtClean="0">
                <a:solidFill>
                  <a:schemeClr val="tx1"/>
                </a:solidFill>
                <a:effectLst/>
                <a:latin typeface="+mn-lt"/>
                <a:ea typeface="+mn-ea"/>
                <a:cs typeface="+mn-cs"/>
              </a:rPr>
              <a:t>В отличие от статического или автоматического выделения памяти, программа самостоятельно отвечает за запрос и обратный возврат динамически выделенной памяти.</a:t>
            </a:r>
          </a:p>
          <a:p>
            <a:endParaRPr lang="ru-RU" dirty="0" smtClean="0"/>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3</a:t>
            </a:fld>
            <a:endParaRPr lang="ru-RU"/>
          </a:p>
        </p:txBody>
      </p:sp>
    </p:spTree>
    <p:extLst>
      <p:ext uri="{BB962C8B-B14F-4D97-AF65-F5344CB8AC3E}">
        <p14:creationId xmlns:p14="http://schemas.microsoft.com/office/powerpoint/2010/main" val="98431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Когда уже всё, что нужно было, выполнено с динамически выделенной переменной — нужно явно указать С++ освободить эту память. Для переменных это выполняется с помощью </a:t>
            </a:r>
            <a:r>
              <a:rPr lang="ru-RU" sz="1200" b="1" i="0" kern="1200" dirty="0" smtClean="0">
                <a:solidFill>
                  <a:schemeClr val="tx1"/>
                </a:solidFill>
                <a:effectLst/>
                <a:latin typeface="+mn-lt"/>
                <a:ea typeface="+mn-ea"/>
                <a:cs typeface="+mn-cs"/>
              </a:rPr>
              <a:t>оператора</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Оператор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на самом деле ничего не удаляет. Он просто возвращает память, которая была выделена ранее, обратно в операционную систему. Затем операционная система может переназначить эту память другому приложению (или этому же снова).</a:t>
            </a:r>
          </a:p>
          <a:p>
            <a:r>
              <a:rPr lang="ru-RU" sz="1200" b="0" i="0" kern="1200" dirty="0" smtClean="0">
                <a:solidFill>
                  <a:schemeClr val="tx1"/>
                </a:solidFill>
                <a:effectLst/>
                <a:latin typeface="+mn-lt"/>
                <a:ea typeface="+mn-ea"/>
                <a:cs typeface="+mn-cs"/>
              </a:rPr>
              <a:t>Хотя может показаться, что мы удаляем </a:t>
            </a:r>
            <a:r>
              <a:rPr lang="ru-RU" sz="1200" b="0" i="1" kern="1200" dirty="0" smtClean="0">
                <a:solidFill>
                  <a:schemeClr val="tx1"/>
                </a:solidFill>
                <a:effectLst/>
                <a:latin typeface="+mn-lt"/>
                <a:ea typeface="+mn-ea"/>
                <a:cs typeface="+mn-cs"/>
              </a:rPr>
              <a:t>переменную</a:t>
            </a:r>
            <a:r>
              <a:rPr lang="ru-RU" sz="1200" b="0" i="0" kern="1200" dirty="0" smtClean="0">
                <a:solidFill>
                  <a:schemeClr val="tx1"/>
                </a:solidFill>
                <a:effectLst/>
                <a:latin typeface="+mn-lt"/>
                <a:ea typeface="+mn-ea"/>
                <a:cs typeface="+mn-cs"/>
              </a:rPr>
              <a:t>, но это не так! Переменная-указатель по-прежнему имеет ту же область видимости, что и раньше, и ей можно присвоить новое значение, как и любой другой переменной.</a:t>
            </a:r>
          </a:p>
          <a:p>
            <a:r>
              <a:rPr lang="ru-RU" sz="1200" b="0" i="0" kern="1200" dirty="0" smtClean="0">
                <a:solidFill>
                  <a:schemeClr val="tx1"/>
                </a:solidFill>
                <a:effectLst/>
                <a:latin typeface="+mn-lt"/>
                <a:ea typeface="+mn-ea"/>
                <a:cs typeface="+mn-cs"/>
              </a:rPr>
              <a:t>Обратите внимание, удаление указателя, не указывающего на динамически выделенную память, может привести к проблемам.</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4</a:t>
            </a:fld>
            <a:endParaRPr lang="ru-RU"/>
          </a:p>
        </p:txBody>
      </p:sp>
    </p:spTree>
    <p:extLst>
      <p:ext uri="{BB962C8B-B14F-4D97-AF65-F5344CB8AC3E}">
        <p14:creationId xmlns:p14="http://schemas.microsoft.com/office/powerpoint/2010/main" val="1366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C++ не предоставляет никаких гарантий относительно того, что произойдёт с содержимым освобождённой памяти или со значением удаляемого указателя. В большинстве случаев память, возвращаемая операционной системе, будет содержать те же значения, которые были у неё до </a:t>
            </a:r>
            <a:r>
              <a:rPr lang="ru-RU" sz="1200" b="0" i="1" kern="1200" dirty="0" smtClean="0">
                <a:solidFill>
                  <a:schemeClr val="tx1"/>
                </a:solidFill>
                <a:effectLst/>
                <a:latin typeface="+mn-lt"/>
                <a:ea typeface="+mn-ea"/>
                <a:cs typeface="+mn-cs"/>
              </a:rPr>
              <a:t>освобождения</a:t>
            </a:r>
            <a:r>
              <a:rPr lang="ru-RU" sz="1200" b="0" i="0" kern="1200" dirty="0" smtClean="0">
                <a:solidFill>
                  <a:schemeClr val="tx1"/>
                </a:solidFill>
                <a:effectLst/>
                <a:latin typeface="+mn-lt"/>
                <a:ea typeface="+mn-ea"/>
                <a:cs typeface="+mn-cs"/>
              </a:rPr>
              <a:t>, а указатель так и останется указывать на только уже освобождённую (удалённую) память.</a:t>
            </a:r>
          </a:p>
          <a:p>
            <a:r>
              <a:rPr lang="ru-RU" sz="1200" b="0" i="0" kern="1200" dirty="0" smtClean="0">
                <a:solidFill>
                  <a:schemeClr val="tx1"/>
                </a:solidFill>
                <a:effectLst/>
                <a:latin typeface="+mn-lt"/>
                <a:ea typeface="+mn-ea"/>
                <a:cs typeface="+mn-cs"/>
              </a:rPr>
              <a:t>Указатель, указывающий на освобождённую память, называется </a:t>
            </a:r>
            <a:r>
              <a:rPr lang="ru-RU" sz="1200" b="1" i="0" kern="1200" dirty="0" smtClean="0">
                <a:solidFill>
                  <a:schemeClr val="tx1"/>
                </a:solidFill>
                <a:effectLst/>
                <a:latin typeface="+mn-lt"/>
                <a:ea typeface="+mn-ea"/>
                <a:cs typeface="+mn-cs"/>
              </a:rPr>
              <a:t>висячим указателем</a:t>
            </a:r>
            <a:r>
              <a:rPr lang="ru-RU" sz="1200" b="0" i="0" kern="1200" dirty="0" smtClean="0">
                <a:solidFill>
                  <a:schemeClr val="tx1"/>
                </a:solidFill>
                <a:effectLst/>
                <a:latin typeface="+mn-lt"/>
                <a:ea typeface="+mn-ea"/>
                <a:cs typeface="+mn-cs"/>
              </a:rPr>
              <a:t>. Разыменование или удаление висячего указателя приведёт к неожиданным результатам. Рассмотрим следующую программу:</a:t>
            </a:r>
          </a:p>
          <a:p>
            <a:r>
              <a:rPr lang="ru-RU" sz="1200" b="0" i="0" kern="1200" dirty="0" smtClean="0">
                <a:solidFill>
                  <a:schemeClr val="tx1"/>
                </a:solidFill>
                <a:effectLst/>
                <a:latin typeface="+mn-lt"/>
                <a:ea typeface="+mn-ea"/>
                <a:cs typeface="+mn-cs"/>
              </a:rPr>
              <a:t>В программе выше значение 8, которое ранее было присвоено динамической переменной, после освобождения может и далее находиться там, а может и нет. Также возможно, что освобождённая память уже могла быть выделена другому приложению (или для собственного использования операционной системы), и попытка доступа к ней приведёт к тому, что операционная система автоматически прекратит выполнение вашей программы.</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5</a:t>
            </a:fld>
            <a:endParaRPr lang="ru-RU"/>
          </a:p>
        </p:txBody>
      </p:sp>
    </p:spTree>
    <p:extLst>
      <p:ext uri="{BB962C8B-B14F-4D97-AF65-F5344CB8AC3E}">
        <p14:creationId xmlns:p14="http://schemas.microsoft.com/office/powerpoint/2010/main" val="361481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effectLst/>
                <a:latin typeface="+mn-lt"/>
                <a:ea typeface="+mn-ea"/>
                <a:cs typeface="+mn-cs"/>
              </a:rPr>
              <a:t>Нулевые указатели и динамическое выделение памяти</a:t>
            </a:r>
          </a:p>
          <a:p>
            <a:r>
              <a:rPr lang="ru-RU" dirty="0" smtClean="0"/>
              <a:t/>
            </a:r>
            <a:br>
              <a:rPr lang="ru-RU" dirty="0" smtClean="0"/>
            </a:br>
            <a:r>
              <a:rPr lang="ru-RU" sz="1200" b="0" i="0" kern="1200" dirty="0" smtClean="0">
                <a:solidFill>
                  <a:schemeClr val="tx1"/>
                </a:solidFill>
                <a:effectLst/>
                <a:latin typeface="+mn-lt"/>
                <a:ea typeface="+mn-ea"/>
                <a:cs typeface="+mn-cs"/>
              </a:rPr>
              <a:t>Нулевые указатели (указатели со значением 0 или </a:t>
            </a:r>
            <a:r>
              <a:rPr lang="ru-RU" sz="1200" b="0" i="0" kern="1200" dirty="0" err="1" smtClean="0">
                <a:solidFill>
                  <a:schemeClr val="tx1"/>
                </a:solidFill>
                <a:effectLst/>
                <a:latin typeface="+mn-lt"/>
                <a:ea typeface="+mn-ea"/>
                <a:cs typeface="+mn-cs"/>
              </a:rPr>
              <a:t>nullptr</a:t>
            </a:r>
            <a:r>
              <a:rPr lang="ru-RU" sz="1200" b="0" i="0" kern="1200" dirty="0" smtClean="0">
                <a:solidFill>
                  <a:schemeClr val="tx1"/>
                </a:solidFill>
                <a:effectLst/>
                <a:latin typeface="+mn-lt"/>
                <a:ea typeface="+mn-ea"/>
                <a:cs typeface="+mn-cs"/>
              </a:rPr>
              <a:t>) особенно полезны в процессе динамического выделения памяти. Их наличие как бы сообщаем нам: «Этому указателю не выделено никакой памяти». А это, в свою очередь, можно использовать для выполнения условного выделения памяти: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Удаление нулевого указателя ни на что не влияет. Таким образом, в следующем нет необходимости: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a:t>
            </a:r>
            <a:r>
              <a:rPr lang="ru-RU" dirty="0" err="1" smtClean="0"/>
              <a:t>ptr</a:t>
            </a:r>
            <a:r>
              <a:rPr lang="ru-RU" sz="1200" b="0" i="0" kern="1200" dirty="0" smtClean="0">
                <a:solidFill>
                  <a:schemeClr val="tx1"/>
                </a:solidFill>
                <a:effectLst/>
                <a:latin typeface="+mn-lt"/>
                <a:ea typeface="+mn-ea"/>
                <a:cs typeface="+mn-cs"/>
              </a:rPr>
              <a:t> не является нулевым, то динамически выделенная переменная будет удалена. Если значением указателя является нуль, то ничего не произойдёт.</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7</a:t>
            </a:fld>
            <a:endParaRPr lang="ru-RU"/>
          </a:p>
        </p:txBody>
      </p:sp>
    </p:spTree>
    <p:extLst>
      <p:ext uri="{BB962C8B-B14F-4D97-AF65-F5344CB8AC3E}">
        <p14:creationId xmlns:p14="http://schemas.microsoft.com/office/powerpoint/2010/main" val="148371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Динамически выделенная память не имеет области видимости, т.е. она остаётся выделенной до тех пор, пока не будет явно освобождена или пока ваша программа не завершит своё выполнение (и операционная система очистит все буфера памяти самостоятельно). Однако указатели, используемые для хранения динамически выделенных адресов памяти, следуют правилам области видимости обычных переменных. Это несоответствие может вызвать интересное поведение. Например:</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Здесь мы динамически выделяем целочисленную переменную, но никогда не освобождаем память через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Поскольку указатели следуют всем тем же правилам, что и обычные переменные, то, когда функция завершит своё выполнение, </a:t>
            </a:r>
            <a:r>
              <a:rPr lang="ru-RU" sz="1200" b="0" i="0" kern="1200" dirty="0" err="1" smtClean="0">
                <a:solidFill>
                  <a:schemeClr val="tx1"/>
                </a:solidFill>
                <a:effectLst/>
                <a:latin typeface="+mn-lt"/>
                <a:ea typeface="+mn-ea"/>
                <a:cs typeface="+mn-cs"/>
              </a:rPr>
              <a:t>ptr</a:t>
            </a:r>
            <a:r>
              <a:rPr lang="ru-RU" sz="1200" b="0" i="0" kern="1200" dirty="0" smtClean="0">
                <a:solidFill>
                  <a:schemeClr val="tx1"/>
                </a:solidFill>
                <a:effectLst/>
                <a:latin typeface="+mn-lt"/>
                <a:ea typeface="+mn-ea"/>
                <a:cs typeface="+mn-cs"/>
              </a:rPr>
              <a:t> выйдет из области видимости. Поскольку </a:t>
            </a:r>
            <a:r>
              <a:rPr lang="ru-RU" sz="1200" b="0" i="0" kern="1200" dirty="0" err="1" smtClean="0">
                <a:solidFill>
                  <a:schemeClr val="tx1"/>
                </a:solidFill>
                <a:effectLst/>
                <a:latin typeface="+mn-lt"/>
                <a:ea typeface="+mn-ea"/>
                <a:cs typeface="+mn-cs"/>
              </a:rPr>
              <a:t>ptr</a:t>
            </a:r>
            <a:r>
              <a:rPr lang="ru-RU" sz="1200" b="0" i="0" kern="1200" dirty="0" smtClean="0">
                <a:solidFill>
                  <a:schemeClr val="tx1"/>
                </a:solidFill>
                <a:effectLst/>
                <a:latin typeface="+mn-lt"/>
                <a:ea typeface="+mn-ea"/>
                <a:cs typeface="+mn-cs"/>
              </a:rPr>
              <a:t> — это единственная переменная, хранящая адрес динамически выделенной целочисленной переменной, то, когда </a:t>
            </a:r>
            <a:r>
              <a:rPr lang="ru-RU" sz="1200" b="0" i="0" kern="1200" dirty="0" err="1" smtClean="0">
                <a:solidFill>
                  <a:schemeClr val="tx1"/>
                </a:solidFill>
                <a:effectLst/>
                <a:latin typeface="+mn-lt"/>
                <a:ea typeface="+mn-ea"/>
                <a:cs typeface="+mn-cs"/>
              </a:rPr>
              <a:t>ptr</a:t>
            </a:r>
            <a:r>
              <a:rPr lang="ru-RU" sz="1200" b="0" i="0" kern="1200" dirty="0" smtClean="0">
                <a:solidFill>
                  <a:schemeClr val="tx1"/>
                </a:solidFill>
                <a:effectLst/>
                <a:latin typeface="+mn-lt"/>
                <a:ea typeface="+mn-ea"/>
                <a:cs typeface="+mn-cs"/>
              </a:rPr>
              <a:t> уничтожится — больше не останется указателей на динамически выделенную память. Это означает, что программа «потеряет» адрес динамически выделенной памяти. И, в результате, эту динамически выделенную целочисленную переменную нельзя будет удалить.</a:t>
            </a:r>
          </a:p>
          <a:p>
            <a:r>
              <a:rPr lang="ru-RU" sz="1200" b="0" i="0" kern="1200" dirty="0" smtClean="0">
                <a:solidFill>
                  <a:schemeClr val="tx1"/>
                </a:solidFill>
                <a:effectLst/>
                <a:latin typeface="+mn-lt"/>
                <a:ea typeface="+mn-ea"/>
                <a:cs typeface="+mn-cs"/>
              </a:rPr>
              <a:t>Это называется </a:t>
            </a:r>
            <a:r>
              <a:rPr lang="ru-RU" sz="1200" b="1" i="0" kern="1200" dirty="0" smtClean="0">
                <a:solidFill>
                  <a:schemeClr val="tx1"/>
                </a:solidFill>
                <a:effectLst/>
                <a:latin typeface="+mn-lt"/>
                <a:ea typeface="+mn-ea"/>
                <a:cs typeface="+mn-cs"/>
              </a:rPr>
              <a:t>утечкой памяти</a:t>
            </a:r>
            <a:r>
              <a:rPr lang="ru-RU" sz="1200" b="0" i="0" kern="1200" dirty="0" smtClean="0">
                <a:solidFill>
                  <a:schemeClr val="tx1"/>
                </a:solidFill>
                <a:effectLst/>
                <a:latin typeface="+mn-lt"/>
                <a:ea typeface="+mn-ea"/>
                <a:cs typeface="+mn-cs"/>
              </a:rPr>
              <a:t>. Утечка памяти происходит, когда ваша программа теряет адрес некоторой динамически выделенной части памяти (например, переменной или массива), прежде чем вернуть её обратно в операционную систему. Когда это происходит, то программа уже не может удалить эту динамически выделенную память, поскольку она больше не знает, где она находится. Операционная система также не может использовать эту память, поскольку считается, что она по-прежнему используется вашей программой.</a:t>
            </a:r>
          </a:p>
          <a:p>
            <a:r>
              <a:rPr lang="ru-RU" sz="1200" b="0" i="0" kern="1200" dirty="0" smtClean="0">
                <a:solidFill>
                  <a:schemeClr val="tx1"/>
                </a:solidFill>
                <a:effectLst/>
                <a:latin typeface="+mn-lt"/>
                <a:ea typeface="+mn-ea"/>
                <a:cs typeface="+mn-cs"/>
              </a:rPr>
              <a:t>Утечки памяти съедают свободную память во время выполнения программы, уменьшая количество доступной памяти не только для этой программы, но и для других программ также. Программы с серьёзными проблемами с утечкой памяти могут съесть всю доступную память, в результате чего весь ваш компьютер будет медленнее работать или даже произойдёт сбой. Только после того, как выполнение вашей программы завершится, операционная система сможет очистить и </a:t>
            </a:r>
            <a:r>
              <a:rPr lang="ru-RU" sz="1200" b="0" i="1" kern="1200" dirty="0" smtClean="0">
                <a:solidFill>
                  <a:schemeClr val="tx1"/>
                </a:solidFill>
                <a:effectLst/>
                <a:latin typeface="+mn-lt"/>
                <a:ea typeface="+mn-ea"/>
                <a:cs typeface="+mn-cs"/>
              </a:rPr>
              <a:t>вернуть</a:t>
            </a:r>
            <a:r>
              <a:rPr lang="ru-RU" sz="1200" b="0" i="0" kern="1200" dirty="0" smtClean="0">
                <a:solidFill>
                  <a:schemeClr val="tx1"/>
                </a:solidFill>
                <a:effectLst/>
                <a:latin typeface="+mn-lt"/>
                <a:ea typeface="+mn-ea"/>
                <a:cs typeface="+mn-cs"/>
              </a:rPr>
              <a:t> всю память, которая «утекла».</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8</a:t>
            </a:fld>
            <a:endParaRPr lang="ru-RU"/>
          </a:p>
        </p:txBody>
      </p:sp>
    </p:spTree>
    <p:extLst>
      <p:ext uri="{BB962C8B-B14F-4D97-AF65-F5344CB8AC3E}">
        <p14:creationId xmlns:p14="http://schemas.microsoft.com/office/powerpoint/2010/main" val="63593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Хотя утечка памяти может возникнуть и из-за того, что указатель выходит из области видимости, возможны и другие способы, которые могут привести к утечкам памяти. Например, если указателю, хранящему адрес динамически выделенной памяти, присвоить другое значение: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 легко решается удалением указателя перед операцией </a:t>
            </a:r>
            <a:r>
              <a:rPr lang="ru-RU" sz="1200" b="0" i="0" kern="1200" dirty="0" err="1" smtClean="0">
                <a:solidFill>
                  <a:schemeClr val="tx1"/>
                </a:solidFill>
                <a:effectLst/>
                <a:latin typeface="+mn-lt"/>
                <a:ea typeface="+mn-ea"/>
                <a:cs typeface="+mn-cs"/>
              </a:rPr>
              <a:t>переприсваивания</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Кроме того, утечка памяти также может произойти и через двойное выделение памяти: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Адрес, возвращаемый из второго выделения памяти, перезаписывает адрес из первого выделения. Следовательно, первое динамическое выделение становится утечкой памяти!</a:t>
            </a:r>
          </a:p>
          <a:p>
            <a:r>
              <a:rPr lang="ru-RU" sz="1200" b="0" i="0" kern="1200" dirty="0" smtClean="0">
                <a:solidFill>
                  <a:schemeClr val="tx1"/>
                </a:solidFill>
                <a:effectLst/>
                <a:latin typeface="+mn-lt"/>
                <a:ea typeface="+mn-ea"/>
                <a:cs typeface="+mn-cs"/>
              </a:rPr>
              <a:t>Точно так же этого можно избежать удалением указателя перед операцией </a:t>
            </a:r>
            <a:r>
              <a:rPr lang="ru-RU" sz="1200" b="0" i="0" kern="1200" dirty="0" err="1" smtClean="0">
                <a:solidFill>
                  <a:schemeClr val="tx1"/>
                </a:solidFill>
                <a:effectLst/>
                <a:latin typeface="+mn-lt"/>
                <a:ea typeface="+mn-ea"/>
                <a:cs typeface="+mn-cs"/>
              </a:rPr>
              <a:t>переприсваивания</a:t>
            </a:r>
            <a:r>
              <a:rPr lang="ru-RU"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9</a:t>
            </a:fld>
            <a:endParaRPr lang="ru-RU"/>
          </a:p>
        </p:txBody>
      </p:sp>
    </p:spTree>
    <p:extLst>
      <p:ext uri="{BB962C8B-B14F-4D97-AF65-F5344CB8AC3E}">
        <p14:creationId xmlns:p14="http://schemas.microsoft.com/office/powerpoint/2010/main" val="78805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Для выделения динамического массива используется отдельная форма операторов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для работы с массивами: </a:t>
            </a:r>
            <a:r>
              <a:rPr lang="ru-RU" sz="1200" b="1" i="0" kern="1200" dirty="0" err="1" smtClean="0">
                <a:solidFill>
                  <a:schemeClr val="tx1"/>
                </a:solidFill>
                <a:effectLst/>
                <a:latin typeface="+mn-lt"/>
                <a:ea typeface="+mn-ea"/>
                <a:cs typeface="+mn-cs"/>
              </a:rPr>
              <a:t>new</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delete</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r>
              <a:rPr lang="ru-RU" dirty="0" smtClean="0"/>
              <a:t/>
            </a:r>
            <a:br>
              <a:rPr lang="ru-RU" dirty="0" smtClean="0"/>
            </a:br>
            <a:r>
              <a:rPr lang="ru-RU" sz="1200" b="0" i="0" kern="1200" dirty="0" smtClean="0">
                <a:solidFill>
                  <a:schemeClr val="tx1"/>
                </a:solidFill>
                <a:effectLst/>
                <a:latin typeface="+mn-lt"/>
                <a:ea typeface="+mn-ea"/>
                <a:cs typeface="+mn-cs"/>
              </a:rPr>
              <a:t>Поскольку мы выделяем массив, то C++ понимает, что он должен использовать другую форму оператора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 форму для массива, а не для переменной. По факту вызывается оператор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даже если мы и не указываем [] сразу после ключевого слова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Обратите внимание, поскольку память для динамических массивов выделяется из другого резервуара, чем память, используемая для фиксированных массивов, то размер массива может быть довольно большим. Вы можете запустить программу выше и выделить массив длиной 1 000 000 (или, возможно, даже 100 000 000) без проблем. Попробуйте!</a:t>
            </a:r>
          </a:p>
          <a:p>
            <a:r>
              <a:rPr lang="ru-RU" dirty="0" smtClean="0"/>
              <a:t/>
            </a:r>
            <a:br>
              <a:rPr lang="ru-RU" dirty="0" smtClean="0"/>
            </a:br>
            <a:r>
              <a:rPr lang="ru-RU" sz="1200" b="0" i="0" kern="1200" dirty="0" smtClean="0">
                <a:solidFill>
                  <a:schemeClr val="tx1"/>
                </a:solidFill>
                <a:effectLst/>
                <a:latin typeface="+mn-lt"/>
                <a:ea typeface="+mn-ea"/>
                <a:cs typeface="+mn-cs"/>
              </a:rPr>
              <a:t>При удалении динамических массивов также используется форма оператора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для массивов, т.е.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Таким образом, мы сообщаем процессору, что ему нужно очистить память от нескольких переменных вместо одной. Самая распространённая ошибка, которую совершают новички при работе с динамическим выделением памяти, является использование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вместо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для удаления динамических массивов. Использование формы оператора </a:t>
            </a:r>
            <a:r>
              <a:rPr lang="ru-RU" sz="1200" b="0" i="0" kern="1200" dirty="0" err="1" smtClean="0">
                <a:solidFill>
                  <a:schemeClr val="tx1"/>
                </a:solidFill>
                <a:effectLst/>
                <a:latin typeface="+mn-lt"/>
                <a:ea typeface="+mn-ea"/>
                <a:cs typeface="+mn-cs"/>
              </a:rPr>
              <a:t>delete</a:t>
            </a:r>
            <a:r>
              <a:rPr lang="ru-RU" sz="1200" b="0" i="0" kern="1200" dirty="0" smtClean="0">
                <a:solidFill>
                  <a:schemeClr val="tx1"/>
                </a:solidFill>
                <a:effectLst/>
                <a:latin typeface="+mn-lt"/>
                <a:ea typeface="+mn-ea"/>
                <a:cs typeface="+mn-cs"/>
              </a:rPr>
              <a:t> для переменных для удаления массива приведёт к неожиданным результатам: повреждение данных, утечка памяти, сбой или другие проблемы.</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10</a:t>
            </a:fld>
            <a:endParaRPr lang="ru-RU"/>
          </a:p>
        </p:txBody>
      </p:sp>
    </p:spTree>
    <p:extLst>
      <p:ext uri="{BB962C8B-B14F-4D97-AF65-F5344CB8AC3E}">
        <p14:creationId xmlns:p14="http://schemas.microsoft.com/office/powerpoint/2010/main" val="309236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вы хотите инициализировать динамический массив значением 0, то всё довольно просто:</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Однако, начиная с C++11, появилась возможность инициализации динамических массивов через списки инициализаторов:</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dirty="0" smtClean="0"/>
              <a:t>Динамическое выделение массивов позволяет задавать их длину во время выделения. Однако C++ не предоставляет встроенный способ изменения длины массива, который уже был выделен. Но и это ограничение можно обойти, динамически выделив новый массив, скопировав все элементы со старого массива, а затем удалив старый массив. Однако и этот способ подвержен ошибкам (об этом несколько позже).</a:t>
            </a:r>
          </a:p>
          <a:p>
            <a:r>
              <a:rPr lang="ru-RU" dirty="0" smtClean="0"/>
              <a:t>К счастью, в C++ есть массивы, размер которых можно изменять, и называются они векторами (</a:t>
            </a:r>
            <a:r>
              <a:rPr lang="ru-RU" dirty="0" err="1" smtClean="0"/>
              <a:t>std</a:t>
            </a:r>
            <a:r>
              <a:rPr lang="ru-RU" dirty="0" smtClean="0"/>
              <a:t>::</a:t>
            </a:r>
            <a:r>
              <a:rPr lang="ru-RU" dirty="0" err="1" smtClean="0"/>
              <a:t>vector</a:t>
            </a:r>
            <a:r>
              <a:rPr lang="ru-RU" dirty="0" smtClean="0"/>
              <a:t>). </a:t>
            </a:r>
            <a:r>
              <a:rPr lang="ru-RU" smtClean="0"/>
              <a:t>О них мы поговорим в соответствующем уроке.</a:t>
            </a:r>
          </a:p>
          <a:p>
            <a:endParaRPr lang="ru-RU"/>
          </a:p>
        </p:txBody>
      </p:sp>
      <p:sp>
        <p:nvSpPr>
          <p:cNvPr id="4" name="Номер слайда 3"/>
          <p:cNvSpPr>
            <a:spLocks noGrp="1"/>
          </p:cNvSpPr>
          <p:nvPr>
            <p:ph type="sldNum" sz="quarter" idx="10"/>
          </p:nvPr>
        </p:nvSpPr>
        <p:spPr/>
        <p:txBody>
          <a:bodyPr/>
          <a:lstStyle/>
          <a:p>
            <a:fld id="{01F6DA6E-3E6A-4C51-A65E-2FA83A772343}" type="slidenum">
              <a:rPr lang="ru-RU" smtClean="0"/>
              <a:pPr/>
              <a:t>11</a:t>
            </a:fld>
            <a:endParaRPr lang="ru-RU"/>
          </a:p>
        </p:txBody>
      </p:sp>
    </p:spTree>
    <p:extLst>
      <p:ext uri="{BB962C8B-B14F-4D97-AF65-F5344CB8AC3E}">
        <p14:creationId xmlns:p14="http://schemas.microsoft.com/office/powerpoint/2010/main" val="296576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16.10.2019</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16.10.2019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16.10.2019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16.10.2019</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16.10.2019</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16.10.2019</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16.10.2019</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16.10.2019</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16.10.2019</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16.10.2019</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16.10.2019</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16.10.2019</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50" y="1428750"/>
            <a:ext cx="6858000" cy="2143125"/>
          </a:xfrm>
        </p:spPr>
        <p:txBody>
          <a:bodyPr>
            <a:noAutofit/>
          </a:bodyPr>
          <a:lstStyle/>
          <a:p>
            <a:r>
              <a:rPr lang="ru-RU" sz="3200" dirty="0"/>
              <a:t>Динамическое выделение памяти</a:t>
            </a:r>
          </a:p>
        </p:txBody>
      </p:sp>
    </p:spTree>
    <p:extLst>
      <p:ext uri="{BB962C8B-B14F-4D97-AF65-F5344CB8AC3E}">
        <p14:creationId xmlns:p14="http://schemas.microsoft.com/office/powerpoint/2010/main" val="13614745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Динамические массивы</a:t>
            </a:r>
            <a:br>
              <a:rPr lang="ru-RU" b="1" dirty="0"/>
            </a:br>
            <a:endParaRPr lang="ru-RU" dirty="0"/>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2352393336"/>
              </p:ext>
            </p:extLst>
          </p:nvPr>
        </p:nvGraphicFramePr>
        <p:xfrm>
          <a:off x="468276" y="1578542"/>
          <a:ext cx="7445447" cy="4873625"/>
        </p:xfrm>
        <a:graphic>
          <a:graphicData uri="http://schemas.openxmlformats.org/drawingml/2006/table">
            <a:tbl>
              <a:tblPr/>
              <a:tblGrid>
                <a:gridCol w="359308"/>
                <a:gridCol w="7086139"/>
              </a:tblGrid>
              <a:tr h="4873625">
                <a:tc>
                  <a:txBody>
                    <a:bodyPr/>
                    <a:lstStyle/>
                    <a:p>
                      <a:pPr algn="ctr" fontAlgn="t"/>
                      <a:r>
                        <a:rPr lang="ru-RU" sz="1100">
                          <a:solidFill>
                            <a:srgbClr val="898989"/>
                          </a:solidFill>
                          <a:effectLst/>
                          <a:latin typeface="inherit"/>
                        </a:rPr>
                        <a:t>1</a:t>
                      </a:r>
                    </a:p>
                    <a:p>
                      <a:pPr algn="ctr" fontAlgn="t"/>
                      <a:r>
                        <a:rPr lang="ru-RU" sz="1100">
                          <a:solidFill>
                            <a:srgbClr val="979797"/>
                          </a:solidFill>
                          <a:effectLst/>
                          <a:latin typeface="inherit"/>
                        </a:rPr>
                        <a:t>2</a:t>
                      </a:r>
                    </a:p>
                    <a:p>
                      <a:pPr algn="ctr" fontAlgn="t"/>
                      <a:r>
                        <a:rPr lang="ru-RU" sz="1100">
                          <a:solidFill>
                            <a:srgbClr val="898989"/>
                          </a:solidFill>
                          <a:effectLst/>
                          <a:latin typeface="inherit"/>
                        </a:rPr>
                        <a:t>3</a:t>
                      </a:r>
                    </a:p>
                    <a:p>
                      <a:pPr algn="ctr" fontAlgn="t"/>
                      <a:r>
                        <a:rPr lang="ru-RU" sz="1100">
                          <a:solidFill>
                            <a:srgbClr val="979797"/>
                          </a:solidFill>
                          <a:effectLst/>
                          <a:latin typeface="inherit"/>
                        </a:rPr>
                        <a:t>4</a:t>
                      </a:r>
                    </a:p>
                    <a:p>
                      <a:pPr algn="ctr" fontAlgn="t"/>
                      <a:r>
                        <a:rPr lang="ru-RU" sz="1100">
                          <a:solidFill>
                            <a:srgbClr val="898989"/>
                          </a:solidFill>
                          <a:effectLst/>
                          <a:latin typeface="inherit"/>
                        </a:rPr>
                        <a:t>5</a:t>
                      </a:r>
                    </a:p>
                    <a:p>
                      <a:pPr algn="ctr" fontAlgn="t"/>
                      <a:r>
                        <a:rPr lang="ru-RU" sz="1100">
                          <a:solidFill>
                            <a:srgbClr val="979797"/>
                          </a:solidFill>
                          <a:effectLst/>
                          <a:latin typeface="inherit"/>
                        </a:rPr>
                        <a:t>6</a:t>
                      </a:r>
                    </a:p>
                    <a:p>
                      <a:pPr algn="ctr" fontAlgn="t"/>
                      <a:r>
                        <a:rPr lang="ru-RU" sz="1100">
                          <a:solidFill>
                            <a:srgbClr val="898989"/>
                          </a:solidFill>
                          <a:effectLst/>
                          <a:latin typeface="inherit"/>
                        </a:rPr>
                        <a:t>7</a:t>
                      </a:r>
                    </a:p>
                    <a:p>
                      <a:pPr algn="ctr" fontAlgn="t"/>
                      <a:r>
                        <a:rPr lang="ru-RU" sz="1100">
                          <a:solidFill>
                            <a:srgbClr val="979797"/>
                          </a:solidFill>
                          <a:effectLst/>
                          <a:latin typeface="inherit"/>
                        </a:rPr>
                        <a:t>8</a:t>
                      </a:r>
                    </a:p>
                    <a:p>
                      <a:pPr algn="ctr" fontAlgn="t"/>
                      <a:r>
                        <a:rPr lang="ru-RU" sz="1100">
                          <a:solidFill>
                            <a:srgbClr val="898989"/>
                          </a:solidFill>
                          <a:effectLst/>
                          <a:latin typeface="inherit"/>
                        </a:rPr>
                        <a:t>9</a:t>
                      </a:r>
                    </a:p>
                    <a:p>
                      <a:pPr algn="ctr" fontAlgn="t"/>
                      <a:r>
                        <a:rPr lang="ru-RU" sz="1100">
                          <a:solidFill>
                            <a:srgbClr val="979797"/>
                          </a:solidFill>
                          <a:effectLst/>
                          <a:latin typeface="inherit"/>
                        </a:rPr>
                        <a:t>10</a:t>
                      </a:r>
                    </a:p>
                    <a:p>
                      <a:pPr algn="ctr" fontAlgn="t"/>
                      <a:r>
                        <a:rPr lang="ru-RU" sz="1100">
                          <a:solidFill>
                            <a:srgbClr val="898989"/>
                          </a:solidFill>
                          <a:effectLst/>
                          <a:latin typeface="inherit"/>
                        </a:rPr>
                        <a:t>11</a:t>
                      </a:r>
                    </a:p>
                    <a:p>
                      <a:pPr algn="ctr" fontAlgn="t"/>
                      <a:r>
                        <a:rPr lang="ru-RU" sz="1100">
                          <a:solidFill>
                            <a:srgbClr val="979797"/>
                          </a:solidFill>
                          <a:effectLst/>
                          <a:latin typeface="inherit"/>
                        </a:rPr>
                        <a:t>12</a:t>
                      </a:r>
                    </a:p>
                    <a:p>
                      <a:pPr algn="ctr" fontAlgn="t"/>
                      <a:r>
                        <a:rPr lang="ru-RU" sz="1100">
                          <a:solidFill>
                            <a:srgbClr val="898989"/>
                          </a:solidFill>
                          <a:effectLst/>
                          <a:latin typeface="inherit"/>
                        </a:rPr>
                        <a:t>13</a:t>
                      </a:r>
                    </a:p>
                    <a:p>
                      <a:pPr algn="ctr" fontAlgn="t"/>
                      <a:r>
                        <a:rPr lang="ru-RU" sz="1100">
                          <a:solidFill>
                            <a:srgbClr val="979797"/>
                          </a:solidFill>
                          <a:effectLst/>
                          <a:latin typeface="inherit"/>
                        </a:rPr>
                        <a:t>14</a:t>
                      </a:r>
                    </a:p>
                    <a:p>
                      <a:pPr algn="ctr" fontAlgn="t"/>
                      <a:r>
                        <a:rPr lang="ru-RU" sz="1100">
                          <a:solidFill>
                            <a:srgbClr val="898989"/>
                          </a:solidFill>
                          <a:effectLst/>
                          <a:latin typeface="inherit"/>
                        </a:rPr>
                        <a:t>15</a:t>
                      </a:r>
                    </a:p>
                    <a:p>
                      <a:pPr algn="ctr" fontAlgn="t"/>
                      <a:r>
                        <a:rPr lang="ru-RU" sz="1100">
                          <a:solidFill>
                            <a:srgbClr val="979797"/>
                          </a:solidFill>
                          <a:effectLst/>
                          <a:latin typeface="inherit"/>
                        </a:rPr>
                        <a:t>16</a:t>
                      </a:r>
                    </a:p>
                    <a:p>
                      <a:pPr algn="ctr" fontAlgn="t"/>
                      <a:r>
                        <a:rPr lang="ru-RU" sz="1100">
                          <a:solidFill>
                            <a:srgbClr val="898989"/>
                          </a:solidFill>
                          <a:effectLst/>
                          <a:latin typeface="inherit"/>
                        </a:rPr>
                        <a:t>17</a:t>
                      </a:r>
                    </a:p>
                    <a:p>
                      <a:pPr algn="ctr" fontAlgn="t"/>
                      <a:r>
                        <a:rPr lang="ru-RU" sz="1100">
                          <a:solidFill>
                            <a:srgbClr val="979797"/>
                          </a:solidFill>
                          <a:effectLst/>
                          <a:latin typeface="inherit"/>
                        </a:rPr>
                        <a:t>18</a:t>
                      </a:r>
                    </a:p>
                    <a:p>
                      <a:pPr algn="ctr" fontAlgn="t"/>
                      <a:r>
                        <a:rPr lang="ru-RU" sz="1100">
                          <a:solidFill>
                            <a:srgbClr val="898989"/>
                          </a:solidFill>
                          <a:effectLst/>
                          <a:latin typeface="inherit"/>
                        </a:rPr>
                        <a:t>19</a:t>
                      </a:r>
                    </a:p>
                  </a:txBody>
                  <a:tcPr marL="55382" marR="55382" marT="27691" marB="27691">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100" dirty="0">
                          <a:solidFill>
                            <a:srgbClr val="B85C00"/>
                          </a:solidFill>
                          <a:effectLst/>
                          <a:latin typeface="inherit"/>
                        </a:rPr>
                        <a:t>#include &lt;</a:t>
                      </a:r>
                      <a:r>
                        <a:rPr lang="en-US" sz="1100" dirty="0" err="1">
                          <a:solidFill>
                            <a:srgbClr val="B85C00"/>
                          </a:solidFill>
                          <a:effectLst/>
                          <a:latin typeface="inherit"/>
                        </a:rPr>
                        <a:t>iostream</a:t>
                      </a:r>
                      <a:r>
                        <a:rPr lang="en-US" sz="1100" dirty="0">
                          <a:solidFill>
                            <a:srgbClr val="B85C00"/>
                          </a:solidFill>
                          <a:effectLst/>
                          <a:latin typeface="inherit"/>
                        </a:rPr>
                        <a:t>&gt;</a:t>
                      </a:r>
                      <a:endParaRPr lang="en-US" sz="1100" dirty="0">
                        <a:solidFill>
                          <a:srgbClr val="FFFFFF"/>
                        </a:solidFill>
                        <a:effectLst/>
                        <a:latin typeface="inherit"/>
                      </a:endParaRPr>
                    </a:p>
                    <a:p>
                      <a:pPr algn="l" fontAlgn="t"/>
                      <a:r>
                        <a:rPr lang="en-US" sz="1100" dirty="0" err="1">
                          <a:solidFill>
                            <a:srgbClr val="66D9EF"/>
                          </a:solidFill>
                          <a:effectLst/>
                          <a:latin typeface="inherit"/>
                        </a:rPr>
                        <a:t>int</a:t>
                      </a:r>
                      <a:r>
                        <a:rPr lang="en-US" sz="1100" dirty="0">
                          <a:solidFill>
                            <a:srgbClr val="006FE0"/>
                          </a:solidFill>
                          <a:effectLst/>
                          <a:latin typeface="inherit"/>
                        </a:rPr>
                        <a:t> </a:t>
                      </a:r>
                      <a:r>
                        <a:rPr lang="en-US" sz="1100" dirty="0">
                          <a:solidFill>
                            <a:srgbClr val="66D9EF"/>
                          </a:solidFill>
                          <a:effectLst/>
                          <a:latin typeface="inherit"/>
                        </a:rPr>
                        <a:t>main</a:t>
                      </a:r>
                      <a:r>
                        <a:rPr lang="en-US" sz="1100" dirty="0">
                          <a:solidFill>
                            <a:srgbClr val="F8F8F2"/>
                          </a:solidFill>
                          <a:effectLst/>
                          <a:latin typeface="inherit"/>
                        </a:rPr>
                        <a:t>()</a:t>
                      </a:r>
                      <a:endParaRPr lang="en-US" sz="1100" dirty="0">
                        <a:solidFill>
                          <a:srgbClr val="FFFFFF"/>
                        </a:solidFill>
                        <a:effectLst/>
                        <a:latin typeface="inherit"/>
                      </a:endParaRPr>
                    </a:p>
                    <a:p>
                      <a:pPr algn="l" fontAlgn="t"/>
                      <a:r>
                        <a:rPr lang="en-US" sz="1100" dirty="0">
                          <a:solidFill>
                            <a:srgbClr val="F8F8F2"/>
                          </a:solidFill>
                          <a:effectLst/>
                          <a:latin typeface="inherit"/>
                        </a:rPr>
                        <a:t>{</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err="1">
                          <a:solidFill>
                            <a:srgbClr val="F8F8F2"/>
                          </a:solidFill>
                          <a:effectLst/>
                          <a:latin typeface="inherit"/>
                        </a:rPr>
                        <a:t>std</a:t>
                      </a:r>
                      <a:r>
                        <a:rPr lang="en-US" sz="1100" dirty="0">
                          <a:solidFill>
                            <a:srgbClr val="F92672"/>
                          </a:solidFill>
                          <a:effectLst/>
                          <a:latin typeface="inherit"/>
                        </a:rPr>
                        <a:t>::</a:t>
                      </a:r>
                      <a:r>
                        <a:rPr lang="en-US" sz="1100" dirty="0" err="1">
                          <a:solidFill>
                            <a:srgbClr val="F8F8F2"/>
                          </a:solidFill>
                          <a:effectLst/>
                          <a:latin typeface="inherit"/>
                        </a:rPr>
                        <a:t>cout</a:t>
                      </a:r>
                      <a:r>
                        <a:rPr lang="en-US" sz="1100" dirty="0">
                          <a:solidFill>
                            <a:srgbClr val="006FE0"/>
                          </a:solidFill>
                          <a:effectLst/>
                          <a:latin typeface="inherit"/>
                        </a:rPr>
                        <a:t> </a:t>
                      </a:r>
                      <a:r>
                        <a:rPr lang="en-US" sz="1100" dirty="0">
                          <a:solidFill>
                            <a:srgbClr val="F92672"/>
                          </a:solidFill>
                          <a:effectLst/>
                          <a:latin typeface="inherit"/>
                        </a:rPr>
                        <a:t>&lt;&lt;</a:t>
                      </a:r>
                      <a:r>
                        <a:rPr lang="en-US" sz="1100" dirty="0">
                          <a:solidFill>
                            <a:srgbClr val="006FE0"/>
                          </a:solidFill>
                          <a:effectLst/>
                          <a:latin typeface="inherit"/>
                        </a:rPr>
                        <a:t> </a:t>
                      </a:r>
                      <a:r>
                        <a:rPr lang="en-US" sz="1100" dirty="0">
                          <a:solidFill>
                            <a:srgbClr val="E6DB74"/>
                          </a:solidFill>
                          <a:effectLst/>
                          <a:latin typeface="inherit"/>
                        </a:rPr>
                        <a:t>"Enter a positive integer: "</a:t>
                      </a:r>
                      <a:r>
                        <a:rPr lang="en-US" sz="1100" dirty="0">
                          <a:solidFill>
                            <a:srgbClr val="F8F8F2"/>
                          </a:solidFill>
                          <a:effectLst/>
                          <a:latin typeface="inherit"/>
                        </a:rPr>
                        <a:t>;</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err="1">
                          <a:solidFill>
                            <a:srgbClr val="66D9EF"/>
                          </a:solidFill>
                          <a:effectLst/>
                          <a:latin typeface="inherit"/>
                        </a:rPr>
                        <a:t>int</a:t>
                      </a:r>
                      <a:r>
                        <a:rPr lang="en-US" sz="1100" dirty="0">
                          <a:solidFill>
                            <a:srgbClr val="006FE0"/>
                          </a:solidFill>
                          <a:effectLst/>
                          <a:latin typeface="inherit"/>
                        </a:rPr>
                        <a:t> </a:t>
                      </a:r>
                      <a:r>
                        <a:rPr lang="en-US" sz="1100" dirty="0">
                          <a:solidFill>
                            <a:srgbClr val="F8F8F2"/>
                          </a:solidFill>
                          <a:effectLst/>
                          <a:latin typeface="inherit"/>
                        </a:rPr>
                        <a:t>length;</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err="1">
                          <a:solidFill>
                            <a:srgbClr val="F8F8F2"/>
                          </a:solidFill>
                          <a:effectLst/>
                          <a:latin typeface="inherit"/>
                        </a:rPr>
                        <a:t>std</a:t>
                      </a:r>
                      <a:r>
                        <a:rPr lang="en-US" sz="1100" dirty="0">
                          <a:solidFill>
                            <a:srgbClr val="F92672"/>
                          </a:solidFill>
                          <a:effectLst/>
                          <a:latin typeface="inherit"/>
                        </a:rPr>
                        <a:t>::</a:t>
                      </a:r>
                      <a:r>
                        <a:rPr lang="en-US" sz="1100" dirty="0" err="1">
                          <a:solidFill>
                            <a:srgbClr val="F8F8F2"/>
                          </a:solidFill>
                          <a:effectLst/>
                          <a:latin typeface="inherit"/>
                        </a:rPr>
                        <a:t>cin</a:t>
                      </a:r>
                      <a:r>
                        <a:rPr lang="en-US" sz="1100" dirty="0">
                          <a:solidFill>
                            <a:srgbClr val="006FE0"/>
                          </a:solidFill>
                          <a:effectLst/>
                          <a:latin typeface="inherit"/>
                        </a:rPr>
                        <a:t> </a:t>
                      </a:r>
                      <a:r>
                        <a:rPr lang="en-US" sz="1100" dirty="0">
                          <a:solidFill>
                            <a:srgbClr val="F92672"/>
                          </a:solidFill>
                          <a:effectLst/>
                          <a:latin typeface="inherit"/>
                        </a:rPr>
                        <a:t>&gt;&gt;</a:t>
                      </a:r>
                      <a:r>
                        <a:rPr lang="en-US" sz="1100" dirty="0">
                          <a:solidFill>
                            <a:srgbClr val="006FE0"/>
                          </a:solidFill>
                          <a:effectLst/>
                          <a:latin typeface="inherit"/>
                        </a:rPr>
                        <a:t> </a:t>
                      </a:r>
                      <a:r>
                        <a:rPr lang="en-US" sz="1100" dirty="0">
                          <a:solidFill>
                            <a:srgbClr val="F8F8F2"/>
                          </a:solidFill>
                          <a:effectLst/>
                          <a:latin typeface="inherit"/>
                        </a:rPr>
                        <a:t>length;</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err="1">
                          <a:solidFill>
                            <a:srgbClr val="66D9EF"/>
                          </a:solidFill>
                          <a:effectLst/>
                          <a:latin typeface="inherit"/>
                        </a:rPr>
                        <a:t>int</a:t>
                      </a:r>
                      <a:r>
                        <a:rPr lang="en-US" sz="1100" dirty="0">
                          <a:solidFill>
                            <a:srgbClr val="006FE0"/>
                          </a:solidFill>
                          <a:effectLst/>
                          <a:latin typeface="inherit"/>
                        </a:rPr>
                        <a:t> </a:t>
                      </a:r>
                      <a:r>
                        <a:rPr lang="en-US" sz="1100" dirty="0">
                          <a:solidFill>
                            <a:srgbClr val="F92672"/>
                          </a:solidFill>
                          <a:effectLst/>
                          <a:latin typeface="inherit"/>
                        </a:rPr>
                        <a:t>*</a:t>
                      </a:r>
                      <a:r>
                        <a:rPr lang="en-US" sz="1100" dirty="0">
                          <a:solidFill>
                            <a:srgbClr val="66D9EF"/>
                          </a:solidFill>
                          <a:effectLst/>
                          <a:latin typeface="inherit"/>
                        </a:rPr>
                        <a:t>array</a:t>
                      </a:r>
                      <a:r>
                        <a:rPr lang="en-US" sz="1100" dirty="0">
                          <a:solidFill>
                            <a:srgbClr val="006FE0"/>
                          </a:solidFill>
                          <a:effectLst/>
                          <a:latin typeface="inherit"/>
                        </a:rPr>
                        <a:t> </a:t>
                      </a:r>
                      <a:r>
                        <a:rPr lang="en-US" sz="1100" dirty="0">
                          <a:solidFill>
                            <a:srgbClr val="F92672"/>
                          </a:solidFill>
                          <a:effectLst/>
                          <a:latin typeface="inherit"/>
                        </a:rPr>
                        <a:t>=</a:t>
                      </a:r>
                      <a:r>
                        <a:rPr lang="en-US" sz="1100" dirty="0">
                          <a:solidFill>
                            <a:srgbClr val="006FE0"/>
                          </a:solidFill>
                          <a:effectLst/>
                          <a:latin typeface="inherit"/>
                        </a:rPr>
                        <a:t> </a:t>
                      </a:r>
                      <a:r>
                        <a:rPr lang="en-US" sz="1100" dirty="0">
                          <a:solidFill>
                            <a:srgbClr val="F8F8F2"/>
                          </a:solidFill>
                          <a:effectLst/>
                          <a:latin typeface="inherit"/>
                        </a:rPr>
                        <a:t>new</a:t>
                      </a:r>
                      <a:r>
                        <a:rPr lang="en-US" sz="1100" dirty="0">
                          <a:solidFill>
                            <a:srgbClr val="006FE0"/>
                          </a:solidFill>
                          <a:effectLst/>
                          <a:latin typeface="inherit"/>
                        </a:rPr>
                        <a:t> </a:t>
                      </a:r>
                      <a:r>
                        <a:rPr lang="en-US" sz="1100" dirty="0" err="1">
                          <a:solidFill>
                            <a:srgbClr val="66D9EF"/>
                          </a:solidFill>
                          <a:effectLst/>
                          <a:latin typeface="inherit"/>
                        </a:rPr>
                        <a:t>int</a:t>
                      </a:r>
                      <a:r>
                        <a:rPr lang="en-US" sz="1100" dirty="0">
                          <a:solidFill>
                            <a:srgbClr val="F8F8F2"/>
                          </a:solidFill>
                          <a:effectLst/>
                          <a:latin typeface="inherit"/>
                        </a:rPr>
                        <a:t>[length];</a:t>
                      </a:r>
                      <a:r>
                        <a:rPr lang="en-US" sz="1100" dirty="0">
                          <a:solidFill>
                            <a:srgbClr val="006FE0"/>
                          </a:solidFill>
                          <a:effectLst/>
                          <a:latin typeface="inherit"/>
                        </a:rPr>
                        <a:t> </a:t>
                      </a:r>
                      <a:r>
                        <a:rPr lang="en-US" sz="1100" i="1" dirty="0">
                          <a:solidFill>
                            <a:srgbClr val="7EA16C"/>
                          </a:solidFill>
                          <a:effectLst/>
                          <a:latin typeface="inherit"/>
                        </a:rPr>
                        <a:t>// </a:t>
                      </a:r>
                      <a:r>
                        <a:rPr lang="ru-RU" sz="1100" i="1" dirty="0">
                          <a:solidFill>
                            <a:srgbClr val="7EA16C"/>
                          </a:solidFill>
                          <a:effectLst/>
                          <a:latin typeface="inherit"/>
                        </a:rPr>
                        <a:t>используем оператор </a:t>
                      </a:r>
                      <a:r>
                        <a:rPr lang="en-US" sz="1100" i="1" dirty="0">
                          <a:solidFill>
                            <a:srgbClr val="7EA16C"/>
                          </a:solidFill>
                          <a:effectLst/>
                          <a:latin typeface="inherit"/>
                        </a:rPr>
                        <a:t>new[] </a:t>
                      </a:r>
                      <a:r>
                        <a:rPr lang="ru-RU" sz="1100" i="1" dirty="0">
                          <a:solidFill>
                            <a:srgbClr val="7EA16C"/>
                          </a:solidFill>
                          <a:effectLst/>
                          <a:latin typeface="inherit"/>
                        </a:rPr>
                        <a:t>для выделения массива. Обратите внимание, переменная </a:t>
                      </a:r>
                      <a:r>
                        <a:rPr lang="en-US" sz="1100" i="1" dirty="0">
                          <a:solidFill>
                            <a:srgbClr val="7EA16C"/>
                          </a:solidFill>
                          <a:effectLst/>
                          <a:latin typeface="inherit"/>
                        </a:rPr>
                        <a:t>length </a:t>
                      </a:r>
                      <a:r>
                        <a:rPr lang="ru-RU" sz="1100" i="1" dirty="0">
                          <a:solidFill>
                            <a:srgbClr val="7EA16C"/>
                          </a:solidFill>
                          <a:effectLst/>
                          <a:latin typeface="inherit"/>
                        </a:rPr>
                        <a:t>не обязательно должна быть константой!</a:t>
                      </a:r>
                      <a:endParaRPr lang="ru-RU" sz="1100" dirty="0">
                        <a:solidFill>
                          <a:srgbClr val="FFFFFF"/>
                        </a:solidFill>
                        <a:effectLst/>
                        <a:latin typeface="inherit"/>
                      </a:endParaRPr>
                    </a:p>
                    <a:p>
                      <a:pPr algn="l" fontAlgn="t"/>
                      <a:r>
                        <a:rPr lang="ru-RU" sz="1100" dirty="0">
                          <a:solidFill>
                            <a:srgbClr val="006FE0"/>
                          </a:solidFill>
                          <a:effectLst/>
                          <a:latin typeface="inherit"/>
                        </a:rPr>
                        <a:t>    </a:t>
                      </a:r>
                      <a:r>
                        <a:rPr lang="en-US" sz="1100" dirty="0" err="1">
                          <a:solidFill>
                            <a:srgbClr val="F8F8F2"/>
                          </a:solidFill>
                          <a:effectLst/>
                          <a:latin typeface="inherit"/>
                        </a:rPr>
                        <a:t>std</a:t>
                      </a:r>
                      <a:r>
                        <a:rPr lang="en-US" sz="1100" dirty="0">
                          <a:solidFill>
                            <a:srgbClr val="F92672"/>
                          </a:solidFill>
                          <a:effectLst/>
                          <a:latin typeface="inherit"/>
                        </a:rPr>
                        <a:t>::</a:t>
                      </a:r>
                      <a:r>
                        <a:rPr lang="en-US" sz="1100" dirty="0" err="1">
                          <a:solidFill>
                            <a:srgbClr val="F8F8F2"/>
                          </a:solidFill>
                          <a:effectLst/>
                          <a:latin typeface="inherit"/>
                        </a:rPr>
                        <a:t>cout</a:t>
                      </a:r>
                      <a:r>
                        <a:rPr lang="en-US" sz="1100" dirty="0">
                          <a:solidFill>
                            <a:srgbClr val="006FE0"/>
                          </a:solidFill>
                          <a:effectLst/>
                          <a:latin typeface="inherit"/>
                        </a:rPr>
                        <a:t> </a:t>
                      </a:r>
                      <a:r>
                        <a:rPr lang="en-US" sz="1100" dirty="0">
                          <a:solidFill>
                            <a:srgbClr val="F92672"/>
                          </a:solidFill>
                          <a:effectLst/>
                          <a:latin typeface="inherit"/>
                        </a:rPr>
                        <a:t>&lt;&lt;</a:t>
                      </a:r>
                      <a:r>
                        <a:rPr lang="en-US" sz="1100" dirty="0">
                          <a:solidFill>
                            <a:srgbClr val="006FE0"/>
                          </a:solidFill>
                          <a:effectLst/>
                          <a:latin typeface="inherit"/>
                        </a:rPr>
                        <a:t> </a:t>
                      </a:r>
                      <a:r>
                        <a:rPr lang="en-US" sz="1100" dirty="0">
                          <a:solidFill>
                            <a:srgbClr val="E6DB74"/>
                          </a:solidFill>
                          <a:effectLst/>
                          <a:latin typeface="inherit"/>
                        </a:rPr>
                        <a:t>"I just allocated an array of integers of length "</a:t>
                      </a:r>
                      <a:r>
                        <a:rPr lang="en-US" sz="1100" dirty="0">
                          <a:solidFill>
                            <a:srgbClr val="006FE0"/>
                          </a:solidFill>
                          <a:effectLst/>
                          <a:latin typeface="inherit"/>
                        </a:rPr>
                        <a:t> </a:t>
                      </a:r>
                      <a:r>
                        <a:rPr lang="en-US" sz="1100" dirty="0">
                          <a:solidFill>
                            <a:srgbClr val="F92672"/>
                          </a:solidFill>
                          <a:effectLst/>
                          <a:latin typeface="inherit"/>
                        </a:rPr>
                        <a:t>&lt;&lt;</a:t>
                      </a:r>
                      <a:r>
                        <a:rPr lang="en-US" sz="1100" dirty="0">
                          <a:solidFill>
                            <a:srgbClr val="006FE0"/>
                          </a:solidFill>
                          <a:effectLst/>
                          <a:latin typeface="inherit"/>
                        </a:rPr>
                        <a:t> </a:t>
                      </a:r>
                      <a:r>
                        <a:rPr lang="en-US" sz="1100" dirty="0">
                          <a:solidFill>
                            <a:srgbClr val="F8F8F2"/>
                          </a:solidFill>
                          <a:effectLst/>
                          <a:latin typeface="inherit"/>
                        </a:rPr>
                        <a:t>length</a:t>
                      </a:r>
                      <a:r>
                        <a:rPr lang="en-US" sz="1100" dirty="0">
                          <a:solidFill>
                            <a:srgbClr val="006FE0"/>
                          </a:solidFill>
                          <a:effectLst/>
                          <a:latin typeface="inherit"/>
                        </a:rPr>
                        <a:t> </a:t>
                      </a:r>
                      <a:r>
                        <a:rPr lang="en-US" sz="1100" dirty="0">
                          <a:solidFill>
                            <a:srgbClr val="F92672"/>
                          </a:solidFill>
                          <a:effectLst/>
                          <a:latin typeface="inherit"/>
                        </a:rPr>
                        <a:t>&lt;&lt;</a:t>
                      </a:r>
                      <a:r>
                        <a:rPr lang="en-US" sz="1100" dirty="0">
                          <a:solidFill>
                            <a:srgbClr val="006FE0"/>
                          </a:solidFill>
                          <a:effectLst/>
                          <a:latin typeface="inherit"/>
                        </a:rPr>
                        <a:t> </a:t>
                      </a:r>
                      <a:r>
                        <a:rPr lang="en-US" sz="1100" dirty="0">
                          <a:solidFill>
                            <a:srgbClr val="E6DB74"/>
                          </a:solidFill>
                          <a:effectLst/>
                          <a:latin typeface="inherit"/>
                        </a:rPr>
                        <a:t>'\n'</a:t>
                      </a:r>
                      <a:r>
                        <a:rPr lang="en-US" sz="1100" dirty="0">
                          <a:solidFill>
                            <a:srgbClr val="F8F8F2"/>
                          </a:solidFill>
                          <a:effectLst/>
                          <a:latin typeface="inherit"/>
                        </a:rPr>
                        <a:t>;</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a:solidFill>
                            <a:srgbClr val="66D9EF"/>
                          </a:solidFill>
                          <a:effectLst/>
                          <a:latin typeface="inherit"/>
                        </a:rPr>
                        <a:t>array</a:t>
                      </a:r>
                      <a:r>
                        <a:rPr lang="en-US" sz="1100" dirty="0">
                          <a:solidFill>
                            <a:srgbClr val="F8F8F2"/>
                          </a:solidFill>
                          <a:effectLst/>
                          <a:latin typeface="inherit"/>
                        </a:rPr>
                        <a:t>[</a:t>
                      </a:r>
                      <a:r>
                        <a:rPr lang="en-US" sz="1100" dirty="0">
                          <a:solidFill>
                            <a:srgbClr val="E7A37A"/>
                          </a:solidFill>
                          <a:effectLst/>
                          <a:latin typeface="inherit"/>
                        </a:rPr>
                        <a:t>0</a:t>
                      </a:r>
                      <a:r>
                        <a:rPr lang="en-US" sz="1100" dirty="0">
                          <a:solidFill>
                            <a:srgbClr val="F8F8F2"/>
                          </a:solidFill>
                          <a:effectLst/>
                          <a:latin typeface="inherit"/>
                        </a:rPr>
                        <a:t>]</a:t>
                      </a:r>
                      <a:r>
                        <a:rPr lang="en-US" sz="1100" dirty="0">
                          <a:solidFill>
                            <a:srgbClr val="006FE0"/>
                          </a:solidFill>
                          <a:effectLst/>
                          <a:latin typeface="inherit"/>
                        </a:rPr>
                        <a:t> </a:t>
                      </a:r>
                      <a:r>
                        <a:rPr lang="en-US" sz="1100" dirty="0">
                          <a:solidFill>
                            <a:srgbClr val="F92672"/>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7</a:t>
                      </a:r>
                      <a:r>
                        <a:rPr lang="en-US" sz="1100" dirty="0">
                          <a:solidFill>
                            <a:srgbClr val="F8F8F2"/>
                          </a:solidFill>
                          <a:effectLst/>
                          <a:latin typeface="inherit"/>
                        </a:rPr>
                        <a:t>;</a:t>
                      </a:r>
                      <a:r>
                        <a:rPr lang="en-US" sz="1100" dirty="0">
                          <a:solidFill>
                            <a:srgbClr val="006FE0"/>
                          </a:solidFill>
                          <a:effectLst/>
                          <a:latin typeface="inherit"/>
                        </a:rPr>
                        <a:t> </a:t>
                      </a:r>
                      <a:r>
                        <a:rPr lang="en-US" sz="1100" i="1" dirty="0">
                          <a:solidFill>
                            <a:srgbClr val="7EA16C"/>
                          </a:solidFill>
                          <a:effectLst/>
                          <a:latin typeface="inherit"/>
                        </a:rPr>
                        <a:t>// </a:t>
                      </a:r>
                      <a:r>
                        <a:rPr lang="ru-RU" sz="1100" i="1" dirty="0">
                          <a:solidFill>
                            <a:srgbClr val="7EA16C"/>
                          </a:solidFill>
                          <a:effectLst/>
                          <a:latin typeface="inherit"/>
                        </a:rPr>
                        <a:t>присваиваем элементу под номером 0 значение 7</a:t>
                      </a:r>
                      <a:endParaRPr lang="ru-RU" sz="1100" dirty="0">
                        <a:solidFill>
                          <a:srgbClr val="FFFFFF"/>
                        </a:solidFill>
                        <a:effectLst/>
                        <a:latin typeface="inherit"/>
                      </a:endParaRPr>
                    </a:p>
                    <a:p>
                      <a:pPr algn="l" fontAlgn="t"/>
                      <a:r>
                        <a:rPr lang="ru-RU" sz="1100" dirty="0">
                          <a:solidFill>
                            <a:srgbClr val="006FE0"/>
                          </a:solidFill>
                          <a:effectLst/>
                          <a:latin typeface="inherit"/>
                        </a:rPr>
                        <a:t>    </a:t>
                      </a:r>
                      <a:r>
                        <a:rPr lang="en-US" sz="1100" dirty="0">
                          <a:solidFill>
                            <a:srgbClr val="F8F8F2"/>
                          </a:solidFill>
                          <a:effectLst/>
                          <a:latin typeface="inherit"/>
                        </a:rPr>
                        <a:t>delete[]</a:t>
                      </a:r>
                      <a:r>
                        <a:rPr lang="en-US" sz="1100" dirty="0">
                          <a:solidFill>
                            <a:srgbClr val="006FE0"/>
                          </a:solidFill>
                          <a:effectLst/>
                          <a:latin typeface="inherit"/>
                        </a:rPr>
                        <a:t> </a:t>
                      </a:r>
                      <a:r>
                        <a:rPr lang="en-US" sz="1100" dirty="0">
                          <a:solidFill>
                            <a:srgbClr val="66D9EF"/>
                          </a:solidFill>
                          <a:effectLst/>
                          <a:latin typeface="inherit"/>
                        </a:rPr>
                        <a:t>array</a:t>
                      </a:r>
                      <a:r>
                        <a:rPr lang="en-US" sz="1100" dirty="0">
                          <a:solidFill>
                            <a:srgbClr val="F8F8F2"/>
                          </a:solidFill>
                          <a:effectLst/>
                          <a:latin typeface="inherit"/>
                        </a:rPr>
                        <a:t>;</a:t>
                      </a:r>
                      <a:r>
                        <a:rPr lang="en-US" sz="1100" dirty="0">
                          <a:solidFill>
                            <a:srgbClr val="006FE0"/>
                          </a:solidFill>
                          <a:effectLst/>
                          <a:latin typeface="inherit"/>
                        </a:rPr>
                        <a:t> </a:t>
                      </a:r>
                      <a:r>
                        <a:rPr lang="en-US" sz="1100" i="1" dirty="0">
                          <a:solidFill>
                            <a:srgbClr val="7EA16C"/>
                          </a:solidFill>
                          <a:effectLst/>
                          <a:latin typeface="inherit"/>
                        </a:rPr>
                        <a:t>// </a:t>
                      </a:r>
                      <a:r>
                        <a:rPr lang="ru-RU" sz="1100" i="1" dirty="0">
                          <a:solidFill>
                            <a:srgbClr val="7EA16C"/>
                          </a:solidFill>
                          <a:effectLst/>
                          <a:latin typeface="inherit"/>
                        </a:rPr>
                        <a:t>используем оператор </a:t>
                      </a:r>
                      <a:r>
                        <a:rPr lang="en-US" sz="1100" i="1" dirty="0">
                          <a:solidFill>
                            <a:srgbClr val="7EA16C"/>
                          </a:solidFill>
                          <a:effectLst/>
                          <a:latin typeface="inherit"/>
                        </a:rPr>
                        <a:t>delete[] </a:t>
                      </a:r>
                      <a:r>
                        <a:rPr lang="ru-RU" sz="1100" i="1" dirty="0">
                          <a:solidFill>
                            <a:srgbClr val="7EA16C"/>
                          </a:solidFill>
                          <a:effectLst/>
                          <a:latin typeface="inherit"/>
                        </a:rPr>
                        <a:t>для освобождения выделенной для массива памяти</a:t>
                      </a:r>
                      <a:endParaRPr lang="ru-RU" sz="1100" dirty="0">
                        <a:solidFill>
                          <a:srgbClr val="FFFFFF"/>
                        </a:solidFill>
                        <a:effectLst/>
                        <a:latin typeface="inherit"/>
                      </a:endParaRPr>
                    </a:p>
                    <a:p>
                      <a:pPr algn="l" fontAlgn="t"/>
                      <a:r>
                        <a:rPr lang="ru-RU" sz="1100" dirty="0">
                          <a:solidFill>
                            <a:srgbClr val="006FE0"/>
                          </a:solidFill>
                          <a:effectLst/>
                          <a:latin typeface="inherit"/>
                        </a:rPr>
                        <a:t>    </a:t>
                      </a:r>
                      <a:r>
                        <a:rPr lang="en-US" sz="1100" dirty="0">
                          <a:solidFill>
                            <a:srgbClr val="66D9EF"/>
                          </a:solidFill>
                          <a:effectLst/>
                          <a:latin typeface="inherit"/>
                        </a:rPr>
                        <a:t>array</a:t>
                      </a:r>
                      <a:r>
                        <a:rPr lang="en-US" sz="1100" dirty="0">
                          <a:solidFill>
                            <a:srgbClr val="006FE0"/>
                          </a:solidFill>
                          <a:effectLst/>
                          <a:latin typeface="inherit"/>
                        </a:rPr>
                        <a:t> </a:t>
                      </a:r>
                      <a:r>
                        <a:rPr lang="en-US" sz="1100" dirty="0">
                          <a:solidFill>
                            <a:srgbClr val="F92672"/>
                          </a:solidFill>
                          <a:effectLst/>
                          <a:latin typeface="inherit"/>
                        </a:rPr>
                        <a:t>=</a:t>
                      </a:r>
                      <a:r>
                        <a:rPr lang="en-US" sz="1100" dirty="0">
                          <a:solidFill>
                            <a:srgbClr val="006FE0"/>
                          </a:solidFill>
                          <a:effectLst/>
                          <a:latin typeface="inherit"/>
                        </a:rPr>
                        <a:t> </a:t>
                      </a:r>
                      <a:r>
                        <a:rPr lang="en-US" sz="1100" dirty="0">
                          <a:solidFill>
                            <a:srgbClr val="E7A37A"/>
                          </a:solidFill>
                          <a:effectLst/>
                          <a:latin typeface="inherit"/>
                        </a:rPr>
                        <a:t>0</a:t>
                      </a:r>
                      <a:r>
                        <a:rPr lang="en-US" sz="1100" dirty="0">
                          <a:solidFill>
                            <a:srgbClr val="F8F8F2"/>
                          </a:solidFill>
                          <a:effectLst/>
                          <a:latin typeface="inherit"/>
                        </a:rPr>
                        <a:t>;</a:t>
                      </a:r>
                      <a:r>
                        <a:rPr lang="en-US" sz="1100" dirty="0">
                          <a:solidFill>
                            <a:srgbClr val="006FE0"/>
                          </a:solidFill>
                          <a:effectLst/>
                          <a:latin typeface="inherit"/>
                        </a:rPr>
                        <a:t> </a:t>
                      </a:r>
                      <a:r>
                        <a:rPr lang="en-US" sz="1100" i="1" dirty="0">
                          <a:solidFill>
                            <a:srgbClr val="7EA16C"/>
                          </a:solidFill>
                          <a:effectLst/>
                          <a:latin typeface="inherit"/>
                        </a:rPr>
                        <a:t>// </a:t>
                      </a:r>
                      <a:r>
                        <a:rPr lang="ru-RU" sz="1100" i="1" dirty="0">
                          <a:solidFill>
                            <a:srgbClr val="7EA16C"/>
                          </a:solidFill>
                          <a:effectLst/>
                          <a:latin typeface="inherit"/>
                        </a:rPr>
                        <a:t>используйте </a:t>
                      </a:r>
                      <a:r>
                        <a:rPr lang="en-US" sz="1100" i="1" dirty="0" err="1">
                          <a:solidFill>
                            <a:srgbClr val="7EA16C"/>
                          </a:solidFill>
                          <a:effectLst/>
                          <a:latin typeface="inherit"/>
                        </a:rPr>
                        <a:t>nullptr</a:t>
                      </a:r>
                      <a:r>
                        <a:rPr lang="en-US" sz="1100" i="1" dirty="0">
                          <a:solidFill>
                            <a:srgbClr val="7EA16C"/>
                          </a:solidFill>
                          <a:effectLst/>
                          <a:latin typeface="inherit"/>
                        </a:rPr>
                        <a:t> </a:t>
                      </a:r>
                      <a:r>
                        <a:rPr lang="ru-RU" sz="1100" i="1" dirty="0">
                          <a:solidFill>
                            <a:srgbClr val="7EA16C"/>
                          </a:solidFill>
                          <a:effectLst/>
                          <a:latin typeface="inherit"/>
                        </a:rPr>
                        <a:t>вместо 0 в </a:t>
                      </a:r>
                      <a:r>
                        <a:rPr lang="en-US" sz="1100" i="1" dirty="0">
                          <a:solidFill>
                            <a:srgbClr val="7EA16C"/>
                          </a:solidFill>
                          <a:effectLst/>
                          <a:latin typeface="inherit"/>
                        </a:rPr>
                        <a:t>C++11</a:t>
                      </a:r>
                      <a:endParaRPr lang="en-US" sz="1100" dirty="0">
                        <a:solidFill>
                          <a:srgbClr val="FFFFFF"/>
                        </a:solidFill>
                        <a:effectLst/>
                        <a:latin typeface="inherit"/>
                      </a:endParaRPr>
                    </a:p>
                    <a:p>
                      <a:pPr algn="l" fontAlgn="t"/>
                      <a:r>
                        <a:rPr lang="en-US" sz="1100" dirty="0">
                          <a:solidFill>
                            <a:srgbClr val="006FE0"/>
                          </a:solidFill>
                          <a:effectLst/>
                          <a:latin typeface="inherit"/>
                        </a:rPr>
                        <a:t>    </a:t>
                      </a:r>
                      <a:r>
                        <a:rPr lang="en-US" sz="1100" dirty="0">
                          <a:solidFill>
                            <a:srgbClr val="F92672"/>
                          </a:solidFill>
                          <a:effectLst/>
                          <a:latin typeface="inherit"/>
                        </a:rPr>
                        <a:t>return</a:t>
                      </a:r>
                      <a:r>
                        <a:rPr lang="en-US" sz="1100" dirty="0">
                          <a:solidFill>
                            <a:srgbClr val="006FE0"/>
                          </a:solidFill>
                          <a:effectLst/>
                          <a:latin typeface="inherit"/>
                        </a:rPr>
                        <a:t> </a:t>
                      </a:r>
                      <a:r>
                        <a:rPr lang="en-US" sz="1100" dirty="0">
                          <a:solidFill>
                            <a:srgbClr val="E7A37A"/>
                          </a:solidFill>
                          <a:effectLst/>
                          <a:latin typeface="inherit"/>
                        </a:rPr>
                        <a:t>0</a:t>
                      </a:r>
                      <a:r>
                        <a:rPr lang="en-US" sz="1100" dirty="0">
                          <a:solidFill>
                            <a:srgbClr val="F8F8F2"/>
                          </a:solidFill>
                          <a:effectLst/>
                          <a:latin typeface="inherit"/>
                        </a:rPr>
                        <a:t>;</a:t>
                      </a:r>
                      <a:endParaRPr lang="en-US" sz="1100" dirty="0">
                        <a:solidFill>
                          <a:srgbClr val="FFFFFF"/>
                        </a:solidFill>
                        <a:effectLst/>
                        <a:latin typeface="inherit"/>
                      </a:endParaRPr>
                    </a:p>
                    <a:p>
                      <a:pPr algn="l" fontAlgn="t"/>
                      <a:r>
                        <a:rPr lang="en-US" sz="1100" dirty="0">
                          <a:solidFill>
                            <a:srgbClr val="F8F8F2"/>
                          </a:solidFill>
                          <a:effectLst/>
                          <a:latin typeface="inherit"/>
                        </a:rPr>
                        <a:t>}</a:t>
                      </a:r>
                      <a:endParaRPr lang="en-US" sz="1100" dirty="0">
                        <a:solidFill>
                          <a:srgbClr val="FFFFFF"/>
                        </a:solidFill>
                        <a:effectLst/>
                        <a:latin typeface="inherit"/>
                      </a:endParaRPr>
                    </a:p>
                  </a:txBody>
                  <a:tcPr marL="55382" marR="55382" marT="27691" marB="27691">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10</a:t>
            </a:fld>
            <a:endParaRPr lang="ru-RU"/>
          </a:p>
        </p:txBody>
      </p:sp>
      <p:sp>
        <p:nvSpPr>
          <p:cNvPr id="7" name="Прямоугольник 6"/>
          <p:cNvSpPr/>
          <p:nvPr/>
        </p:nvSpPr>
        <p:spPr>
          <a:xfrm>
            <a:off x="395535" y="1012086"/>
            <a:ext cx="1928733" cy="369332"/>
          </a:xfrm>
          <a:prstGeom prst="rect">
            <a:avLst/>
          </a:prstGeom>
        </p:spPr>
        <p:txBody>
          <a:bodyPr wrap="none">
            <a:spAutoFit/>
          </a:bodyPr>
          <a:lstStyle/>
          <a:p>
            <a:r>
              <a:rPr lang="en-US" b="1" dirty="0"/>
              <a:t>new[]</a:t>
            </a:r>
            <a:r>
              <a:rPr lang="en-US" dirty="0"/>
              <a:t> </a:t>
            </a:r>
            <a:r>
              <a:rPr lang="ru-RU" dirty="0"/>
              <a:t>и </a:t>
            </a:r>
            <a:r>
              <a:rPr lang="en-US" b="1" dirty="0"/>
              <a:t>delete[]</a:t>
            </a:r>
            <a:r>
              <a:rPr lang="en-US" dirty="0"/>
              <a:t>.</a:t>
            </a:r>
            <a:endParaRPr lang="ru-RU" dirty="0"/>
          </a:p>
        </p:txBody>
      </p:sp>
    </p:spTree>
    <p:extLst>
      <p:ext uri="{BB962C8B-B14F-4D97-AF65-F5344CB8AC3E}">
        <p14:creationId xmlns:p14="http://schemas.microsoft.com/office/powerpoint/2010/main" val="417669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6" name="Объект 5"/>
          <p:cNvGraphicFramePr>
            <a:graphicFrameLocks noGrp="1"/>
          </p:cNvGraphicFramePr>
          <p:nvPr>
            <p:ph sz="quarter" idx="1"/>
          </p:nvPr>
        </p:nvGraphicFramePr>
        <p:xfrm>
          <a:off x="454549" y="3892313"/>
          <a:ext cx="7472903" cy="289399"/>
        </p:xfrm>
        <a:graphic>
          <a:graphicData uri="http://schemas.openxmlformats.org/drawingml/2006/table">
            <a:tbl>
              <a:tblPr/>
              <a:tblGrid>
                <a:gridCol w="170100"/>
                <a:gridCol w="7302803"/>
              </a:tblGrid>
              <a:tr h="289399">
                <a:tc>
                  <a:txBody>
                    <a:bodyPr/>
                    <a:lstStyle/>
                    <a:p>
                      <a:pPr algn="ctr" fontAlgn="t"/>
                      <a:r>
                        <a:rPr lang="ru-RU" sz="140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66D9EF"/>
                          </a:solidFill>
                          <a:effectLst/>
                          <a:latin typeface="inherit"/>
                        </a:rPr>
                        <a:t>array</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[length]();</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11</a:t>
            </a:fld>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3458234423"/>
              </p:ext>
            </p:extLst>
          </p:nvPr>
        </p:nvGraphicFramePr>
        <p:xfrm>
          <a:off x="467544" y="4509120"/>
          <a:ext cx="7472903" cy="506448"/>
        </p:xfrm>
        <a:graphic>
          <a:graphicData uri="http://schemas.openxmlformats.org/drawingml/2006/table">
            <a:tbl>
              <a:tblPr/>
              <a:tblGrid>
                <a:gridCol w="170100"/>
                <a:gridCol w="7302803"/>
              </a:tblGrid>
              <a:tr h="50644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fixedArray</a:t>
                      </a:r>
                      <a:r>
                        <a:rPr lang="en-US" sz="1400" dirty="0">
                          <a:solidFill>
                            <a:srgbClr val="F8F8F2"/>
                          </a:solidFill>
                          <a:effectLst/>
                          <a:latin typeface="inherit"/>
                        </a:rPr>
                        <a:t>[</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9</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7</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3</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1</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инициализируем фиксированный массив</a:t>
                      </a:r>
                      <a:endParaRPr lang="ru-RU"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66D9EF"/>
                          </a:solidFill>
                          <a:effectLst/>
                          <a:latin typeface="inherit"/>
                        </a:rPr>
                        <a:t>array</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9</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7</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3</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1</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инициализируем динамический массив</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266477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graphicFrame>
        <p:nvGraphicFramePr>
          <p:cNvPr id="5" name="Таблица 4"/>
          <p:cNvGraphicFramePr>
            <a:graphicFrameLocks noGrp="1"/>
          </p:cNvGraphicFramePr>
          <p:nvPr/>
        </p:nvGraphicFramePr>
        <p:xfrm>
          <a:off x="454549" y="3458214"/>
          <a:ext cx="7472903" cy="1157596"/>
        </p:xfrm>
        <a:graphic>
          <a:graphicData uri="http://schemas.openxmlformats.org/drawingml/2006/table">
            <a:tbl>
              <a:tblPr/>
              <a:tblGrid>
                <a:gridCol w="170100"/>
                <a:gridCol w="7302803"/>
              </a:tblGrid>
              <a:tr h="1157596">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err="1">
                          <a:solidFill>
                            <a:srgbClr val="66D9EF"/>
                          </a:solidFill>
                          <a:effectLst/>
                          <a:latin typeface="inherit"/>
                        </a:rPr>
                        <a:t>char</a:t>
                      </a:r>
                      <a:r>
                        <a:rPr lang="ru-RU" sz="1400" dirty="0">
                          <a:solidFill>
                            <a:srgbClr val="006FE0"/>
                          </a:solidFill>
                          <a:effectLst/>
                          <a:latin typeface="inherit"/>
                        </a:rPr>
                        <a:t> </a:t>
                      </a:r>
                      <a:r>
                        <a:rPr lang="ru-RU" sz="1400" dirty="0" err="1">
                          <a:solidFill>
                            <a:srgbClr val="F8F8F2"/>
                          </a:solidFill>
                          <a:effectLst/>
                          <a:latin typeface="inherit"/>
                        </a:rPr>
                        <a:t>name</a:t>
                      </a:r>
                      <a:r>
                        <a:rPr lang="ru-RU" sz="1400" dirty="0">
                          <a:solidFill>
                            <a:srgbClr val="F8F8F2"/>
                          </a:solidFill>
                          <a:effectLst/>
                          <a:latin typeface="inherit"/>
                        </a:rPr>
                        <a:t>[</a:t>
                      </a:r>
                      <a:r>
                        <a:rPr lang="ru-RU" sz="1400" dirty="0">
                          <a:solidFill>
                            <a:srgbClr val="E7A37A"/>
                          </a:solidFill>
                          <a:effectLst/>
                          <a:latin typeface="inherit"/>
                        </a:rPr>
                        <a:t>30</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будем надеяться, что пользователь введёт имя длиной менее 30 символов!</a:t>
                      </a:r>
                      <a:endParaRPr lang="ru-RU" sz="1400" dirty="0">
                        <a:solidFill>
                          <a:srgbClr val="FFFFFF"/>
                        </a:solidFill>
                        <a:effectLst/>
                        <a:latin typeface="inherit"/>
                      </a:endParaRPr>
                    </a:p>
                    <a:p>
                      <a:pPr algn="l" fontAlgn="t"/>
                      <a:r>
                        <a:rPr lang="ru-RU" sz="1400" dirty="0" err="1">
                          <a:solidFill>
                            <a:srgbClr val="66D9EF"/>
                          </a:solidFill>
                          <a:effectLst/>
                          <a:latin typeface="inherit"/>
                        </a:rPr>
                        <a:t>Monster</a:t>
                      </a:r>
                      <a:r>
                        <a:rPr lang="ru-RU" sz="1400" dirty="0">
                          <a:solidFill>
                            <a:srgbClr val="66D9EF"/>
                          </a:solidFill>
                          <a:effectLst/>
                          <a:latin typeface="inherit"/>
                        </a:rPr>
                        <a:t> </a:t>
                      </a:r>
                      <a:r>
                        <a:rPr lang="ru-RU" sz="1400" dirty="0" err="1">
                          <a:solidFill>
                            <a:srgbClr val="F8F8F2"/>
                          </a:solidFill>
                          <a:effectLst/>
                          <a:latin typeface="inherit"/>
                        </a:rPr>
                        <a:t>monster</a:t>
                      </a:r>
                      <a:r>
                        <a:rPr lang="ru-RU" sz="1400" dirty="0">
                          <a:solidFill>
                            <a:srgbClr val="F8F8F2"/>
                          </a:solidFill>
                          <a:effectLst/>
                          <a:latin typeface="inherit"/>
                        </a:rPr>
                        <a:t>[</a:t>
                      </a:r>
                      <a:r>
                        <a:rPr lang="ru-RU" sz="1400" dirty="0">
                          <a:solidFill>
                            <a:srgbClr val="E7A37A"/>
                          </a:solidFill>
                          <a:effectLst/>
                          <a:latin typeface="inherit"/>
                        </a:rPr>
                        <a:t>30</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30 монстров максимум</a:t>
                      </a:r>
                      <a:endParaRPr lang="ru-RU" sz="1400" dirty="0">
                        <a:solidFill>
                          <a:srgbClr val="FFFFFF"/>
                        </a:solidFill>
                        <a:effectLst/>
                        <a:latin typeface="inherit"/>
                      </a:endParaRPr>
                    </a:p>
                    <a:p>
                      <a:pPr algn="l" fontAlgn="t"/>
                      <a:r>
                        <a:rPr lang="ru-RU" sz="1400" dirty="0" err="1">
                          <a:solidFill>
                            <a:srgbClr val="66D9EF"/>
                          </a:solidFill>
                          <a:effectLst/>
                          <a:latin typeface="inherit"/>
                        </a:rPr>
                        <a:t>Polygon</a:t>
                      </a:r>
                      <a:r>
                        <a:rPr lang="ru-RU" sz="1400" dirty="0">
                          <a:solidFill>
                            <a:srgbClr val="66D9EF"/>
                          </a:solidFill>
                          <a:effectLst/>
                          <a:latin typeface="inherit"/>
                        </a:rPr>
                        <a:t> </a:t>
                      </a:r>
                      <a:r>
                        <a:rPr lang="ru-RU" sz="1400" dirty="0" err="1">
                          <a:solidFill>
                            <a:srgbClr val="F8F8F2"/>
                          </a:solidFill>
                          <a:effectLst/>
                          <a:latin typeface="inherit"/>
                        </a:rPr>
                        <a:t>rendering</a:t>
                      </a:r>
                      <a:r>
                        <a:rPr lang="ru-RU" sz="1400" dirty="0">
                          <a:solidFill>
                            <a:srgbClr val="F8F8F2"/>
                          </a:solidFill>
                          <a:effectLst/>
                          <a:latin typeface="inherit"/>
                        </a:rPr>
                        <a:t>[</a:t>
                      </a:r>
                      <a:r>
                        <a:rPr lang="ru-RU" sz="1400" dirty="0">
                          <a:solidFill>
                            <a:srgbClr val="E7A37A"/>
                          </a:solidFill>
                          <a:effectLst/>
                          <a:latin typeface="inherit"/>
                        </a:rPr>
                        <a:t>40000</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этому 3d </a:t>
                      </a:r>
                      <a:r>
                        <a:rPr lang="ru-RU" sz="1400" i="1" dirty="0" err="1">
                          <a:solidFill>
                            <a:srgbClr val="7EA16C"/>
                          </a:solidFill>
                          <a:effectLst/>
                          <a:latin typeface="inherit"/>
                        </a:rPr>
                        <a:t>rendering</a:t>
                      </a:r>
                      <a:r>
                        <a:rPr lang="ru-RU" sz="1400" i="1" dirty="0">
                          <a:solidFill>
                            <a:srgbClr val="7EA16C"/>
                          </a:solidFill>
                          <a:effectLst/>
                          <a:latin typeface="inherit"/>
                        </a:rPr>
                        <a:t>-у лучше состоять из менее чем 40 000 полигонов!</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886716699"/>
              </p:ext>
            </p:extLst>
          </p:nvPr>
        </p:nvGraphicFramePr>
        <p:xfrm>
          <a:off x="467544" y="4941168"/>
          <a:ext cx="7472903" cy="940547"/>
        </p:xfrm>
        <a:graphic>
          <a:graphicData uri="http://schemas.openxmlformats.org/drawingml/2006/table">
            <a:tbl>
              <a:tblPr/>
              <a:tblGrid>
                <a:gridCol w="170100"/>
                <a:gridCol w="7302803"/>
              </a:tblGrid>
              <a:tr h="940547">
                <a:tc>
                  <a:txBody>
                    <a:bodyPr/>
                    <a:lstStyle/>
                    <a:p>
                      <a:pPr algn="ctr" fontAlgn="t"/>
                      <a:r>
                        <a:rPr lang="ru-RU" sz="1400">
                          <a:solidFill>
                            <a:srgbClr val="979797"/>
                          </a:solidFill>
                          <a:effectLst/>
                          <a:latin typeface="inherit"/>
                        </a:rPr>
                        <a:t/>
                      </a:r>
                      <a:br>
                        <a:rPr lang="ru-RU" sz="1400">
                          <a:solidFill>
                            <a:srgbClr val="979797"/>
                          </a:solidFill>
                          <a:effectLst/>
                          <a:latin typeface="inherit"/>
                        </a:rPr>
                      </a:br>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err="1">
                          <a:solidFill>
                            <a:srgbClr val="66D9EF"/>
                          </a:solidFill>
                          <a:effectLst/>
                          <a:latin typeface="inherit"/>
                        </a:rPr>
                        <a:t>int</a:t>
                      </a:r>
                      <a:r>
                        <a:rPr lang="ru-RU" sz="1400" dirty="0">
                          <a:solidFill>
                            <a:srgbClr val="006FE0"/>
                          </a:solidFill>
                          <a:effectLst/>
                          <a:latin typeface="inherit"/>
                        </a:rPr>
                        <a:t> </a:t>
                      </a:r>
                      <a:r>
                        <a:rPr lang="ru-RU" sz="1400" dirty="0" err="1">
                          <a:solidFill>
                            <a:srgbClr val="66D9EF"/>
                          </a:solidFill>
                          <a:effectLst/>
                          <a:latin typeface="inherit"/>
                        </a:rPr>
                        <a:t>main</a:t>
                      </a:r>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006FE0"/>
                          </a:solidFill>
                          <a:effectLst/>
                          <a:latin typeface="inherit"/>
                        </a:rPr>
                        <a:t> </a:t>
                      </a:r>
                      <a:r>
                        <a:rPr lang="ru-RU" sz="1400" dirty="0" err="1">
                          <a:solidFill>
                            <a:srgbClr val="66D9EF"/>
                          </a:solidFill>
                          <a:effectLst/>
                          <a:latin typeface="inherit"/>
                        </a:rPr>
                        <a:t>array</a:t>
                      </a:r>
                      <a:r>
                        <a:rPr lang="ru-RU" sz="1400" dirty="0">
                          <a:solidFill>
                            <a:srgbClr val="F8F8F2"/>
                          </a:solidFill>
                          <a:effectLst/>
                          <a:latin typeface="inherit"/>
                        </a:rPr>
                        <a:t>[</a:t>
                      </a:r>
                      <a:r>
                        <a:rPr lang="ru-RU" sz="1400" dirty="0">
                          <a:solidFill>
                            <a:srgbClr val="E7A37A"/>
                          </a:solidFill>
                          <a:effectLst/>
                          <a:latin typeface="inherit"/>
                        </a:rPr>
                        <a:t>1000000000</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выделяем 1 миллиард целочисленных значений</a:t>
                      </a:r>
                      <a:endParaRPr lang="ru-RU" sz="1400" dirty="0">
                        <a:solidFill>
                          <a:srgbClr val="FFFFFF"/>
                        </a:solidFill>
                        <a:effectLst/>
                        <a:latin typeface="inherit"/>
                      </a:endParaRPr>
                    </a:p>
                    <a:p>
                      <a:pPr algn="l" fontAlgn="t"/>
                      <a:r>
                        <a:rPr lang="ru-RU" sz="1400" dirty="0">
                          <a:solidFill>
                            <a:srgbClr val="F8F8F2"/>
                          </a:solidFill>
                          <a:effectLst/>
                          <a:latin typeface="inherit"/>
                        </a:rPr>
                        <a:t>}</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303855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nvPr>
        </p:nvGraphicFramePr>
        <p:xfrm>
          <a:off x="454235" y="3788609"/>
          <a:ext cx="7473531" cy="496806"/>
        </p:xfrm>
        <a:graphic>
          <a:graphicData uri="http://schemas.openxmlformats.org/drawingml/2006/table">
            <a:tbl>
              <a:tblPr/>
              <a:tblGrid>
                <a:gridCol w="165572"/>
                <a:gridCol w="7307959"/>
              </a:tblGrid>
              <a:tr h="490604">
                <a:tc>
                  <a:txBody>
                    <a:bodyPr/>
                    <a:lstStyle/>
                    <a:p>
                      <a:pPr algn="ctr" fontAlgn="t"/>
                      <a:r>
                        <a:rPr lang="ru-RU" sz="1400">
                          <a:solidFill>
                            <a:srgbClr val="898989"/>
                          </a:solidFill>
                          <a:effectLst/>
                          <a:latin typeface="inherit"/>
                        </a:rPr>
                        <a:t>1</a:t>
                      </a:r>
                    </a:p>
                  </a:txBody>
                  <a:tcPr marL="70086" marR="70086" marT="35043" marB="35043">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err="1">
                          <a:solidFill>
                            <a:srgbClr val="66D9EF"/>
                          </a:solidFill>
                          <a:effectLst/>
                          <a:latin typeface="inherit"/>
                        </a:rPr>
                        <a:t>int</a:t>
                      </a:r>
                      <a:r>
                        <a:rPr lang="ru-RU" sz="1400" dirty="0">
                          <a:solidFill>
                            <a:srgbClr val="006FE0"/>
                          </a:solidFill>
                          <a:effectLst/>
                          <a:latin typeface="inherit"/>
                        </a:rPr>
                        <a:t> </a:t>
                      </a:r>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err="1">
                          <a:solidFill>
                            <a:srgbClr val="F8F8F2"/>
                          </a:solidFill>
                          <a:effectLst/>
                          <a:latin typeface="inherit"/>
                        </a:rPr>
                        <a:t>new</a:t>
                      </a:r>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динамически выделяем целочисленную переменную и присваиваем её адрес </a:t>
                      </a:r>
                      <a:r>
                        <a:rPr lang="ru-RU" sz="1400" i="1" dirty="0" err="1">
                          <a:solidFill>
                            <a:srgbClr val="7EA16C"/>
                          </a:solidFill>
                          <a:effectLst/>
                          <a:latin typeface="inherit"/>
                        </a:rPr>
                        <a:t>ptr</a:t>
                      </a:r>
                      <a:r>
                        <a:rPr lang="ru-RU" sz="1400" i="1" dirty="0">
                          <a:solidFill>
                            <a:srgbClr val="7EA16C"/>
                          </a:solidFill>
                          <a:effectLst/>
                          <a:latin typeface="inherit"/>
                        </a:rPr>
                        <a:t>, чтобы потом иметь доступ к ней</a:t>
                      </a:r>
                      <a:endParaRPr lang="ru-RU" sz="1400" dirty="0">
                        <a:solidFill>
                          <a:srgbClr val="FFFFFF"/>
                        </a:solidFill>
                        <a:effectLst/>
                        <a:latin typeface="inherit"/>
                      </a:endParaRPr>
                    </a:p>
                  </a:txBody>
                  <a:tcPr marL="70086" marR="70086" marT="35043" marB="35043">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637898931"/>
              </p:ext>
            </p:extLst>
          </p:nvPr>
        </p:nvGraphicFramePr>
        <p:xfrm>
          <a:off x="467544" y="1988840"/>
          <a:ext cx="7472923" cy="505938"/>
        </p:xfrm>
        <a:graphic>
          <a:graphicData uri="http://schemas.openxmlformats.org/drawingml/2006/table">
            <a:tbl>
              <a:tblPr/>
              <a:tblGrid>
                <a:gridCol w="169954"/>
                <a:gridCol w="7302969"/>
              </a:tblGrid>
              <a:tr h="505938">
                <a:tc>
                  <a:txBody>
                    <a:bodyPr/>
                    <a:lstStyle/>
                    <a:p>
                      <a:pPr algn="ctr" fontAlgn="t"/>
                      <a:r>
                        <a:rPr lang="ru-RU" sz="1400">
                          <a:solidFill>
                            <a:srgbClr val="898989"/>
                          </a:solidFill>
                          <a:effectLst/>
                          <a:latin typeface="inherit"/>
                        </a:rPr>
                        <a:t>1</a:t>
                      </a:r>
                    </a:p>
                  </a:txBody>
                  <a:tcPr marL="72277" marR="72277" marT="36138" marB="36138">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err="1">
                          <a:solidFill>
                            <a:srgbClr val="F8F8F2"/>
                          </a:solidFill>
                          <a:effectLst/>
                          <a:latin typeface="inherit"/>
                        </a:rPr>
                        <a:t>new</a:t>
                      </a:r>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динамически выделяем целочисленную переменную и сразу же отбрасываем результат (так как нигде его не сохраняем)</a:t>
                      </a:r>
                      <a:endParaRPr lang="ru-RU" sz="1400" dirty="0">
                        <a:solidFill>
                          <a:srgbClr val="FFFFFF"/>
                        </a:solidFill>
                        <a:effectLst/>
                        <a:latin typeface="inherit"/>
                      </a:endParaRPr>
                    </a:p>
                  </a:txBody>
                  <a:tcPr marL="72277" marR="72277" marT="36138" marB="36138">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588935871"/>
              </p:ext>
            </p:extLst>
          </p:nvPr>
        </p:nvGraphicFramePr>
        <p:xfrm>
          <a:off x="467544" y="4869160"/>
          <a:ext cx="7472903" cy="289399"/>
        </p:xfrm>
        <a:graphic>
          <a:graphicData uri="http://schemas.openxmlformats.org/drawingml/2006/table">
            <a:tbl>
              <a:tblPr/>
              <a:tblGrid>
                <a:gridCol w="170100"/>
                <a:gridCol w="7302803"/>
              </a:tblGrid>
              <a:tr h="289399">
                <a:tc>
                  <a:txBody>
                    <a:bodyPr/>
                    <a:lstStyle/>
                    <a:p>
                      <a:pPr algn="ctr" fontAlgn="t"/>
                      <a:r>
                        <a:rPr lang="ru-RU" sz="140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8</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присваиваем значение 8 только что выделенной памяти</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695686332"/>
              </p:ext>
            </p:extLst>
          </p:nvPr>
        </p:nvGraphicFramePr>
        <p:xfrm>
          <a:off x="467544" y="5373216"/>
          <a:ext cx="7472903" cy="506448"/>
        </p:xfrm>
        <a:graphic>
          <a:graphicData uri="http://schemas.openxmlformats.org/drawingml/2006/table">
            <a:tbl>
              <a:tblPr/>
              <a:tblGrid>
                <a:gridCol w="170100"/>
                <a:gridCol w="7302803"/>
              </a:tblGrid>
              <a:tr h="50644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F8F8F2"/>
                          </a:solidFill>
                          <a:effectLst/>
                          <a:latin typeface="inherit"/>
                        </a:rPr>
                        <a:t>ptr1</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E7A37A"/>
                          </a:solidFill>
                          <a:effectLst/>
                          <a:latin typeface="inherit"/>
                        </a:rPr>
                        <a:t>7</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используем прямую инициализацию</a:t>
                      </a:r>
                      <a:endParaRPr lang="ru-RU"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F8F8F2"/>
                          </a:solidFill>
                          <a:effectLst/>
                          <a:latin typeface="inherit"/>
                        </a:rPr>
                        <a:t>ptr2</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8</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используем </a:t>
                      </a:r>
                      <a:r>
                        <a:rPr lang="en-US" sz="1400" i="1" dirty="0">
                          <a:solidFill>
                            <a:srgbClr val="7EA16C"/>
                          </a:solidFill>
                          <a:effectLst/>
                          <a:latin typeface="inherit"/>
                        </a:rPr>
                        <a:t>uniform </a:t>
                      </a:r>
                      <a:r>
                        <a:rPr lang="ru-RU" sz="1400" i="1" dirty="0">
                          <a:solidFill>
                            <a:srgbClr val="7EA16C"/>
                          </a:solidFill>
                          <a:effectLst/>
                          <a:latin typeface="inherit"/>
                        </a:rPr>
                        <a:t>инициализацию</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40155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59169747"/>
              </p:ext>
            </p:extLst>
          </p:nvPr>
        </p:nvGraphicFramePr>
        <p:xfrm>
          <a:off x="454549" y="3566739"/>
          <a:ext cx="7472903" cy="940547"/>
        </p:xfrm>
        <a:graphic>
          <a:graphicData uri="http://schemas.openxmlformats.org/drawingml/2006/table">
            <a:tbl>
              <a:tblPr/>
              <a:tblGrid>
                <a:gridCol w="170100"/>
                <a:gridCol w="7302803"/>
              </a:tblGrid>
              <a:tr h="940547">
                <a:tc>
                  <a:txBody>
                    <a:bodyPr/>
                    <a:lstStyle/>
                    <a:p>
                      <a:pPr algn="ctr" fontAlgn="t"/>
                      <a:r>
                        <a:rPr lang="ru-RU" sz="1400" dirty="0">
                          <a:solidFill>
                            <a:srgbClr val="979797"/>
                          </a:solidFill>
                          <a:effectLst/>
                          <a:latin typeface="inherit"/>
                        </a:rPr>
                        <a:t/>
                      </a:r>
                      <a:br>
                        <a:rPr lang="ru-RU" sz="1400" dirty="0">
                          <a:solidFill>
                            <a:srgbClr val="979797"/>
                          </a:solidFill>
                          <a:effectLst/>
                          <a:latin typeface="inherit"/>
                        </a:rPr>
                      </a:br>
                      <a:r>
                        <a:rPr lang="ru-RU" sz="1400" dirty="0">
                          <a:solidFill>
                            <a:srgbClr val="979797"/>
                          </a:solidFill>
                          <a:effectLst/>
                          <a:latin typeface="inherit"/>
                        </a:rPr>
                        <a:t>2</a:t>
                      </a:r>
                    </a:p>
                    <a:p>
                      <a:pPr algn="ctr" fontAlgn="t"/>
                      <a:r>
                        <a:rPr lang="ru-RU" sz="1400" dirty="0">
                          <a:solidFill>
                            <a:srgbClr val="898989"/>
                          </a:solidFill>
                          <a:effectLst/>
                          <a:latin typeface="inherit"/>
                        </a:rPr>
                        <a:t>3</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i="1" dirty="0">
                          <a:solidFill>
                            <a:srgbClr val="7EA16C"/>
                          </a:solidFill>
                          <a:effectLst/>
                          <a:latin typeface="inherit"/>
                        </a:rPr>
                        <a:t>// Предположим, что </a:t>
                      </a:r>
                      <a:r>
                        <a:rPr lang="ru-RU" sz="1400" i="1" dirty="0" err="1">
                          <a:solidFill>
                            <a:srgbClr val="7EA16C"/>
                          </a:solidFill>
                          <a:effectLst/>
                          <a:latin typeface="inherit"/>
                        </a:rPr>
                        <a:t>ptr</a:t>
                      </a:r>
                      <a:r>
                        <a:rPr lang="ru-RU" sz="1400" i="1" dirty="0">
                          <a:solidFill>
                            <a:srgbClr val="7EA16C"/>
                          </a:solidFill>
                          <a:effectLst/>
                          <a:latin typeface="inherit"/>
                        </a:rPr>
                        <a:t> ранее уже был выделен с помощью оператора </a:t>
                      </a:r>
                      <a:r>
                        <a:rPr lang="ru-RU" sz="1400" i="1" dirty="0" err="1">
                          <a:solidFill>
                            <a:srgbClr val="7EA16C"/>
                          </a:solidFill>
                          <a:effectLst/>
                          <a:latin typeface="inherit"/>
                        </a:rPr>
                        <a:t>new</a:t>
                      </a:r>
                      <a:endParaRPr lang="ru-RU" sz="1400" dirty="0">
                        <a:solidFill>
                          <a:srgbClr val="FFFFFF"/>
                        </a:solidFill>
                        <a:effectLst/>
                        <a:latin typeface="inherit"/>
                      </a:endParaRPr>
                    </a:p>
                    <a:p>
                      <a:pPr algn="l" fontAlgn="t"/>
                      <a:r>
                        <a:rPr lang="ru-RU" sz="1400" dirty="0" err="1">
                          <a:solidFill>
                            <a:srgbClr val="66D9EF"/>
                          </a:solidFill>
                          <a:effectLst/>
                          <a:latin typeface="inherit"/>
                        </a:rPr>
                        <a:t>delete</a:t>
                      </a:r>
                      <a:r>
                        <a:rPr lang="ru-RU" sz="1400" dirty="0">
                          <a:solidFill>
                            <a:srgbClr val="66D9EF"/>
                          </a:solidFill>
                          <a:effectLst/>
                          <a:latin typeface="inherit"/>
                        </a:rPr>
                        <a:t> </a:t>
                      </a:r>
                      <a:r>
                        <a:rPr lang="ru-RU" sz="1400" dirty="0" err="1">
                          <a:solidFill>
                            <a:srgbClr val="F8F8F2"/>
                          </a:solidFill>
                          <a:effectLst/>
                          <a:latin typeface="inherit"/>
                        </a:rPr>
                        <a:t>ptr</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возвращаем память, на которую указывал </a:t>
                      </a:r>
                      <a:r>
                        <a:rPr lang="ru-RU" sz="1400" i="1" dirty="0" err="1">
                          <a:solidFill>
                            <a:srgbClr val="7EA16C"/>
                          </a:solidFill>
                          <a:effectLst/>
                          <a:latin typeface="inherit"/>
                        </a:rPr>
                        <a:t>ptr</a:t>
                      </a:r>
                      <a:r>
                        <a:rPr lang="ru-RU" sz="1400" i="1" dirty="0">
                          <a:solidFill>
                            <a:srgbClr val="7EA16C"/>
                          </a:solidFill>
                          <a:effectLst/>
                          <a:latin typeface="inherit"/>
                        </a:rPr>
                        <a:t>, обратно в операционную </a:t>
                      </a:r>
                      <a:r>
                        <a:rPr lang="ru-RU" sz="1400" i="1" dirty="0" smtClean="0">
                          <a:solidFill>
                            <a:srgbClr val="7EA16C"/>
                          </a:solidFill>
                          <a:effectLst/>
                          <a:latin typeface="inherit"/>
                        </a:rPr>
                        <a:t>систему</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179035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859103385"/>
              </p:ext>
            </p:extLst>
          </p:nvPr>
        </p:nvGraphicFramePr>
        <p:xfrm>
          <a:off x="454630" y="1921792"/>
          <a:ext cx="7472740" cy="4230441"/>
        </p:xfrm>
        <a:graphic>
          <a:graphicData uri="http://schemas.openxmlformats.org/drawingml/2006/table">
            <a:tbl>
              <a:tblPr/>
              <a:tblGrid>
                <a:gridCol w="444962"/>
                <a:gridCol w="7027778"/>
              </a:tblGrid>
              <a:tr h="4230441">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p>
                      <a:pPr algn="ctr" fontAlgn="t"/>
                      <a:r>
                        <a:rPr lang="ru-RU" sz="1400">
                          <a:solidFill>
                            <a:srgbClr val="898989"/>
                          </a:solidFill>
                          <a:effectLst/>
                          <a:latin typeface="inherit"/>
                        </a:rPr>
                        <a:t>13</a:t>
                      </a:r>
                    </a:p>
                    <a:p>
                      <a:pPr algn="ctr" fontAlgn="t"/>
                      <a:r>
                        <a:rPr lang="ru-RU" sz="1400">
                          <a:solidFill>
                            <a:srgbClr val="979797"/>
                          </a:solidFill>
                          <a:effectLst/>
                          <a:latin typeface="inherit"/>
                        </a:rPr>
                        <a:t>14</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a:solidFill>
                            <a:srgbClr val="B85C00"/>
                          </a:solidFill>
                          <a:effectLst/>
                          <a:latin typeface="inherit"/>
                        </a:rPr>
                        <a:t>#</a:t>
                      </a:r>
                      <a:r>
                        <a:rPr lang="ru-RU" sz="1400" dirty="0" err="1">
                          <a:solidFill>
                            <a:srgbClr val="B85C00"/>
                          </a:solidFill>
                          <a:effectLst/>
                          <a:latin typeface="inherit"/>
                        </a:rPr>
                        <a:t>include</a:t>
                      </a:r>
                      <a:r>
                        <a:rPr lang="ru-RU" sz="1400" dirty="0">
                          <a:solidFill>
                            <a:srgbClr val="B85C00"/>
                          </a:solidFill>
                          <a:effectLst/>
                          <a:latin typeface="inherit"/>
                        </a:rPr>
                        <a:t> &lt;</a:t>
                      </a:r>
                      <a:r>
                        <a:rPr lang="ru-RU" sz="1400" dirty="0" err="1">
                          <a:solidFill>
                            <a:srgbClr val="B85C00"/>
                          </a:solidFill>
                          <a:effectLst/>
                          <a:latin typeface="inherit"/>
                        </a:rPr>
                        <a:t>iostream</a:t>
                      </a:r>
                      <a:r>
                        <a:rPr lang="ru-RU" sz="1400" dirty="0">
                          <a:solidFill>
                            <a:srgbClr val="B85C00"/>
                          </a:solidFill>
                          <a:effectLst/>
                          <a:latin typeface="inherit"/>
                        </a:rPr>
                        <a:t>&gt;</a:t>
                      </a:r>
                      <a:endParaRPr lang="ru-RU" sz="1400" dirty="0">
                        <a:solidFill>
                          <a:srgbClr val="FFFFFF"/>
                        </a:solidFill>
                        <a:effectLst/>
                        <a:latin typeface="inherit"/>
                      </a:endParaRPr>
                    </a:p>
                    <a:p>
                      <a:pPr algn="l" fontAlgn="t"/>
                      <a:r>
                        <a:rPr lang="ru-RU" sz="1400" dirty="0" err="1">
                          <a:solidFill>
                            <a:srgbClr val="66D9EF"/>
                          </a:solidFill>
                          <a:effectLst/>
                          <a:latin typeface="inherit"/>
                        </a:rPr>
                        <a:t>int</a:t>
                      </a:r>
                      <a:r>
                        <a:rPr lang="ru-RU" sz="1400" dirty="0">
                          <a:solidFill>
                            <a:srgbClr val="006FE0"/>
                          </a:solidFill>
                          <a:effectLst/>
                          <a:latin typeface="inherit"/>
                        </a:rPr>
                        <a:t> </a:t>
                      </a:r>
                      <a:r>
                        <a:rPr lang="ru-RU" sz="1400" dirty="0" err="1">
                          <a:solidFill>
                            <a:srgbClr val="66D9EF"/>
                          </a:solidFill>
                          <a:effectLst/>
                          <a:latin typeface="inherit"/>
                        </a:rPr>
                        <a:t>main</a:t>
                      </a:r>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006FE0"/>
                          </a:solidFill>
                          <a:effectLst/>
                          <a:latin typeface="inherit"/>
                        </a:rPr>
                        <a:t> </a:t>
                      </a:r>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err="1">
                          <a:solidFill>
                            <a:srgbClr val="F8F8F2"/>
                          </a:solidFill>
                          <a:effectLst/>
                          <a:latin typeface="inherit"/>
                        </a:rPr>
                        <a:t>new</a:t>
                      </a:r>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динамически выделяем целочисленную переменную</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8</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помещаем значение в выделенную ячейку памяти</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66D9EF"/>
                          </a:solidFill>
                          <a:effectLst/>
                          <a:latin typeface="inherit"/>
                        </a:rPr>
                        <a:t>delete</a:t>
                      </a:r>
                      <a:r>
                        <a:rPr lang="ru-RU" sz="1400" dirty="0">
                          <a:solidFill>
                            <a:srgbClr val="66D9EF"/>
                          </a:solidFill>
                          <a:effectLst/>
                          <a:latin typeface="inherit"/>
                        </a:rPr>
                        <a:t> </a:t>
                      </a:r>
                      <a:r>
                        <a:rPr lang="ru-RU" sz="1400" dirty="0" err="1">
                          <a:solidFill>
                            <a:srgbClr val="F8F8F2"/>
                          </a:solidFill>
                          <a:effectLst/>
                          <a:latin typeface="inherit"/>
                        </a:rPr>
                        <a:t>ptr</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возвращаем память обратно в операционную систему. </a:t>
                      </a:r>
                      <a:r>
                        <a:rPr lang="ru-RU" sz="1400" i="1" dirty="0" err="1">
                          <a:solidFill>
                            <a:srgbClr val="7EA16C"/>
                          </a:solidFill>
                          <a:effectLst/>
                          <a:latin typeface="inherit"/>
                        </a:rPr>
                        <a:t>ptr</a:t>
                      </a:r>
                      <a:r>
                        <a:rPr lang="ru-RU" sz="1400" i="1" dirty="0">
                          <a:solidFill>
                            <a:srgbClr val="7EA16C"/>
                          </a:solidFill>
                          <a:effectLst/>
                          <a:latin typeface="inherit"/>
                        </a:rPr>
                        <a:t> теперь является висячим указателем</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F8F8F2"/>
                          </a:solidFill>
                          <a:effectLst/>
                          <a:latin typeface="inherit"/>
                        </a:rPr>
                        <a:t>std</a:t>
                      </a:r>
                      <a:r>
                        <a:rPr lang="ru-RU" sz="1400" dirty="0">
                          <a:solidFill>
                            <a:srgbClr val="F92672"/>
                          </a:solidFill>
                          <a:effectLst/>
                          <a:latin typeface="inherit"/>
                        </a:rPr>
                        <a:t>::</a:t>
                      </a:r>
                      <a:r>
                        <a:rPr lang="ru-RU" sz="1400" dirty="0" err="1">
                          <a:solidFill>
                            <a:srgbClr val="F8F8F2"/>
                          </a:solidFill>
                          <a:effectLst/>
                          <a:latin typeface="inherit"/>
                        </a:rPr>
                        <a:t>cout</a:t>
                      </a:r>
                      <a:r>
                        <a:rPr lang="ru-RU" sz="1400" dirty="0">
                          <a:solidFill>
                            <a:srgbClr val="006FE0"/>
                          </a:solidFill>
                          <a:effectLst/>
                          <a:latin typeface="inherit"/>
                        </a:rPr>
                        <a:t> </a:t>
                      </a:r>
                      <a:r>
                        <a:rPr lang="ru-RU" sz="1400" dirty="0">
                          <a:solidFill>
                            <a:srgbClr val="F92672"/>
                          </a:solidFill>
                          <a:effectLst/>
                          <a:latin typeface="inherit"/>
                        </a:rPr>
                        <a:t>&lt;&lt;</a:t>
                      </a:r>
                      <a:r>
                        <a:rPr lang="ru-RU" sz="1400" dirty="0">
                          <a:solidFill>
                            <a:srgbClr val="006FE0"/>
                          </a:solidFill>
                          <a:effectLst/>
                          <a:latin typeface="inherit"/>
                        </a:rPr>
                        <a:t> </a:t>
                      </a:r>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разыменование висячего указателя приведёт к неожиданным результатам</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66D9EF"/>
                          </a:solidFill>
                          <a:effectLst/>
                          <a:latin typeface="inherit"/>
                        </a:rPr>
                        <a:t>delete</a:t>
                      </a:r>
                      <a:r>
                        <a:rPr lang="ru-RU" sz="1400" dirty="0">
                          <a:solidFill>
                            <a:srgbClr val="66D9EF"/>
                          </a:solidFill>
                          <a:effectLst/>
                          <a:latin typeface="inherit"/>
                        </a:rPr>
                        <a:t> </a:t>
                      </a:r>
                      <a:r>
                        <a:rPr lang="ru-RU" sz="1400" dirty="0" err="1">
                          <a:solidFill>
                            <a:srgbClr val="F8F8F2"/>
                          </a:solidFill>
                          <a:effectLst/>
                          <a:latin typeface="inherit"/>
                        </a:rPr>
                        <a:t>ptr</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попытка освободить память снова приведёт к неожиданным результатам также</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F92672"/>
                          </a:solidFill>
                          <a:effectLst/>
                          <a:latin typeface="inherit"/>
                        </a:rPr>
                        <a:t>return</a:t>
                      </a:r>
                      <a:r>
                        <a:rPr lang="ru-RU" sz="1400" dirty="0">
                          <a:solidFill>
                            <a:srgbClr val="006FE0"/>
                          </a:solidFill>
                          <a:effectLst/>
                          <a:latin typeface="inherit"/>
                        </a:rPr>
                        <a:t> </a:t>
                      </a:r>
                      <a:r>
                        <a:rPr lang="ru-RU" sz="1400" dirty="0">
                          <a:solidFill>
                            <a:srgbClr val="E7A37A"/>
                          </a:solidFill>
                          <a:effectLst/>
                          <a:latin typeface="inherit"/>
                        </a:rPr>
                        <a:t>0</a:t>
                      </a:r>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F8F8F2"/>
                          </a:solidFill>
                          <a:effectLst/>
                          <a:latin typeface="inherit"/>
                        </a:rPr>
                        <a:t>}</a:t>
                      </a:r>
                      <a:endParaRPr lang="ru-RU"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21546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2555946847"/>
              </p:ext>
            </p:extLst>
          </p:nvPr>
        </p:nvGraphicFramePr>
        <p:xfrm>
          <a:off x="454630" y="1921792"/>
          <a:ext cx="7472740" cy="4230441"/>
        </p:xfrm>
        <a:graphic>
          <a:graphicData uri="http://schemas.openxmlformats.org/drawingml/2006/table">
            <a:tbl>
              <a:tblPr/>
              <a:tblGrid>
                <a:gridCol w="372954"/>
                <a:gridCol w="7099786"/>
              </a:tblGrid>
              <a:tr h="4230441">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p>
                      <a:pPr algn="ctr" fontAlgn="t"/>
                      <a:r>
                        <a:rPr lang="ru-RU" sz="1400">
                          <a:solidFill>
                            <a:srgbClr val="898989"/>
                          </a:solidFill>
                          <a:effectLst/>
                          <a:latin typeface="inherit"/>
                        </a:rPr>
                        <a:t>13</a:t>
                      </a:r>
                    </a:p>
                    <a:p>
                      <a:pPr algn="ctr" fontAlgn="t"/>
                      <a:r>
                        <a:rPr lang="ru-RU" sz="1400">
                          <a:solidFill>
                            <a:srgbClr val="979797"/>
                          </a:solidFill>
                          <a:effectLst/>
                          <a:latin typeface="inherit"/>
                        </a:rPr>
                        <a:t>14</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динамически выделяем целочисленную переменную </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otherPtr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err="1">
                          <a:solidFill>
                            <a:srgbClr val="F8F8F2"/>
                          </a:solidFill>
                          <a:effectLst/>
                          <a:latin typeface="inherit"/>
                        </a:rPr>
                        <a:t>ptr</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en-US" sz="1400" i="1" dirty="0" err="1">
                          <a:solidFill>
                            <a:srgbClr val="7EA16C"/>
                          </a:solidFill>
                          <a:effectLst/>
                          <a:latin typeface="inherit"/>
                        </a:rPr>
                        <a:t>otherPtr</a:t>
                      </a:r>
                      <a:r>
                        <a:rPr lang="en-US" sz="1400" i="1" dirty="0">
                          <a:solidFill>
                            <a:srgbClr val="7EA16C"/>
                          </a:solidFill>
                          <a:effectLst/>
                          <a:latin typeface="inherit"/>
                        </a:rPr>
                        <a:t> </a:t>
                      </a:r>
                      <a:r>
                        <a:rPr lang="ru-RU" sz="1400" i="1" dirty="0">
                          <a:solidFill>
                            <a:srgbClr val="7EA16C"/>
                          </a:solidFill>
                          <a:effectLst/>
                          <a:latin typeface="inherit"/>
                        </a:rPr>
                        <a:t>теперь указывает на ту же самую выделенную память, что и </a:t>
                      </a:r>
                      <a:r>
                        <a:rPr lang="en-US" sz="1400" i="1" dirty="0" err="1">
                          <a:solidFill>
                            <a:srgbClr val="7EA16C"/>
                          </a:solidFill>
                          <a:effectLst/>
                          <a:latin typeface="inherit"/>
                        </a:rPr>
                        <a:t>ptr</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delete </a:t>
                      </a:r>
                      <a:r>
                        <a:rPr lang="en-US" sz="1400" dirty="0" err="1">
                          <a:solidFill>
                            <a:srgbClr val="F8F8F2"/>
                          </a:solidFill>
                          <a:effectLst/>
                          <a:latin typeface="inherit"/>
                        </a:rPr>
                        <a:t>ptr</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возвращаем память обратно в операционную систему. </a:t>
                      </a:r>
                      <a:r>
                        <a:rPr lang="en-US" sz="1400" i="1" dirty="0" err="1">
                          <a:solidFill>
                            <a:srgbClr val="7EA16C"/>
                          </a:solidFill>
                          <a:effectLst/>
                          <a:latin typeface="inherit"/>
                        </a:rPr>
                        <a:t>ptr</a:t>
                      </a:r>
                      <a:r>
                        <a:rPr lang="en-US" sz="1400" i="1" dirty="0">
                          <a:solidFill>
                            <a:srgbClr val="7EA16C"/>
                          </a:solidFill>
                          <a:effectLst/>
                          <a:latin typeface="inherit"/>
                        </a:rPr>
                        <a:t> </a:t>
                      </a:r>
                      <a:r>
                        <a:rPr lang="ru-RU" sz="1400" i="1" dirty="0">
                          <a:solidFill>
                            <a:srgbClr val="7EA16C"/>
                          </a:solidFill>
                          <a:effectLst/>
                          <a:latin typeface="inherit"/>
                        </a:rPr>
                        <a:t>и </a:t>
                      </a:r>
                      <a:r>
                        <a:rPr lang="en-US" sz="1400" i="1" dirty="0" err="1">
                          <a:solidFill>
                            <a:srgbClr val="7EA16C"/>
                          </a:solidFill>
                          <a:effectLst/>
                          <a:latin typeface="inherit"/>
                        </a:rPr>
                        <a:t>otherPtr</a:t>
                      </a:r>
                      <a:r>
                        <a:rPr lang="en-US" sz="1400" i="1" dirty="0">
                          <a:solidFill>
                            <a:srgbClr val="7EA16C"/>
                          </a:solidFill>
                          <a:effectLst/>
                          <a:latin typeface="inherit"/>
                        </a:rPr>
                        <a:t> </a:t>
                      </a:r>
                      <a:r>
                        <a:rPr lang="ru-RU" sz="1400" i="1" dirty="0">
                          <a:solidFill>
                            <a:srgbClr val="7EA16C"/>
                          </a:solidFill>
                          <a:effectLst/>
                          <a:latin typeface="inherit"/>
                        </a:rPr>
                        <a:t>теперь висячие указатели</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en-US" sz="1400" i="1" dirty="0" err="1">
                          <a:solidFill>
                            <a:srgbClr val="7EA16C"/>
                          </a:solidFill>
                          <a:effectLst/>
                          <a:latin typeface="inherit"/>
                        </a:rPr>
                        <a:t>ptr</a:t>
                      </a:r>
                      <a:r>
                        <a:rPr lang="en-US" sz="1400" i="1" dirty="0">
                          <a:solidFill>
                            <a:srgbClr val="7EA16C"/>
                          </a:solidFill>
                          <a:effectLst/>
                          <a:latin typeface="inherit"/>
                        </a:rPr>
                        <a:t> </a:t>
                      </a:r>
                      <a:r>
                        <a:rPr lang="ru-RU" sz="1400" i="1" dirty="0">
                          <a:solidFill>
                            <a:srgbClr val="7EA16C"/>
                          </a:solidFill>
                          <a:effectLst/>
                          <a:latin typeface="inherit"/>
                        </a:rPr>
                        <a:t>теперь уже </a:t>
                      </a:r>
                      <a:r>
                        <a:rPr lang="en-US" sz="1400" i="1" dirty="0" err="1">
                          <a:solidFill>
                            <a:srgbClr val="7EA16C"/>
                          </a:solidFill>
                          <a:effectLst/>
                          <a:latin typeface="inherit"/>
                        </a:rPr>
                        <a:t>nullptr</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Однако </a:t>
                      </a:r>
                      <a:r>
                        <a:rPr lang="en-US" sz="1400" i="1" dirty="0" err="1">
                          <a:solidFill>
                            <a:srgbClr val="7EA16C"/>
                          </a:solidFill>
                          <a:effectLst/>
                          <a:latin typeface="inherit"/>
                        </a:rPr>
                        <a:t>otherPtr</a:t>
                      </a:r>
                      <a:r>
                        <a:rPr lang="en-US" sz="1400" i="1" dirty="0">
                          <a:solidFill>
                            <a:srgbClr val="7EA16C"/>
                          </a:solidFill>
                          <a:effectLst/>
                          <a:latin typeface="inherit"/>
                        </a:rPr>
                        <a:t> </a:t>
                      </a:r>
                      <a:r>
                        <a:rPr lang="ru-RU" sz="1400" i="1" dirty="0">
                          <a:solidFill>
                            <a:srgbClr val="7EA16C"/>
                          </a:solidFill>
                          <a:effectLst/>
                          <a:latin typeface="inherit"/>
                        </a:rPr>
                        <a:t>по-прежнему является висячим указателем!</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Tree>
    <p:extLst>
      <p:ext uri="{BB962C8B-B14F-4D97-AF65-F5344CB8AC3E}">
        <p14:creationId xmlns:p14="http://schemas.microsoft.com/office/powerpoint/2010/main" val="204902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1523298463"/>
              </p:ext>
            </p:extLst>
          </p:nvPr>
        </p:nvGraphicFramePr>
        <p:xfrm>
          <a:off x="395536" y="1916832"/>
          <a:ext cx="7472903" cy="723498"/>
        </p:xfrm>
        <a:graphic>
          <a:graphicData uri="http://schemas.openxmlformats.org/drawingml/2006/table">
            <a:tbl>
              <a:tblPr/>
              <a:tblGrid>
                <a:gridCol w="170100"/>
                <a:gridCol w="7302803"/>
              </a:tblGrid>
              <a:tr h="72349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i="1" dirty="0">
                          <a:solidFill>
                            <a:srgbClr val="7EA16C"/>
                          </a:solidFill>
                          <a:effectLst/>
                          <a:latin typeface="inherit"/>
                        </a:rPr>
                        <a:t>// Если </a:t>
                      </a:r>
                      <a:r>
                        <a:rPr lang="ru-RU" sz="1400" i="1" dirty="0" err="1">
                          <a:solidFill>
                            <a:srgbClr val="7EA16C"/>
                          </a:solidFill>
                          <a:effectLst/>
                          <a:latin typeface="inherit"/>
                        </a:rPr>
                        <a:t>ptr</a:t>
                      </a:r>
                      <a:r>
                        <a:rPr lang="ru-RU" sz="1400" i="1" dirty="0">
                          <a:solidFill>
                            <a:srgbClr val="7EA16C"/>
                          </a:solidFill>
                          <a:effectLst/>
                          <a:latin typeface="inherit"/>
                        </a:rPr>
                        <a:t>-у до сих пор не выделено памяти, то выделяем её</a:t>
                      </a:r>
                      <a:endParaRPr lang="ru-RU" sz="1400" dirty="0">
                        <a:solidFill>
                          <a:srgbClr val="FFFFFF"/>
                        </a:solidFill>
                        <a:effectLst/>
                        <a:latin typeface="inherit"/>
                      </a:endParaRPr>
                    </a:p>
                    <a:p>
                      <a:pPr algn="l" fontAlgn="t"/>
                      <a:r>
                        <a:rPr lang="ru-RU" sz="1400" dirty="0" err="1">
                          <a:solidFill>
                            <a:srgbClr val="F92672"/>
                          </a:solidFill>
                          <a:effectLst/>
                          <a:latin typeface="inherit"/>
                        </a:rPr>
                        <a:t>if</a:t>
                      </a:r>
                      <a:r>
                        <a:rPr lang="ru-RU" sz="1400" dirty="0">
                          <a:solidFill>
                            <a:srgbClr val="006FE0"/>
                          </a:solidFill>
                          <a:effectLst/>
                          <a:latin typeface="inherit"/>
                        </a:rPr>
                        <a:t> </a:t>
                      </a:r>
                      <a:r>
                        <a:rPr lang="ru-RU" sz="1400" dirty="0">
                          <a:solidFill>
                            <a:srgbClr val="F8F8F2"/>
                          </a:solidFill>
                          <a:effectLst/>
                          <a:latin typeface="inherit"/>
                        </a:rPr>
                        <a:t>(</a:t>
                      </a:r>
                      <a:r>
                        <a:rPr lang="ru-RU" sz="1400" dirty="0">
                          <a:solidFill>
                            <a:srgbClr val="F92672"/>
                          </a:solidFill>
                          <a:effectLst/>
                          <a:latin typeface="inherit"/>
                        </a:rPr>
                        <a:t>!</a:t>
                      </a:r>
                      <a:r>
                        <a:rPr lang="ru-RU" sz="1400" dirty="0" err="1">
                          <a:solidFill>
                            <a:srgbClr val="F8F8F2"/>
                          </a:solidFill>
                          <a:effectLst/>
                          <a:latin typeface="inherit"/>
                        </a:rPr>
                        <a:t>ptr</a:t>
                      </a:r>
                      <a:r>
                        <a:rPr lang="ru-RU" sz="1400" dirty="0">
                          <a:solidFill>
                            <a:srgbClr val="F8F8F2"/>
                          </a:solidFill>
                          <a:effectLst/>
                          <a:latin typeface="inherit"/>
                        </a:rPr>
                        <a:t>)</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dirty="0" err="1">
                          <a:solidFill>
                            <a:srgbClr val="F8F8F2"/>
                          </a:solidFill>
                          <a:effectLst/>
                          <a:latin typeface="inherit"/>
                        </a:rPr>
                        <a:t>ptr</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err="1">
                          <a:solidFill>
                            <a:srgbClr val="F8F8F2"/>
                          </a:solidFill>
                          <a:effectLst/>
                          <a:latin typeface="inherit"/>
                        </a:rPr>
                        <a:t>new</a:t>
                      </a:r>
                      <a:r>
                        <a:rPr lang="ru-RU" sz="1400" dirty="0">
                          <a:solidFill>
                            <a:srgbClr val="006FE0"/>
                          </a:solidFill>
                          <a:effectLst/>
                          <a:latin typeface="inherit"/>
                        </a:rPr>
                        <a:t> </a:t>
                      </a:r>
                      <a:r>
                        <a:rPr lang="ru-RU" sz="1400" dirty="0" err="1">
                          <a:solidFill>
                            <a:srgbClr val="66D9EF"/>
                          </a:solidFill>
                          <a:effectLst/>
                          <a:latin typeface="inherit"/>
                        </a:rPr>
                        <a:t>int</a:t>
                      </a:r>
                      <a:r>
                        <a:rPr lang="ru-RU" sz="1400" dirty="0">
                          <a:solidFill>
                            <a:srgbClr val="F8F8F2"/>
                          </a:solidFill>
                          <a:effectLst/>
                          <a:latin typeface="inherit"/>
                        </a:rPr>
                        <a:t>;</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graphicFrame>
        <p:nvGraphicFramePr>
          <p:cNvPr id="7" name="Таблица 6"/>
          <p:cNvGraphicFramePr>
            <a:graphicFrameLocks noGrp="1"/>
          </p:cNvGraphicFramePr>
          <p:nvPr/>
        </p:nvGraphicFramePr>
        <p:xfrm>
          <a:off x="454549" y="3783788"/>
          <a:ext cx="7472903" cy="506448"/>
        </p:xfrm>
        <a:graphic>
          <a:graphicData uri="http://schemas.openxmlformats.org/drawingml/2006/table">
            <a:tbl>
              <a:tblPr/>
              <a:tblGrid>
                <a:gridCol w="170100"/>
                <a:gridCol w="7302803"/>
              </a:tblGrid>
              <a:tr h="50644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F92672"/>
                          </a:solidFill>
                          <a:effectLst/>
                          <a:latin typeface="inherit"/>
                        </a:rPr>
                        <a:t>if</a:t>
                      </a:r>
                      <a:r>
                        <a:rPr lang="en-US" sz="1400" dirty="0">
                          <a:solidFill>
                            <a:srgbClr val="006FE0"/>
                          </a:solidFill>
                          <a:effectLst/>
                          <a:latin typeface="inherit"/>
                        </a:rPr>
                        <a:t> </a:t>
                      </a:r>
                      <a:r>
                        <a:rPr lang="en-US" sz="1400" dirty="0">
                          <a:solidFill>
                            <a:srgbClr val="F8F8F2"/>
                          </a:solidFill>
                          <a:effectLst/>
                          <a:latin typeface="inherit"/>
                        </a:rPr>
                        <a:t>(</a:t>
                      </a:r>
                      <a:r>
                        <a:rPr lang="en-US" sz="1400" dirty="0" err="1">
                          <a:solidFill>
                            <a:srgbClr val="F8F8F2"/>
                          </a:solidFill>
                          <a:effectLst/>
                          <a:latin typeface="inherit"/>
                        </a:rPr>
                        <a:t>ptr</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delete </a:t>
                      </a:r>
                      <a:r>
                        <a:rPr lang="en-US" sz="1400" dirty="0" err="1">
                          <a:solidFill>
                            <a:srgbClr val="F8F8F2"/>
                          </a:solidFill>
                          <a:effectLst/>
                          <a:latin typeface="inherit"/>
                        </a:rPr>
                        <a:t>ptr</a:t>
                      </a:r>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353232613"/>
              </p:ext>
            </p:extLst>
          </p:nvPr>
        </p:nvGraphicFramePr>
        <p:xfrm>
          <a:off x="467544" y="4653136"/>
          <a:ext cx="7472903" cy="289399"/>
        </p:xfrm>
        <a:graphic>
          <a:graphicData uri="http://schemas.openxmlformats.org/drawingml/2006/table">
            <a:tbl>
              <a:tblPr/>
              <a:tblGrid>
                <a:gridCol w="170100"/>
                <a:gridCol w="7302803"/>
              </a:tblGrid>
              <a:tr h="289399">
                <a:tc>
                  <a:txBody>
                    <a:bodyPr/>
                    <a:lstStyle/>
                    <a:p>
                      <a:pPr algn="ctr" fontAlgn="t"/>
                      <a:r>
                        <a:rPr lang="ru-RU" sz="140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66D9EF"/>
                          </a:solidFill>
                          <a:effectLst/>
                          <a:latin typeface="inherit"/>
                        </a:rPr>
                        <a:t>delete </a:t>
                      </a:r>
                      <a:r>
                        <a:rPr lang="en-US" sz="1400" dirty="0" err="1">
                          <a:solidFill>
                            <a:srgbClr val="F8F8F2"/>
                          </a:solidFill>
                          <a:effectLst/>
                          <a:latin typeface="inherit"/>
                        </a:rPr>
                        <a:t>ptr</a:t>
                      </a:r>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405982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Утечка </a:t>
            </a:r>
            <a:r>
              <a:rPr lang="ru-RU" b="1" dirty="0" smtClean="0"/>
              <a:t>памяти</a:t>
            </a:r>
            <a:endParaRPr lang="ru-RU" dirty="0"/>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3314637076"/>
              </p:ext>
            </p:extLst>
          </p:nvPr>
        </p:nvGraphicFramePr>
        <p:xfrm>
          <a:off x="467544" y="1772816"/>
          <a:ext cx="7472903" cy="940547"/>
        </p:xfrm>
        <a:graphic>
          <a:graphicData uri="http://schemas.openxmlformats.org/drawingml/2006/table">
            <a:tbl>
              <a:tblPr/>
              <a:tblGrid>
                <a:gridCol w="170100"/>
                <a:gridCol w="7302803"/>
              </a:tblGrid>
              <a:tr h="940547">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66D9EF"/>
                          </a:solidFill>
                          <a:effectLst/>
                          <a:latin typeface="inherit"/>
                        </a:rPr>
                        <a:t>void</a:t>
                      </a:r>
                      <a:r>
                        <a:rPr lang="en-US" sz="1400" dirty="0">
                          <a:solidFill>
                            <a:srgbClr val="006FE0"/>
                          </a:solidFill>
                          <a:effectLst/>
                          <a:latin typeface="inherit"/>
                        </a:rPr>
                        <a:t> </a:t>
                      </a:r>
                      <a:r>
                        <a:rPr lang="en-US" sz="1400" dirty="0" err="1">
                          <a:solidFill>
                            <a:srgbClr val="66D9EF"/>
                          </a:solidFill>
                          <a:effectLst/>
                          <a:latin typeface="inherit"/>
                        </a:rPr>
                        <a:t>doSomething</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8</a:t>
            </a:fld>
            <a:endParaRPr lang="ru-RU"/>
          </a:p>
        </p:txBody>
      </p:sp>
    </p:spTree>
    <p:extLst>
      <p:ext uri="{BB962C8B-B14F-4D97-AF65-F5344CB8AC3E}">
        <p14:creationId xmlns:p14="http://schemas.microsoft.com/office/powerpoint/2010/main" val="7159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1752761275"/>
              </p:ext>
            </p:extLst>
          </p:nvPr>
        </p:nvGraphicFramePr>
        <p:xfrm>
          <a:off x="467544" y="1700808"/>
          <a:ext cx="7472903" cy="723498"/>
        </p:xfrm>
        <a:graphic>
          <a:graphicData uri="http://schemas.openxmlformats.org/drawingml/2006/table">
            <a:tbl>
              <a:tblPr/>
              <a:tblGrid>
                <a:gridCol w="170100"/>
                <a:gridCol w="7302803"/>
              </a:tblGrid>
              <a:tr h="72349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value</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7</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выделяем память</a:t>
                      </a:r>
                      <a:endParaRPr lang="ru-RU" sz="1400" dirty="0">
                        <a:solidFill>
                          <a:srgbClr val="FFFFFF"/>
                        </a:solidFill>
                        <a:effectLst/>
                        <a:latin typeface="inherit"/>
                      </a:endParaRPr>
                    </a:p>
                    <a:p>
                      <a:pPr algn="l" fontAlgn="t"/>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&amp;</a:t>
                      </a:r>
                      <a:r>
                        <a:rPr lang="en-US" sz="1400" dirty="0">
                          <a:solidFill>
                            <a:srgbClr val="F8F8F2"/>
                          </a:solidFill>
                          <a:effectLst/>
                          <a:latin typeface="inherit"/>
                        </a:rPr>
                        <a:t>value;</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старый адрес утерян - произойдёт утечка памяти</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9</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912411824"/>
              </p:ext>
            </p:extLst>
          </p:nvPr>
        </p:nvGraphicFramePr>
        <p:xfrm>
          <a:off x="467544" y="2780928"/>
          <a:ext cx="7472903" cy="940547"/>
        </p:xfrm>
        <a:graphic>
          <a:graphicData uri="http://schemas.openxmlformats.org/drawingml/2006/table">
            <a:tbl>
              <a:tblPr/>
              <a:tblGrid>
                <a:gridCol w="170100"/>
                <a:gridCol w="7302803"/>
              </a:tblGrid>
              <a:tr h="940547">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value</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7</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выделяем память</a:t>
                      </a:r>
                      <a:endParaRPr lang="ru-RU" sz="1400" dirty="0">
                        <a:solidFill>
                          <a:srgbClr val="FFFFFF"/>
                        </a:solidFill>
                        <a:effectLst/>
                        <a:latin typeface="inherit"/>
                      </a:endParaRPr>
                    </a:p>
                    <a:p>
                      <a:pPr algn="l" fontAlgn="t"/>
                      <a:r>
                        <a:rPr lang="en-US" sz="1400" dirty="0">
                          <a:solidFill>
                            <a:srgbClr val="66D9EF"/>
                          </a:solidFill>
                          <a:effectLst/>
                          <a:latin typeface="inherit"/>
                        </a:rPr>
                        <a:t>delete </a:t>
                      </a:r>
                      <a:r>
                        <a:rPr lang="en-US" sz="1400" dirty="0" err="1">
                          <a:solidFill>
                            <a:srgbClr val="F8F8F2"/>
                          </a:solidFill>
                          <a:effectLst/>
                          <a:latin typeface="inherit"/>
                        </a:rPr>
                        <a:t>ptr</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возвращаем память обратно в операционную систему</a:t>
                      </a:r>
                      <a:endParaRPr lang="ru-RU" sz="1400" dirty="0">
                        <a:solidFill>
                          <a:srgbClr val="FFFFFF"/>
                        </a:solidFill>
                        <a:effectLst/>
                        <a:latin typeface="inherit"/>
                      </a:endParaRPr>
                    </a:p>
                    <a:p>
                      <a:pPr algn="l" fontAlgn="t"/>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&amp;</a:t>
                      </a:r>
                      <a:r>
                        <a:rPr lang="en-US" sz="1400" dirty="0">
                          <a:solidFill>
                            <a:srgbClr val="F8F8F2"/>
                          </a:solidFill>
                          <a:effectLst/>
                          <a:latin typeface="inherit"/>
                        </a:rPr>
                        <a:t>value;</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err="1">
                          <a:solidFill>
                            <a:srgbClr val="7EA16C"/>
                          </a:solidFill>
                          <a:effectLst/>
                          <a:latin typeface="inherit"/>
                        </a:rPr>
                        <a:t>переприсваиваем</a:t>
                      </a:r>
                      <a:r>
                        <a:rPr lang="ru-RU" sz="1400" i="1" dirty="0">
                          <a:solidFill>
                            <a:srgbClr val="7EA16C"/>
                          </a:solidFill>
                          <a:effectLst/>
                          <a:latin typeface="inherit"/>
                        </a:rPr>
                        <a:t> указателю адрес </a:t>
                      </a:r>
                      <a:r>
                        <a:rPr lang="en-US" sz="1400" i="1" dirty="0">
                          <a:solidFill>
                            <a:srgbClr val="7EA16C"/>
                          </a:solidFill>
                          <a:effectLst/>
                          <a:latin typeface="inherit"/>
                        </a:rPr>
                        <a:t>value</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3239853727"/>
              </p:ext>
            </p:extLst>
          </p:nvPr>
        </p:nvGraphicFramePr>
        <p:xfrm>
          <a:off x="467544" y="4077072"/>
          <a:ext cx="7472903" cy="506448"/>
        </p:xfrm>
        <a:graphic>
          <a:graphicData uri="http://schemas.openxmlformats.org/drawingml/2006/table">
            <a:tbl>
              <a:tblPr/>
              <a:tblGrid>
                <a:gridCol w="170100"/>
                <a:gridCol w="7302803"/>
              </a:tblGrid>
              <a:tr h="50644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err="1">
                          <a:solidFill>
                            <a:srgbClr val="F8F8F2"/>
                          </a:solidFill>
                          <a:effectLst/>
                          <a:latin typeface="inherit"/>
                        </a:rPr>
                        <a:t>ptr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new</a:t>
                      </a:r>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старый адрес утерян - произойдёт утечка памяти</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69164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4193</TotalTime>
  <Words>860</Words>
  <Application>Microsoft Office PowerPoint</Application>
  <PresentationFormat>Экран (4:3)</PresentationFormat>
  <Paragraphs>242</Paragraphs>
  <Slides>11</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Эркер</vt:lpstr>
      <vt:lpstr>Динамическое выделение памяти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Утечка памяти</vt:lpstr>
      <vt:lpstr>Презентация PowerPoint</vt:lpstr>
      <vt:lpstr>Динамические массивы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Yan Grinkevich</cp:lastModifiedBy>
  <cp:revision>395</cp:revision>
  <dcterms:created xsi:type="dcterms:W3CDTF">2009-10-14T13:59:34Z</dcterms:created>
  <dcterms:modified xsi:type="dcterms:W3CDTF">2019-10-15T22:18:46Z</dcterms:modified>
</cp:coreProperties>
</file>