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4" r:id="rId1"/>
  </p:sldMasterIdLst>
  <p:notesMasterIdLst>
    <p:notesMasterId r:id="rId9"/>
  </p:notesMasterIdLst>
  <p:sldIdLst>
    <p:sldId id="382" r:id="rId2"/>
    <p:sldId id="383" r:id="rId3"/>
    <p:sldId id="384" r:id="rId4"/>
    <p:sldId id="385" r:id="rId5"/>
    <p:sldId id="386" r:id="rId6"/>
    <p:sldId id="387" r:id="rId7"/>
    <p:sldId id="388" r:id="rId8"/>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0" autoAdjust="0"/>
    <p:restoredTop sz="66776" autoAdjust="0"/>
  </p:normalViewPr>
  <p:slideViewPr>
    <p:cSldViewPr>
      <p:cViewPr>
        <p:scale>
          <a:sx n="125" d="100"/>
          <a:sy n="125" d="100"/>
        </p:scale>
        <p:origin x="-1062" y="8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761133-AA30-4682-A88E-A0A1066411D2}" type="datetimeFigureOut">
              <a:rPr lang="ru-RU" smtClean="0"/>
              <a:pPr/>
              <a:t>30.10.2019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6DA6E-3E6A-4C51-A65E-2FA83A772343}" type="slidenum">
              <a:rPr lang="ru-RU" smtClean="0"/>
              <a:pPr/>
              <a:t>‹#›</a:t>
            </a:fld>
            <a:endParaRPr lang="ru-RU"/>
          </a:p>
        </p:txBody>
      </p:sp>
    </p:spTree>
    <p:extLst>
      <p:ext uri="{BB962C8B-B14F-4D97-AF65-F5344CB8AC3E}">
        <p14:creationId xmlns:p14="http://schemas.microsoft.com/office/powerpoint/2010/main" val="2073657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avesli.com/urok-79-stroki-c-styl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Когда программа запускается, выполнение начинается из первой строки функции </a:t>
            </a:r>
            <a:r>
              <a:rPr lang="ru-RU" sz="1200" b="0" i="0" kern="1200" dirty="0" err="1" smtClean="0">
                <a:solidFill>
                  <a:schemeClr val="tx1"/>
                </a:solidFill>
                <a:effectLst/>
                <a:latin typeface="+mn-lt"/>
                <a:ea typeface="+mn-ea"/>
                <a:cs typeface="+mn-cs"/>
              </a:rPr>
              <a:t>main</a:t>
            </a:r>
            <a:r>
              <a:rPr lang="ru-RU" sz="1200" b="0" i="0" kern="1200" dirty="0" smtClean="0">
                <a:solidFill>
                  <a:schemeClr val="tx1"/>
                </a:solidFill>
                <a:effectLst/>
                <a:latin typeface="+mn-lt"/>
                <a:ea typeface="+mn-ea"/>
                <a:cs typeface="+mn-cs"/>
              </a:rPr>
              <a:t>(). Раньше</a:t>
            </a:r>
            <a:r>
              <a:rPr lang="ru-RU" sz="1200" b="0" i="0" kern="1200" baseline="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мы объявляли </a:t>
            </a:r>
            <a:r>
              <a:rPr lang="ru-RU" sz="1200" b="0" i="0" kern="1200" dirty="0" err="1" smtClean="0">
                <a:solidFill>
                  <a:schemeClr val="tx1"/>
                </a:solidFill>
                <a:effectLst/>
                <a:latin typeface="+mn-lt"/>
                <a:ea typeface="+mn-ea"/>
                <a:cs typeface="+mn-cs"/>
              </a:rPr>
              <a:t>main</a:t>
            </a:r>
            <a:r>
              <a:rPr lang="ru-RU" sz="1200" b="0" i="0" kern="1200" dirty="0" smtClean="0">
                <a:solidFill>
                  <a:schemeClr val="tx1"/>
                </a:solidFill>
                <a:effectLst/>
                <a:latin typeface="+mn-lt"/>
                <a:ea typeface="+mn-ea"/>
                <a:cs typeface="+mn-cs"/>
              </a:rPr>
              <a:t>() следующим образом:</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Обратите внимание, в этой версии </a:t>
            </a:r>
            <a:r>
              <a:rPr lang="ru-RU" sz="1200" b="0" i="0" kern="1200" dirty="0" err="1" smtClean="0">
                <a:solidFill>
                  <a:schemeClr val="tx1"/>
                </a:solidFill>
                <a:effectLst/>
                <a:latin typeface="+mn-lt"/>
                <a:ea typeface="+mn-ea"/>
                <a:cs typeface="+mn-cs"/>
              </a:rPr>
              <a:t>main</a:t>
            </a:r>
            <a:r>
              <a:rPr lang="ru-RU" sz="1200" b="0" i="0" kern="1200" dirty="0" smtClean="0">
                <a:solidFill>
                  <a:schemeClr val="tx1"/>
                </a:solidFill>
                <a:effectLst/>
                <a:latin typeface="+mn-lt"/>
                <a:ea typeface="+mn-ea"/>
                <a:cs typeface="+mn-cs"/>
              </a:rPr>
              <a:t>() никаких параметров нет. Тем не менее, многие программы нуждаются в некоторых входных данных. Например, предположим, что вы пишете программу под названием </a:t>
            </a:r>
            <a:r>
              <a:rPr lang="ru-RU" sz="1200" b="0" i="0" kern="1200" dirty="0" err="1" smtClean="0">
                <a:solidFill>
                  <a:schemeClr val="tx1"/>
                </a:solidFill>
                <a:effectLst/>
                <a:latin typeface="+mn-lt"/>
                <a:ea typeface="+mn-ea"/>
                <a:cs typeface="+mn-cs"/>
              </a:rPr>
              <a:t>Picture</a:t>
            </a:r>
            <a:r>
              <a:rPr lang="ru-RU" sz="1200" b="0" i="0" kern="1200" dirty="0" smtClean="0">
                <a:solidFill>
                  <a:schemeClr val="tx1"/>
                </a:solidFill>
                <a:effectLst/>
                <a:latin typeface="+mn-lt"/>
                <a:ea typeface="+mn-ea"/>
                <a:cs typeface="+mn-cs"/>
              </a:rPr>
              <a:t>, которая принимает изображение в качестве входных данных, а затем делает из этого изображения миниатюру (уменьшенная версия изображения). Как функция </a:t>
            </a:r>
            <a:r>
              <a:rPr lang="ru-RU" sz="1200" b="0" i="0" kern="1200" dirty="0" err="1" smtClean="0">
                <a:solidFill>
                  <a:schemeClr val="tx1"/>
                </a:solidFill>
                <a:effectLst/>
                <a:latin typeface="+mn-lt"/>
                <a:ea typeface="+mn-ea"/>
                <a:cs typeface="+mn-cs"/>
              </a:rPr>
              <a:t>Picture</a:t>
            </a:r>
            <a:r>
              <a:rPr lang="ru-RU" sz="1200" b="0" i="0" kern="1200" dirty="0" smtClean="0">
                <a:solidFill>
                  <a:schemeClr val="tx1"/>
                </a:solidFill>
                <a:effectLst/>
                <a:latin typeface="+mn-lt"/>
                <a:ea typeface="+mn-ea"/>
                <a:cs typeface="+mn-cs"/>
              </a:rPr>
              <a:t> узнает, какое изображение нужно принять и обработать? Пользователь должен сообщить программе, какой файл следует открыть. Это можно сделать следующим образом:</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Тем не менее, здесь есть потенциальная проблема. Каждый раз, при запуске, программа будет ожидать пользовательский ввод. Это не проблема, если вы вручную запускаете программу из командной строки один раз для одного изображения. Но это уже проблема, если вы хотите работать с большим количеством файлов или чтобы другая программа имела возможность запустить эту программу.</a:t>
            </a:r>
          </a:p>
          <a:p>
            <a:r>
              <a:rPr lang="ru-RU" sz="1200" b="0" i="0" kern="1200" dirty="0" smtClean="0">
                <a:solidFill>
                  <a:schemeClr val="tx1"/>
                </a:solidFill>
                <a:effectLst/>
                <a:latin typeface="+mn-lt"/>
                <a:ea typeface="+mn-ea"/>
                <a:cs typeface="+mn-cs"/>
              </a:rPr>
              <a:t>Рассмотрим это детальнее.</a:t>
            </a:r>
          </a:p>
          <a:p>
            <a:r>
              <a:rPr lang="ru-RU" sz="1200" b="0" i="0" kern="1200" dirty="0" smtClean="0">
                <a:solidFill>
                  <a:schemeClr val="tx1"/>
                </a:solidFill>
                <a:effectLst/>
                <a:latin typeface="+mn-lt"/>
                <a:ea typeface="+mn-ea"/>
                <a:cs typeface="+mn-cs"/>
              </a:rPr>
              <a:t>Например, вы хотите создать миниатюры для всех файлов-изображений, которые находятся в определённом каталоге. Как это сделать? Вы можете запускать эту программу столько раз, сколько есть изображений в каталоге, введя каждое имя файла вручную. Однако, если есть сотни изображений, такой подход будет, мягко говоря, не очень эффективен! Решением здесь будет написать программу, которая перебирала бы каждое имя файла в каталоге, вызывая каждый раз </a:t>
            </a:r>
            <a:r>
              <a:rPr lang="ru-RU" sz="1200" b="0" i="0" kern="1200" dirty="0" err="1" smtClean="0">
                <a:solidFill>
                  <a:schemeClr val="tx1"/>
                </a:solidFill>
                <a:effectLst/>
                <a:latin typeface="+mn-lt"/>
                <a:ea typeface="+mn-ea"/>
                <a:cs typeface="+mn-cs"/>
              </a:rPr>
              <a:t>Picture</a:t>
            </a:r>
            <a:r>
              <a:rPr lang="ru-RU" sz="1200" b="0" i="0" kern="1200" dirty="0" smtClean="0">
                <a:solidFill>
                  <a:schemeClr val="tx1"/>
                </a:solidFill>
                <a:effectLst/>
                <a:latin typeface="+mn-lt"/>
                <a:ea typeface="+mn-ea"/>
                <a:cs typeface="+mn-cs"/>
              </a:rPr>
              <a:t> для каждого файла.</a:t>
            </a:r>
          </a:p>
          <a:p>
            <a:r>
              <a:rPr lang="ru-RU" sz="1200" b="0" i="0" kern="1200" dirty="0" smtClean="0">
                <a:solidFill>
                  <a:schemeClr val="tx1"/>
                </a:solidFill>
                <a:effectLst/>
                <a:latin typeface="+mn-lt"/>
                <a:ea typeface="+mn-ea"/>
                <a:cs typeface="+mn-cs"/>
              </a:rPr>
              <a:t>Теперь рассмотрим случай, когда у вас есть веб-сайт, и вы хотите, чтобы он создавал миниатюру каждый раз, когда пользователь загружает изображение на сайт. Эта программа не может принимать входные данные из Интернета и следует логический вопрос: «Как тогда вводить имя файла?». Выход есть: вызов веб-сервером функции </a:t>
            </a:r>
            <a:r>
              <a:rPr lang="ru-RU" sz="1200" b="0" i="0" kern="1200" dirty="0" err="1" smtClean="0">
                <a:solidFill>
                  <a:schemeClr val="tx1"/>
                </a:solidFill>
                <a:effectLst/>
                <a:latin typeface="+mn-lt"/>
                <a:ea typeface="+mn-ea"/>
                <a:cs typeface="+mn-cs"/>
              </a:rPr>
              <a:t>Picture</a:t>
            </a:r>
            <a:r>
              <a:rPr lang="ru-RU" sz="1200" b="0" i="0" kern="1200" dirty="0" smtClean="0">
                <a:solidFill>
                  <a:schemeClr val="tx1"/>
                </a:solidFill>
                <a:effectLst/>
                <a:latin typeface="+mn-lt"/>
                <a:ea typeface="+mn-ea"/>
                <a:cs typeface="+mn-cs"/>
              </a:rPr>
              <a:t> автоматически каждый раз после загрузки файла.</a:t>
            </a:r>
          </a:p>
          <a:p>
            <a:r>
              <a:rPr lang="ru-RU" sz="1200" b="0" i="0" kern="1200" dirty="0" smtClean="0">
                <a:solidFill>
                  <a:schemeClr val="tx1"/>
                </a:solidFill>
                <a:effectLst/>
                <a:latin typeface="+mn-lt"/>
                <a:ea typeface="+mn-ea"/>
                <a:cs typeface="+mn-cs"/>
              </a:rPr>
              <a:t>В обоих случаях нам нужно, чтобы внешняя программа передавала имя файла в качестве входных данных в нашу программу при её запуске, вместо того, чтобы </a:t>
            </a:r>
            <a:r>
              <a:rPr lang="ru-RU" sz="1200" b="0" i="0" kern="1200" dirty="0" err="1" smtClean="0">
                <a:solidFill>
                  <a:schemeClr val="tx1"/>
                </a:solidFill>
                <a:effectLst/>
                <a:latin typeface="+mn-lt"/>
                <a:ea typeface="+mn-ea"/>
                <a:cs typeface="+mn-cs"/>
              </a:rPr>
              <a:t>Picture</a:t>
            </a:r>
            <a:r>
              <a:rPr lang="ru-RU" sz="1200" b="0" i="0" kern="1200" dirty="0" smtClean="0">
                <a:solidFill>
                  <a:schemeClr val="tx1"/>
                </a:solidFill>
                <a:effectLst/>
                <a:latin typeface="+mn-lt"/>
                <a:ea typeface="+mn-ea"/>
                <a:cs typeface="+mn-cs"/>
              </a:rPr>
              <a:t> сам дожидался, пока пользователь вручную введёт имя файла.</a:t>
            </a:r>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2</a:t>
            </a:fld>
            <a:endParaRPr lang="ru-RU"/>
          </a:p>
        </p:txBody>
      </p:sp>
    </p:spTree>
    <p:extLst>
      <p:ext uri="{BB962C8B-B14F-4D97-AF65-F5344CB8AC3E}">
        <p14:creationId xmlns:p14="http://schemas.microsoft.com/office/powerpoint/2010/main" val="208352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Аргументы командной строки</a:t>
            </a:r>
            <a:r>
              <a:rPr lang="ru-RU" sz="1200" b="0" i="0" kern="1200" dirty="0" smtClean="0">
                <a:solidFill>
                  <a:schemeClr val="tx1"/>
                </a:solidFill>
                <a:effectLst/>
                <a:latin typeface="+mn-lt"/>
                <a:ea typeface="+mn-ea"/>
                <a:cs typeface="+mn-cs"/>
              </a:rPr>
              <a:t> — это необязательные строковые аргументы, передаваемые операционной системой в программу при её запуске. Программа может их использовать в качестве входных данных, либо игнорировать. Подобно тому, как параметры одной функции предоставляют данные для параметров другой функции, так и аргументы командной строки предоставляют возможность людям или программам предоставлять входные данные для программы.</a:t>
            </a:r>
            <a:br>
              <a:rPr lang="ru-RU" sz="1200" b="0" i="0" kern="1200" dirty="0" smtClean="0">
                <a:solidFill>
                  <a:schemeClr val="tx1"/>
                </a:solidFill>
                <a:effectLst/>
                <a:latin typeface="+mn-lt"/>
                <a:ea typeface="+mn-ea"/>
                <a:cs typeface="+mn-cs"/>
              </a:rPr>
            </a:br>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Передача аргументов командной строки</a:t>
            </a:r>
          </a:p>
          <a:p>
            <a:r>
              <a:rPr lang="ru-RU" dirty="0" smtClean="0"/>
              <a:t/>
            </a:r>
            <a:br>
              <a:rPr lang="ru-RU" dirty="0" smtClean="0"/>
            </a:br>
            <a:r>
              <a:rPr lang="ru-RU" sz="1200" b="0" i="0" kern="1200" dirty="0" smtClean="0">
                <a:solidFill>
                  <a:schemeClr val="tx1"/>
                </a:solidFill>
                <a:effectLst/>
                <a:latin typeface="+mn-lt"/>
                <a:ea typeface="+mn-ea"/>
                <a:cs typeface="+mn-cs"/>
              </a:rPr>
              <a:t>Исполняемые программы могут запускаться в командной строке через вызов. </a:t>
            </a:r>
          </a:p>
          <a:p>
            <a:endParaRPr lang="ru-RU" dirty="0" smtClean="0"/>
          </a:p>
          <a:p>
            <a:r>
              <a:rPr lang="ru-RU" sz="1200" b="0" i="0" kern="1200" dirty="0" smtClean="0">
                <a:solidFill>
                  <a:schemeClr val="tx1"/>
                </a:solidFill>
                <a:effectLst/>
                <a:latin typeface="+mn-lt"/>
                <a:ea typeface="+mn-ea"/>
                <a:cs typeface="+mn-cs"/>
              </a:rPr>
              <a:t>Чтобы передать аргументы командной строки в </a:t>
            </a:r>
            <a:r>
              <a:rPr lang="ru-RU" sz="1200" b="0" i="0" kern="1200" dirty="0" err="1" smtClean="0">
                <a:solidFill>
                  <a:schemeClr val="tx1"/>
                </a:solidFill>
                <a:effectLst/>
                <a:latin typeface="+mn-lt"/>
                <a:ea typeface="+mn-ea"/>
                <a:cs typeface="+mn-cs"/>
              </a:rPr>
              <a:t>MyProgram</a:t>
            </a:r>
            <a:r>
              <a:rPr lang="ru-RU" sz="1200" b="0" i="0" kern="1200" dirty="0" smtClean="0">
                <a:solidFill>
                  <a:schemeClr val="tx1"/>
                </a:solidFill>
                <a:effectLst/>
                <a:latin typeface="+mn-lt"/>
                <a:ea typeface="+mn-ea"/>
                <a:cs typeface="+mn-cs"/>
              </a:rPr>
              <a:t>, вам нужно будет их просто перечислить после имени исполняемого файла:</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3</a:t>
            </a:fld>
            <a:endParaRPr lang="ru-RU"/>
          </a:p>
        </p:txBody>
      </p:sp>
    </p:spTree>
    <p:extLst>
      <p:ext uri="{BB962C8B-B14F-4D97-AF65-F5344CB8AC3E}">
        <p14:creationId xmlns:p14="http://schemas.microsoft.com/office/powerpoint/2010/main" val="171575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Теперь, когда вы знаете, как передавать аргументы командной строки в программу, следующим шагом будет доступ к ним из программы. Для этого используется уже другая форма функции </a:t>
            </a:r>
            <a:r>
              <a:rPr lang="ru-RU" sz="1200" b="0" i="0" kern="1200" dirty="0" err="1" smtClean="0">
                <a:solidFill>
                  <a:schemeClr val="tx1"/>
                </a:solidFill>
                <a:effectLst/>
                <a:latin typeface="+mn-lt"/>
                <a:ea typeface="+mn-ea"/>
                <a:cs typeface="+mn-cs"/>
              </a:rPr>
              <a:t>main</a:t>
            </a:r>
            <a:r>
              <a:rPr lang="ru-RU" sz="1200" b="0" i="0" kern="1200" dirty="0" smtClean="0">
                <a:solidFill>
                  <a:schemeClr val="tx1"/>
                </a:solidFill>
                <a:effectLst/>
                <a:latin typeface="+mn-lt"/>
                <a:ea typeface="+mn-ea"/>
                <a:cs typeface="+mn-cs"/>
              </a:rPr>
              <a:t>(), которая принимает два аргумента (</a:t>
            </a:r>
            <a:r>
              <a:rPr lang="ru-RU" sz="1200" b="0" i="0" kern="1200" dirty="0" err="1" smtClean="0">
                <a:solidFill>
                  <a:schemeClr val="tx1"/>
                </a:solidFill>
                <a:effectLst/>
                <a:latin typeface="+mn-lt"/>
                <a:ea typeface="+mn-ea"/>
                <a:cs typeface="+mn-cs"/>
              </a:rPr>
              <a:t>argc</a:t>
            </a:r>
            <a:r>
              <a:rPr lang="ru-RU" sz="1200" b="0" i="0" kern="1200" dirty="0" smtClean="0">
                <a:solidFill>
                  <a:schemeClr val="tx1"/>
                </a:solidFill>
                <a:effectLst/>
                <a:latin typeface="+mn-lt"/>
                <a:ea typeface="+mn-ea"/>
                <a:cs typeface="+mn-cs"/>
              </a:rPr>
              <a:t> и </a:t>
            </a:r>
            <a:r>
              <a:rPr lang="ru-RU" sz="1200" b="0" i="0" kern="1200" dirty="0" err="1" smtClean="0">
                <a:solidFill>
                  <a:schemeClr val="tx1"/>
                </a:solidFill>
                <a:effectLst/>
                <a:latin typeface="+mn-lt"/>
                <a:ea typeface="+mn-ea"/>
                <a:cs typeface="+mn-cs"/>
              </a:rPr>
              <a:t>argv</a:t>
            </a:r>
            <a:r>
              <a:rPr lang="ru-RU" sz="1200" b="0" i="0" kern="1200" dirty="0" smtClean="0">
                <a:solidFill>
                  <a:schemeClr val="tx1"/>
                </a:solidFill>
                <a:effectLst/>
                <a:latin typeface="+mn-lt"/>
                <a:ea typeface="+mn-ea"/>
                <a:cs typeface="+mn-cs"/>
              </a:rPr>
              <a:t>) следующим образом:</a:t>
            </a:r>
          </a:p>
          <a:p>
            <a:r>
              <a:rPr lang="ru-RU" dirty="0" smtClean="0"/>
              <a:t/>
            </a:r>
            <a:br>
              <a:rPr lang="ru-RU" dirty="0" smtClean="0"/>
            </a:br>
            <a:r>
              <a:rPr lang="ru-RU" sz="1200" b="0" i="0" kern="1200" dirty="0" smtClean="0">
                <a:solidFill>
                  <a:schemeClr val="tx1"/>
                </a:solidFill>
                <a:effectLst/>
                <a:latin typeface="+mn-lt"/>
                <a:ea typeface="+mn-ea"/>
                <a:cs typeface="+mn-cs"/>
              </a:rPr>
              <a:t>Хоть оба эти варианта идентичны по своей сути, но рекомендуется использовать первый, так как он интуитивно понятнее.</a:t>
            </a:r>
          </a:p>
          <a:p>
            <a:r>
              <a:rPr lang="ru-RU" sz="1200" b="0" i="0" kern="1200" dirty="0" err="1" smtClean="0">
                <a:solidFill>
                  <a:schemeClr val="tx1"/>
                </a:solidFill>
                <a:effectLst/>
                <a:latin typeface="+mn-lt"/>
                <a:ea typeface="+mn-ea"/>
                <a:cs typeface="+mn-cs"/>
              </a:rPr>
              <a:t>argc</a:t>
            </a:r>
            <a:r>
              <a:rPr lang="ru-RU" sz="1200" b="0" i="0" kern="1200" dirty="0" smtClean="0">
                <a:solidFill>
                  <a:schemeClr val="tx1"/>
                </a:solidFill>
                <a:effectLst/>
                <a:latin typeface="+mn-lt"/>
                <a:ea typeface="+mn-ea"/>
                <a:cs typeface="+mn-cs"/>
              </a:rPr>
              <a:t> (англ. «</a:t>
            </a:r>
            <a:r>
              <a:rPr lang="ru-RU" sz="1200" b="1" i="0" kern="1200" dirty="0" err="1" smtClean="0">
                <a:solidFill>
                  <a:schemeClr val="tx1"/>
                </a:solidFill>
                <a:effectLst/>
                <a:latin typeface="+mn-lt"/>
                <a:ea typeface="+mn-ea"/>
                <a:cs typeface="+mn-cs"/>
              </a:rPr>
              <a:t>arg</a:t>
            </a:r>
            <a:r>
              <a:rPr lang="ru-RU" sz="1200" b="0" i="0" kern="1200" dirty="0" err="1" smtClean="0">
                <a:solidFill>
                  <a:schemeClr val="tx1"/>
                </a:solidFill>
                <a:effectLst/>
                <a:latin typeface="+mn-lt"/>
                <a:ea typeface="+mn-ea"/>
                <a:cs typeface="+mn-cs"/>
              </a:rPr>
              <a:t>ument</a:t>
            </a:r>
            <a:r>
              <a:rPr lang="ru-RU" sz="1200" b="0"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c</a:t>
            </a:r>
            <a:r>
              <a:rPr lang="ru-RU" sz="1200" b="0" i="0" kern="1200" dirty="0" err="1" smtClean="0">
                <a:solidFill>
                  <a:schemeClr val="tx1"/>
                </a:solidFill>
                <a:effectLst/>
                <a:latin typeface="+mn-lt"/>
                <a:ea typeface="+mn-ea"/>
                <a:cs typeface="+mn-cs"/>
              </a:rPr>
              <a:t>ount</a:t>
            </a:r>
            <a:r>
              <a:rPr lang="ru-RU" sz="1200" b="0" i="0" kern="1200" dirty="0" smtClean="0">
                <a:solidFill>
                  <a:schemeClr val="tx1"/>
                </a:solidFill>
                <a:effectLst/>
                <a:latin typeface="+mn-lt"/>
                <a:ea typeface="+mn-ea"/>
                <a:cs typeface="+mn-cs"/>
              </a:rPr>
              <a:t>» = «количество аргументов») — это целочисленный параметр, содержащий количество аргументов, переданных в программу. </a:t>
            </a:r>
            <a:r>
              <a:rPr lang="ru-RU" sz="1200" b="0" i="0" kern="1200" dirty="0" err="1" smtClean="0">
                <a:solidFill>
                  <a:schemeClr val="tx1"/>
                </a:solidFill>
                <a:effectLst/>
                <a:latin typeface="+mn-lt"/>
                <a:ea typeface="+mn-ea"/>
                <a:cs typeface="+mn-cs"/>
              </a:rPr>
              <a:t>argc</a:t>
            </a:r>
            <a:r>
              <a:rPr lang="ru-RU" sz="1200" b="0" i="0" kern="1200" dirty="0" smtClean="0">
                <a:solidFill>
                  <a:schemeClr val="tx1"/>
                </a:solidFill>
                <a:effectLst/>
                <a:latin typeface="+mn-lt"/>
                <a:ea typeface="+mn-ea"/>
                <a:cs typeface="+mn-cs"/>
              </a:rPr>
              <a:t> всегда будет как минимум 1, так как первым аргументом всегда является имя самой программы. Каждый аргумент командной строки, который предоставляет пользователь, заставит </a:t>
            </a:r>
            <a:r>
              <a:rPr lang="ru-RU" sz="1200" b="0" i="0" kern="1200" dirty="0" err="1" smtClean="0">
                <a:solidFill>
                  <a:schemeClr val="tx1"/>
                </a:solidFill>
                <a:effectLst/>
                <a:latin typeface="+mn-lt"/>
                <a:ea typeface="+mn-ea"/>
                <a:cs typeface="+mn-cs"/>
              </a:rPr>
              <a:t>argc</a:t>
            </a:r>
            <a:r>
              <a:rPr lang="ru-RU" sz="1200" b="0" i="0" kern="1200" dirty="0" smtClean="0">
                <a:solidFill>
                  <a:schemeClr val="tx1"/>
                </a:solidFill>
                <a:effectLst/>
                <a:latin typeface="+mn-lt"/>
                <a:ea typeface="+mn-ea"/>
                <a:cs typeface="+mn-cs"/>
              </a:rPr>
              <a:t> увеличиться на 1.</a:t>
            </a:r>
          </a:p>
          <a:p>
            <a:r>
              <a:rPr lang="ru-RU" sz="1200" b="0" i="0" kern="1200" dirty="0" err="1" smtClean="0">
                <a:solidFill>
                  <a:schemeClr val="tx1"/>
                </a:solidFill>
                <a:effectLst/>
                <a:latin typeface="+mn-lt"/>
                <a:ea typeface="+mn-ea"/>
                <a:cs typeface="+mn-cs"/>
              </a:rPr>
              <a:t>argv</a:t>
            </a:r>
            <a:r>
              <a:rPr lang="ru-RU" sz="1200" b="0" i="0" kern="1200" dirty="0" smtClean="0">
                <a:solidFill>
                  <a:schemeClr val="tx1"/>
                </a:solidFill>
                <a:effectLst/>
                <a:latin typeface="+mn-lt"/>
                <a:ea typeface="+mn-ea"/>
                <a:cs typeface="+mn-cs"/>
              </a:rPr>
              <a:t> (англ. «</a:t>
            </a:r>
            <a:r>
              <a:rPr lang="ru-RU" sz="1200" b="1" i="0" kern="1200" dirty="0" err="1" smtClean="0">
                <a:solidFill>
                  <a:schemeClr val="tx1"/>
                </a:solidFill>
                <a:effectLst/>
                <a:latin typeface="+mn-lt"/>
                <a:ea typeface="+mn-ea"/>
                <a:cs typeface="+mn-cs"/>
              </a:rPr>
              <a:t>arg</a:t>
            </a:r>
            <a:r>
              <a:rPr lang="ru-RU" sz="1200" b="0" i="0" kern="1200" dirty="0" err="1" smtClean="0">
                <a:solidFill>
                  <a:schemeClr val="tx1"/>
                </a:solidFill>
                <a:effectLst/>
                <a:latin typeface="+mn-lt"/>
                <a:ea typeface="+mn-ea"/>
                <a:cs typeface="+mn-cs"/>
              </a:rPr>
              <a:t>ument</a:t>
            </a:r>
            <a:r>
              <a:rPr lang="ru-RU" sz="1200" b="0" i="0" kern="1200" dirty="0" smtClean="0">
                <a:solidFill>
                  <a:schemeClr val="tx1"/>
                </a:solidFill>
                <a:effectLst/>
                <a:latin typeface="+mn-lt"/>
                <a:ea typeface="+mn-ea"/>
                <a:cs typeface="+mn-cs"/>
              </a:rPr>
              <a:t> </a:t>
            </a:r>
            <a:r>
              <a:rPr lang="ru-RU" sz="1200" b="1" i="0" kern="1200" dirty="0" err="1" smtClean="0">
                <a:solidFill>
                  <a:schemeClr val="tx1"/>
                </a:solidFill>
                <a:effectLst/>
                <a:latin typeface="+mn-lt"/>
                <a:ea typeface="+mn-ea"/>
                <a:cs typeface="+mn-cs"/>
              </a:rPr>
              <a:t>v</a:t>
            </a:r>
            <a:r>
              <a:rPr lang="ru-RU" sz="1200" b="0" i="0" kern="1200" dirty="0" err="1" smtClean="0">
                <a:solidFill>
                  <a:schemeClr val="tx1"/>
                </a:solidFill>
                <a:effectLst/>
                <a:latin typeface="+mn-lt"/>
                <a:ea typeface="+mn-ea"/>
                <a:cs typeface="+mn-cs"/>
              </a:rPr>
              <a:t>alues</a:t>
            </a:r>
            <a:r>
              <a:rPr lang="ru-RU" sz="1200" b="0" i="0" kern="1200" dirty="0" smtClean="0">
                <a:solidFill>
                  <a:schemeClr val="tx1"/>
                </a:solidFill>
                <a:effectLst/>
                <a:latin typeface="+mn-lt"/>
                <a:ea typeface="+mn-ea"/>
                <a:cs typeface="+mn-cs"/>
              </a:rPr>
              <a:t>» = «значения аргументов») — это место, где хранятся фактические значения аргументов. Хотя объявление </a:t>
            </a:r>
            <a:r>
              <a:rPr lang="ru-RU" sz="1200" b="0" i="0" kern="1200" dirty="0" err="1" smtClean="0">
                <a:solidFill>
                  <a:schemeClr val="tx1"/>
                </a:solidFill>
                <a:effectLst/>
                <a:latin typeface="+mn-lt"/>
                <a:ea typeface="+mn-ea"/>
                <a:cs typeface="+mn-cs"/>
              </a:rPr>
              <a:t>argv</a:t>
            </a:r>
            <a:r>
              <a:rPr lang="ru-RU" sz="1200" b="0" i="0" kern="1200" dirty="0" smtClean="0">
                <a:solidFill>
                  <a:schemeClr val="tx1"/>
                </a:solidFill>
                <a:effectLst/>
                <a:latin typeface="+mn-lt"/>
                <a:ea typeface="+mn-ea"/>
                <a:cs typeface="+mn-cs"/>
              </a:rPr>
              <a:t> выглядит немного пугающе, но это всего лишь массив </a:t>
            </a:r>
            <a:r>
              <a:rPr lang="ru-RU" sz="1200" b="1" i="0" u="none" strike="noStrike" kern="1200" dirty="0" smtClean="0">
                <a:solidFill>
                  <a:schemeClr val="tx1"/>
                </a:solidFill>
                <a:effectLst/>
                <a:latin typeface="+mn-lt"/>
                <a:ea typeface="+mn-ea"/>
                <a:cs typeface="+mn-cs"/>
                <a:hlinkClick r:id="rId3"/>
              </a:rPr>
              <a:t>строк C-</a:t>
            </a:r>
            <a:r>
              <a:rPr lang="ru-RU" sz="1200" b="1" i="0" u="none" strike="noStrike" kern="1200" dirty="0" err="1" smtClean="0">
                <a:solidFill>
                  <a:schemeClr val="tx1"/>
                </a:solidFill>
                <a:effectLst/>
                <a:latin typeface="+mn-lt"/>
                <a:ea typeface="+mn-ea"/>
                <a:cs typeface="+mn-cs"/>
                <a:hlinkClick r:id="rId3"/>
              </a:rPr>
              <a:t>style</a:t>
            </a:r>
            <a:r>
              <a:rPr lang="ru-RU" sz="1200" b="0" i="0" kern="1200" dirty="0" smtClean="0">
                <a:solidFill>
                  <a:schemeClr val="tx1"/>
                </a:solidFill>
                <a:effectLst/>
                <a:latin typeface="+mn-lt"/>
                <a:ea typeface="+mn-ea"/>
                <a:cs typeface="+mn-cs"/>
              </a:rPr>
              <a:t>. Длина этого массива — </a:t>
            </a:r>
            <a:r>
              <a:rPr lang="ru-RU" sz="1200" b="0" i="0" kern="1200" dirty="0" err="1" smtClean="0">
                <a:solidFill>
                  <a:schemeClr val="tx1"/>
                </a:solidFill>
                <a:effectLst/>
                <a:latin typeface="+mn-lt"/>
                <a:ea typeface="+mn-ea"/>
                <a:cs typeface="+mn-cs"/>
              </a:rPr>
              <a:t>argc</a:t>
            </a:r>
            <a:r>
              <a:rPr lang="ru-RU" sz="1200" b="0" i="0" kern="1200" dirty="0" smtClean="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4</a:t>
            </a:fld>
            <a:endParaRPr lang="ru-RU"/>
          </a:p>
        </p:txBody>
      </p:sp>
    </p:spTree>
    <p:extLst>
      <p:ext uri="{BB962C8B-B14F-4D97-AF65-F5344CB8AC3E}">
        <p14:creationId xmlns:p14="http://schemas.microsoft.com/office/powerpoint/2010/main" val="28296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Давайте напишем короткую программу </a:t>
            </a:r>
            <a:r>
              <a:rPr lang="ru-RU" sz="1200" b="0" i="0" kern="1200" dirty="0" err="1" smtClean="0">
                <a:solidFill>
                  <a:schemeClr val="tx1"/>
                </a:solidFill>
                <a:effectLst/>
                <a:latin typeface="+mn-lt"/>
                <a:ea typeface="+mn-ea"/>
                <a:cs typeface="+mn-cs"/>
              </a:rPr>
              <a:t>MyArguments</a:t>
            </a:r>
            <a:r>
              <a:rPr lang="ru-RU" sz="1200" b="0" i="0" kern="1200" dirty="0" smtClean="0">
                <a:solidFill>
                  <a:schemeClr val="tx1"/>
                </a:solidFill>
                <a:effectLst/>
                <a:latin typeface="+mn-lt"/>
                <a:ea typeface="+mn-ea"/>
                <a:cs typeface="+mn-cs"/>
              </a:rPr>
              <a:t>, которая будет выводить значения всех аргументов командной строки:</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Теперь, при вызове </a:t>
            </a:r>
            <a:r>
              <a:rPr lang="ru-RU" sz="1200" b="0" i="0" kern="1200" dirty="0" err="1" smtClean="0">
                <a:solidFill>
                  <a:schemeClr val="tx1"/>
                </a:solidFill>
                <a:effectLst/>
                <a:latin typeface="+mn-lt"/>
                <a:ea typeface="+mn-ea"/>
                <a:cs typeface="+mn-cs"/>
              </a:rPr>
              <a:t>MyArguments</a:t>
            </a:r>
            <a:r>
              <a:rPr lang="ru-RU" sz="1200" b="0" i="0" kern="1200" dirty="0" smtClean="0">
                <a:solidFill>
                  <a:schemeClr val="tx1"/>
                </a:solidFill>
                <a:effectLst/>
                <a:latin typeface="+mn-lt"/>
                <a:ea typeface="+mn-ea"/>
                <a:cs typeface="+mn-cs"/>
              </a:rPr>
              <a:t> с аргументами командной строки SomeContent.txt и 200, вывод будет следующим:</a:t>
            </a:r>
          </a:p>
          <a:p>
            <a:r>
              <a:rPr lang="ru-RU" sz="1200" b="0" i="0" kern="1200" dirty="0" err="1" smtClean="0">
                <a:solidFill>
                  <a:schemeClr val="tx1"/>
                </a:solidFill>
                <a:effectLst/>
                <a:latin typeface="+mn-lt"/>
                <a:ea typeface="+mn-ea"/>
                <a:cs typeface="+mn-cs"/>
              </a:rPr>
              <a:t>There</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are</a:t>
            </a:r>
            <a:r>
              <a:rPr lang="ru-RU" sz="1200" b="0" i="0" kern="1200" dirty="0" smtClean="0">
                <a:solidFill>
                  <a:schemeClr val="tx1"/>
                </a:solidFill>
                <a:effectLst/>
                <a:latin typeface="+mn-lt"/>
                <a:ea typeface="+mn-ea"/>
                <a:cs typeface="+mn-cs"/>
              </a:rPr>
              <a:t> 3 </a:t>
            </a:r>
            <a:r>
              <a:rPr lang="ru-RU" sz="1200" b="0" i="0" kern="1200" dirty="0" err="1" smtClean="0">
                <a:solidFill>
                  <a:schemeClr val="tx1"/>
                </a:solidFill>
                <a:effectLst/>
                <a:latin typeface="+mn-lt"/>
                <a:ea typeface="+mn-ea"/>
                <a:cs typeface="+mn-cs"/>
              </a:rPr>
              <a:t>arguments</a:t>
            </a:r>
            <a:r>
              <a:rPr lang="ru-RU" sz="1200" b="0" i="0" kern="1200" dirty="0" smtClean="0">
                <a:solidFill>
                  <a:schemeClr val="tx1"/>
                </a:solidFill>
                <a:effectLst/>
                <a:latin typeface="+mn-lt"/>
                <a:ea typeface="+mn-ea"/>
                <a:cs typeface="+mn-cs"/>
              </a:rPr>
              <a:t>:</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0 C:\MyArguments</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1 SomeContent.txt</a:t>
            </a:r>
            <a:br>
              <a:rPr lang="ru-RU" sz="1200" b="0" i="0" kern="1200" dirty="0" smtClean="0">
                <a:solidFill>
                  <a:schemeClr val="tx1"/>
                </a:solidFill>
                <a:effectLst/>
                <a:latin typeface="+mn-lt"/>
                <a:ea typeface="+mn-ea"/>
                <a:cs typeface="+mn-cs"/>
              </a:rPr>
            </a:br>
            <a:r>
              <a:rPr lang="ru-RU" sz="1200" b="0" i="0" kern="1200" dirty="0" smtClean="0">
                <a:solidFill>
                  <a:schemeClr val="tx1"/>
                </a:solidFill>
                <a:effectLst/>
                <a:latin typeface="+mn-lt"/>
                <a:ea typeface="+mn-ea"/>
                <a:cs typeface="+mn-cs"/>
              </a:rPr>
              <a:t>2 200</a:t>
            </a:r>
          </a:p>
          <a:p>
            <a:r>
              <a:rPr lang="ru-RU" sz="1200" b="0" i="0" kern="1200" dirty="0" smtClean="0">
                <a:solidFill>
                  <a:schemeClr val="tx1"/>
                </a:solidFill>
                <a:effectLst/>
                <a:latin typeface="+mn-lt"/>
                <a:ea typeface="+mn-ea"/>
                <a:cs typeface="+mn-cs"/>
              </a:rPr>
              <a:t>Параметр 0 — это путь и имя текущей программы. Параметры 1 и 2 здесь являются аргументами командной строки, которые мы передали.</a:t>
            </a:r>
          </a:p>
          <a:p>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5</a:t>
            </a:fld>
            <a:endParaRPr lang="ru-RU"/>
          </a:p>
        </p:txBody>
      </p:sp>
    </p:spTree>
    <p:extLst>
      <p:ext uri="{BB962C8B-B14F-4D97-AF65-F5344CB8AC3E}">
        <p14:creationId xmlns:p14="http://schemas.microsoft.com/office/powerpoint/2010/main" val="1013260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
            </a:r>
            <a:br>
              <a:rPr lang="ru-RU" dirty="0" smtClean="0"/>
            </a:br>
            <a:r>
              <a:rPr lang="ru-RU" sz="1200" b="0" i="0" kern="1200" dirty="0" smtClean="0">
                <a:solidFill>
                  <a:schemeClr val="tx1"/>
                </a:solidFill>
                <a:effectLst/>
                <a:latin typeface="+mn-lt"/>
                <a:ea typeface="+mn-ea"/>
                <a:cs typeface="+mn-cs"/>
              </a:rPr>
              <a:t>Аргументы командной строки всегда передаются в качестве строк, даже если предоставленное значение является числовым. Чтобы использовать аргумент командной строки в виде числа, вам нужно будет конвертировать его из строки в число. К сожалению, в C++ это делается немного сложнее, чем оно должно быть:</a:t>
            </a:r>
            <a:endParaRPr lang="ru-RU" dirty="0"/>
          </a:p>
        </p:txBody>
      </p:sp>
      <p:sp>
        <p:nvSpPr>
          <p:cNvPr id="4" name="Номер слайда 3"/>
          <p:cNvSpPr>
            <a:spLocks noGrp="1"/>
          </p:cNvSpPr>
          <p:nvPr>
            <p:ph type="sldNum" sz="quarter" idx="10"/>
          </p:nvPr>
        </p:nvSpPr>
        <p:spPr/>
        <p:txBody>
          <a:bodyPr/>
          <a:lstStyle/>
          <a:p>
            <a:fld id="{01F6DA6E-3E6A-4C51-A65E-2FA83A772343}" type="slidenum">
              <a:rPr lang="ru-RU" smtClean="0"/>
              <a:pPr/>
              <a:t>6</a:t>
            </a:fld>
            <a:endParaRPr lang="ru-RU"/>
          </a:p>
        </p:txBody>
      </p:sp>
    </p:spTree>
    <p:extLst>
      <p:ext uri="{BB962C8B-B14F-4D97-AF65-F5344CB8AC3E}">
        <p14:creationId xmlns:p14="http://schemas.microsoft.com/office/powerpoint/2010/main" val="2603610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Прямая соединительная линия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Прямая соединительная линия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рямая соединительная линия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Прямая соединительная линия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5" name="Прямая соединительная линия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6" name="Прямоугольник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Овал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Овал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Овал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Заголовок 7"/>
          <p:cNvSpPr>
            <a:spLocks noGrp="1"/>
          </p:cNvSpPr>
          <p:nvPr>
            <p:ph type="ctrTitle"/>
          </p:nvPr>
        </p:nvSpPr>
        <p:spPr>
          <a:xfrm>
            <a:off x="2286000" y="3124200"/>
            <a:ext cx="6172200" cy="1894362"/>
          </a:xfrm>
        </p:spPr>
        <p:txBody>
          <a:bodyPr/>
          <a:lstStyle>
            <a:lvl1pPr>
              <a:defRPr b="1"/>
            </a:lvl1pPr>
          </a:lstStyle>
          <a:p>
            <a:r>
              <a:rPr lang="ru-RU" smtClean="0"/>
              <a:t>Образец заголовка</a:t>
            </a:r>
            <a:endParaRPr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ru-RU" smtClean="0"/>
              <a:t>Образец подзаголовка</a:t>
            </a:r>
            <a:endParaRPr lang="en-US"/>
          </a:p>
        </p:txBody>
      </p:sp>
      <p:sp>
        <p:nvSpPr>
          <p:cNvPr id="22" name="Дата 27"/>
          <p:cNvSpPr>
            <a:spLocks noGrp="1"/>
          </p:cNvSpPr>
          <p:nvPr>
            <p:ph type="dt" sz="half" idx="10"/>
          </p:nvPr>
        </p:nvSpPr>
        <p:spPr bwMode="auto">
          <a:xfrm rot="5400000">
            <a:off x="7764463" y="1174750"/>
            <a:ext cx="2286000" cy="381000"/>
          </a:xfrm>
        </p:spPr>
        <p:txBody>
          <a:bodyPr/>
          <a:lstStyle>
            <a:lvl1pPr>
              <a:defRPr/>
            </a:lvl1pPr>
          </a:lstStyle>
          <a:p>
            <a:pPr>
              <a:defRPr/>
            </a:pPr>
            <a:fld id="{F87EEA3A-8331-41B8-8C86-B0B6A88B5CD2}" type="datetime1">
              <a:rPr lang="ru-RU" smtClean="0"/>
              <a:t>30.10.2019</a:t>
            </a:fld>
            <a:endParaRPr lang="ru-RU"/>
          </a:p>
        </p:txBody>
      </p:sp>
      <p:sp>
        <p:nvSpPr>
          <p:cNvPr id="23" name="Нижний колонтитул 16"/>
          <p:cNvSpPr>
            <a:spLocks noGrp="1"/>
          </p:cNvSpPr>
          <p:nvPr>
            <p:ph type="ftr" sz="quarter" idx="11"/>
          </p:nvPr>
        </p:nvSpPr>
        <p:spPr bwMode="auto">
          <a:xfrm rot="5400000">
            <a:off x="7077076" y="4181475"/>
            <a:ext cx="3657600" cy="384175"/>
          </a:xfrm>
        </p:spPr>
        <p:txBody>
          <a:bodyPr/>
          <a:lstStyle>
            <a:lvl1pPr>
              <a:defRPr/>
            </a:lvl1pPr>
          </a:lstStyle>
          <a:p>
            <a:pPr>
              <a:defRPr/>
            </a:pPr>
            <a:endParaRPr lang="ru-RU"/>
          </a:p>
        </p:txBody>
      </p:sp>
      <p:sp>
        <p:nvSpPr>
          <p:cNvPr id="24" name="Номер слайда 28"/>
          <p:cNvSpPr>
            <a:spLocks noGrp="1"/>
          </p:cNvSpPr>
          <p:nvPr>
            <p:ph type="sldNum" sz="quarter" idx="12"/>
          </p:nvPr>
        </p:nvSpPr>
        <p:spPr bwMode="auto">
          <a:xfrm>
            <a:off x="1325563" y="4929188"/>
            <a:ext cx="609600" cy="517525"/>
          </a:xfrm>
        </p:spPr>
        <p:txBody>
          <a:bodyPr/>
          <a:lstStyle>
            <a:lvl1pPr>
              <a:defRPr/>
            </a:lvl1pPr>
          </a:lstStyle>
          <a:p>
            <a:pPr>
              <a:defRPr/>
            </a:pPr>
            <a:fld id="{466A4404-A68F-407D-B360-CA86652214C7}" type="slidenum">
              <a:rPr lang="ru-RU"/>
              <a:pPr>
                <a:defRPr/>
              </a:pPr>
              <a:t>‹#›</a:t>
            </a:fld>
            <a:endParaRPr lang="ru-RU"/>
          </a:p>
        </p:txBody>
      </p:sp>
    </p:spTree>
    <p:extLst>
      <p:ext uri="{BB962C8B-B14F-4D97-AF65-F5344CB8AC3E}">
        <p14:creationId xmlns:p14="http://schemas.microsoft.com/office/powerpoint/2010/main" val="13593192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83E41A2F-86ED-4540-A3E4-E22C6089ED2C}" type="datetime1">
              <a:rPr lang="ru-RU" smtClean="0"/>
              <a:t>30.10.2019</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B8EAE6D0-CAD4-4B11-982A-EA735F08899A}" type="slidenum">
              <a:rPr lang="ru-RU"/>
              <a:pPr>
                <a:defRPr/>
              </a:pPr>
              <a:t>‹#›</a:t>
            </a:fld>
            <a:endParaRPr lang="ru-RU"/>
          </a:p>
        </p:txBody>
      </p:sp>
    </p:spTree>
    <p:extLst>
      <p:ext uri="{BB962C8B-B14F-4D97-AF65-F5344CB8AC3E}">
        <p14:creationId xmlns:p14="http://schemas.microsoft.com/office/powerpoint/2010/main" val="1620498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13"/>
          <p:cNvSpPr>
            <a:spLocks noGrp="1"/>
          </p:cNvSpPr>
          <p:nvPr>
            <p:ph type="dt" sz="half" idx="10"/>
          </p:nvPr>
        </p:nvSpPr>
        <p:spPr/>
        <p:txBody>
          <a:bodyPr/>
          <a:lstStyle>
            <a:lvl1pPr>
              <a:defRPr/>
            </a:lvl1pPr>
          </a:lstStyle>
          <a:p>
            <a:pPr>
              <a:defRPr/>
            </a:pPr>
            <a:fld id="{A3AA9858-099F-4C32-9293-3B4DD647A083}" type="datetime1">
              <a:rPr lang="ru-RU" smtClean="0"/>
              <a:t>30.10.2019</a:t>
            </a:fld>
            <a:endParaRPr lang="ru-RU"/>
          </a:p>
        </p:txBody>
      </p:sp>
      <p:sp>
        <p:nvSpPr>
          <p:cNvPr id="5" name="Нижний колонтитул 2"/>
          <p:cNvSpPr>
            <a:spLocks noGrp="1"/>
          </p:cNvSpPr>
          <p:nvPr>
            <p:ph type="ftr" sz="quarter" idx="11"/>
          </p:nvPr>
        </p:nvSpPr>
        <p:spPr/>
        <p:txBody>
          <a:bodyPr/>
          <a:lstStyle>
            <a:lvl1pPr>
              <a:defRPr/>
            </a:lvl1pPr>
          </a:lstStyle>
          <a:p>
            <a:pPr>
              <a:defRPr/>
            </a:pPr>
            <a:endParaRPr lang="ru-RU"/>
          </a:p>
        </p:txBody>
      </p:sp>
      <p:sp>
        <p:nvSpPr>
          <p:cNvPr id="6" name="Номер слайда 22"/>
          <p:cNvSpPr>
            <a:spLocks noGrp="1"/>
          </p:cNvSpPr>
          <p:nvPr>
            <p:ph type="sldNum" sz="quarter" idx="12"/>
          </p:nvPr>
        </p:nvSpPr>
        <p:spPr/>
        <p:txBody>
          <a:bodyPr/>
          <a:lstStyle>
            <a:lvl1pPr>
              <a:defRPr/>
            </a:lvl1pPr>
          </a:lstStyle>
          <a:p>
            <a:pPr>
              <a:defRPr/>
            </a:pPr>
            <a:fld id="{1739969B-4C9C-48A4-933F-5F5847808539}" type="slidenum">
              <a:rPr lang="ru-RU"/>
              <a:pPr>
                <a:defRPr/>
              </a:pPr>
              <a:t>‹#›</a:t>
            </a:fld>
            <a:endParaRPr lang="ru-RU"/>
          </a:p>
        </p:txBody>
      </p:sp>
    </p:spTree>
    <p:extLst>
      <p:ext uri="{BB962C8B-B14F-4D97-AF65-F5344CB8AC3E}">
        <p14:creationId xmlns:p14="http://schemas.microsoft.com/office/powerpoint/2010/main" val="332354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8" name="Содержимое 7"/>
          <p:cNvSpPr>
            <a:spLocks noGrp="1"/>
          </p:cNvSpPr>
          <p:nvPr>
            <p:ph sz="quarter" idx="1"/>
          </p:nvPr>
        </p:nvSpPr>
        <p:spPr>
          <a:xfrm>
            <a:off x="457200" y="1600200"/>
            <a:ext cx="7467600" cy="487375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6"/>
          <p:cNvSpPr>
            <a:spLocks noGrp="1"/>
          </p:cNvSpPr>
          <p:nvPr>
            <p:ph type="dt" sz="half" idx="10"/>
          </p:nvPr>
        </p:nvSpPr>
        <p:spPr/>
        <p:txBody>
          <a:bodyPr rtlCol="0"/>
          <a:lstStyle>
            <a:lvl1pPr>
              <a:defRPr/>
            </a:lvl1pPr>
          </a:lstStyle>
          <a:p>
            <a:pPr>
              <a:defRPr/>
            </a:pPr>
            <a:fld id="{9EA9F515-9D98-4252-B479-5AD3EB125C21}" type="datetime1">
              <a:rPr lang="ru-RU" smtClean="0"/>
              <a:t>30.10.2019</a:t>
            </a:fld>
            <a:endParaRPr lang="ru-RU"/>
          </a:p>
        </p:txBody>
      </p:sp>
      <p:sp>
        <p:nvSpPr>
          <p:cNvPr id="5" name="Номер слайда 8"/>
          <p:cNvSpPr>
            <a:spLocks noGrp="1"/>
          </p:cNvSpPr>
          <p:nvPr>
            <p:ph type="sldNum" sz="quarter" idx="11"/>
          </p:nvPr>
        </p:nvSpPr>
        <p:spPr/>
        <p:txBody>
          <a:bodyPr rtlCol="0"/>
          <a:lstStyle>
            <a:lvl1pPr>
              <a:defRPr/>
            </a:lvl1pPr>
          </a:lstStyle>
          <a:p>
            <a:pPr>
              <a:defRPr/>
            </a:pPr>
            <a:fld id="{8D2641A1-8ECD-4A11-B18A-999E724BADA8}" type="slidenum">
              <a:rPr lang="ru-RU"/>
              <a:pPr>
                <a:defRPr/>
              </a:pPr>
              <a:t>‹#›</a:t>
            </a:fld>
            <a:endParaRPr lang="ru-RU"/>
          </a:p>
        </p:txBody>
      </p:sp>
      <p:sp>
        <p:nvSpPr>
          <p:cNvPr id="6" name="Нижний колонтитул 9"/>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406693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4" name="Прямоугольник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Прямоугольник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Прямоугольник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Прямоугольник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Прямая соединительная линия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ая соединительная линия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ая соединительная линия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Прямая соединительная линия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Прямая соединительная линия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3" name="Прямоугольник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Овал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Овал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Овал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Овал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Овал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Прямая соединительная линия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lang="ru-RU" smtClean="0"/>
              <a:t>Образец заголовка</a:t>
            </a:r>
            <a:endParaRPr lang="en-US"/>
          </a:p>
        </p:txBody>
      </p:sp>
      <p:sp>
        <p:nvSpPr>
          <p:cNvPr id="3" name="Текст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ru-RU" smtClean="0"/>
              <a:t>Образец текста</a:t>
            </a:r>
          </a:p>
        </p:txBody>
      </p:sp>
      <p:sp>
        <p:nvSpPr>
          <p:cNvPr id="20" name="Дата 3"/>
          <p:cNvSpPr>
            <a:spLocks noGrp="1"/>
          </p:cNvSpPr>
          <p:nvPr>
            <p:ph type="dt" sz="half" idx="10"/>
          </p:nvPr>
        </p:nvSpPr>
        <p:spPr bwMode="auto">
          <a:xfrm rot="5400000">
            <a:off x="7762875" y="1169988"/>
            <a:ext cx="2286000" cy="381000"/>
          </a:xfrm>
        </p:spPr>
        <p:txBody>
          <a:bodyPr/>
          <a:lstStyle>
            <a:lvl1pPr>
              <a:defRPr/>
            </a:lvl1pPr>
          </a:lstStyle>
          <a:p>
            <a:pPr>
              <a:defRPr/>
            </a:pPr>
            <a:fld id="{54C6744E-7314-40C2-901F-84EBF4208372}" type="datetime1">
              <a:rPr lang="ru-RU" smtClean="0"/>
              <a:t>30.10.2019</a:t>
            </a:fld>
            <a:endParaRPr lang="ru-RU"/>
          </a:p>
        </p:txBody>
      </p:sp>
      <p:sp>
        <p:nvSpPr>
          <p:cNvPr id="21" name="Нижний колонтитул 4"/>
          <p:cNvSpPr>
            <a:spLocks noGrp="1"/>
          </p:cNvSpPr>
          <p:nvPr>
            <p:ph type="ftr" sz="quarter" idx="11"/>
          </p:nvPr>
        </p:nvSpPr>
        <p:spPr bwMode="auto">
          <a:xfrm rot="5400000">
            <a:off x="7077076" y="4178300"/>
            <a:ext cx="3657600" cy="384175"/>
          </a:xfrm>
        </p:spPr>
        <p:txBody>
          <a:bodyPr/>
          <a:lstStyle>
            <a:lvl1pPr>
              <a:defRPr/>
            </a:lvl1pPr>
          </a:lstStyle>
          <a:p>
            <a:pPr>
              <a:defRPr/>
            </a:pPr>
            <a:endParaRPr lang="ru-RU"/>
          </a:p>
        </p:txBody>
      </p:sp>
      <p:sp>
        <p:nvSpPr>
          <p:cNvPr id="22" name="Номер слайда 5"/>
          <p:cNvSpPr>
            <a:spLocks noGrp="1"/>
          </p:cNvSpPr>
          <p:nvPr>
            <p:ph type="sldNum" sz="quarter" idx="12"/>
          </p:nvPr>
        </p:nvSpPr>
        <p:spPr bwMode="auto">
          <a:xfrm>
            <a:off x="1339850" y="4929188"/>
            <a:ext cx="609600" cy="517525"/>
          </a:xfrm>
        </p:spPr>
        <p:txBody>
          <a:bodyPr/>
          <a:lstStyle>
            <a:lvl1pPr>
              <a:defRPr/>
            </a:lvl1pPr>
          </a:lstStyle>
          <a:p>
            <a:pPr>
              <a:defRPr/>
            </a:pPr>
            <a:fld id="{B112E836-4E94-446F-90E2-F6779B68C995}" type="slidenum">
              <a:rPr lang="ru-RU"/>
              <a:pPr>
                <a:defRPr/>
              </a:pPr>
              <a:t>‹#›</a:t>
            </a:fld>
            <a:endParaRPr lang="ru-RU"/>
          </a:p>
        </p:txBody>
      </p:sp>
    </p:spTree>
    <p:extLst>
      <p:ext uri="{BB962C8B-B14F-4D97-AF65-F5344CB8AC3E}">
        <p14:creationId xmlns:p14="http://schemas.microsoft.com/office/powerpoint/2010/main" val="742071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9" name="Содержимое 8"/>
          <p:cNvSpPr>
            <a:spLocks noGrp="1"/>
          </p:cNvSpPr>
          <p:nvPr>
            <p:ph sz="quarter" idx="1"/>
          </p:nvPr>
        </p:nvSpPr>
        <p:spPr>
          <a:xfrm>
            <a:off x="457200"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Содержимое 10"/>
          <p:cNvSpPr>
            <a:spLocks noGrp="1"/>
          </p:cNvSpPr>
          <p:nvPr>
            <p:ph sz="quarter" idx="2"/>
          </p:nvPr>
        </p:nvSpPr>
        <p:spPr>
          <a:xfrm>
            <a:off x="4270248" y="1600200"/>
            <a:ext cx="3657600" cy="45720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13"/>
          <p:cNvSpPr>
            <a:spLocks noGrp="1"/>
          </p:cNvSpPr>
          <p:nvPr>
            <p:ph type="dt" sz="half" idx="10"/>
          </p:nvPr>
        </p:nvSpPr>
        <p:spPr/>
        <p:txBody>
          <a:bodyPr/>
          <a:lstStyle>
            <a:lvl1pPr>
              <a:defRPr/>
            </a:lvl1pPr>
          </a:lstStyle>
          <a:p>
            <a:pPr>
              <a:defRPr/>
            </a:pPr>
            <a:fld id="{8DED8E7A-F571-496B-9BB9-64B0B26BD071}" type="datetime1">
              <a:rPr lang="ru-RU" smtClean="0"/>
              <a:t>30.10.2019</a:t>
            </a:fld>
            <a:endParaRPr lang="ru-RU"/>
          </a:p>
        </p:txBody>
      </p:sp>
      <p:sp>
        <p:nvSpPr>
          <p:cNvPr id="6" name="Нижний колонтитул 2"/>
          <p:cNvSpPr>
            <a:spLocks noGrp="1"/>
          </p:cNvSpPr>
          <p:nvPr>
            <p:ph type="ftr" sz="quarter" idx="11"/>
          </p:nvPr>
        </p:nvSpPr>
        <p:spPr/>
        <p:txBody>
          <a:bodyPr/>
          <a:lstStyle>
            <a:lvl1pPr>
              <a:defRPr/>
            </a:lvl1pPr>
          </a:lstStyle>
          <a:p>
            <a:pPr>
              <a:defRPr/>
            </a:pPr>
            <a:endParaRPr lang="ru-RU"/>
          </a:p>
        </p:txBody>
      </p:sp>
      <p:sp>
        <p:nvSpPr>
          <p:cNvPr id="7" name="Номер слайда 22"/>
          <p:cNvSpPr>
            <a:spLocks noGrp="1"/>
          </p:cNvSpPr>
          <p:nvPr>
            <p:ph type="sldNum" sz="quarter" idx="12"/>
          </p:nvPr>
        </p:nvSpPr>
        <p:spPr/>
        <p:txBody>
          <a:bodyPr/>
          <a:lstStyle>
            <a:lvl1pPr>
              <a:defRPr/>
            </a:lvl1pPr>
          </a:lstStyle>
          <a:p>
            <a:pPr>
              <a:defRPr/>
            </a:pPr>
            <a:fld id="{29121F19-F4CF-4704-81C0-8C445578A13C}" type="slidenum">
              <a:rPr lang="ru-RU"/>
              <a:pPr>
                <a:defRPr/>
              </a:pPr>
              <a:t>‹#›</a:t>
            </a:fld>
            <a:endParaRPr lang="ru-RU"/>
          </a:p>
        </p:txBody>
      </p:sp>
    </p:spTree>
    <p:extLst>
      <p:ext uri="{BB962C8B-B14F-4D97-AF65-F5344CB8AC3E}">
        <p14:creationId xmlns:p14="http://schemas.microsoft.com/office/powerpoint/2010/main" val="132841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lstStyle>
            <a:lvl1pPr>
              <a:defRPr/>
            </a:lvl1pPr>
          </a:lstStyle>
          <a:p>
            <a:r>
              <a:rPr lang="ru-RU" smtClean="0"/>
              <a:t>Образец заголовка</a:t>
            </a:r>
            <a:endParaRPr lang="en-US"/>
          </a:p>
        </p:txBody>
      </p:sp>
      <p:sp>
        <p:nvSpPr>
          <p:cNvPr id="11" name="Содержимое 10"/>
          <p:cNvSpPr>
            <a:spLocks noGrp="1"/>
          </p:cNvSpPr>
          <p:nvPr>
            <p:ph sz="quarter" idx="2"/>
          </p:nvPr>
        </p:nvSpPr>
        <p:spPr>
          <a:xfrm>
            <a:off x="457200"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3" name="Содержимое 12"/>
          <p:cNvSpPr>
            <a:spLocks noGrp="1"/>
          </p:cNvSpPr>
          <p:nvPr>
            <p:ph sz="quarter" idx="4"/>
          </p:nvPr>
        </p:nvSpPr>
        <p:spPr>
          <a:xfrm>
            <a:off x="4371975" y="2362200"/>
            <a:ext cx="3657600" cy="38862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ru-RU" smtClean="0"/>
              <a:t>Образец текста</a:t>
            </a:r>
          </a:p>
        </p:txBody>
      </p:sp>
      <p:sp>
        <p:nvSpPr>
          <p:cNvPr id="7" name="Дата 13"/>
          <p:cNvSpPr>
            <a:spLocks noGrp="1"/>
          </p:cNvSpPr>
          <p:nvPr>
            <p:ph type="dt" sz="half" idx="10"/>
          </p:nvPr>
        </p:nvSpPr>
        <p:spPr/>
        <p:txBody>
          <a:bodyPr/>
          <a:lstStyle>
            <a:lvl1pPr>
              <a:defRPr/>
            </a:lvl1pPr>
          </a:lstStyle>
          <a:p>
            <a:pPr>
              <a:defRPr/>
            </a:pPr>
            <a:fld id="{51A404C8-38C0-4C54-8EE0-618CFF25BDF5}" type="datetime1">
              <a:rPr lang="ru-RU" smtClean="0"/>
              <a:t>30.10.2019</a:t>
            </a:fld>
            <a:endParaRPr lang="ru-RU"/>
          </a:p>
        </p:txBody>
      </p:sp>
      <p:sp>
        <p:nvSpPr>
          <p:cNvPr id="8" name="Нижний колонтитул 2"/>
          <p:cNvSpPr>
            <a:spLocks noGrp="1"/>
          </p:cNvSpPr>
          <p:nvPr>
            <p:ph type="ftr" sz="quarter" idx="11"/>
          </p:nvPr>
        </p:nvSpPr>
        <p:spPr/>
        <p:txBody>
          <a:bodyPr/>
          <a:lstStyle>
            <a:lvl1pPr>
              <a:defRPr/>
            </a:lvl1pPr>
          </a:lstStyle>
          <a:p>
            <a:pPr>
              <a:defRPr/>
            </a:pPr>
            <a:endParaRPr lang="ru-RU"/>
          </a:p>
        </p:txBody>
      </p:sp>
      <p:sp>
        <p:nvSpPr>
          <p:cNvPr id="9" name="Номер слайда 22"/>
          <p:cNvSpPr>
            <a:spLocks noGrp="1"/>
          </p:cNvSpPr>
          <p:nvPr>
            <p:ph type="sldNum" sz="quarter" idx="12"/>
          </p:nvPr>
        </p:nvSpPr>
        <p:spPr/>
        <p:txBody>
          <a:bodyPr/>
          <a:lstStyle>
            <a:lvl1pPr>
              <a:defRPr/>
            </a:lvl1pPr>
          </a:lstStyle>
          <a:p>
            <a:pPr>
              <a:defRPr/>
            </a:pPr>
            <a:fld id="{FD63F89F-B9B9-439C-B3D4-DFDF5D98A536}" type="slidenum">
              <a:rPr lang="ru-RU"/>
              <a:pPr>
                <a:defRPr/>
              </a:pPr>
              <a:t>‹#›</a:t>
            </a:fld>
            <a:endParaRPr lang="ru-RU"/>
          </a:p>
        </p:txBody>
      </p:sp>
    </p:spTree>
    <p:extLst>
      <p:ext uri="{BB962C8B-B14F-4D97-AF65-F5344CB8AC3E}">
        <p14:creationId xmlns:p14="http://schemas.microsoft.com/office/powerpoint/2010/main" val="298789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5"/>
          <p:cNvSpPr>
            <a:spLocks noGrp="1"/>
          </p:cNvSpPr>
          <p:nvPr>
            <p:ph type="dt" sz="half" idx="10"/>
          </p:nvPr>
        </p:nvSpPr>
        <p:spPr/>
        <p:txBody>
          <a:bodyPr rtlCol="0"/>
          <a:lstStyle>
            <a:lvl1pPr>
              <a:defRPr/>
            </a:lvl1pPr>
          </a:lstStyle>
          <a:p>
            <a:pPr>
              <a:defRPr/>
            </a:pPr>
            <a:fld id="{24730CC6-4A9F-44E4-B452-ADCF71CDC455}" type="datetime1">
              <a:rPr lang="ru-RU" smtClean="0"/>
              <a:t>30.10.2019</a:t>
            </a:fld>
            <a:endParaRPr lang="ru-RU"/>
          </a:p>
        </p:txBody>
      </p:sp>
      <p:sp>
        <p:nvSpPr>
          <p:cNvPr id="4" name="Номер слайда 6"/>
          <p:cNvSpPr>
            <a:spLocks noGrp="1"/>
          </p:cNvSpPr>
          <p:nvPr>
            <p:ph type="sldNum" sz="quarter" idx="11"/>
          </p:nvPr>
        </p:nvSpPr>
        <p:spPr/>
        <p:txBody>
          <a:bodyPr rtlCol="0"/>
          <a:lstStyle>
            <a:lvl1pPr>
              <a:defRPr/>
            </a:lvl1pPr>
          </a:lstStyle>
          <a:p>
            <a:pPr>
              <a:defRPr/>
            </a:pPr>
            <a:fld id="{793E6518-17F6-4B44-860B-5B83B08178EA}" type="slidenum">
              <a:rPr lang="ru-RU"/>
              <a:pPr>
                <a:defRPr/>
              </a:pPr>
              <a:t>‹#›</a:t>
            </a:fld>
            <a:endParaRPr lang="ru-RU"/>
          </a:p>
        </p:txBody>
      </p:sp>
      <p:sp>
        <p:nvSpPr>
          <p:cNvPr id="5" name="Нижний колонтитул 7"/>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13647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3"/>
          <p:cNvSpPr>
            <a:spLocks noGrp="1"/>
          </p:cNvSpPr>
          <p:nvPr>
            <p:ph type="dt" sz="half" idx="10"/>
          </p:nvPr>
        </p:nvSpPr>
        <p:spPr/>
        <p:txBody>
          <a:bodyPr/>
          <a:lstStyle>
            <a:lvl1pPr>
              <a:defRPr/>
            </a:lvl1pPr>
          </a:lstStyle>
          <a:p>
            <a:pPr>
              <a:defRPr/>
            </a:pPr>
            <a:fld id="{615B2E5E-9286-4819-A0A5-CDBD0709C0D7}" type="datetime1">
              <a:rPr lang="ru-RU" smtClean="0"/>
              <a:t>30.10.2019</a:t>
            </a:fld>
            <a:endParaRPr lang="ru-RU"/>
          </a:p>
        </p:txBody>
      </p:sp>
      <p:sp>
        <p:nvSpPr>
          <p:cNvPr id="3" name="Нижний колонтитул 2"/>
          <p:cNvSpPr>
            <a:spLocks noGrp="1"/>
          </p:cNvSpPr>
          <p:nvPr>
            <p:ph type="ftr" sz="quarter" idx="11"/>
          </p:nvPr>
        </p:nvSpPr>
        <p:spPr/>
        <p:txBody>
          <a:bodyPr/>
          <a:lstStyle>
            <a:lvl1pPr>
              <a:defRPr/>
            </a:lvl1pPr>
          </a:lstStyle>
          <a:p>
            <a:pPr>
              <a:defRPr/>
            </a:pPr>
            <a:endParaRPr lang="ru-RU"/>
          </a:p>
        </p:txBody>
      </p:sp>
      <p:sp>
        <p:nvSpPr>
          <p:cNvPr id="4" name="Номер слайда 22"/>
          <p:cNvSpPr>
            <a:spLocks noGrp="1"/>
          </p:cNvSpPr>
          <p:nvPr>
            <p:ph type="sldNum" sz="quarter" idx="12"/>
          </p:nvPr>
        </p:nvSpPr>
        <p:spPr/>
        <p:txBody>
          <a:bodyPr/>
          <a:lstStyle>
            <a:lvl1pPr>
              <a:defRPr/>
            </a:lvl1pPr>
          </a:lstStyle>
          <a:p>
            <a:pPr>
              <a:defRPr/>
            </a:pPr>
            <a:fld id="{87B754E5-D70E-405F-B36C-D53FB8963BEE}" type="slidenum">
              <a:rPr lang="ru-RU"/>
              <a:pPr>
                <a:defRPr/>
              </a:pPr>
              <a:t>‹#›</a:t>
            </a:fld>
            <a:endParaRPr lang="ru-RU"/>
          </a:p>
        </p:txBody>
      </p:sp>
    </p:spTree>
    <p:extLst>
      <p:ext uri="{BB962C8B-B14F-4D97-AF65-F5344CB8AC3E}">
        <p14:creationId xmlns:p14="http://schemas.microsoft.com/office/powerpoint/2010/main" val="56174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6" name="Прямая соединительная линия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7" name="Прямая соединительная линия 6"/>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8" name="Прямая соединительная линия 7"/>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оугольник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Прямая соединительная линия 9"/>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1" name="Овал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Заголовок 1"/>
          <p:cNvSpPr>
            <a:spLocks noGrp="1"/>
          </p:cNvSpPr>
          <p:nvPr>
            <p:ph type="title"/>
          </p:nvPr>
        </p:nvSpPr>
        <p:spPr>
          <a:xfrm rot="5400000">
            <a:off x="3371850" y="3200400"/>
            <a:ext cx="6309360" cy="457200"/>
          </a:xfrm>
        </p:spPr>
        <p:txBody>
          <a:bodyPr/>
          <a:lstStyle>
            <a:lvl1pPr algn="l">
              <a:buNone/>
              <a:defRPr sz="2000" b="1" cap="small" baseline="0"/>
            </a:lvl1pPr>
          </a:lstStyle>
          <a:p>
            <a:r>
              <a:rPr lang="ru-RU" smtClean="0"/>
              <a:t>Образец заголовка</a:t>
            </a:r>
            <a:endParaRPr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ru-RU" smtClean="0"/>
              <a:t>Образец текста</a:t>
            </a:r>
          </a:p>
        </p:txBody>
      </p:sp>
      <p:sp>
        <p:nvSpPr>
          <p:cNvPr id="18" name="Содержимое 17"/>
          <p:cNvSpPr>
            <a:spLocks noGrp="1"/>
          </p:cNvSpPr>
          <p:nvPr>
            <p:ph sz="quarter" idx="1"/>
          </p:nvPr>
        </p:nvSpPr>
        <p:spPr>
          <a:xfrm>
            <a:off x="304800" y="274320"/>
            <a:ext cx="5638800" cy="632764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2" name="Дата 20"/>
          <p:cNvSpPr>
            <a:spLocks noGrp="1"/>
          </p:cNvSpPr>
          <p:nvPr>
            <p:ph type="dt" sz="half" idx="10"/>
          </p:nvPr>
        </p:nvSpPr>
        <p:spPr/>
        <p:txBody>
          <a:bodyPr rtlCol="0"/>
          <a:lstStyle>
            <a:lvl1pPr>
              <a:defRPr/>
            </a:lvl1pPr>
          </a:lstStyle>
          <a:p>
            <a:pPr>
              <a:defRPr/>
            </a:pPr>
            <a:fld id="{22717DDB-A99E-4204-947E-99C5A9376D65}" type="datetime1">
              <a:rPr lang="ru-RU" smtClean="0"/>
              <a:t>30.10.2019</a:t>
            </a:fld>
            <a:endParaRPr lang="ru-RU"/>
          </a:p>
        </p:txBody>
      </p:sp>
      <p:sp>
        <p:nvSpPr>
          <p:cNvPr id="13" name="Номер слайда 21"/>
          <p:cNvSpPr>
            <a:spLocks noGrp="1"/>
          </p:cNvSpPr>
          <p:nvPr>
            <p:ph type="sldNum" sz="quarter" idx="11"/>
          </p:nvPr>
        </p:nvSpPr>
        <p:spPr/>
        <p:txBody>
          <a:bodyPr rtlCol="0"/>
          <a:lstStyle>
            <a:lvl1pPr>
              <a:defRPr/>
            </a:lvl1pPr>
          </a:lstStyle>
          <a:p>
            <a:pPr>
              <a:defRPr/>
            </a:pPr>
            <a:fld id="{3CB29402-CCB6-4237-A6A3-B2DB05F8938B}" type="slidenum">
              <a:rPr lang="ru-RU"/>
              <a:pPr>
                <a:defRPr/>
              </a:pPr>
              <a:t>‹#›</a:t>
            </a:fld>
            <a:endParaRPr lang="ru-RU"/>
          </a:p>
        </p:txBody>
      </p:sp>
      <p:sp>
        <p:nvSpPr>
          <p:cNvPr id="14" name="Нижний колонтитул 22"/>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299649113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5" name="Прямая соединительная линия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Овал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Прямая соединительная линия 6"/>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Прямоугольник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Прямая соединительная линия 8"/>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ая соединительная линия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11" name="Прямая соединительная линия 10"/>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 name="Заголовок 1"/>
          <p:cNvSpPr>
            <a:spLocks noGrp="1"/>
          </p:cNvSpPr>
          <p:nvPr>
            <p:ph type="title"/>
          </p:nvPr>
        </p:nvSpPr>
        <p:spPr>
          <a:xfrm rot="5400000">
            <a:off x="3350133" y="3200400"/>
            <a:ext cx="6309360" cy="457200"/>
          </a:xfrm>
        </p:spPr>
        <p:txBody>
          <a:bodyPr/>
          <a:lstStyle>
            <a:lvl1pPr algn="l">
              <a:buNone/>
              <a:defRPr sz="2000" b="1"/>
            </a:lvl1pPr>
          </a:lstStyle>
          <a:p>
            <a:r>
              <a:rPr lang="ru-RU" smtClean="0"/>
              <a:t>Образец заголовка</a:t>
            </a:r>
            <a:endParaRPr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ru-RU" noProof="0" smtClean="0"/>
              <a:t>Вставка рисунка</a:t>
            </a:r>
            <a:endParaRPr lang="en-US" noProof="0"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ru-RU" smtClean="0"/>
              <a:t>Образец текста</a:t>
            </a:r>
          </a:p>
        </p:txBody>
      </p:sp>
      <p:sp>
        <p:nvSpPr>
          <p:cNvPr id="12" name="Дата 16"/>
          <p:cNvSpPr>
            <a:spLocks noGrp="1"/>
          </p:cNvSpPr>
          <p:nvPr>
            <p:ph type="dt" sz="half" idx="10"/>
          </p:nvPr>
        </p:nvSpPr>
        <p:spPr/>
        <p:txBody>
          <a:bodyPr rtlCol="0"/>
          <a:lstStyle>
            <a:lvl1pPr>
              <a:defRPr/>
            </a:lvl1pPr>
          </a:lstStyle>
          <a:p>
            <a:pPr>
              <a:defRPr/>
            </a:pPr>
            <a:fld id="{A3548FFD-C22C-4E5A-A051-4819B51DDE0B}" type="datetime1">
              <a:rPr lang="ru-RU" smtClean="0"/>
              <a:t>30.10.2019</a:t>
            </a:fld>
            <a:endParaRPr lang="ru-RU"/>
          </a:p>
        </p:txBody>
      </p:sp>
      <p:sp>
        <p:nvSpPr>
          <p:cNvPr id="13" name="Номер слайда 17"/>
          <p:cNvSpPr>
            <a:spLocks noGrp="1"/>
          </p:cNvSpPr>
          <p:nvPr>
            <p:ph type="sldNum" sz="quarter" idx="11"/>
          </p:nvPr>
        </p:nvSpPr>
        <p:spPr/>
        <p:txBody>
          <a:bodyPr rtlCol="0"/>
          <a:lstStyle>
            <a:lvl1pPr>
              <a:defRPr/>
            </a:lvl1pPr>
          </a:lstStyle>
          <a:p>
            <a:pPr>
              <a:defRPr/>
            </a:pPr>
            <a:fld id="{5FFC15E2-8F94-4DC1-9659-4925062B3038}" type="slidenum">
              <a:rPr lang="ru-RU"/>
              <a:pPr>
                <a:defRPr/>
              </a:pPr>
              <a:t>‹#›</a:t>
            </a:fld>
            <a:endParaRPr lang="ru-RU"/>
          </a:p>
        </p:txBody>
      </p:sp>
      <p:sp>
        <p:nvSpPr>
          <p:cNvPr id="14" name="Нижний колонтитул 20"/>
          <p:cNvSpPr>
            <a:spLocks noGrp="1"/>
          </p:cNvSpPr>
          <p:nvPr>
            <p:ph type="ftr" sz="quarter" idx="12"/>
          </p:nvPr>
        </p:nvSpPr>
        <p:spPr/>
        <p:txBody>
          <a:bodyPr rtlCol="0"/>
          <a:lstStyle>
            <a:lvl1pPr>
              <a:defRPr/>
            </a:lvl1pPr>
          </a:lstStyle>
          <a:p>
            <a:pPr>
              <a:defRPr/>
            </a:pPr>
            <a:endParaRPr lang="ru-RU"/>
          </a:p>
        </p:txBody>
      </p:sp>
    </p:spTree>
    <p:extLst>
      <p:ext uri="{BB962C8B-B14F-4D97-AF65-F5344CB8AC3E}">
        <p14:creationId xmlns:p14="http://schemas.microsoft.com/office/powerpoint/2010/main" val="144848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endParaRPr>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lang="ru-RU" smtClean="0"/>
              <a:t>Образец заголовка</a:t>
            </a:r>
            <a:endParaRPr lang="en-US"/>
          </a:p>
        </p:txBody>
      </p:sp>
      <p:sp>
        <p:nvSpPr>
          <p:cNvPr id="3076" name="Текст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smtClean="0"/>
          </a:p>
        </p:txBody>
      </p:sp>
      <p:sp>
        <p:nvSpPr>
          <p:cNvPr id="14" name="Дата 13"/>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a:solidFill>
                  <a:schemeClr val="tx2"/>
                </a:solidFill>
                <a:latin typeface="+mn-lt"/>
              </a:defRPr>
            </a:lvl1pPr>
          </a:lstStyle>
          <a:p>
            <a:pPr>
              <a:defRPr/>
            </a:pPr>
            <a:fld id="{6F3F371B-EAF2-4E32-BD8B-FDA2D45DDE5B}" type="datetime1">
              <a:rPr lang="ru-RU" smtClean="0"/>
              <a:t>30.10.2019</a:t>
            </a:fld>
            <a:endParaRPr lang="ru-RU"/>
          </a:p>
        </p:txBody>
      </p:sp>
      <p:sp>
        <p:nvSpPr>
          <p:cNvPr id="3" name="Нижний колонтитул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defRPr>
            </a:lvl1pPr>
          </a:lstStyle>
          <a:p>
            <a:pPr>
              <a:defRPr/>
            </a:pPr>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Овал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Номер слайда 22"/>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a:solidFill>
                  <a:srgbClr val="FFFFFF"/>
                </a:solidFill>
                <a:latin typeface="+mn-lt"/>
              </a:defRPr>
            </a:lvl1pPr>
          </a:lstStyle>
          <a:p>
            <a:pPr>
              <a:defRPr/>
            </a:pPr>
            <a:fld id="{A51D7EB5-3AE4-471D-8646-1D17A5C4DD94}"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4176" r:id="rId1"/>
    <p:sldLayoutId id="2147484177" r:id="rId2"/>
    <p:sldLayoutId id="2147484178" r:id="rId3"/>
    <p:sldLayoutId id="2147484171" r:id="rId4"/>
    <p:sldLayoutId id="2147484172" r:id="rId5"/>
    <p:sldLayoutId id="2147484179" r:id="rId6"/>
    <p:sldLayoutId id="2147484173" r:id="rId7"/>
    <p:sldLayoutId id="2147484180" r:id="rId8"/>
    <p:sldLayoutId id="2147484181" r:id="rId9"/>
    <p:sldLayoutId id="2147484174" r:id="rId10"/>
    <p:sldLayoutId id="2147484175" r:id="rId11"/>
  </p:sldLayoutIdLst>
  <p:hf hdr="0" ft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a:defRPr>
      </a:lvl2pPr>
      <a:lvl3pPr algn="l" rtl="0" eaLnBrk="0" fontAlgn="base" hangingPunct="0">
        <a:spcBef>
          <a:spcPct val="0"/>
        </a:spcBef>
        <a:spcAft>
          <a:spcPct val="0"/>
        </a:spcAft>
        <a:defRPr sz="3000">
          <a:solidFill>
            <a:schemeClr val="tx2"/>
          </a:solidFill>
          <a:latin typeface="Century Schoolbook"/>
        </a:defRPr>
      </a:lvl3pPr>
      <a:lvl4pPr algn="l" rtl="0" eaLnBrk="0" fontAlgn="base" hangingPunct="0">
        <a:spcBef>
          <a:spcPct val="0"/>
        </a:spcBef>
        <a:spcAft>
          <a:spcPct val="0"/>
        </a:spcAft>
        <a:defRPr sz="3000">
          <a:solidFill>
            <a:schemeClr val="tx2"/>
          </a:solidFill>
          <a:latin typeface="Century Schoolbook"/>
        </a:defRPr>
      </a:lvl4pPr>
      <a:lvl5pPr algn="l" rtl="0" eaLnBrk="0" fontAlgn="base" hangingPunct="0">
        <a:spcBef>
          <a:spcPct val="0"/>
        </a:spcBef>
        <a:spcAft>
          <a:spcPct val="0"/>
        </a:spcAft>
        <a:defRPr sz="3000">
          <a:solidFill>
            <a:schemeClr val="tx2"/>
          </a:solidFill>
          <a:latin typeface="Century Schoolbook"/>
        </a:defRPr>
      </a:lvl5pPr>
      <a:lvl6pPr marL="457200" algn="l" rtl="0" fontAlgn="base">
        <a:spcBef>
          <a:spcPct val="0"/>
        </a:spcBef>
        <a:spcAft>
          <a:spcPct val="0"/>
        </a:spcAft>
        <a:defRPr sz="3000">
          <a:solidFill>
            <a:schemeClr val="tx2"/>
          </a:solidFill>
          <a:latin typeface="Century Schoolbook"/>
        </a:defRPr>
      </a:lvl6pPr>
      <a:lvl7pPr marL="914400" algn="l" rtl="0" fontAlgn="base">
        <a:spcBef>
          <a:spcPct val="0"/>
        </a:spcBef>
        <a:spcAft>
          <a:spcPct val="0"/>
        </a:spcAft>
        <a:defRPr sz="3000">
          <a:solidFill>
            <a:schemeClr val="tx2"/>
          </a:solidFill>
          <a:latin typeface="Century Schoolbook"/>
        </a:defRPr>
      </a:lvl7pPr>
      <a:lvl8pPr marL="1371600" algn="l" rtl="0" fontAlgn="base">
        <a:spcBef>
          <a:spcPct val="0"/>
        </a:spcBef>
        <a:spcAft>
          <a:spcPct val="0"/>
        </a:spcAft>
        <a:defRPr sz="3000">
          <a:solidFill>
            <a:schemeClr val="tx2"/>
          </a:solidFill>
          <a:latin typeface="Century Schoolbook"/>
        </a:defRPr>
      </a:lvl8pPr>
      <a:lvl9pPr marL="1828800" algn="l" rtl="0" fontAlgn="base">
        <a:spcBef>
          <a:spcPct val="0"/>
        </a:spcBef>
        <a:spcAft>
          <a:spcPct val="0"/>
        </a:spcAft>
        <a:defRPr sz="3000">
          <a:solidFill>
            <a:schemeClr val="tx2"/>
          </a:solidFill>
          <a:latin typeface="Century Schoolbook"/>
        </a:defRPr>
      </a:lvl9pPr>
    </p:titleStyle>
    <p:bodyStyle>
      <a:lvl1pPr marL="273050" indent="-273050" algn="l" rtl="0" eaLnBrk="0" fontAlgn="base" hangingPunct="0">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28750" y="1428750"/>
            <a:ext cx="6858000" cy="2143125"/>
          </a:xfrm>
        </p:spPr>
        <p:txBody>
          <a:bodyPr>
            <a:noAutofit/>
          </a:bodyPr>
          <a:lstStyle/>
          <a:p>
            <a:pPr algn="ctr"/>
            <a:r>
              <a:rPr lang="ru-RU" sz="3200" dirty="0"/>
              <a:t>Аргументы командной строки</a:t>
            </a:r>
          </a:p>
        </p:txBody>
      </p:sp>
    </p:spTree>
    <p:extLst>
      <p:ext uri="{BB962C8B-B14F-4D97-AF65-F5344CB8AC3E}">
        <p14:creationId xmlns:p14="http://schemas.microsoft.com/office/powerpoint/2010/main" val="136147458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3092982941"/>
              </p:ext>
            </p:extLst>
          </p:nvPr>
        </p:nvGraphicFramePr>
        <p:xfrm>
          <a:off x="323528" y="1772816"/>
          <a:ext cx="7472903" cy="289399"/>
        </p:xfrm>
        <a:graphic>
          <a:graphicData uri="http://schemas.openxmlformats.org/drawingml/2006/table">
            <a:tbl>
              <a:tblPr/>
              <a:tblGrid>
                <a:gridCol w="170100"/>
                <a:gridCol w="7302803"/>
              </a:tblGrid>
              <a:tr h="289399">
                <a:tc>
                  <a:txBody>
                    <a:bodyPr/>
                    <a:lstStyle/>
                    <a:p>
                      <a:pPr algn="ctr" fontAlgn="t"/>
                      <a:r>
                        <a:rPr lang="ru-RU" sz="1400" dirty="0">
                          <a:solidFill>
                            <a:srgbClr val="898989"/>
                          </a:solidFill>
                          <a:effectLst/>
                          <a:latin typeface="inherit"/>
                        </a:rPr>
                        <a:t>1</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endParaRPr lang="en-US"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2</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833309194"/>
              </p:ext>
            </p:extLst>
          </p:nvPr>
        </p:nvGraphicFramePr>
        <p:xfrm>
          <a:off x="323528" y="2132856"/>
          <a:ext cx="7472740" cy="3096344"/>
        </p:xfrm>
        <a:graphic>
          <a:graphicData uri="http://schemas.openxmlformats.org/drawingml/2006/table">
            <a:tbl>
              <a:tblPr/>
              <a:tblGrid>
                <a:gridCol w="360040"/>
                <a:gridCol w="7112700"/>
              </a:tblGrid>
              <a:tr h="3096344">
                <a:tc>
                  <a:txBody>
                    <a:bodyPr/>
                    <a:lstStyle/>
                    <a:p>
                      <a:pPr algn="ctr" fontAlgn="t"/>
                      <a:r>
                        <a:rPr lang="ru-RU" sz="1400" dirty="0">
                          <a:solidFill>
                            <a:srgbClr val="898989"/>
                          </a:solidFill>
                          <a:effectLst/>
                          <a:latin typeface="inherit"/>
                        </a:rPr>
                        <a:t>1</a:t>
                      </a:r>
                    </a:p>
                    <a:p>
                      <a:pPr algn="ctr" fontAlgn="t"/>
                      <a:r>
                        <a:rPr lang="ru-RU" sz="1400" dirty="0">
                          <a:solidFill>
                            <a:srgbClr val="979797"/>
                          </a:solidFill>
                          <a:effectLst/>
                          <a:latin typeface="inherit"/>
                        </a:rPr>
                        <a:t>2</a:t>
                      </a:r>
                    </a:p>
                    <a:p>
                      <a:pPr algn="ctr" fontAlgn="t"/>
                      <a:r>
                        <a:rPr lang="ru-RU" sz="1400" dirty="0">
                          <a:solidFill>
                            <a:srgbClr val="898989"/>
                          </a:solidFill>
                          <a:effectLst/>
                          <a:latin typeface="inherit"/>
                        </a:rPr>
                        <a:t>3</a:t>
                      </a:r>
                    </a:p>
                    <a:p>
                      <a:pPr algn="ctr" fontAlgn="t"/>
                      <a:r>
                        <a:rPr lang="ru-RU" sz="1400" dirty="0">
                          <a:solidFill>
                            <a:srgbClr val="979797"/>
                          </a:solidFill>
                          <a:effectLst/>
                          <a:latin typeface="inherit"/>
                        </a:rPr>
                        <a:t>4</a:t>
                      </a:r>
                    </a:p>
                    <a:p>
                      <a:pPr algn="ctr" fontAlgn="t"/>
                      <a:r>
                        <a:rPr lang="ru-RU" sz="1400" dirty="0">
                          <a:solidFill>
                            <a:srgbClr val="898989"/>
                          </a:solidFill>
                          <a:effectLst/>
                          <a:latin typeface="inherit"/>
                        </a:rPr>
                        <a:t>5</a:t>
                      </a:r>
                    </a:p>
                    <a:p>
                      <a:pPr algn="ctr" fontAlgn="t"/>
                      <a:r>
                        <a:rPr lang="ru-RU" sz="1400" dirty="0">
                          <a:solidFill>
                            <a:srgbClr val="979797"/>
                          </a:solidFill>
                          <a:effectLst/>
                          <a:latin typeface="inherit"/>
                        </a:rPr>
                        <a:t>6</a:t>
                      </a:r>
                    </a:p>
                    <a:p>
                      <a:pPr algn="ctr" fontAlgn="t"/>
                      <a:r>
                        <a:rPr lang="ru-RU" sz="1400" dirty="0">
                          <a:solidFill>
                            <a:srgbClr val="898989"/>
                          </a:solidFill>
                          <a:effectLst/>
                          <a:latin typeface="inherit"/>
                        </a:rPr>
                        <a:t>7</a:t>
                      </a:r>
                    </a:p>
                    <a:p>
                      <a:pPr algn="ctr" fontAlgn="t"/>
                      <a:r>
                        <a:rPr lang="ru-RU" sz="1400" dirty="0">
                          <a:solidFill>
                            <a:srgbClr val="979797"/>
                          </a:solidFill>
                          <a:effectLst/>
                          <a:latin typeface="inherit"/>
                        </a:rPr>
                        <a:t>8</a:t>
                      </a:r>
                    </a:p>
                    <a:p>
                      <a:pPr algn="ctr" fontAlgn="t"/>
                      <a:r>
                        <a:rPr lang="ru-RU" sz="1400" dirty="0">
                          <a:solidFill>
                            <a:srgbClr val="898989"/>
                          </a:solidFill>
                          <a:effectLst/>
                          <a:latin typeface="inherit"/>
                        </a:rPr>
                        <a:t>9</a:t>
                      </a:r>
                    </a:p>
                    <a:p>
                      <a:pPr algn="ctr" fontAlgn="t"/>
                      <a:r>
                        <a:rPr lang="ru-RU" sz="1400" dirty="0">
                          <a:solidFill>
                            <a:srgbClr val="979797"/>
                          </a:solidFill>
                          <a:effectLst/>
                          <a:latin typeface="inherit"/>
                        </a:rPr>
                        <a:t>10</a:t>
                      </a:r>
                    </a:p>
                    <a:p>
                      <a:pPr algn="ctr" fontAlgn="t"/>
                      <a:r>
                        <a:rPr lang="ru-RU" sz="1400" dirty="0">
                          <a:solidFill>
                            <a:srgbClr val="898989"/>
                          </a:solidFill>
                          <a:effectLst/>
                          <a:latin typeface="inherit"/>
                        </a:rPr>
                        <a:t>11</a:t>
                      </a:r>
                    </a:p>
                    <a:p>
                      <a:pPr algn="ctr" fontAlgn="t"/>
                      <a:r>
                        <a:rPr lang="ru-RU" sz="1400" dirty="0">
                          <a:solidFill>
                            <a:srgbClr val="979797"/>
                          </a:solidFill>
                          <a:effectLst/>
                          <a:latin typeface="inherit"/>
                        </a:rPr>
                        <a:t>12</a:t>
                      </a:r>
                    </a:p>
                    <a:p>
                      <a:pPr algn="ctr" fontAlgn="t"/>
                      <a:r>
                        <a:rPr lang="ru-RU" sz="1400" dirty="0">
                          <a:solidFill>
                            <a:srgbClr val="898989"/>
                          </a:solidFill>
                          <a:effectLst/>
                          <a:latin typeface="inherit"/>
                        </a:rPr>
                        <a:t>13</a:t>
                      </a:r>
                    </a:p>
                    <a:p>
                      <a:pPr algn="ctr" fontAlgn="t"/>
                      <a:r>
                        <a:rPr lang="ru-RU" sz="1400" dirty="0">
                          <a:solidFill>
                            <a:srgbClr val="979797"/>
                          </a:solidFill>
                          <a:effectLst/>
                          <a:latin typeface="inherit"/>
                        </a:rPr>
                        <a:t>14</a:t>
                      </a:r>
                    </a:p>
                  </a:txBody>
                  <a:tcPr marL="72939" marR="72939" marT="36469" marB="36469">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400" i="1" dirty="0">
                          <a:solidFill>
                            <a:srgbClr val="7EA16C"/>
                          </a:solidFill>
                          <a:effectLst/>
                          <a:latin typeface="inherit"/>
                        </a:rPr>
                        <a:t>// Программа: </a:t>
                      </a:r>
                      <a:r>
                        <a:rPr lang="en-US" sz="1400" i="1" dirty="0">
                          <a:solidFill>
                            <a:srgbClr val="7EA16C"/>
                          </a:solidFill>
                          <a:effectLst/>
                          <a:latin typeface="inherit"/>
                        </a:rPr>
                        <a:t>Picture</a:t>
                      </a:r>
                      <a:endParaRPr lang="en-US" sz="1400" dirty="0">
                        <a:solidFill>
                          <a:srgbClr val="FFFFFF"/>
                        </a:solidFill>
                        <a:effectLst/>
                        <a:latin typeface="inherit"/>
                      </a:endParaRPr>
                    </a:p>
                    <a:p>
                      <a:pPr algn="l" fontAlgn="t"/>
                      <a:r>
                        <a:rPr lang="en-US" sz="1400" dirty="0">
                          <a:solidFill>
                            <a:srgbClr val="B85C00"/>
                          </a:solidFill>
                          <a:effectLst/>
                          <a:latin typeface="inherit"/>
                        </a:rPr>
                        <a:t>#include &lt;</a:t>
                      </a:r>
                      <a:r>
                        <a:rPr lang="en-US" sz="1400" dirty="0" err="1">
                          <a:solidFill>
                            <a:srgbClr val="B85C00"/>
                          </a:solidFill>
                          <a:effectLst/>
                          <a:latin typeface="inherit"/>
                        </a:rPr>
                        <a:t>iostream</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a:solidFill>
                            <a:srgbClr val="B85C00"/>
                          </a:solidFill>
                          <a:effectLst/>
                          <a:latin typeface="inherit"/>
                        </a:rPr>
                        <a:t>#include &lt;string&gt;</a:t>
                      </a:r>
                      <a:endParaRPr lang="en-US"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"Enter name of image-file to create a thumbnail for: "</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a:solidFill>
                            <a:srgbClr val="66D9EF"/>
                          </a:solidFill>
                          <a:effectLst/>
                          <a:latin typeface="inherit"/>
                        </a:rPr>
                        <a:t>string</a:t>
                      </a:r>
                      <a:r>
                        <a:rPr lang="en-US" sz="1400" dirty="0">
                          <a:solidFill>
                            <a:srgbClr val="006FE0"/>
                          </a:solidFill>
                          <a:effectLst/>
                          <a:latin typeface="inherit"/>
                        </a:rPr>
                        <a:t> </a:t>
                      </a:r>
                      <a:r>
                        <a:rPr lang="en-US" sz="1400" dirty="0">
                          <a:solidFill>
                            <a:srgbClr val="F8F8F2"/>
                          </a:solidFill>
                          <a:effectLst/>
                          <a:latin typeface="inherit"/>
                        </a:rPr>
                        <a:t>filename;</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cin</a:t>
                      </a:r>
                      <a:r>
                        <a:rPr lang="en-US" sz="1400" dirty="0">
                          <a:solidFill>
                            <a:srgbClr val="006FE0"/>
                          </a:solidFill>
                          <a:effectLst/>
                          <a:latin typeface="inherit"/>
                        </a:rPr>
                        <a:t> </a:t>
                      </a:r>
                      <a:r>
                        <a:rPr lang="en-US" sz="1400" dirty="0">
                          <a:solidFill>
                            <a:srgbClr val="F92672"/>
                          </a:solidFill>
                          <a:effectLst/>
                          <a:latin typeface="inherit"/>
                        </a:rPr>
                        <a:t>&gt;&gt;</a:t>
                      </a:r>
                      <a:r>
                        <a:rPr lang="en-US" sz="1400" dirty="0">
                          <a:solidFill>
                            <a:srgbClr val="006FE0"/>
                          </a:solidFill>
                          <a:effectLst/>
                          <a:latin typeface="inherit"/>
                        </a:rPr>
                        <a:t> </a:t>
                      </a:r>
                      <a:r>
                        <a:rPr lang="en-US" sz="1400" dirty="0">
                          <a:solidFill>
                            <a:srgbClr val="F8F8F2"/>
                          </a:solidFill>
                          <a:effectLst/>
                          <a:latin typeface="inherit"/>
                        </a:rPr>
                        <a:t>filename;</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Открываем файл-изображение</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ru-RU" sz="1400" i="1" dirty="0">
                          <a:solidFill>
                            <a:srgbClr val="7EA16C"/>
                          </a:solidFill>
                          <a:effectLst/>
                          <a:latin typeface="inherit"/>
                        </a:rPr>
                        <a:t>// Создаём миниатюру</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ru-RU" sz="1400" i="1" dirty="0">
                          <a:solidFill>
                            <a:srgbClr val="7EA16C"/>
                          </a:solidFill>
                          <a:effectLst/>
                          <a:latin typeface="inherit"/>
                        </a:rPr>
                        <a:t>// Выводим миниатюру </a:t>
                      </a:r>
                      <a:endParaRPr lang="ru-RU" sz="1400" dirty="0">
                        <a:solidFill>
                          <a:srgbClr val="FFFFFF"/>
                        </a:solidFill>
                        <a:effectLst/>
                        <a:latin typeface="inherit"/>
                      </a:endParaRPr>
                    </a:p>
                    <a:p>
                      <a:pPr algn="l" fontAlgn="t"/>
                      <a:r>
                        <a:rPr lang="ru-RU" sz="1400" dirty="0">
                          <a:solidFill>
                            <a:srgbClr val="F8F8F2"/>
                          </a:solidFill>
                          <a:effectLst/>
                          <a:latin typeface="inherit"/>
                        </a:rPr>
                        <a:t>}</a:t>
                      </a:r>
                      <a:endParaRPr lang="ru-RU" sz="1400" dirty="0">
                        <a:solidFill>
                          <a:srgbClr val="FFFFFF"/>
                        </a:solidFill>
                        <a:effectLst/>
                        <a:latin typeface="inherit"/>
                      </a:endParaRPr>
                    </a:p>
                  </a:txBody>
                  <a:tcPr marL="72939" marR="72939" marT="36469" marB="36469">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Tree>
    <p:extLst>
      <p:ext uri="{BB962C8B-B14F-4D97-AF65-F5344CB8AC3E}">
        <p14:creationId xmlns:p14="http://schemas.microsoft.com/office/powerpoint/2010/main" val="113756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3</a:t>
            </a:fld>
            <a:endParaRPr lang="ru-RU"/>
          </a:p>
        </p:txBody>
      </p:sp>
      <p:sp>
        <p:nvSpPr>
          <p:cNvPr id="5" name="Прямоугольник 4"/>
          <p:cNvSpPr/>
          <p:nvPr/>
        </p:nvSpPr>
        <p:spPr>
          <a:xfrm>
            <a:off x="395536" y="1412776"/>
            <a:ext cx="7848872" cy="923330"/>
          </a:xfrm>
          <a:prstGeom prst="rect">
            <a:avLst/>
          </a:prstGeom>
        </p:spPr>
        <p:txBody>
          <a:bodyPr wrap="square">
            <a:spAutoFit/>
          </a:bodyPr>
          <a:lstStyle/>
          <a:p>
            <a:r>
              <a:rPr lang="ru-RU" b="1" dirty="0"/>
              <a:t>Аргументы командной строки</a:t>
            </a:r>
            <a:r>
              <a:rPr lang="ru-RU" dirty="0"/>
              <a:t> — это необязательные строковые аргументы, передаваемые операционной системой в программу при её запуске.</a:t>
            </a:r>
            <a:endParaRPr lang="ru-RU" dirty="0"/>
          </a:p>
        </p:txBody>
      </p:sp>
      <p:sp>
        <p:nvSpPr>
          <p:cNvPr id="6" name="Прямоугольник 5"/>
          <p:cNvSpPr/>
          <p:nvPr/>
        </p:nvSpPr>
        <p:spPr>
          <a:xfrm>
            <a:off x="395536" y="2924944"/>
            <a:ext cx="3159839" cy="369332"/>
          </a:xfrm>
          <a:prstGeom prst="rect">
            <a:avLst/>
          </a:prstGeom>
        </p:spPr>
        <p:txBody>
          <a:bodyPr wrap="none">
            <a:spAutoFit/>
          </a:bodyPr>
          <a:lstStyle/>
          <a:p>
            <a:r>
              <a:rPr lang="en-US" dirty="0" err="1"/>
              <a:t>MyProgram</a:t>
            </a:r>
            <a:r>
              <a:rPr lang="en-US" dirty="0"/>
              <a:t> SomeContent.txt</a:t>
            </a:r>
            <a:endParaRPr lang="ru-RU" dirty="0"/>
          </a:p>
        </p:txBody>
      </p:sp>
      <p:sp>
        <p:nvSpPr>
          <p:cNvPr id="7" name="Прямоугольник 6"/>
          <p:cNvSpPr/>
          <p:nvPr/>
        </p:nvSpPr>
        <p:spPr>
          <a:xfrm>
            <a:off x="395536" y="3573016"/>
            <a:ext cx="6246440" cy="369332"/>
          </a:xfrm>
          <a:prstGeom prst="rect">
            <a:avLst/>
          </a:prstGeom>
        </p:spPr>
        <p:txBody>
          <a:bodyPr wrap="square">
            <a:spAutoFit/>
          </a:bodyPr>
          <a:lstStyle/>
          <a:p>
            <a:r>
              <a:rPr lang="en-US" dirty="0" err="1"/>
              <a:t>MyProgram</a:t>
            </a:r>
            <a:r>
              <a:rPr lang="en-US" dirty="0"/>
              <a:t> SomeContent.txt SomeOtherContent.txt</a:t>
            </a:r>
            <a:endParaRPr lang="ru-RU" dirty="0"/>
          </a:p>
        </p:txBody>
      </p:sp>
    </p:spTree>
    <p:extLst>
      <p:ext uri="{BB962C8B-B14F-4D97-AF65-F5344CB8AC3E}">
        <p14:creationId xmlns:p14="http://schemas.microsoft.com/office/powerpoint/2010/main" val="1362560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981970792"/>
              </p:ext>
            </p:extLst>
          </p:nvPr>
        </p:nvGraphicFramePr>
        <p:xfrm>
          <a:off x="467544" y="1556792"/>
          <a:ext cx="7472903" cy="289399"/>
        </p:xfrm>
        <a:graphic>
          <a:graphicData uri="http://schemas.openxmlformats.org/drawingml/2006/table">
            <a:tbl>
              <a:tblPr/>
              <a:tblGrid>
                <a:gridCol w="170100"/>
                <a:gridCol w="7302803"/>
              </a:tblGrid>
              <a:tr h="289399">
                <a:tc>
                  <a:txBody>
                    <a:bodyPr/>
                    <a:lstStyle/>
                    <a:p>
                      <a:pPr algn="ctr" fontAlgn="t"/>
                      <a:r>
                        <a:rPr lang="ru-RU" sz="1400">
                          <a:solidFill>
                            <a:srgbClr val="898989"/>
                          </a:solidFill>
                          <a:effectLst/>
                          <a:latin typeface="inherit"/>
                        </a:rPr>
                        <a:t>1</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r>
                        <a:rPr lang="en-US" sz="1400" dirty="0" err="1">
                          <a:solidFill>
                            <a:srgbClr val="66D9EF"/>
                          </a:solidFill>
                          <a:effectLst/>
                          <a:latin typeface="inherit"/>
                        </a:rPr>
                        <a:t>int</a:t>
                      </a:r>
                      <a:r>
                        <a:rPr lang="en-US" sz="1400" dirty="0">
                          <a:solidFill>
                            <a:srgbClr val="006FE0"/>
                          </a:solidFill>
                          <a:effectLst/>
                          <a:latin typeface="inherit"/>
                        </a:rPr>
                        <a:t> </a:t>
                      </a:r>
                      <a:r>
                        <a:rPr lang="en-US" sz="1400" dirty="0" err="1">
                          <a:solidFill>
                            <a:srgbClr val="F8F8F2"/>
                          </a:solidFill>
                          <a:effectLst/>
                          <a:latin typeface="inherit"/>
                        </a:rPr>
                        <a:t>argc</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a:solidFill>
                            <a:srgbClr val="F92672"/>
                          </a:solidFill>
                          <a:effectLst/>
                          <a:latin typeface="inherit"/>
                        </a:rPr>
                        <a:t>*</a:t>
                      </a:r>
                      <a:r>
                        <a:rPr lang="en-US" sz="1400" dirty="0" err="1">
                          <a:solidFill>
                            <a:srgbClr val="F8F8F2"/>
                          </a:solidFill>
                          <a:effectLst/>
                          <a:latin typeface="inherit"/>
                        </a:rPr>
                        <a:t>argv</a:t>
                      </a:r>
                      <a:r>
                        <a:rPr lang="en-US" sz="1400" dirty="0">
                          <a:solidFill>
                            <a:srgbClr val="F8F8F2"/>
                          </a:solidFill>
                          <a:effectLst/>
                          <a:latin typeface="inherit"/>
                        </a:rPr>
                        <a:t>[])</a:t>
                      </a:r>
                      <a:endParaRPr lang="en-US"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4</a:t>
            </a:fld>
            <a:endParaRPr lang="ru-RU"/>
          </a:p>
        </p:txBody>
      </p:sp>
      <p:graphicFrame>
        <p:nvGraphicFramePr>
          <p:cNvPr id="6" name="Таблица 5"/>
          <p:cNvGraphicFramePr>
            <a:graphicFrameLocks noGrp="1"/>
          </p:cNvGraphicFramePr>
          <p:nvPr>
            <p:extLst>
              <p:ext uri="{D42A27DB-BD31-4B8C-83A1-F6EECF244321}">
                <p14:modId xmlns:p14="http://schemas.microsoft.com/office/powerpoint/2010/main" val="1816075955"/>
              </p:ext>
            </p:extLst>
          </p:nvPr>
        </p:nvGraphicFramePr>
        <p:xfrm>
          <a:off x="467544" y="1988840"/>
          <a:ext cx="7472903" cy="289399"/>
        </p:xfrm>
        <a:graphic>
          <a:graphicData uri="http://schemas.openxmlformats.org/drawingml/2006/table">
            <a:tbl>
              <a:tblPr/>
              <a:tblGrid>
                <a:gridCol w="170100"/>
                <a:gridCol w="7302803"/>
              </a:tblGrid>
              <a:tr h="289399">
                <a:tc>
                  <a:txBody>
                    <a:bodyPr/>
                    <a:lstStyle/>
                    <a:p>
                      <a:pPr algn="ctr" fontAlgn="t"/>
                      <a:r>
                        <a:rPr lang="ru-RU" sz="1400">
                          <a:solidFill>
                            <a:srgbClr val="898989"/>
                          </a:solidFill>
                          <a:effectLst/>
                          <a:latin typeface="inherit"/>
                        </a:rPr>
                        <a:t>1</a:t>
                      </a:r>
                    </a:p>
                  </a:txBody>
                  <a:tcPr marL="72350" marR="72350" marT="36175" marB="36175">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r>
                        <a:rPr lang="en-US" sz="1400" dirty="0" err="1">
                          <a:solidFill>
                            <a:srgbClr val="66D9EF"/>
                          </a:solidFill>
                          <a:effectLst/>
                          <a:latin typeface="inherit"/>
                        </a:rPr>
                        <a:t>int</a:t>
                      </a:r>
                      <a:r>
                        <a:rPr lang="en-US" sz="1400" dirty="0">
                          <a:solidFill>
                            <a:srgbClr val="006FE0"/>
                          </a:solidFill>
                          <a:effectLst/>
                          <a:latin typeface="inherit"/>
                        </a:rPr>
                        <a:t> </a:t>
                      </a:r>
                      <a:r>
                        <a:rPr lang="en-US" sz="1400" dirty="0" err="1">
                          <a:solidFill>
                            <a:srgbClr val="F8F8F2"/>
                          </a:solidFill>
                          <a:effectLst/>
                          <a:latin typeface="inherit"/>
                        </a:rPr>
                        <a:t>argc</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F92672"/>
                          </a:solidFill>
                          <a:effectLst/>
                          <a:latin typeface="inherit"/>
                        </a:rPr>
                        <a:t>**</a:t>
                      </a:r>
                      <a:r>
                        <a:rPr lang="en-US" sz="1400" dirty="0">
                          <a:solidFill>
                            <a:srgbClr val="006FE0"/>
                          </a:solidFill>
                          <a:effectLst/>
                          <a:latin typeface="inherit"/>
                        </a:rPr>
                        <a:t> </a:t>
                      </a:r>
                      <a:r>
                        <a:rPr lang="en-US" sz="1400" dirty="0" err="1">
                          <a:solidFill>
                            <a:srgbClr val="F8F8F2"/>
                          </a:solidFill>
                          <a:effectLst/>
                          <a:latin typeface="inherit"/>
                        </a:rPr>
                        <a:t>argv</a:t>
                      </a:r>
                      <a:r>
                        <a:rPr lang="en-US" sz="1400" dirty="0">
                          <a:solidFill>
                            <a:srgbClr val="F8F8F2"/>
                          </a:solidFill>
                          <a:effectLst/>
                          <a:latin typeface="inherit"/>
                        </a:rPr>
                        <a:t>)</a:t>
                      </a:r>
                      <a:endParaRPr lang="en-US" sz="1400" dirty="0">
                        <a:solidFill>
                          <a:srgbClr val="FFFFFF"/>
                        </a:solidFill>
                        <a:effectLst/>
                        <a:latin typeface="inherit"/>
                      </a:endParaRPr>
                    </a:p>
                  </a:txBody>
                  <a:tcPr marL="72350" marR="72350" marT="36175" marB="36175">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Tree>
    <p:extLst>
      <p:ext uri="{BB962C8B-B14F-4D97-AF65-F5344CB8AC3E}">
        <p14:creationId xmlns:p14="http://schemas.microsoft.com/office/powerpoint/2010/main" val="388548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5" name="Объект 4"/>
          <p:cNvGraphicFramePr>
            <a:graphicFrameLocks noGrp="1"/>
          </p:cNvGraphicFramePr>
          <p:nvPr>
            <p:ph sz="quarter" idx="1"/>
            <p:extLst>
              <p:ext uri="{D42A27DB-BD31-4B8C-83A1-F6EECF244321}">
                <p14:modId xmlns:p14="http://schemas.microsoft.com/office/powerpoint/2010/main" val="2865550065"/>
              </p:ext>
            </p:extLst>
          </p:nvPr>
        </p:nvGraphicFramePr>
        <p:xfrm>
          <a:off x="467544" y="1302462"/>
          <a:ext cx="7472740" cy="2846618"/>
        </p:xfrm>
        <a:graphic>
          <a:graphicData uri="http://schemas.openxmlformats.org/drawingml/2006/table">
            <a:tbl>
              <a:tblPr/>
              <a:tblGrid>
                <a:gridCol w="432048"/>
                <a:gridCol w="7040692"/>
              </a:tblGrid>
              <a:tr h="2592288">
                <a:tc>
                  <a:txBody>
                    <a:bodyPr/>
                    <a:lstStyle/>
                    <a:p>
                      <a:pPr algn="ctr" fontAlgn="t"/>
                      <a:r>
                        <a:rPr lang="ru-RU" sz="1400">
                          <a:solidFill>
                            <a:srgbClr val="898989"/>
                          </a:solidFill>
                          <a:effectLst/>
                          <a:latin typeface="inherit"/>
                        </a:rPr>
                        <a:t>1</a:t>
                      </a:r>
                    </a:p>
                    <a:p>
                      <a:pPr algn="ctr" fontAlgn="t"/>
                      <a:r>
                        <a:rPr lang="ru-RU" sz="1400">
                          <a:solidFill>
                            <a:srgbClr val="979797"/>
                          </a:solidFill>
                          <a:effectLst/>
                          <a:latin typeface="inherit"/>
                        </a:rPr>
                        <a:t>2</a:t>
                      </a:r>
                    </a:p>
                    <a:p>
                      <a:pPr algn="ctr" fontAlgn="t"/>
                      <a:r>
                        <a:rPr lang="ru-RU" sz="1400">
                          <a:solidFill>
                            <a:srgbClr val="898989"/>
                          </a:solidFill>
                          <a:effectLst/>
                          <a:latin typeface="inherit"/>
                        </a:rPr>
                        <a:t>3</a:t>
                      </a:r>
                    </a:p>
                    <a:p>
                      <a:pPr algn="ctr" fontAlgn="t"/>
                      <a:r>
                        <a:rPr lang="ru-RU" sz="1400">
                          <a:solidFill>
                            <a:srgbClr val="979797"/>
                          </a:solidFill>
                          <a:effectLst/>
                          <a:latin typeface="inherit"/>
                        </a:rPr>
                        <a:t>4</a:t>
                      </a:r>
                    </a:p>
                    <a:p>
                      <a:pPr algn="ctr" fontAlgn="t"/>
                      <a:r>
                        <a:rPr lang="ru-RU" sz="1400">
                          <a:solidFill>
                            <a:srgbClr val="898989"/>
                          </a:solidFill>
                          <a:effectLst/>
                          <a:latin typeface="inherit"/>
                        </a:rPr>
                        <a:t>5</a:t>
                      </a:r>
                    </a:p>
                    <a:p>
                      <a:pPr algn="ctr" fontAlgn="t"/>
                      <a:r>
                        <a:rPr lang="ru-RU" sz="1400">
                          <a:solidFill>
                            <a:srgbClr val="979797"/>
                          </a:solidFill>
                          <a:effectLst/>
                          <a:latin typeface="inherit"/>
                        </a:rPr>
                        <a:t>6</a:t>
                      </a:r>
                    </a:p>
                    <a:p>
                      <a:pPr algn="ctr" fontAlgn="t"/>
                      <a:r>
                        <a:rPr lang="ru-RU" sz="1400">
                          <a:solidFill>
                            <a:srgbClr val="898989"/>
                          </a:solidFill>
                          <a:effectLst/>
                          <a:latin typeface="inherit"/>
                        </a:rPr>
                        <a:t>7</a:t>
                      </a:r>
                    </a:p>
                    <a:p>
                      <a:pPr algn="ctr" fontAlgn="t"/>
                      <a:r>
                        <a:rPr lang="ru-RU" sz="1400">
                          <a:solidFill>
                            <a:srgbClr val="979797"/>
                          </a:solidFill>
                          <a:effectLst/>
                          <a:latin typeface="inherit"/>
                        </a:rPr>
                        <a:t>8</a:t>
                      </a:r>
                    </a:p>
                    <a:p>
                      <a:pPr algn="ctr" fontAlgn="t"/>
                      <a:r>
                        <a:rPr lang="ru-RU" sz="1400">
                          <a:solidFill>
                            <a:srgbClr val="898989"/>
                          </a:solidFill>
                          <a:effectLst/>
                          <a:latin typeface="inherit"/>
                        </a:rPr>
                        <a:t>9</a:t>
                      </a:r>
                    </a:p>
                    <a:p>
                      <a:pPr algn="ctr" fontAlgn="t"/>
                      <a:r>
                        <a:rPr lang="ru-RU" sz="1400">
                          <a:solidFill>
                            <a:srgbClr val="979797"/>
                          </a:solidFill>
                          <a:effectLst/>
                          <a:latin typeface="inherit"/>
                        </a:rPr>
                        <a:t>10</a:t>
                      </a:r>
                    </a:p>
                    <a:p>
                      <a:pPr algn="ctr" fontAlgn="t"/>
                      <a:r>
                        <a:rPr lang="ru-RU" sz="1400">
                          <a:solidFill>
                            <a:srgbClr val="898989"/>
                          </a:solidFill>
                          <a:effectLst/>
                          <a:latin typeface="inherit"/>
                        </a:rPr>
                        <a:t>11</a:t>
                      </a:r>
                    </a:p>
                    <a:p>
                      <a:pPr algn="ctr" fontAlgn="t"/>
                      <a:r>
                        <a:rPr lang="ru-RU" sz="1400">
                          <a:solidFill>
                            <a:srgbClr val="979797"/>
                          </a:solidFill>
                          <a:effectLst/>
                          <a:latin typeface="inherit"/>
                        </a:rPr>
                        <a:t>12</a:t>
                      </a:r>
                    </a:p>
                    <a:p>
                      <a:pPr algn="ctr" fontAlgn="t"/>
                      <a:r>
                        <a:rPr lang="ru-RU" sz="1400">
                          <a:solidFill>
                            <a:srgbClr val="898989"/>
                          </a:solidFill>
                          <a:effectLst/>
                          <a:latin typeface="inherit"/>
                        </a:rPr>
                        <a:t>13</a:t>
                      </a:r>
                    </a:p>
                  </a:txBody>
                  <a:tcPr marL="72939" marR="72939" marT="36469" marB="36469">
                    <a:lnL>
                      <a:noFill/>
                    </a:lnL>
                    <a:lnR w="9525" cap="flat" cmpd="sng" algn="ctr">
                      <a:solidFill>
                        <a:srgbClr val="555555"/>
                      </a:solidFill>
                      <a:prstDash val="solid"/>
                      <a:round/>
                      <a:headEnd type="none" w="med" len="med"/>
                      <a:tailEnd type="none" w="med" len="med"/>
                    </a:lnR>
                    <a:lnT>
                      <a:noFill/>
                    </a:lnT>
                    <a:lnB>
                      <a:noFill/>
                    </a:lnB>
                    <a:solidFill>
                      <a:srgbClr val="222222"/>
                    </a:solidFill>
                  </a:tcPr>
                </a:tc>
                <a:tc>
                  <a:txBody>
                    <a:bodyPr/>
                    <a:lstStyle/>
                    <a:p>
                      <a:pPr algn="l" fontAlgn="t"/>
                      <a:r>
                        <a:rPr lang="ru-RU" sz="1400" i="1" dirty="0">
                          <a:solidFill>
                            <a:srgbClr val="7EA16C"/>
                          </a:solidFill>
                          <a:effectLst/>
                          <a:latin typeface="inherit"/>
                        </a:rPr>
                        <a:t>// Программа: </a:t>
                      </a:r>
                      <a:r>
                        <a:rPr lang="en-US" sz="1400" i="1" dirty="0" err="1">
                          <a:solidFill>
                            <a:srgbClr val="7EA16C"/>
                          </a:solidFill>
                          <a:effectLst/>
                          <a:latin typeface="inherit"/>
                        </a:rPr>
                        <a:t>MyArguments</a:t>
                      </a:r>
                      <a:endParaRPr lang="en-US" sz="1400" dirty="0">
                        <a:solidFill>
                          <a:srgbClr val="FFFFFF"/>
                        </a:solidFill>
                        <a:effectLst/>
                        <a:latin typeface="inherit"/>
                      </a:endParaRPr>
                    </a:p>
                    <a:p>
                      <a:pPr algn="l" fontAlgn="t"/>
                      <a:r>
                        <a:rPr lang="en-US" sz="1400" dirty="0">
                          <a:solidFill>
                            <a:srgbClr val="B85C00"/>
                          </a:solidFill>
                          <a:effectLst/>
                          <a:latin typeface="inherit"/>
                        </a:rPr>
                        <a:t>#include &lt;</a:t>
                      </a:r>
                      <a:r>
                        <a:rPr lang="en-US" sz="1400" dirty="0" err="1">
                          <a:solidFill>
                            <a:srgbClr val="B85C00"/>
                          </a:solidFill>
                          <a:effectLst/>
                          <a:latin typeface="inherit"/>
                        </a:rPr>
                        <a:t>iostream</a:t>
                      </a:r>
                      <a:r>
                        <a:rPr lang="en-US" sz="1400" dirty="0">
                          <a:solidFill>
                            <a:srgbClr val="B85C00"/>
                          </a:solidFill>
                          <a:effectLst/>
                          <a:latin typeface="inherit"/>
                        </a:rPr>
                        <a:t>&gt;</a:t>
                      </a:r>
                      <a:endParaRPr lang="en-US" sz="1400" dirty="0">
                        <a:solidFill>
                          <a:srgbClr val="FFFFFF"/>
                        </a:solidFill>
                        <a:effectLst/>
                        <a:latin typeface="inherit"/>
                      </a:endParaRPr>
                    </a:p>
                    <a:p>
                      <a:pPr algn="l" fontAlgn="t"/>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66D9EF"/>
                          </a:solidFill>
                          <a:effectLst/>
                          <a:latin typeface="inherit"/>
                        </a:rPr>
                        <a:t>main</a:t>
                      </a:r>
                      <a:r>
                        <a:rPr lang="en-US" sz="1400" dirty="0">
                          <a:solidFill>
                            <a:srgbClr val="F8F8F2"/>
                          </a:solidFill>
                          <a:effectLst/>
                          <a:latin typeface="inherit"/>
                        </a:rPr>
                        <a:t>(</a:t>
                      </a:r>
                      <a:r>
                        <a:rPr lang="en-US" sz="1400" dirty="0" err="1">
                          <a:solidFill>
                            <a:srgbClr val="66D9EF"/>
                          </a:solidFill>
                          <a:effectLst/>
                          <a:latin typeface="inherit"/>
                        </a:rPr>
                        <a:t>int</a:t>
                      </a:r>
                      <a:r>
                        <a:rPr lang="en-US" sz="1400" dirty="0">
                          <a:solidFill>
                            <a:srgbClr val="006FE0"/>
                          </a:solidFill>
                          <a:effectLst/>
                          <a:latin typeface="inherit"/>
                        </a:rPr>
                        <a:t> </a:t>
                      </a:r>
                      <a:r>
                        <a:rPr lang="en-US" sz="1400" dirty="0" err="1">
                          <a:solidFill>
                            <a:srgbClr val="F8F8F2"/>
                          </a:solidFill>
                          <a:effectLst/>
                          <a:latin typeface="inherit"/>
                        </a:rPr>
                        <a:t>argc</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66D9EF"/>
                          </a:solidFill>
                          <a:effectLst/>
                          <a:latin typeface="inherit"/>
                        </a:rPr>
                        <a:t>char</a:t>
                      </a:r>
                      <a:r>
                        <a:rPr lang="en-US" sz="1400" dirty="0">
                          <a:solidFill>
                            <a:srgbClr val="006FE0"/>
                          </a:solidFill>
                          <a:effectLst/>
                          <a:latin typeface="inherit"/>
                        </a:rPr>
                        <a:t> </a:t>
                      </a:r>
                      <a:r>
                        <a:rPr lang="en-US" sz="1400" dirty="0">
                          <a:solidFill>
                            <a:srgbClr val="F92672"/>
                          </a:solidFill>
                          <a:effectLst/>
                          <a:latin typeface="inherit"/>
                        </a:rPr>
                        <a:t>*</a:t>
                      </a:r>
                      <a:r>
                        <a:rPr lang="en-US" sz="1400" dirty="0" err="1">
                          <a:solidFill>
                            <a:srgbClr val="F8F8F2"/>
                          </a:solidFill>
                          <a:effectLst/>
                          <a:latin typeface="inherit"/>
                        </a:rPr>
                        <a:t>argv</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"There are "</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err="1">
                          <a:solidFill>
                            <a:srgbClr val="F8F8F2"/>
                          </a:solidFill>
                          <a:effectLst/>
                          <a:latin typeface="inherit"/>
                        </a:rPr>
                        <a:t>argc</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 arguments:\n"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i="1" dirty="0">
                          <a:solidFill>
                            <a:srgbClr val="7EA16C"/>
                          </a:solidFill>
                          <a:effectLst/>
                          <a:latin typeface="inherit"/>
                        </a:rPr>
                        <a:t>// </a:t>
                      </a:r>
                      <a:r>
                        <a:rPr lang="ru-RU" sz="1400" i="1" dirty="0">
                          <a:solidFill>
                            <a:srgbClr val="7EA16C"/>
                          </a:solidFill>
                          <a:effectLst/>
                          <a:latin typeface="inherit"/>
                        </a:rPr>
                        <a:t>Перебираем каждый аргумент и выводим его порядковый номер и значение</a:t>
                      </a:r>
                      <a:endParaRPr lang="ru-RU" sz="1400" dirty="0">
                        <a:solidFill>
                          <a:srgbClr val="FFFFFF"/>
                        </a:solidFill>
                        <a:effectLst/>
                        <a:latin typeface="inherit"/>
                      </a:endParaRPr>
                    </a:p>
                    <a:p>
                      <a:pPr algn="l" fontAlgn="t"/>
                      <a:r>
                        <a:rPr lang="ru-RU" sz="1400" dirty="0">
                          <a:solidFill>
                            <a:srgbClr val="006FE0"/>
                          </a:solidFill>
                          <a:effectLst/>
                          <a:latin typeface="inherit"/>
                        </a:rPr>
                        <a:t>    </a:t>
                      </a:r>
                      <a:r>
                        <a:rPr lang="en-US" sz="1400" dirty="0">
                          <a:solidFill>
                            <a:srgbClr val="F92672"/>
                          </a:solidFill>
                          <a:effectLst/>
                          <a:latin typeface="inherit"/>
                        </a:rPr>
                        <a:t>for</a:t>
                      </a:r>
                      <a:r>
                        <a:rPr lang="en-US" sz="1400" dirty="0">
                          <a:solidFill>
                            <a:srgbClr val="006FE0"/>
                          </a:solidFill>
                          <a:effectLst/>
                          <a:latin typeface="inherit"/>
                        </a:rPr>
                        <a:t> </a:t>
                      </a:r>
                      <a:r>
                        <a:rPr lang="en-US" sz="1400" dirty="0">
                          <a:solidFill>
                            <a:srgbClr val="F8F8F2"/>
                          </a:solidFill>
                          <a:effectLst/>
                          <a:latin typeface="inherit"/>
                        </a:rPr>
                        <a:t>(</a:t>
                      </a:r>
                      <a:r>
                        <a:rPr lang="en-US" sz="1400" dirty="0" err="1">
                          <a:solidFill>
                            <a:srgbClr val="66D9EF"/>
                          </a:solidFill>
                          <a:effectLst/>
                          <a:latin typeface="inherit"/>
                        </a:rPr>
                        <a:t>int</a:t>
                      </a:r>
                      <a:r>
                        <a:rPr lang="en-US" sz="1400" dirty="0">
                          <a:solidFill>
                            <a:srgbClr val="006FE0"/>
                          </a:solidFill>
                          <a:effectLst/>
                          <a:latin typeface="inherit"/>
                        </a:rPr>
                        <a:t> </a:t>
                      </a:r>
                      <a:r>
                        <a:rPr lang="en-US" sz="1400" dirty="0">
                          <a:solidFill>
                            <a:srgbClr val="F8F8F2"/>
                          </a:solidFill>
                          <a:effectLst/>
                          <a:latin typeface="inherit"/>
                        </a:rPr>
                        <a:t>count</a:t>
                      </a:r>
                      <a:r>
                        <a:rPr lang="en-US" sz="1400" dirty="0">
                          <a:solidFill>
                            <a:srgbClr val="F92672"/>
                          </a:solidFill>
                          <a:effectLst/>
                          <a:latin typeface="inherit"/>
                        </a:rPr>
                        <a:t>=</a:t>
                      </a:r>
                      <a:r>
                        <a:rPr lang="en-US" sz="1400" dirty="0">
                          <a:solidFill>
                            <a:srgbClr val="E7A37A"/>
                          </a:solidFill>
                          <a:effectLst/>
                          <a:latin typeface="inherit"/>
                        </a:rPr>
                        <a:t>0</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F8F8F2"/>
                          </a:solidFill>
                          <a:effectLst/>
                          <a:latin typeface="inherit"/>
                        </a:rPr>
                        <a:t>count</a:t>
                      </a:r>
                      <a:r>
                        <a:rPr lang="en-US" sz="1400" dirty="0">
                          <a:solidFill>
                            <a:srgbClr val="006FE0"/>
                          </a:solidFill>
                          <a:effectLst/>
                          <a:latin typeface="inherit"/>
                        </a:rPr>
                        <a:t> </a:t>
                      </a:r>
                      <a:r>
                        <a:rPr lang="en-US" sz="1400" dirty="0">
                          <a:solidFill>
                            <a:srgbClr val="F92672"/>
                          </a:solidFill>
                          <a:effectLst/>
                          <a:latin typeface="inherit"/>
                        </a:rPr>
                        <a:t>&lt;</a:t>
                      </a:r>
                      <a:r>
                        <a:rPr lang="en-US" sz="1400" dirty="0">
                          <a:solidFill>
                            <a:srgbClr val="006FE0"/>
                          </a:solidFill>
                          <a:effectLst/>
                          <a:latin typeface="inherit"/>
                        </a:rPr>
                        <a:t> </a:t>
                      </a:r>
                      <a:r>
                        <a:rPr lang="en-US" sz="1400" dirty="0" err="1">
                          <a:solidFill>
                            <a:srgbClr val="F8F8F2"/>
                          </a:solidFill>
                          <a:effectLst/>
                          <a:latin typeface="inherit"/>
                        </a:rPr>
                        <a:t>argc</a:t>
                      </a:r>
                      <a:r>
                        <a:rPr lang="en-US" sz="1400" dirty="0">
                          <a:solidFill>
                            <a:srgbClr val="F8F8F2"/>
                          </a:solidFill>
                          <a:effectLst/>
                          <a:latin typeface="inherit"/>
                        </a:rPr>
                        <a:t>;</a:t>
                      </a:r>
                      <a:r>
                        <a:rPr lang="en-US" sz="1400" dirty="0">
                          <a:solidFill>
                            <a:srgbClr val="006FE0"/>
                          </a:solidFill>
                          <a:effectLst/>
                          <a:latin typeface="inherit"/>
                        </a:rPr>
                        <a:t> </a:t>
                      </a:r>
                      <a:r>
                        <a:rPr lang="en-US" sz="1400" dirty="0">
                          <a:solidFill>
                            <a:srgbClr val="F92672"/>
                          </a:solidFill>
                          <a:effectLst/>
                          <a:latin typeface="inherit"/>
                        </a:rPr>
                        <a:t>++</a:t>
                      </a:r>
                      <a:r>
                        <a:rPr lang="en-US" sz="1400" dirty="0">
                          <a:solidFill>
                            <a:srgbClr val="F8F8F2"/>
                          </a:solidFill>
                          <a:effectLst/>
                          <a:latin typeface="inherit"/>
                        </a:rPr>
                        <a:t>count)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err="1">
                          <a:solidFill>
                            <a:srgbClr val="F8F8F2"/>
                          </a:solidFill>
                          <a:effectLst/>
                          <a:latin typeface="inherit"/>
                        </a:rPr>
                        <a:t>std</a:t>
                      </a:r>
                      <a:r>
                        <a:rPr lang="en-US" sz="1400" dirty="0">
                          <a:solidFill>
                            <a:srgbClr val="F92672"/>
                          </a:solidFill>
                          <a:effectLst/>
                          <a:latin typeface="inherit"/>
                        </a:rPr>
                        <a:t>::</a:t>
                      </a:r>
                      <a:r>
                        <a:rPr lang="en-US" sz="1400" dirty="0" err="1">
                          <a:solidFill>
                            <a:srgbClr val="F8F8F2"/>
                          </a:solidFill>
                          <a:effectLst/>
                          <a:latin typeface="inherit"/>
                        </a:rPr>
                        <a:t>cout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F8F8F2"/>
                          </a:solidFill>
                          <a:effectLst/>
                          <a:latin typeface="inherit"/>
                        </a:rPr>
                        <a:t>count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 "</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err="1">
                          <a:solidFill>
                            <a:srgbClr val="F8F8F2"/>
                          </a:solidFill>
                          <a:effectLst/>
                          <a:latin typeface="inherit"/>
                        </a:rPr>
                        <a:t>argv</a:t>
                      </a:r>
                      <a:r>
                        <a:rPr lang="en-US" sz="1400" dirty="0">
                          <a:solidFill>
                            <a:srgbClr val="F8F8F2"/>
                          </a:solidFill>
                          <a:effectLst/>
                          <a:latin typeface="inherit"/>
                        </a:rPr>
                        <a:t>[count]</a:t>
                      </a:r>
                      <a:r>
                        <a:rPr lang="en-US" sz="1400" dirty="0">
                          <a:solidFill>
                            <a:srgbClr val="006FE0"/>
                          </a:solidFill>
                          <a:effectLst/>
                          <a:latin typeface="inherit"/>
                        </a:rPr>
                        <a:t> </a:t>
                      </a:r>
                      <a:r>
                        <a:rPr lang="en-US" sz="1400" dirty="0">
                          <a:solidFill>
                            <a:srgbClr val="F92672"/>
                          </a:solidFill>
                          <a:effectLst/>
                          <a:latin typeface="inherit"/>
                        </a:rPr>
                        <a:t>&lt;&lt;</a:t>
                      </a:r>
                      <a:r>
                        <a:rPr lang="en-US" sz="1400" dirty="0">
                          <a:solidFill>
                            <a:srgbClr val="006FE0"/>
                          </a:solidFill>
                          <a:effectLst/>
                          <a:latin typeface="inherit"/>
                        </a:rPr>
                        <a:t> </a:t>
                      </a:r>
                      <a:r>
                        <a:rPr lang="en-US" sz="1400" dirty="0">
                          <a:solidFill>
                            <a:srgbClr val="E6DB74"/>
                          </a:solidFill>
                          <a:effectLst/>
                          <a:latin typeface="inherit"/>
                        </a:rPr>
                        <a:t>'\n'</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006FE0"/>
                          </a:solidFill>
                          <a:effectLst/>
                          <a:latin typeface="inherit"/>
                        </a:rPr>
                        <a:t>    </a:t>
                      </a:r>
                      <a:r>
                        <a:rPr lang="en-US" sz="1400" dirty="0">
                          <a:solidFill>
                            <a:srgbClr val="F92672"/>
                          </a:solidFill>
                          <a:effectLst/>
                          <a:latin typeface="inherit"/>
                        </a:rPr>
                        <a:t>return</a:t>
                      </a:r>
                      <a:r>
                        <a:rPr lang="en-US" sz="1400" dirty="0">
                          <a:solidFill>
                            <a:srgbClr val="006FE0"/>
                          </a:solidFill>
                          <a:effectLst/>
                          <a:latin typeface="inherit"/>
                        </a:rPr>
                        <a:t> </a:t>
                      </a:r>
                      <a:r>
                        <a:rPr lang="en-US" sz="1400" dirty="0">
                          <a:solidFill>
                            <a:srgbClr val="E7A37A"/>
                          </a:solidFill>
                          <a:effectLst/>
                          <a:latin typeface="inherit"/>
                        </a:rPr>
                        <a:t>0</a:t>
                      </a:r>
                      <a:r>
                        <a:rPr lang="en-US" sz="1400" dirty="0">
                          <a:solidFill>
                            <a:srgbClr val="F8F8F2"/>
                          </a:solidFill>
                          <a:effectLst/>
                          <a:latin typeface="inherit"/>
                        </a:rPr>
                        <a:t>;</a:t>
                      </a:r>
                      <a:endParaRPr lang="en-US" sz="1400" dirty="0">
                        <a:solidFill>
                          <a:srgbClr val="FFFFFF"/>
                        </a:solidFill>
                        <a:effectLst/>
                        <a:latin typeface="inherit"/>
                      </a:endParaRPr>
                    </a:p>
                    <a:p>
                      <a:pPr algn="l" fontAlgn="t"/>
                      <a:r>
                        <a:rPr lang="en-US" sz="1400" dirty="0">
                          <a:solidFill>
                            <a:srgbClr val="F8F8F2"/>
                          </a:solidFill>
                          <a:effectLst/>
                          <a:latin typeface="inherit"/>
                        </a:rPr>
                        <a:t>}</a:t>
                      </a:r>
                      <a:endParaRPr lang="en-US" sz="1400" dirty="0">
                        <a:solidFill>
                          <a:srgbClr val="FFFFFF"/>
                        </a:solidFill>
                        <a:effectLst/>
                        <a:latin typeface="inherit"/>
                      </a:endParaRPr>
                    </a:p>
                  </a:txBody>
                  <a:tcPr marL="72939" marR="72939" marT="36469" marB="36469">
                    <a:lnL w="9525" cap="flat" cmpd="sng" algn="ctr">
                      <a:solidFill>
                        <a:srgbClr val="555555"/>
                      </a:solidFill>
                      <a:prstDash val="solid"/>
                      <a:round/>
                      <a:headEnd type="none" w="med" len="med"/>
                      <a:tailEnd type="none" w="med" len="med"/>
                    </a:lnL>
                    <a:lnR>
                      <a:noFill/>
                    </a:lnR>
                    <a:lnT>
                      <a:noFill/>
                    </a:lnT>
                    <a:lnB>
                      <a:noFill/>
                    </a:lnB>
                    <a:solidFill>
                      <a:srgbClr val="333333"/>
                    </a:solidFill>
                  </a:tcPr>
                </a:tc>
              </a:tr>
            </a:tbl>
          </a:graphicData>
        </a:graphic>
      </p:graphicFrame>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5</a:t>
            </a:fld>
            <a:endParaRPr lang="ru-RU"/>
          </a:p>
        </p:txBody>
      </p:sp>
      <p:sp>
        <p:nvSpPr>
          <p:cNvPr id="6" name="Прямоугольник 5"/>
          <p:cNvSpPr/>
          <p:nvPr/>
        </p:nvSpPr>
        <p:spPr>
          <a:xfrm>
            <a:off x="467544" y="4365104"/>
            <a:ext cx="4572000" cy="1200329"/>
          </a:xfrm>
          <a:prstGeom prst="rect">
            <a:avLst/>
          </a:prstGeom>
        </p:spPr>
        <p:txBody>
          <a:bodyPr>
            <a:spAutoFit/>
          </a:bodyPr>
          <a:lstStyle/>
          <a:p>
            <a:r>
              <a:rPr lang="en-US" dirty="0"/>
              <a:t>There are 3 arguments:</a:t>
            </a:r>
            <a:r>
              <a:rPr lang="en-US" dirty="0"/>
              <a:t/>
            </a:r>
            <a:br>
              <a:rPr lang="en-US" dirty="0"/>
            </a:br>
            <a:r>
              <a:rPr lang="en-US" dirty="0"/>
              <a:t>0 C:\MyArguments</a:t>
            </a:r>
            <a:r>
              <a:rPr lang="en-US" dirty="0"/>
              <a:t/>
            </a:r>
            <a:br>
              <a:rPr lang="en-US" dirty="0"/>
            </a:br>
            <a:r>
              <a:rPr lang="en-US" dirty="0"/>
              <a:t>1 SomeContent.txt</a:t>
            </a:r>
            <a:r>
              <a:rPr lang="en-US" dirty="0"/>
              <a:t/>
            </a:r>
            <a:br>
              <a:rPr lang="en-US" dirty="0"/>
            </a:br>
            <a:r>
              <a:rPr lang="en-US" dirty="0"/>
              <a:t>2 200</a:t>
            </a:r>
            <a:endParaRPr lang="ru-RU" dirty="0"/>
          </a:p>
        </p:txBody>
      </p:sp>
    </p:spTree>
    <p:extLst>
      <p:ext uri="{BB962C8B-B14F-4D97-AF65-F5344CB8AC3E}">
        <p14:creationId xmlns:p14="http://schemas.microsoft.com/office/powerpoint/2010/main" val="306312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6</a:t>
            </a:fld>
            <a:endParaRPr lang="ru-RU"/>
          </a:p>
        </p:txBody>
      </p:sp>
      <p:sp>
        <p:nvSpPr>
          <p:cNvPr id="7" name="Прямоугольник 6"/>
          <p:cNvSpPr/>
          <p:nvPr/>
        </p:nvSpPr>
        <p:spPr>
          <a:xfrm>
            <a:off x="395536" y="1412776"/>
            <a:ext cx="7416824" cy="4801314"/>
          </a:xfrm>
          <a:prstGeom prst="rect">
            <a:avLst/>
          </a:prstGeom>
        </p:spPr>
        <p:txBody>
          <a:bodyPr wrap="square">
            <a:spAutoFit/>
          </a:bodyPr>
          <a:lstStyle/>
          <a:p>
            <a:r>
              <a:rPr lang="en-US" dirty="0"/>
              <a:t>#include &lt;</a:t>
            </a:r>
            <a:r>
              <a:rPr lang="en-US" dirty="0" err="1"/>
              <a:t>iostream</a:t>
            </a:r>
            <a:r>
              <a:rPr lang="en-US" dirty="0"/>
              <a:t>&gt;</a:t>
            </a:r>
          </a:p>
          <a:p>
            <a:r>
              <a:rPr lang="en-US" dirty="0"/>
              <a:t>#include &lt;string&gt;</a:t>
            </a:r>
          </a:p>
          <a:p>
            <a:r>
              <a:rPr lang="en-US" dirty="0"/>
              <a:t>#include &lt;</a:t>
            </a:r>
            <a:r>
              <a:rPr lang="en-US" dirty="0" err="1"/>
              <a:t>cstdlib</a:t>
            </a:r>
            <a:r>
              <a:rPr lang="en-US" dirty="0"/>
              <a:t>&gt;</a:t>
            </a:r>
          </a:p>
          <a:p>
            <a:r>
              <a:rPr lang="en-US" dirty="0"/>
              <a:t> </a:t>
            </a:r>
          </a:p>
          <a:p>
            <a:endParaRPr lang="en-US" dirty="0"/>
          </a:p>
          <a:p>
            <a:r>
              <a:rPr lang="en-US" dirty="0" err="1"/>
              <a:t>int</a:t>
            </a:r>
            <a:r>
              <a:rPr lang="en-US" dirty="0"/>
              <a:t> main(</a:t>
            </a:r>
            <a:r>
              <a:rPr lang="en-US" dirty="0" err="1"/>
              <a:t>int</a:t>
            </a:r>
            <a:r>
              <a:rPr lang="en-US" dirty="0"/>
              <a:t> </a:t>
            </a:r>
            <a:r>
              <a:rPr lang="en-US" dirty="0" err="1"/>
              <a:t>argc</a:t>
            </a:r>
            <a:r>
              <a:rPr lang="en-US" dirty="0"/>
              <a:t>, char *</a:t>
            </a:r>
            <a:r>
              <a:rPr lang="en-US" dirty="0" err="1"/>
              <a:t>argv</a:t>
            </a:r>
            <a:r>
              <a:rPr lang="en-US" dirty="0"/>
              <a:t>[])</a:t>
            </a:r>
          </a:p>
          <a:p>
            <a:r>
              <a:rPr lang="en-US" dirty="0"/>
              <a:t>{</a:t>
            </a:r>
          </a:p>
          <a:p>
            <a:r>
              <a:rPr lang="en-US" dirty="0"/>
              <a:t>	if (</a:t>
            </a:r>
            <a:r>
              <a:rPr lang="en-US" dirty="0" err="1"/>
              <a:t>argc</a:t>
            </a:r>
            <a:r>
              <a:rPr lang="en-US" dirty="0"/>
              <a:t> &lt;= 1) {</a:t>
            </a:r>
          </a:p>
          <a:p>
            <a:r>
              <a:rPr lang="en-US" dirty="0"/>
              <a:t>	    </a:t>
            </a:r>
            <a:r>
              <a:rPr lang="en-US" dirty="0" err="1"/>
              <a:t>std</a:t>
            </a:r>
            <a:r>
              <a:rPr lang="en-US" dirty="0"/>
              <a:t>::</a:t>
            </a:r>
            <a:r>
              <a:rPr lang="en-US" dirty="0" err="1"/>
              <a:t>cout</a:t>
            </a:r>
            <a:r>
              <a:rPr lang="en-US" dirty="0"/>
              <a:t> &lt;&lt; "Usage: &lt;program name&gt; &lt;number&gt;" &lt;&lt; '\n';</a:t>
            </a:r>
          </a:p>
          <a:p>
            <a:r>
              <a:rPr lang="en-US" dirty="0"/>
              <a:t>		return 1;</a:t>
            </a:r>
          </a:p>
          <a:p>
            <a:r>
              <a:rPr lang="en-US" dirty="0"/>
              <a:t>	}</a:t>
            </a:r>
          </a:p>
          <a:p>
            <a:r>
              <a:rPr lang="en-US" dirty="0"/>
              <a:t> </a:t>
            </a:r>
          </a:p>
          <a:p>
            <a:r>
              <a:rPr lang="en-US" dirty="0"/>
              <a:t>	</a:t>
            </a:r>
            <a:r>
              <a:rPr lang="en-US" dirty="0" err="1"/>
              <a:t>int</a:t>
            </a:r>
            <a:r>
              <a:rPr lang="en-US" dirty="0"/>
              <a:t> value = </a:t>
            </a:r>
            <a:r>
              <a:rPr lang="en-US" dirty="0" err="1"/>
              <a:t>std</a:t>
            </a:r>
            <a:r>
              <a:rPr lang="en-US" dirty="0"/>
              <a:t>::</a:t>
            </a:r>
            <a:r>
              <a:rPr lang="en-US" dirty="0" err="1"/>
              <a:t>atoi</a:t>
            </a:r>
            <a:r>
              <a:rPr lang="en-US" dirty="0"/>
              <a:t>(</a:t>
            </a:r>
            <a:r>
              <a:rPr lang="en-US" dirty="0" err="1"/>
              <a:t>argv</a:t>
            </a:r>
            <a:r>
              <a:rPr lang="en-US" dirty="0"/>
              <a:t>[1]);</a:t>
            </a:r>
          </a:p>
          <a:p>
            <a:r>
              <a:rPr lang="en-US" dirty="0"/>
              <a:t>	</a:t>
            </a:r>
            <a:r>
              <a:rPr lang="en-US" dirty="0" err="1"/>
              <a:t>std</a:t>
            </a:r>
            <a:r>
              <a:rPr lang="en-US" dirty="0"/>
              <a:t>::</a:t>
            </a:r>
            <a:r>
              <a:rPr lang="en-US" dirty="0" err="1"/>
              <a:t>cout</a:t>
            </a:r>
            <a:r>
              <a:rPr lang="en-US" dirty="0"/>
              <a:t> &lt;&lt; "integer: " &lt;&lt; value &lt;&lt; '\n';</a:t>
            </a:r>
          </a:p>
          <a:p>
            <a:r>
              <a:rPr lang="en-US" dirty="0"/>
              <a:t> </a:t>
            </a:r>
          </a:p>
          <a:p>
            <a:r>
              <a:rPr lang="en-US" dirty="0"/>
              <a:t>	return 0;</a:t>
            </a:r>
          </a:p>
          <a:p>
            <a:r>
              <a:rPr lang="en-US" dirty="0"/>
              <a:t>}</a:t>
            </a:r>
            <a:endParaRPr lang="ru-RU" dirty="0"/>
          </a:p>
        </p:txBody>
      </p:sp>
    </p:spTree>
    <p:extLst>
      <p:ext uri="{BB962C8B-B14F-4D97-AF65-F5344CB8AC3E}">
        <p14:creationId xmlns:p14="http://schemas.microsoft.com/office/powerpoint/2010/main" val="416737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4" name="Номер слайда 3"/>
          <p:cNvSpPr>
            <a:spLocks noGrp="1"/>
          </p:cNvSpPr>
          <p:nvPr>
            <p:ph type="sldNum" sz="quarter" idx="11"/>
          </p:nvPr>
        </p:nvSpPr>
        <p:spPr/>
        <p:txBody>
          <a:bodyPr/>
          <a:lstStyle/>
          <a:p>
            <a:pPr>
              <a:defRPr/>
            </a:pPr>
            <a:fld id="{8D2641A1-8ECD-4A11-B18A-999E724BADA8}" type="slidenum">
              <a:rPr lang="ru-RU" smtClean="0"/>
              <a:pPr>
                <a:defRPr/>
              </a:pPr>
              <a:t>7</a:t>
            </a:fld>
            <a:endParaRPr lang="ru-RU"/>
          </a:p>
        </p:txBody>
      </p:sp>
      <p:sp>
        <p:nvSpPr>
          <p:cNvPr id="5" name="Прямоугольник 4"/>
          <p:cNvSpPr/>
          <p:nvPr/>
        </p:nvSpPr>
        <p:spPr>
          <a:xfrm>
            <a:off x="467544" y="1916832"/>
            <a:ext cx="4891083" cy="369332"/>
          </a:xfrm>
          <a:prstGeom prst="rect">
            <a:avLst/>
          </a:prstGeom>
        </p:spPr>
        <p:txBody>
          <a:bodyPr wrap="none">
            <a:spAutoFit/>
          </a:bodyPr>
          <a:lstStyle/>
          <a:p>
            <a:r>
              <a:rPr lang="en-US" dirty="0" err="1" smtClean="0"/>
              <a:t>MyProgram</a:t>
            </a:r>
            <a:r>
              <a:rPr lang="en-US" dirty="0" smtClean="0"/>
              <a:t> C</a:t>
            </a:r>
            <a:r>
              <a:rPr lang="en-US" dirty="0"/>
              <a:t>:\Program </a:t>
            </a:r>
            <a:r>
              <a:rPr lang="en-US" dirty="0" smtClean="0"/>
              <a:t>Files\</a:t>
            </a:r>
            <a:r>
              <a:rPr lang="en-US" dirty="0" err="1" smtClean="0"/>
              <a:t>Git</a:t>
            </a:r>
            <a:r>
              <a:rPr lang="en-US" dirty="0" smtClean="0"/>
              <a:t>\LICENSE.txt</a:t>
            </a:r>
            <a:endParaRPr lang="ru-RU" dirty="0"/>
          </a:p>
        </p:txBody>
      </p:sp>
      <p:sp>
        <p:nvSpPr>
          <p:cNvPr id="7" name="Прямоугольник 6"/>
          <p:cNvSpPr/>
          <p:nvPr/>
        </p:nvSpPr>
        <p:spPr>
          <a:xfrm>
            <a:off x="467543" y="2412148"/>
            <a:ext cx="5049780" cy="369332"/>
          </a:xfrm>
          <a:prstGeom prst="rect">
            <a:avLst/>
          </a:prstGeom>
        </p:spPr>
        <p:txBody>
          <a:bodyPr wrap="none">
            <a:spAutoFit/>
          </a:bodyPr>
          <a:lstStyle/>
          <a:p>
            <a:r>
              <a:rPr lang="en-US" dirty="0" err="1"/>
              <a:t>MyProgram</a:t>
            </a:r>
            <a:r>
              <a:rPr lang="en-US" dirty="0"/>
              <a:t> </a:t>
            </a:r>
            <a:r>
              <a:rPr lang="en-US" dirty="0" smtClean="0"/>
              <a:t>“C</a:t>
            </a:r>
            <a:r>
              <a:rPr lang="en-US" dirty="0"/>
              <a:t>:\Program </a:t>
            </a:r>
            <a:r>
              <a:rPr lang="en-US" dirty="0" smtClean="0"/>
              <a:t>Files\</a:t>
            </a:r>
            <a:r>
              <a:rPr lang="en-US" dirty="0" err="1" smtClean="0"/>
              <a:t>Git</a:t>
            </a:r>
            <a:r>
              <a:rPr lang="en-US" dirty="0" smtClean="0"/>
              <a:t>\LICENSE.txt”</a:t>
            </a:r>
            <a:endParaRPr lang="ru-RU" dirty="0"/>
          </a:p>
        </p:txBody>
      </p:sp>
    </p:spTree>
    <p:extLst>
      <p:ext uri="{BB962C8B-B14F-4D97-AF65-F5344CB8AC3E}">
        <p14:creationId xmlns:p14="http://schemas.microsoft.com/office/powerpoint/2010/main" val="96532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4358</TotalTime>
  <Words>566</Words>
  <Application>Microsoft Office PowerPoint</Application>
  <PresentationFormat>Экран (4:3)</PresentationFormat>
  <Paragraphs>114</Paragraphs>
  <Slides>7</Slides>
  <Notes>5</Notes>
  <HiddenSlides>0</HiddenSlides>
  <MMClips>0</MMClips>
  <ScaleCrop>false</ScaleCrop>
  <HeadingPairs>
    <vt:vector size="4" baseType="variant">
      <vt:variant>
        <vt:lpstr>Тема</vt:lpstr>
      </vt:variant>
      <vt:variant>
        <vt:i4>1</vt:i4>
      </vt:variant>
      <vt:variant>
        <vt:lpstr>Заголовки слайдов</vt:lpstr>
      </vt:variant>
      <vt:variant>
        <vt:i4>7</vt:i4>
      </vt:variant>
    </vt:vector>
  </HeadingPairs>
  <TitlesOfParts>
    <vt:vector size="8" baseType="lpstr">
      <vt:lpstr>Эркер</vt:lpstr>
      <vt:lpstr>Аргументы командной строки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Арифметико-логическое устройство</dc:title>
  <dc:creator>YAN</dc:creator>
  <cp:lastModifiedBy>Yan Grinkevich</cp:lastModifiedBy>
  <cp:revision>409</cp:revision>
  <dcterms:created xsi:type="dcterms:W3CDTF">2009-10-14T13:59:34Z</dcterms:created>
  <dcterms:modified xsi:type="dcterms:W3CDTF">2019-10-29T21:55:25Z</dcterms:modified>
</cp:coreProperties>
</file>