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1" r:id="rId6"/>
    <p:sldId id="262" r:id="rId7"/>
    <p:sldId id="263" r:id="rId8"/>
    <p:sldId id="264" r:id="rId9"/>
    <p:sldId id="265" r:id="rId10"/>
    <p:sldId id="268" r:id="rId11"/>
    <p:sldId id="266" r:id="rId12"/>
    <p:sldId id="267"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24" autoAdjust="0"/>
  </p:normalViewPr>
  <p:slideViewPr>
    <p:cSldViewPr>
      <p:cViewPr>
        <p:scale>
          <a:sx n="70" d="100"/>
          <a:sy n="70" d="100"/>
        </p:scale>
        <p:origin x="-1374" y="-66"/>
      </p:cViewPr>
      <p:guideLst>
        <p:guide orient="horz" pos="2160"/>
        <p:guide pos="2880"/>
      </p:guideLst>
    </p:cSldViewPr>
  </p:slideViewPr>
  <p:outlineViewPr>
    <p:cViewPr>
      <p:scale>
        <a:sx n="33" d="100"/>
        <a:sy n="33" d="100"/>
      </p:scale>
      <p:origin x="0" y="1450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smtClean="0"/>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7" name="Дата 6"/>
          <p:cNvSpPr>
            <a:spLocks noGrp="1"/>
          </p:cNvSpPr>
          <p:nvPr>
            <p:ph type="dt" sz="half" idx="10"/>
          </p:nvPr>
        </p:nvSpPr>
        <p:spPr/>
        <p:txBody>
          <a:bodyPr/>
          <a:lstStyle>
            <a:extLst/>
          </a:lstStyle>
          <a:p>
            <a:fld id="{C741F0A4-1BEB-44F0-B13D-9B7B75284DC7}" type="datetimeFigureOut">
              <a:rPr lang="ru-RU" smtClean="0"/>
              <a:pPr/>
              <a:t>04.03.2021</a:t>
            </a:fld>
            <a:endParaRPr lang="ru-RU"/>
          </a:p>
        </p:txBody>
      </p:sp>
      <p:sp>
        <p:nvSpPr>
          <p:cNvPr id="20" name="Нижний колонтитул 19"/>
          <p:cNvSpPr>
            <a:spLocks noGrp="1"/>
          </p:cNvSpPr>
          <p:nvPr>
            <p:ph type="ftr" sz="quarter" idx="11"/>
          </p:nvPr>
        </p:nvSpPr>
        <p:spPr/>
        <p:txBody>
          <a:bodyPr/>
          <a:lstStyle>
            <a:extLst/>
          </a:lstStyle>
          <a:p>
            <a:endParaRPr lang="ru-RU"/>
          </a:p>
        </p:txBody>
      </p:sp>
      <p:sp>
        <p:nvSpPr>
          <p:cNvPr id="10" name="Номер слайда 9"/>
          <p:cNvSpPr>
            <a:spLocks noGrp="1"/>
          </p:cNvSpPr>
          <p:nvPr>
            <p:ph type="sldNum" sz="quarter" idx="12"/>
          </p:nvPr>
        </p:nvSpPr>
        <p:spPr/>
        <p:txBody>
          <a:bodyPr/>
          <a:lstStyle>
            <a:extLst/>
          </a:lstStyle>
          <a:p>
            <a:fld id="{4087E0B4-4066-421E-A012-EBC996425AFA}" type="slidenum">
              <a:rPr lang="ru-RU" smtClean="0"/>
              <a:pPr/>
              <a:t>‹#›</a:t>
            </a:fld>
            <a:endParaRPr lang="ru-RU"/>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C741F0A4-1BEB-44F0-B13D-9B7B75284DC7}" type="datetimeFigureOut">
              <a:rPr lang="ru-RU" smtClean="0"/>
              <a:pPr/>
              <a:t>04.03.2021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4087E0B4-4066-421E-A012-EBC996425AFA}"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C741F0A4-1BEB-44F0-B13D-9B7B75284DC7}" type="datetimeFigureOut">
              <a:rPr lang="ru-RU" smtClean="0"/>
              <a:pPr/>
              <a:t>04.03.2021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4087E0B4-4066-421E-A012-EBC996425AFA}"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C741F0A4-1BEB-44F0-B13D-9B7B75284DC7}" type="datetimeFigureOut">
              <a:rPr lang="ru-RU" smtClean="0"/>
              <a:pPr/>
              <a:t>04.03.2021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4087E0B4-4066-421E-A012-EBC996425AFA}"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C741F0A4-1BEB-44F0-B13D-9B7B75284DC7}" type="datetimeFigureOut">
              <a:rPr lang="ru-RU" smtClean="0"/>
              <a:pPr/>
              <a:t>04.03.2021</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4087E0B4-4066-421E-A012-EBC996425AFA}" type="slidenum">
              <a:rPr lang="ru-RU" smtClean="0"/>
              <a:pPr/>
              <a:t>‹#›</a:t>
            </a:fld>
            <a:endParaRPr lang="ru-RU"/>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C741F0A4-1BEB-44F0-B13D-9B7B75284DC7}" type="datetimeFigureOut">
              <a:rPr lang="ru-RU" smtClean="0"/>
              <a:pPr/>
              <a:t>04.03.2021</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4087E0B4-4066-421E-A012-EBC996425AFA}"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C741F0A4-1BEB-44F0-B13D-9B7B75284DC7}" type="datetimeFigureOut">
              <a:rPr lang="ru-RU" smtClean="0"/>
              <a:pPr/>
              <a:t>04.03.2021</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4087E0B4-4066-421E-A012-EBC996425AFA}"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C741F0A4-1BEB-44F0-B13D-9B7B75284DC7}" type="datetimeFigureOut">
              <a:rPr lang="ru-RU" smtClean="0"/>
              <a:pPr/>
              <a:t>04.03.2021</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4087E0B4-4066-421E-A012-EBC996425AFA}"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C741F0A4-1BEB-44F0-B13D-9B7B75284DC7}" type="datetimeFigureOut">
              <a:rPr lang="ru-RU" smtClean="0"/>
              <a:pPr/>
              <a:t>04.03.2021</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4087E0B4-4066-421E-A012-EBC996425AFA}" type="slidenum">
              <a:rPr lang="ru-RU" smtClean="0"/>
              <a:pPr/>
              <a:t>‹#›</a:t>
            </a:fld>
            <a:endParaRPr lang="ru-RU"/>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C741F0A4-1BEB-44F0-B13D-9B7B75284DC7}" type="datetimeFigureOut">
              <a:rPr lang="ru-RU" smtClean="0"/>
              <a:pPr/>
              <a:t>04.03.2021</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4087E0B4-4066-421E-A012-EBC996425AFA}"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extLst/>
          </a:lstStyle>
          <a:p>
            <a:fld id="{C741F0A4-1BEB-44F0-B13D-9B7B75284DC7}" type="datetimeFigureOut">
              <a:rPr lang="ru-RU" smtClean="0"/>
              <a:pPr/>
              <a:t>04.03.2021</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4087E0B4-4066-421E-A012-EBC996425AFA}" type="slidenum">
              <a:rPr lang="ru-RU" smtClean="0"/>
              <a:pPr/>
              <a:t>‹#›</a:t>
            </a:fld>
            <a:endParaRPr lang="ru-RU"/>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smtClean="0"/>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extLst/>
          </a:lstStyle>
          <a:p>
            <a:r>
              <a:rPr kumimoji="0" lang="ru-RU" smtClean="0"/>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741F0A4-1BEB-44F0-B13D-9B7B75284DC7}" type="datetimeFigureOut">
              <a:rPr lang="ru-RU" smtClean="0"/>
              <a:pPr/>
              <a:t>04.03.2021</a:t>
            </a:fld>
            <a:endParaRPr lang="ru-RU"/>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ru-RU"/>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087E0B4-4066-421E-A012-EBC996425AFA}" type="slidenum">
              <a:rPr lang="ru-RU" smtClean="0"/>
              <a:pPr/>
              <a:t>‹#›</a:t>
            </a:fld>
            <a:endParaRPr lang="ru-RU"/>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chor="t">
            <a:normAutofit fontScale="90000"/>
          </a:bodyPr>
          <a:lstStyle/>
          <a:p>
            <a:pPr lvl="0" algn="ctr"/>
            <a:r>
              <a:rPr lang="ru-RU" sz="4000" b="1" dirty="0" smtClean="0"/>
              <a:t>Основные этапы развития западной философии</a:t>
            </a:r>
            <a:r>
              <a:rPr lang="ru-RU" sz="4400" dirty="0" smtClean="0"/>
              <a:t/>
            </a:r>
            <a:br>
              <a:rPr lang="ru-RU" sz="4400" dirty="0" smtClean="0"/>
            </a:br>
            <a:endParaRPr lang="ru-RU" dirty="0"/>
          </a:p>
        </p:txBody>
      </p:sp>
      <p:sp>
        <p:nvSpPr>
          <p:cNvPr id="3" name="Содержимое 2"/>
          <p:cNvSpPr>
            <a:spLocks noGrp="1"/>
          </p:cNvSpPr>
          <p:nvPr>
            <p:ph idx="1"/>
          </p:nvPr>
        </p:nvSpPr>
        <p:spPr>
          <a:xfrm>
            <a:off x="1435608" y="1628800"/>
            <a:ext cx="7498080" cy="4619600"/>
          </a:xfrm>
        </p:spPr>
        <p:txBody>
          <a:bodyPr>
            <a:normAutofit/>
          </a:bodyPr>
          <a:lstStyle/>
          <a:p>
            <a:r>
              <a:rPr lang="ru-RU" sz="2800" dirty="0" smtClean="0"/>
              <a:t>Античная философия</a:t>
            </a:r>
          </a:p>
          <a:p>
            <a:r>
              <a:rPr lang="ru-RU" sz="2800" dirty="0" smtClean="0"/>
              <a:t>Средневековая философия</a:t>
            </a:r>
          </a:p>
          <a:p>
            <a:r>
              <a:rPr lang="ru-RU" sz="2800" dirty="0" smtClean="0"/>
              <a:t> Философия эпохи Возрождения</a:t>
            </a:r>
          </a:p>
          <a:p>
            <a:r>
              <a:rPr lang="ru-RU" sz="2800" dirty="0" smtClean="0"/>
              <a:t>Философия Нового времени и Просвещения</a:t>
            </a:r>
          </a:p>
          <a:p>
            <a:r>
              <a:rPr lang="ru-RU" sz="2800" dirty="0" smtClean="0"/>
              <a:t>Немецкая классическая философия конца 18-19 вв. </a:t>
            </a:r>
          </a:p>
          <a:p>
            <a:r>
              <a:rPr lang="ru-RU" sz="2800" dirty="0" smtClean="0"/>
              <a:t>Неклассическая философия 19.в</a:t>
            </a:r>
          </a:p>
          <a:p>
            <a:r>
              <a:rPr lang="ru-RU" sz="2800" dirty="0" smtClean="0"/>
              <a:t>Современная западная философия</a:t>
            </a:r>
            <a:endParaRPr lang="ru-RU"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638"/>
            <a:ext cx="7498080" cy="562074"/>
          </a:xfrm>
        </p:spPr>
        <p:txBody>
          <a:bodyPr>
            <a:normAutofit fontScale="90000"/>
          </a:bodyPr>
          <a:lstStyle/>
          <a:p>
            <a:r>
              <a:rPr lang="ru-RU" dirty="0" smtClean="0"/>
              <a:t>Средневековая философия </a:t>
            </a:r>
            <a:endParaRPr lang="ru-RU" dirty="0"/>
          </a:p>
        </p:txBody>
      </p:sp>
      <p:sp>
        <p:nvSpPr>
          <p:cNvPr id="3" name="Содержимое 2"/>
          <p:cNvSpPr>
            <a:spLocks noGrp="1"/>
          </p:cNvSpPr>
          <p:nvPr>
            <p:ph idx="1"/>
          </p:nvPr>
        </p:nvSpPr>
        <p:spPr>
          <a:xfrm>
            <a:off x="1259632" y="980728"/>
            <a:ext cx="7674056" cy="5267672"/>
          </a:xfrm>
        </p:spPr>
        <p:txBody>
          <a:bodyPr>
            <a:noAutofit/>
          </a:bodyPr>
          <a:lstStyle/>
          <a:p>
            <a:pPr algn="just">
              <a:buNone/>
            </a:pPr>
            <a:r>
              <a:rPr lang="ru-RU" sz="2400" dirty="0" smtClean="0"/>
              <a:t>Философия Средних веков  охватывает период с </a:t>
            </a:r>
            <a:r>
              <a:rPr lang="en-US" sz="2400" dirty="0" smtClean="0"/>
              <a:t>V </a:t>
            </a:r>
            <a:r>
              <a:rPr lang="ru-RU" sz="2400" dirty="0" smtClean="0"/>
              <a:t>по</a:t>
            </a:r>
            <a:r>
              <a:rPr lang="en-US" sz="2400" dirty="0" smtClean="0"/>
              <a:t> XIV</a:t>
            </a:r>
            <a:r>
              <a:rPr lang="ru-RU" sz="2400" dirty="0" smtClean="0"/>
              <a:t> века. Периоды развития</a:t>
            </a:r>
          </a:p>
          <a:p>
            <a:pPr algn="just"/>
            <a:r>
              <a:rPr lang="ru-RU" sz="2400" b="1" dirty="0" smtClean="0"/>
              <a:t>Патристика (</a:t>
            </a:r>
            <a:r>
              <a:rPr lang="ru-RU" sz="2400" dirty="0" smtClean="0"/>
              <a:t>от латинского слова </a:t>
            </a:r>
            <a:r>
              <a:rPr lang="en-US" sz="2400" dirty="0" err="1" smtClean="0"/>
              <a:t>pater</a:t>
            </a:r>
            <a:r>
              <a:rPr lang="en-US" sz="2400" dirty="0" smtClean="0"/>
              <a:t> </a:t>
            </a:r>
            <a:r>
              <a:rPr lang="ru-RU" sz="2400" dirty="0" smtClean="0"/>
              <a:t>– отец). В этот период происходило оформление и разработка отцами церкви христианской догматики. </a:t>
            </a:r>
            <a:r>
              <a:rPr lang="ru-RU" sz="2400" u="sng" dirty="0" smtClean="0"/>
              <a:t>Тертуллиан, </a:t>
            </a:r>
            <a:r>
              <a:rPr lang="ru-RU" sz="2400" u="sng" dirty="0" err="1" smtClean="0"/>
              <a:t>Аврелий</a:t>
            </a:r>
            <a:r>
              <a:rPr lang="ru-RU" sz="2400" u="sng" dirty="0" smtClean="0"/>
              <a:t> Августин</a:t>
            </a:r>
          </a:p>
          <a:p>
            <a:pPr algn="just"/>
            <a:r>
              <a:rPr lang="ru-RU" sz="2400" b="1" dirty="0" smtClean="0"/>
              <a:t>Схоластика</a:t>
            </a:r>
            <a:r>
              <a:rPr lang="ru-RU" sz="2400" dirty="0" smtClean="0"/>
              <a:t> (от греческого слова </a:t>
            </a:r>
            <a:r>
              <a:rPr lang="en-US" sz="2400" dirty="0" err="1" smtClean="0"/>
              <a:t>scholasticos</a:t>
            </a:r>
            <a:r>
              <a:rPr lang="ru-RU" sz="2400" dirty="0" smtClean="0"/>
              <a:t> – школьный). Основная задача - найти рациональные, логические аргументы для лучшего понимания христианских догматов, учений Отцов Церкви. </a:t>
            </a:r>
            <a:r>
              <a:rPr lang="ru-RU" sz="2400" u="sng" dirty="0" smtClean="0"/>
              <a:t>Фома Аквинский, Уильям Оккам.</a:t>
            </a:r>
            <a:r>
              <a:rPr lang="ru-RU" sz="2400" dirty="0" smtClean="0"/>
              <a:t> </a:t>
            </a:r>
            <a:endParaRPr lang="ru-RU"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Особенность средневековой философии</a:t>
            </a:r>
            <a:endParaRPr lang="ru-RU" dirty="0"/>
          </a:p>
        </p:txBody>
      </p:sp>
      <p:sp>
        <p:nvSpPr>
          <p:cNvPr id="3" name="Содержимое 2"/>
          <p:cNvSpPr>
            <a:spLocks noGrp="1"/>
          </p:cNvSpPr>
          <p:nvPr>
            <p:ph idx="1"/>
          </p:nvPr>
        </p:nvSpPr>
        <p:spPr>
          <a:xfrm>
            <a:off x="1187624" y="1447800"/>
            <a:ext cx="7746064" cy="4800600"/>
          </a:xfrm>
        </p:spPr>
        <p:txBody>
          <a:bodyPr>
            <a:noAutofit/>
          </a:bodyPr>
          <a:lstStyle/>
          <a:p>
            <a:pPr algn="just">
              <a:buNone/>
            </a:pPr>
            <a:r>
              <a:rPr lang="ru-RU" sz="2400" dirty="0" smtClean="0"/>
              <a:t>    Тесная связь философии с теологией, философская проблематика основывалась на отношении Бог – человек. </a:t>
            </a:r>
          </a:p>
          <a:p>
            <a:pPr algn="just">
              <a:buNone/>
            </a:pPr>
            <a:r>
              <a:rPr lang="ru-RU" sz="2400" dirty="0" smtClean="0"/>
              <a:t>    Однако при этом у философии были свои, отличные от религии, функции, которые связаны с основным ее свойством – сомнением и со свойствами разума, призванного эти сомнения побеждать. </a:t>
            </a:r>
            <a:endParaRPr lang="ru-RU"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03648" y="260648"/>
            <a:ext cx="7498080" cy="1143000"/>
          </a:xfrm>
        </p:spPr>
        <p:txBody>
          <a:bodyPr>
            <a:normAutofit fontScale="90000"/>
          </a:bodyPr>
          <a:lstStyle/>
          <a:p>
            <a:r>
              <a:rPr lang="ru-RU" dirty="0" smtClean="0"/>
              <a:t>Принципы Средневековой философии</a:t>
            </a:r>
            <a:endParaRPr lang="ru-RU" dirty="0"/>
          </a:p>
        </p:txBody>
      </p:sp>
      <p:sp>
        <p:nvSpPr>
          <p:cNvPr id="3" name="Содержимое 2"/>
          <p:cNvSpPr>
            <a:spLocks noGrp="1"/>
          </p:cNvSpPr>
          <p:nvPr>
            <p:ph idx="1"/>
          </p:nvPr>
        </p:nvSpPr>
        <p:spPr>
          <a:xfrm>
            <a:off x="1259632" y="1556792"/>
            <a:ext cx="7642096" cy="2016224"/>
          </a:xfrm>
        </p:spPr>
        <p:txBody>
          <a:bodyPr>
            <a:noAutofit/>
          </a:bodyPr>
          <a:lstStyle/>
          <a:p>
            <a:r>
              <a:rPr lang="ru-RU" sz="2400" dirty="0" err="1" smtClean="0"/>
              <a:t>Теоцентризм</a:t>
            </a:r>
            <a:r>
              <a:rPr lang="ru-RU" sz="2400" dirty="0" smtClean="0"/>
              <a:t> (Бог- центр мироздания)</a:t>
            </a:r>
          </a:p>
          <a:p>
            <a:r>
              <a:rPr lang="ru-RU" sz="2400" dirty="0" smtClean="0"/>
              <a:t>Креационизм (Творение мира из ничего)</a:t>
            </a:r>
          </a:p>
          <a:p>
            <a:r>
              <a:rPr lang="ru-RU" sz="2400" dirty="0" smtClean="0"/>
              <a:t>Провиденциализм (вера в божественное предопределение)</a:t>
            </a:r>
          </a:p>
          <a:p>
            <a:r>
              <a:rPr lang="ru-RU" sz="2400" dirty="0" err="1" smtClean="0"/>
              <a:t>Эсхатологизм</a:t>
            </a:r>
            <a:r>
              <a:rPr lang="ru-RU" sz="2400" dirty="0" smtClean="0"/>
              <a:t> (вера в конец мироздания)</a:t>
            </a:r>
            <a:endParaRPr lang="ru-RU" sz="2400" dirty="0"/>
          </a:p>
        </p:txBody>
      </p:sp>
      <p:sp>
        <p:nvSpPr>
          <p:cNvPr id="4" name="Заголовок 1"/>
          <p:cNvSpPr txBox="1">
            <a:spLocks/>
          </p:cNvSpPr>
          <p:nvPr/>
        </p:nvSpPr>
        <p:spPr>
          <a:xfrm>
            <a:off x="1115616" y="3501008"/>
            <a:ext cx="7498080" cy="648072"/>
          </a:xfrm>
          <a:prstGeom prst="rect">
            <a:avLst/>
          </a:prstGeom>
        </p:spPr>
        <p:txBody>
          <a:bodyPr anchor="ctr">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Основные проблемы </a:t>
            </a:r>
            <a:endParaRPr kumimoji="0" lang="ru-RU"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5" name="Содержимое 2"/>
          <p:cNvSpPr txBox="1">
            <a:spLocks/>
          </p:cNvSpPr>
          <p:nvPr/>
        </p:nvSpPr>
        <p:spPr>
          <a:xfrm>
            <a:off x="1403648" y="4293096"/>
            <a:ext cx="7498080" cy="2016224"/>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ru-RU" sz="2400" dirty="0" smtClean="0"/>
              <a:t>Проблема соотношения веры и разума</a:t>
            </a:r>
            <a:endParaRPr kumimoji="0" lang="ru-RU"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ru-RU" sz="2400" dirty="0" smtClean="0"/>
              <a:t>Природа общих понятий (спор об универсалиях)</a:t>
            </a:r>
            <a:endParaRPr kumimoji="0" lang="ru-RU"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1475656" y="188640"/>
            <a:ext cx="7498080" cy="1143000"/>
          </a:xfrm>
          <a:prstGeom prst="rect">
            <a:avLst/>
          </a:prstGeom>
        </p:spPr>
        <p:txBody>
          <a:bodyPr anchor="ctr">
            <a:normAutofit fontScale="97500"/>
          </a:bodyPr>
          <a:lstStyle/>
          <a:p>
            <a:pPr lvl="0">
              <a:spcBef>
                <a:spcPct val="0"/>
              </a:spcBef>
            </a:pPr>
            <a:r>
              <a:rPr lang="ru-RU" sz="4000" dirty="0" smtClean="0"/>
              <a:t>Философия эпохи Возрождения</a:t>
            </a:r>
            <a:endParaRPr kumimoji="0" lang="ru-RU"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5" name="Содержимое 2"/>
          <p:cNvSpPr txBox="1">
            <a:spLocks/>
          </p:cNvSpPr>
          <p:nvPr/>
        </p:nvSpPr>
        <p:spPr>
          <a:xfrm>
            <a:off x="1403648" y="1124744"/>
            <a:ext cx="7498080" cy="864096"/>
          </a:xfrm>
          <a:prstGeom prst="rect">
            <a:avLst/>
          </a:prstGeom>
        </p:spPr>
        <p:txBody>
          <a:bodyPr>
            <a:normAutofit fontScale="92500" lnSpcReduction="10000"/>
          </a:bodyPr>
          <a:lstStyle/>
          <a:p>
            <a:r>
              <a:rPr lang="ru-RU" sz="2800" dirty="0" smtClean="0"/>
              <a:t>Хронологически эпоха Возрождение охватывает период с XIV века до начала XVI века. </a:t>
            </a:r>
          </a:p>
        </p:txBody>
      </p:sp>
      <p:sp>
        <p:nvSpPr>
          <p:cNvPr id="6" name="Заголовок 1"/>
          <p:cNvSpPr txBox="1">
            <a:spLocks/>
          </p:cNvSpPr>
          <p:nvPr/>
        </p:nvSpPr>
        <p:spPr>
          <a:xfrm>
            <a:off x="1331640" y="2060848"/>
            <a:ext cx="7498080" cy="504056"/>
          </a:xfrm>
          <a:prstGeom prst="rect">
            <a:avLst/>
          </a:prstGeom>
        </p:spPr>
        <p:txBody>
          <a:bodyPr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Особенности </a:t>
            </a:r>
            <a:endParaRPr kumimoji="0" lang="ru-RU"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7" name="Содержимое 2"/>
          <p:cNvSpPr txBox="1">
            <a:spLocks/>
          </p:cNvSpPr>
          <p:nvPr/>
        </p:nvSpPr>
        <p:spPr>
          <a:xfrm>
            <a:off x="1403648" y="2924944"/>
            <a:ext cx="7498080" cy="3384376"/>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ru-RU" sz="2700" dirty="0" smtClean="0"/>
              <a:t>Гуманизм и антропоцентризм (Джованни Пико </a:t>
            </a:r>
            <a:r>
              <a:rPr lang="ru-RU" sz="2700" dirty="0" err="1" smtClean="0"/>
              <a:t>делла</a:t>
            </a:r>
            <a:r>
              <a:rPr lang="ru-RU" sz="2700" dirty="0" smtClean="0"/>
              <a:t> </a:t>
            </a:r>
            <a:r>
              <a:rPr lang="ru-RU" sz="2700" dirty="0" err="1" smtClean="0"/>
              <a:t>Мирандола</a:t>
            </a:r>
            <a:r>
              <a:rPr lang="ru-RU" sz="2700" dirty="0" smtClean="0"/>
              <a:t>, Эразм </a:t>
            </a:r>
            <a:r>
              <a:rPr lang="ru-RU" sz="2700" dirty="0" err="1" smtClean="0"/>
              <a:t>Роттердамский</a:t>
            </a:r>
            <a:r>
              <a:rPr lang="ru-RU" sz="2700" dirty="0" smtClean="0"/>
              <a:t>) </a:t>
            </a:r>
            <a:endParaRPr kumimoji="0" lang="ru-RU"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ru-RU" sz="2700" dirty="0" smtClean="0"/>
              <a:t>Пантеизм (Николай Кузанский, Джордано Бруно)</a:t>
            </a:r>
            <a:endParaRPr kumimoji="0" lang="ru-RU" sz="27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638"/>
            <a:ext cx="7498080" cy="490066"/>
          </a:xfrm>
        </p:spPr>
        <p:txBody>
          <a:bodyPr>
            <a:normAutofit fontScale="90000"/>
          </a:bodyPr>
          <a:lstStyle/>
          <a:p>
            <a:r>
              <a:rPr lang="ru-RU" dirty="0" smtClean="0"/>
              <a:t>Гуманизм</a:t>
            </a:r>
            <a:endParaRPr lang="ru-RU" dirty="0"/>
          </a:p>
        </p:txBody>
      </p:sp>
      <p:sp>
        <p:nvSpPr>
          <p:cNvPr id="3" name="Содержимое 2"/>
          <p:cNvSpPr>
            <a:spLocks noGrp="1"/>
          </p:cNvSpPr>
          <p:nvPr>
            <p:ph idx="1"/>
          </p:nvPr>
        </p:nvSpPr>
        <p:spPr>
          <a:xfrm>
            <a:off x="1259632" y="980728"/>
            <a:ext cx="7416824" cy="4320480"/>
          </a:xfrm>
        </p:spPr>
        <p:txBody>
          <a:bodyPr>
            <a:noAutofit/>
          </a:bodyPr>
          <a:lstStyle/>
          <a:p>
            <a:pPr algn="just"/>
            <a:r>
              <a:rPr lang="ru-RU" sz="2400" dirty="0" smtClean="0"/>
              <a:t>Основание человеческого благородства гуманисты полагали не в сословной принадлежности, а в самой личности. Утверждается свобода и достоинство человека независимо от каких-либо исполняемых им социальных функций и ролей, человек понимается как самостоятельный источник творческих сил.</a:t>
            </a:r>
          </a:p>
          <a:p>
            <a:pPr algn="just">
              <a:buNone/>
            </a:pPr>
            <a:r>
              <a:rPr lang="ru-RU" sz="2400" dirty="0" smtClean="0"/>
              <a:t>Союз разума и веры был разорван, что послужило не просто возникновению критического отношения к церкви как социальному институту, но переосмыслению роли религии. В ряде стран это вело к реформированию религии и церкви, получившему общее название протестантизма. </a:t>
            </a:r>
            <a:endParaRPr lang="ru-RU"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Антропоцентризм</a:t>
            </a:r>
            <a:endParaRPr lang="ru-RU" dirty="0"/>
          </a:p>
        </p:txBody>
      </p:sp>
      <p:sp>
        <p:nvSpPr>
          <p:cNvPr id="3" name="Содержимое 2"/>
          <p:cNvSpPr>
            <a:spLocks noGrp="1"/>
          </p:cNvSpPr>
          <p:nvPr>
            <p:ph idx="1"/>
          </p:nvPr>
        </p:nvSpPr>
        <p:spPr>
          <a:xfrm>
            <a:off x="1435608" y="1447800"/>
            <a:ext cx="7312856" cy="4429472"/>
          </a:xfrm>
        </p:spPr>
        <p:txBody>
          <a:bodyPr>
            <a:normAutofit/>
          </a:bodyPr>
          <a:lstStyle/>
          <a:p>
            <a:pPr algn="just"/>
            <a:r>
              <a:rPr lang="ru-RU" sz="2400" dirty="0" smtClean="0"/>
              <a:t>Творческим началом мира по-прежнему считался Бог, передавший в акте творения эту способность и человеку. Поэтому смысл философии виделся в раскрытии гармонического единства Божественного и человеческого, а не в их противопоставлении. Таким образом, </a:t>
            </a:r>
            <a:r>
              <a:rPr lang="ru-RU" sz="2400" dirty="0" err="1" smtClean="0"/>
              <a:t>космоцентризм</a:t>
            </a:r>
            <a:r>
              <a:rPr lang="ru-RU" sz="2400" dirty="0" smtClean="0"/>
              <a:t> античности и </a:t>
            </a:r>
            <a:r>
              <a:rPr lang="ru-RU" sz="2400" dirty="0" err="1" smtClean="0"/>
              <a:t>теоцентризм</a:t>
            </a:r>
            <a:r>
              <a:rPr lang="ru-RU" sz="2400" dirty="0" smtClean="0"/>
              <a:t> средневековья сменяются </a:t>
            </a:r>
            <a:r>
              <a:rPr lang="ru-RU" sz="2400" dirty="0" err="1" smtClean="0"/>
              <a:t>возрожденческим</a:t>
            </a:r>
            <a:r>
              <a:rPr lang="ru-RU" sz="2400" dirty="0" smtClean="0"/>
              <a:t> </a:t>
            </a:r>
            <a:r>
              <a:rPr lang="ru-RU" sz="2400" u="sng" dirty="0" smtClean="0"/>
              <a:t>антропоцентризмом, полагающим человека центром всего мироздания. </a:t>
            </a:r>
          </a:p>
          <a:p>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638"/>
            <a:ext cx="7498080" cy="562074"/>
          </a:xfrm>
        </p:spPr>
        <p:txBody>
          <a:bodyPr>
            <a:normAutofit fontScale="90000"/>
          </a:bodyPr>
          <a:lstStyle/>
          <a:p>
            <a:r>
              <a:rPr lang="ru-RU" dirty="0" smtClean="0"/>
              <a:t>Пантеизм</a:t>
            </a:r>
            <a:endParaRPr lang="ru-RU" dirty="0"/>
          </a:p>
        </p:txBody>
      </p:sp>
      <p:sp>
        <p:nvSpPr>
          <p:cNvPr id="3" name="Содержимое 2"/>
          <p:cNvSpPr>
            <a:spLocks noGrp="1"/>
          </p:cNvSpPr>
          <p:nvPr>
            <p:ph idx="1"/>
          </p:nvPr>
        </p:nvSpPr>
        <p:spPr>
          <a:xfrm>
            <a:off x="1043608" y="908720"/>
            <a:ext cx="7890080" cy="5472608"/>
          </a:xfrm>
        </p:spPr>
        <p:txBody>
          <a:bodyPr>
            <a:noAutofit/>
          </a:bodyPr>
          <a:lstStyle/>
          <a:p>
            <a:pPr algn="just"/>
            <a:r>
              <a:rPr lang="ru-RU" sz="2300" dirty="0" smtClean="0"/>
              <a:t>религиозно-философская доктрина, согласно которой Бог имманентен миру, Бог и мир суть одно. </a:t>
            </a:r>
          </a:p>
          <a:p>
            <a:pPr algn="just"/>
            <a:r>
              <a:rPr lang="ru-RU" sz="2300" dirty="0" smtClean="0"/>
              <a:t>Бог пантеизма – это именно философский бог-субстанция, а не теологический Бог-личность. Поэтому все попытки сохранить идею Бога и одновременно построить онтологию, исходящую из идеи единства, </a:t>
            </a:r>
            <a:r>
              <a:rPr lang="ru-RU" sz="2300" dirty="0" err="1" smtClean="0"/>
              <a:t>самопорождения</a:t>
            </a:r>
            <a:r>
              <a:rPr lang="ru-RU" sz="2300" dirty="0" smtClean="0"/>
              <a:t> и </a:t>
            </a:r>
            <a:r>
              <a:rPr lang="ru-RU" sz="2300" dirty="0" err="1" smtClean="0"/>
              <a:t>самопричинности</a:t>
            </a:r>
            <a:r>
              <a:rPr lang="ru-RU" sz="2300" dirty="0" smtClean="0"/>
              <a:t> мира, т.е. онтологию, ориентированную на научное мировоззрение, неизменно приводили к пантеизму. </a:t>
            </a:r>
            <a:r>
              <a:rPr lang="ru-RU" sz="2000" dirty="0" smtClean="0"/>
              <a:t>Популярность пантеистической доктрины отчасти объясняется тем, что пантеизму присущ мощный эмоциональный потенциал. Пантеизм устраняет необходимость посредника между Богом и личностью, открывая бесконечные возможности интимного общения человека с Богом. Бог рядом с нами, вокруг нас, в нас; познавая природу, мы познаем Бога, познавая себя, мы в себе узнаем Бога – такая установка импонировала многим художникам-творцам. </a:t>
            </a:r>
            <a:endParaRPr lang="ru-RU"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980728"/>
            <a:ext cx="6664784" cy="432048"/>
          </a:xfrm>
        </p:spPr>
        <p:txBody>
          <a:bodyPr>
            <a:normAutofit fontScale="90000"/>
          </a:bodyPr>
          <a:lstStyle/>
          <a:p>
            <a:pPr>
              <a:lnSpc>
                <a:spcPts val="3900"/>
              </a:lnSpc>
            </a:pPr>
            <a:r>
              <a:rPr lang="ru-RU" dirty="0" smtClean="0"/>
              <a:t>Философия Нового времени и Просвещения</a:t>
            </a:r>
            <a:br>
              <a:rPr lang="ru-RU" dirty="0" smtClean="0"/>
            </a:br>
            <a:r>
              <a:rPr lang="ru-RU" dirty="0" smtClean="0"/>
              <a:t/>
            </a:r>
            <a:br>
              <a:rPr lang="ru-RU" dirty="0" smtClean="0"/>
            </a:br>
            <a:endParaRPr lang="ru-RU" dirty="0"/>
          </a:p>
        </p:txBody>
      </p:sp>
      <p:sp>
        <p:nvSpPr>
          <p:cNvPr id="3" name="Содержимое 2"/>
          <p:cNvSpPr>
            <a:spLocks noGrp="1"/>
          </p:cNvSpPr>
          <p:nvPr>
            <p:ph idx="1"/>
          </p:nvPr>
        </p:nvSpPr>
        <p:spPr>
          <a:xfrm>
            <a:off x="1187624" y="1340768"/>
            <a:ext cx="7746064" cy="4907632"/>
          </a:xfrm>
        </p:spPr>
        <p:txBody>
          <a:bodyPr>
            <a:noAutofit/>
          </a:bodyPr>
          <a:lstStyle/>
          <a:p>
            <a:pPr algn="just"/>
            <a:r>
              <a:rPr lang="ru-RU" sz="2400" dirty="0" smtClean="0"/>
              <a:t>Философия Нового времени охватывает период XVI- XVIII вв. Это время становления и оформления естественных наук. В центре внимания философии Нового времени - теория познания, поиск метода получения истинного знания.</a:t>
            </a:r>
          </a:p>
          <a:p>
            <a:pPr algn="just" hangingPunct="0"/>
            <a:r>
              <a:rPr lang="ru-RU" sz="2000" i="1" dirty="0" smtClean="0"/>
              <a:t>Эмпиризм</a:t>
            </a:r>
            <a:r>
              <a:rPr lang="ru-RU" sz="2000" dirty="0" smtClean="0"/>
              <a:t> (от греч. </a:t>
            </a:r>
            <a:r>
              <a:rPr lang="ru-RU" sz="2000" dirty="0" err="1" smtClean="0"/>
              <a:t>empiria</a:t>
            </a:r>
            <a:r>
              <a:rPr lang="ru-RU" sz="2000" dirty="0" smtClean="0"/>
              <a:t> – опыт) – направление в теории познания, признающее чувственный опыт главным источником достоверного знания. Для эмпиризма характерна абсолютизация опыта, чувственного познания, принижение роли рационального познания (понятий, теории).  Представители: Ф. Бэкон, Т. Гоббс, Д. Локк, Д.Беркли, Д. Юм. </a:t>
            </a:r>
          </a:p>
          <a:p>
            <a:pPr algn="just" hangingPunct="0"/>
            <a:r>
              <a:rPr lang="ru-RU" sz="2000" i="1" dirty="0" smtClean="0"/>
              <a:t>Рационализм</a:t>
            </a:r>
            <a:r>
              <a:rPr lang="ru-RU" sz="2000" dirty="0" smtClean="0"/>
              <a:t> (от лат. </a:t>
            </a:r>
            <a:r>
              <a:rPr lang="ru-RU" sz="2000" dirty="0" err="1" smtClean="0"/>
              <a:t>ratio</a:t>
            </a:r>
            <a:r>
              <a:rPr lang="ru-RU" sz="2000" dirty="0" smtClean="0"/>
              <a:t> – разум) – направление в теории познания, признающее разум решающим источником истинного знания.  Представители: Р. Декарт, Б. Спиноза, Г. Лейбниц. </a:t>
            </a:r>
          </a:p>
          <a:p>
            <a:pPr algn="just">
              <a:buNone/>
            </a:pPr>
            <a:r>
              <a:rPr lang="ru-RU" sz="2400" dirty="0" smtClean="0"/>
              <a:t/>
            </a:r>
            <a:br>
              <a:rPr lang="ru-RU" sz="2400" dirty="0" smtClean="0"/>
            </a:br>
            <a:endParaRPr lang="ru-RU"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Философия Нового времени и Просвещения</a:t>
            </a:r>
            <a:endParaRPr lang="ru-RU" dirty="0"/>
          </a:p>
        </p:txBody>
      </p:sp>
      <p:sp>
        <p:nvSpPr>
          <p:cNvPr id="3" name="Содержимое 2"/>
          <p:cNvSpPr>
            <a:spLocks noGrp="1"/>
          </p:cNvSpPr>
          <p:nvPr>
            <p:ph idx="1"/>
          </p:nvPr>
        </p:nvSpPr>
        <p:spPr>
          <a:xfrm>
            <a:off x="1115616" y="1447800"/>
            <a:ext cx="7818072" cy="4800600"/>
          </a:xfrm>
        </p:spPr>
        <p:txBody>
          <a:bodyPr>
            <a:normAutofit fontScale="25000" lnSpcReduction="20000"/>
          </a:bodyPr>
          <a:lstStyle/>
          <a:p>
            <a:pPr algn="just"/>
            <a:r>
              <a:rPr lang="ru-RU" sz="9600" dirty="0" smtClean="0"/>
              <a:t>XVIII в. вошел историю как эпоха Просвещения. Основные черты философии Просвещения наиболее ярко и последовательно проявились во Франции в преддверии  Великой французской буржуазной революции 1789 года. Пафос Просвещения сводился к идее мощи человеческого разума, к убеждению, что прогресс науки и культуры в целом  способен в корне преобразовать жизнь человека и общества.       Выдающимися философами эпохи Просвещения во Франции являлись:  Д. Дидро, К. Гельвеций, П. Гольбах, Ф. Вольтер, Ж. </a:t>
            </a:r>
            <a:r>
              <a:rPr lang="ru-RU" sz="9600" dirty="0" err="1" smtClean="0"/>
              <a:t>Ламетри</a:t>
            </a:r>
            <a:r>
              <a:rPr lang="ru-RU" sz="9600" dirty="0" smtClean="0"/>
              <a:t>, Э. </a:t>
            </a:r>
            <a:r>
              <a:rPr lang="ru-RU" sz="9600" dirty="0" err="1" smtClean="0"/>
              <a:t>Кондильяк</a:t>
            </a:r>
            <a:r>
              <a:rPr lang="ru-RU" sz="9600" dirty="0" smtClean="0"/>
              <a:t>, Ж.-Ж. Руссо, Ш. Монтескье.</a:t>
            </a:r>
          </a:p>
          <a:p>
            <a:pPr algn="just"/>
            <a:r>
              <a:rPr lang="ru-RU" sz="9600" dirty="0" smtClean="0"/>
              <a:t>Для философии Просвещения было характерно признание приоритета разума в решении всех проблем, критицизм и антиклерикальная направленность, деизм, материализм в понимании природы.</a:t>
            </a:r>
          </a:p>
          <a:p>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Немецкая классическая философия</a:t>
            </a:r>
            <a:endParaRPr lang="ru-RU" dirty="0"/>
          </a:p>
        </p:txBody>
      </p:sp>
      <p:sp>
        <p:nvSpPr>
          <p:cNvPr id="3" name="Содержимое 2"/>
          <p:cNvSpPr>
            <a:spLocks noGrp="1"/>
          </p:cNvSpPr>
          <p:nvPr>
            <p:ph idx="1"/>
          </p:nvPr>
        </p:nvSpPr>
        <p:spPr>
          <a:xfrm>
            <a:off x="899592" y="1447800"/>
            <a:ext cx="7704856" cy="5077544"/>
          </a:xfrm>
        </p:spPr>
        <p:txBody>
          <a:bodyPr>
            <a:normAutofit fontScale="70000" lnSpcReduction="20000"/>
          </a:bodyPr>
          <a:lstStyle/>
          <a:p>
            <a:pPr algn="just">
              <a:buNone/>
            </a:pPr>
            <a:r>
              <a:rPr lang="ru-RU" dirty="0" smtClean="0"/>
              <a:t>	Важнейшим этапом развития европейской философии стала немецкая классическая философия. Ее основоположником был </a:t>
            </a:r>
            <a:r>
              <a:rPr lang="ru-RU" dirty="0" err="1" smtClean="0"/>
              <a:t>Иммануил</a:t>
            </a:r>
            <a:r>
              <a:rPr lang="ru-RU" dirty="0" smtClean="0"/>
              <a:t> Кант, а развивали ее И. Г. Фихте, Ф. В. Шеллинг, Г. В. Ф. Гегель и Л. Фейербах</a:t>
            </a:r>
            <a:r>
              <a:rPr lang="ru-RU" sz="3800" dirty="0" smtClean="0"/>
              <a:t>. </a:t>
            </a:r>
          </a:p>
          <a:p>
            <a:pPr algn="just">
              <a:buNone/>
            </a:pPr>
            <a:r>
              <a:rPr lang="ru-RU" sz="2400" dirty="0" smtClean="0"/>
              <a:t>Основные черты</a:t>
            </a:r>
          </a:p>
          <a:p>
            <a:pPr algn="just"/>
            <a:r>
              <a:rPr lang="ru-RU" sz="2400" dirty="0" smtClean="0"/>
              <a:t>1. Понимание философии как "строгой" науки. Философия – это системное знание, обладающее особой структурой и понятийным аппаратом, а не просто - любовь к мудрости. Философия провозглашена вершиной культуры. Человечество именно через философию познает себя, (а не через религию, искусство, науку), философия это "эпоха, схваченная в мышлении" (Гегель). </a:t>
            </a:r>
          </a:p>
          <a:p>
            <a:pPr algn="just"/>
            <a:r>
              <a:rPr lang="ru-RU" sz="2400" dirty="0" smtClean="0"/>
              <a:t>2. Систематическая разработка диалектического миропонимания и диалектического способа мышления. Диалектический метод, учитывающий противоречивость в развитии природы общества и мышления, объявляется главным и единственно верным. Свое наиболее полное развитие диалектика получает в философии Гегеля.</a:t>
            </a:r>
          </a:p>
          <a:p>
            <a:pPr algn="just"/>
            <a:r>
              <a:rPr lang="ru-RU" sz="2400" dirty="0" smtClean="0"/>
              <a:t>3. История человечества понимается как путь разума. Она проникнута разумом, имеет строгие законы, которые можно изучить, и, на основе изучения законов, управлять историей. Главный критерий прогресса общества - степень свободы человека. Философия должна показать как человечество и личность могут прийти к свободе.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Античная философия </a:t>
            </a:r>
            <a:endParaRPr lang="ru-RU" dirty="0"/>
          </a:p>
        </p:txBody>
      </p:sp>
      <p:sp>
        <p:nvSpPr>
          <p:cNvPr id="3" name="Содержимое 2"/>
          <p:cNvSpPr>
            <a:spLocks noGrp="1"/>
          </p:cNvSpPr>
          <p:nvPr>
            <p:ph idx="1"/>
          </p:nvPr>
        </p:nvSpPr>
        <p:spPr/>
        <p:txBody>
          <a:bodyPr/>
          <a:lstStyle/>
          <a:p>
            <a:r>
              <a:rPr lang="ru-RU" dirty="0" smtClean="0"/>
              <a:t>Античная философия (греческая и греко-римская)  продолжалась  </a:t>
            </a:r>
            <a:r>
              <a:rPr lang="ru-RU" b="1" dirty="0" smtClean="0"/>
              <a:t>с 7 в. до н.э. по 6 в. н.э</a:t>
            </a:r>
            <a:r>
              <a:rPr lang="ru-RU" dirty="0" smtClean="0"/>
              <a:t>., когда в 529г. по приказу императора Юстиниана была закрыта Платоновская академия в Афинах</a:t>
            </a:r>
          </a:p>
          <a:p>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638"/>
            <a:ext cx="7498080" cy="706090"/>
          </a:xfrm>
        </p:spPr>
        <p:txBody>
          <a:bodyPr>
            <a:normAutofit fontScale="90000"/>
          </a:bodyPr>
          <a:lstStyle/>
          <a:p>
            <a:r>
              <a:rPr lang="ru-RU" sz="4400" dirty="0" smtClean="0"/>
              <a:t>Неклассическая философия 19.в</a:t>
            </a:r>
            <a:endParaRPr lang="ru-RU" dirty="0"/>
          </a:p>
        </p:txBody>
      </p:sp>
      <p:sp>
        <p:nvSpPr>
          <p:cNvPr id="3" name="Содержимое 2"/>
          <p:cNvSpPr>
            <a:spLocks noGrp="1"/>
          </p:cNvSpPr>
          <p:nvPr>
            <p:ph idx="1"/>
          </p:nvPr>
        </p:nvSpPr>
        <p:spPr>
          <a:xfrm>
            <a:off x="1259632" y="1447800"/>
            <a:ext cx="7674056" cy="4800600"/>
          </a:xfrm>
        </p:spPr>
        <p:txBody>
          <a:bodyPr>
            <a:normAutofit/>
          </a:bodyPr>
          <a:lstStyle/>
          <a:p>
            <a:pPr algn="just">
              <a:buNone/>
            </a:pPr>
            <a:r>
              <a:rPr lang="ru-RU" sz="2400" dirty="0" smtClean="0"/>
              <a:t>	Неклассическая европейская философия XIX в. возникла в результате критики немецкой классической философии (и прежде философии Гегеля). Неклассическая философия не является однородной по содержанию, в нее входят разные концепции и направления:</a:t>
            </a:r>
          </a:p>
          <a:p>
            <a:pPr algn="just"/>
            <a:r>
              <a:rPr lang="ru-RU" sz="2400" dirty="0" smtClean="0"/>
              <a:t>иррационализм А. Шопенгауэра и Ф. Ницше;</a:t>
            </a:r>
          </a:p>
          <a:p>
            <a:pPr algn="just"/>
            <a:r>
              <a:rPr lang="ru-RU" sz="2400" dirty="0" smtClean="0"/>
              <a:t>религиозно окрашенная философия Кьеркегора;</a:t>
            </a:r>
          </a:p>
          <a:p>
            <a:pPr algn="just"/>
            <a:r>
              <a:rPr lang="ru-RU" sz="2400" dirty="0" smtClean="0"/>
              <a:t>диалектический материализм К. Маркса; </a:t>
            </a:r>
          </a:p>
          <a:p>
            <a:pPr algn="just"/>
            <a:r>
              <a:rPr lang="ru-RU" sz="2400" dirty="0" smtClean="0"/>
              <a:t>позитивизм О. Конта.</a:t>
            </a:r>
            <a:endParaRPr lang="ru-RU"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638"/>
            <a:ext cx="7498080" cy="778098"/>
          </a:xfrm>
        </p:spPr>
        <p:txBody>
          <a:bodyPr/>
          <a:lstStyle/>
          <a:p>
            <a:r>
              <a:rPr lang="ru-RU" dirty="0" smtClean="0"/>
              <a:t>Современная философия</a:t>
            </a:r>
            <a:endParaRPr lang="ru-RU" dirty="0"/>
          </a:p>
        </p:txBody>
      </p:sp>
      <p:sp>
        <p:nvSpPr>
          <p:cNvPr id="3" name="Содержимое 2"/>
          <p:cNvSpPr>
            <a:spLocks noGrp="1"/>
          </p:cNvSpPr>
          <p:nvPr>
            <p:ph idx="1"/>
          </p:nvPr>
        </p:nvSpPr>
        <p:spPr>
          <a:xfrm>
            <a:off x="1435608" y="1052736"/>
            <a:ext cx="7498080" cy="5195664"/>
          </a:xfrm>
        </p:spPr>
        <p:txBody>
          <a:bodyPr>
            <a:normAutofit fontScale="92500" lnSpcReduction="10000"/>
          </a:bodyPr>
          <a:lstStyle/>
          <a:p>
            <a:pPr>
              <a:buNone/>
            </a:pPr>
            <a:r>
              <a:rPr lang="ru-RU" dirty="0" smtClean="0"/>
              <a:t>	Основные направления современной западной философии:</a:t>
            </a:r>
          </a:p>
          <a:p>
            <a:r>
              <a:rPr lang="ru-RU" dirty="0" smtClean="0"/>
              <a:t>экзистенциализм, </a:t>
            </a:r>
          </a:p>
          <a:p>
            <a:r>
              <a:rPr lang="ru-RU" dirty="0" smtClean="0"/>
              <a:t>позитивизм (неопозитивизм, </a:t>
            </a:r>
            <a:r>
              <a:rPr lang="ru-RU" dirty="0" err="1" smtClean="0"/>
              <a:t>постпозитивизм</a:t>
            </a:r>
            <a:r>
              <a:rPr lang="ru-RU" dirty="0" smtClean="0"/>
              <a:t>), </a:t>
            </a:r>
          </a:p>
          <a:p>
            <a:r>
              <a:rPr lang="ru-RU" dirty="0" smtClean="0"/>
              <a:t>герменевтика, </a:t>
            </a:r>
          </a:p>
          <a:p>
            <a:r>
              <a:rPr lang="ru-RU" dirty="0" smtClean="0"/>
              <a:t>феноменология, </a:t>
            </a:r>
          </a:p>
          <a:p>
            <a:r>
              <a:rPr lang="ru-RU" dirty="0" smtClean="0"/>
              <a:t>структурализм, </a:t>
            </a:r>
          </a:p>
          <a:p>
            <a:r>
              <a:rPr lang="ru-RU" smtClean="0"/>
              <a:t>психоаналитическая философия,</a:t>
            </a:r>
            <a:endParaRPr lang="ru-RU" dirty="0" smtClean="0"/>
          </a:p>
          <a:p>
            <a:r>
              <a:rPr lang="ru-RU" dirty="0" smtClean="0"/>
              <a:t>постмодернистская философия. </a:t>
            </a:r>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Особенности античной философии</a:t>
            </a:r>
            <a:endParaRPr lang="ru-RU" dirty="0"/>
          </a:p>
        </p:txBody>
      </p:sp>
      <p:sp>
        <p:nvSpPr>
          <p:cNvPr id="3" name="Содержимое 2"/>
          <p:cNvSpPr>
            <a:spLocks noGrp="1"/>
          </p:cNvSpPr>
          <p:nvPr>
            <p:ph idx="1"/>
          </p:nvPr>
        </p:nvSpPr>
        <p:spPr>
          <a:xfrm>
            <a:off x="1435608" y="1447800"/>
            <a:ext cx="7498080" cy="5005536"/>
          </a:xfrm>
        </p:spPr>
        <p:txBody>
          <a:bodyPr>
            <a:normAutofit/>
          </a:bodyPr>
          <a:lstStyle/>
          <a:p>
            <a:r>
              <a:rPr lang="ru-RU" b="1" dirty="0" err="1" smtClean="0"/>
              <a:t>Космоцентризм</a:t>
            </a:r>
            <a:r>
              <a:rPr lang="ru-RU" b="1" dirty="0" smtClean="0"/>
              <a:t> </a:t>
            </a:r>
          </a:p>
          <a:p>
            <a:pPr algn="just">
              <a:buNone/>
            </a:pPr>
            <a:r>
              <a:rPr lang="ru-RU" sz="2400" dirty="0" smtClean="0"/>
              <a:t>    В понимании греческих философов, Космос – это и окружающий человека видимый мир природы, и рисуемая воображением невидимая </a:t>
            </a:r>
            <a:r>
              <a:rPr lang="ru-RU" sz="2400" i="1" dirty="0" smtClean="0"/>
              <a:t>целостность</a:t>
            </a:r>
            <a:r>
              <a:rPr lang="ru-RU" sz="2400" dirty="0" smtClean="0"/>
              <a:t>. Философы предлагают объяснять эту целостность из нее самой. Они разыскивают одно </a:t>
            </a:r>
            <a:r>
              <a:rPr lang="ru-RU" sz="2400" i="1" dirty="0" smtClean="0"/>
              <a:t>первоначало</a:t>
            </a:r>
            <a:r>
              <a:rPr lang="ru-RU" sz="2400" dirty="0" smtClean="0"/>
              <a:t>, сославшись на которое можно как бы разом осветить все проблемы, решить все задачи, касающиеся рождения, жизни, гибели, движения, изменения. И такое начало отыскивается ими не где-нибудь, а в самой природе, Космосе.</a:t>
            </a:r>
          </a:p>
          <a:p>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Особенности античной философии</a:t>
            </a:r>
            <a:endParaRPr lang="ru-RU" dirty="0"/>
          </a:p>
        </p:txBody>
      </p:sp>
      <p:sp>
        <p:nvSpPr>
          <p:cNvPr id="3" name="Содержимое 2"/>
          <p:cNvSpPr>
            <a:spLocks noGrp="1"/>
          </p:cNvSpPr>
          <p:nvPr>
            <p:ph idx="1"/>
          </p:nvPr>
        </p:nvSpPr>
        <p:spPr>
          <a:xfrm>
            <a:off x="1435608" y="1700808"/>
            <a:ext cx="7498080" cy="4547592"/>
          </a:xfrm>
        </p:spPr>
        <p:txBody>
          <a:bodyPr>
            <a:normAutofit/>
          </a:bodyPr>
          <a:lstStyle/>
          <a:p>
            <a:r>
              <a:rPr lang="ru-RU" sz="2900" b="1" dirty="0" smtClean="0"/>
              <a:t>Рождение диалектики</a:t>
            </a:r>
          </a:p>
          <a:p>
            <a:pPr algn="just">
              <a:buNone/>
            </a:pPr>
            <a:r>
              <a:rPr lang="ru-RU" sz="2400" dirty="0" smtClean="0"/>
              <a:t>   Греческие философы обратили внимание на универсальный динамизм вещей, на то, что вещи возникают, растут и гибнут, и все миры подчинены этому процессу. Главной причиной развития является существование противоположностей, которые едины и при этом борются между собой. Основоположником диалектики является Гераклит</a:t>
            </a:r>
            <a:endParaRPr lang="ru-RU"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Этапы развития античной философии</a:t>
            </a:r>
            <a:endParaRPr lang="ru-RU" dirty="0"/>
          </a:p>
        </p:txBody>
      </p:sp>
      <p:sp>
        <p:nvSpPr>
          <p:cNvPr id="3" name="Содержимое 2"/>
          <p:cNvSpPr>
            <a:spLocks noGrp="1"/>
          </p:cNvSpPr>
          <p:nvPr>
            <p:ph idx="1"/>
          </p:nvPr>
        </p:nvSpPr>
        <p:spPr/>
        <p:txBody>
          <a:bodyPr>
            <a:normAutofit fontScale="92500" lnSpcReduction="20000"/>
          </a:bodyPr>
          <a:lstStyle/>
          <a:p>
            <a:pPr algn="just">
              <a:buNone/>
            </a:pPr>
            <a:r>
              <a:rPr lang="ru-RU" sz="3500" b="1" dirty="0" err="1" smtClean="0"/>
              <a:t>Досократический</a:t>
            </a:r>
            <a:r>
              <a:rPr lang="ru-RU" sz="3500" b="1" dirty="0" smtClean="0"/>
              <a:t>  с VII в. по V в. до н.э. </a:t>
            </a:r>
          </a:p>
          <a:p>
            <a:pPr algn="just">
              <a:buNone/>
            </a:pPr>
            <a:r>
              <a:rPr lang="ru-RU" sz="2800" dirty="0" smtClean="0"/>
              <a:t>    </a:t>
            </a:r>
            <a:r>
              <a:rPr lang="ru-RU" sz="2600" dirty="0" smtClean="0"/>
              <a:t>Этот период также называют </a:t>
            </a:r>
            <a:r>
              <a:rPr lang="ru-RU" sz="2600" u="sng" dirty="0" smtClean="0"/>
              <a:t>натурфилософским.</a:t>
            </a:r>
            <a:r>
              <a:rPr lang="ru-RU" sz="2600" dirty="0" smtClean="0"/>
              <a:t> Это связано с тем, что центральной проблемой ранней греческой философии была проблема поиска первоначала, или первой причины существования мира природы, космоса (</a:t>
            </a:r>
            <a:r>
              <a:rPr lang="ru-RU" sz="2600" dirty="0" err="1" smtClean="0"/>
              <a:t>физиса</a:t>
            </a:r>
            <a:r>
              <a:rPr lang="ru-RU" sz="2600" dirty="0" smtClean="0"/>
              <a:t>). К этому периоду можно отнести деятельность таких древних школ философии, как: </a:t>
            </a:r>
          </a:p>
          <a:p>
            <a:pPr algn="just">
              <a:buNone/>
            </a:pPr>
            <a:r>
              <a:rPr lang="ru-RU" sz="2600" dirty="0" smtClean="0"/>
              <a:t>Милетская (Фалес, Анаксимандр, Анаксимен),</a:t>
            </a:r>
          </a:p>
          <a:p>
            <a:pPr algn="just">
              <a:buNone/>
            </a:pPr>
            <a:r>
              <a:rPr lang="ru-RU" sz="2600" dirty="0" err="1" smtClean="0"/>
              <a:t>Элейская</a:t>
            </a:r>
            <a:r>
              <a:rPr lang="ru-RU" sz="2600" dirty="0" smtClean="0"/>
              <a:t> (</a:t>
            </a:r>
            <a:r>
              <a:rPr lang="ru-RU" sz="2600" dirty="0" err="1" smtClean="0"/>
              <a:t>Ксенофан</a:t>
            </a:r>
            <a:r>
              <a:rPr lang="ru-RU" sz="2600" dirty="0" smtClean="0"/>
              <a:t>, </a:t>
            </a:r>
            <a:r>
              <a:rPr lang="ru-RU" sz="2600" dirty="0" err="1" smtClean="0"/>
              <a:t>Парменид</a:t>
            </a:r>
            <a:r>
              <a:rPr lang="ru-RU" sz="2600" dirty="0" smtClean="0"/>
              <a:t>, Зенон), </a:t>
            </a:r>
          </a:p>
          <a:p>
            <a:pPr algn="just">
              <a:buNone/>
            </a:pPr>
            <a:r>
              <a:rPr lang="ru-RU" sz="2600" dirty="0" smtClean="0"/>
              <a:t>пифагорейцы (Пифагор, </a:t>
            </a:r>
            <a:r>
              <a:rPr lang="ru-RU" sz="2600" dirty="0" err="1" smtClean="0"/>
              <a:t>Филолай</a:t>
            </a:r>
            <a:r>
              <a:rPr lang="ru-RU" sz="2600" dirty="0" smtClean="0"/>
              <a:t>), </a:t>
            </a:r>
          </a:p>
          <a:p>
            <a:pPr algn="just">
              <a:buNone/>
            </a:pPr>
            <a:r>
              <a:rPr lang="ru-RU" sz="2600" dirty="0" smtClean="0"/>
              <a:t>атомисты (</a:t>
            </a:r>
            <a:r>
              <a:rPr lang="ru-RU" sz="2600" dirty="0" err="1" smtClean="0"/>
              <a:t>Левкипп</a:t>
            </a:r>
            <a:r>
              <a:rPr lang="ru-RU" sz="2600" dirty="0" smtClean="0"/>
              <a:t>, </a:t>
            </a:r>
            <a:r>
              <a:rPr lang="ru-RU" sz="2600" dirty="0" err="1" smtClean="0"/>
              <a:t>Демокрит</a:t>
            </a:r>
            <a:r>
              <a:rPr lang="ru-RU" sz="2600" dirty="0" smtClean="0"/>
              <a:t>), а также </a:t>
            </a:r>
          </a:p>
          <a:p>
            <a:pPr algn="just">
              <a:buNone/>
            </a:pPr>
            <a:r>
              <a:rPr lang="ru-RU" sz="2600" dirty="0" smtClean="0"/>
              <a:t>учения  Гераклита, Эмпедокла, Анаксагора и др.</a:t>
            </a:r>
          </a:p>
          <a:p>
            <a:pPr algn="just">
              <a:buNone/>
            </a:pPr>
            <a:endParaRPr lang="ru-RU" sz="3400" dirty="0" smtClean="0"/>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Этапы развития античной философии</a:t>
            </a:r>
            <a:endParaRPr lang="ru-RU" dirty="0"/>
          </a:p>
        </p:txBody>
      </p:sp>
      <p:sp>
        <p:nvSpPr>
          <p:cNvPr id="3" name="Содержимое 2"/>
          <p:cNvSpPr>
            <a:spLocks noGrp="1"/>
          </p:cNvSpPr>
          <p:nvPr>
            <p:ph idx="1"/>
          </p:nvPr>
        </p:nvSpPr>
        <p:spPr/>
        <p:txBody>
          <a:bodyPr>
            <a:normAutofit/>
          </a:bodyPr>
          <a:lstStyle/>
          <a:p>
            <a:r>
              <a:rPr lang="ru-RU" sz="2700" b="1" dirty="0" smtClean="0"/>
              <a:t>Гуманистический</a:t>
            </a:r>
            <a:r>
              <a:rPr lang="ru-RU" sz="2700" dirty="0" smtClean="0"/>
              <a:t> </a:t>
            </a:r>
            <a:r>
              <a:rPr lang="ru-RU" sz="2400" dirty="0" smtClean="0"/>
              <a:t>(от лат. </a:t>
            </a:r>
            <a:r>
              <a:rPr lang="en-US" sz="2400" dirty="0" err="1" smtClean="0"/>
              <a:t>humanitas</a:t>
            </a:r>
            <a:r>
              <a:rPr lang="ru-RU" sz="2400" dirty="0" smtClean="0"/>
              <a:t> – человечный) период (V в. до н.э.). </a:t>
            </a:r>
          </a:p>
          <a:p>
            <a:pPr>
              <a:buNone/>
            </a:pPr>
            <a:r>
              <a:rPr lang="ru-RU" sz="2400" dirty="0" smtClean="0"/>
              <a:t>    В философии софистов (Протагор, </a:t>
            </a:r>
            <a:r>
              <a:rPr lang="ru-RU" sz="2400" dirty="0" err="1" smtClean="0"/>
              <a:t>Горгий</a:t>
            </a:r>
            <a:r>
              <a:rPr lang="ru-RU" sz="2400" dirty="0" smtClean="0"/>
              <a:t>, </a:t>
            </a:r>
            <a:r>
              <a:rPr lang="ru-RU" sz="2400" dirty="0" err="1" smtClean="0"/>
              <a:t>Гиппий</a:t>
            </a:r>
            <a:r>
              <a:rPr lang="ru-RU" sz="2400" dirty="0" smtClean="0"/>
              <a:t>) и Сократа ставятся проблемы  человеческого самопознания: сущности человека, смысла его существования, отношения к другим людям, обществу и к  миру Природы.</a:t>
            </a:r>
            <a:endParaRPr lang="ru-RU"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Этапы развития античной философии</a:t>
            </a:r>
            <a:endParaRPr lang="ru-RU" dirty="0"/>
          </a:p>
        </p:txBody>
      </p:sp>
      <p:sp>
        <p:nvSpPr>
          <p:cNvPr id="3" name="Содержимое 2"/>
          <p:cNvSpPr>
            <a:spLocks noGrp="1"/>
          </p:cNvSpPr>
          <p:nvPr>
            <p:ph idx="1"/>
          </p:nvPr>
        </p:nvSpPr>
        <p:spPr/>
        <p:txBody>
          <a:bodyPr>
            <a:normAutofit/>
          </a:bodyPr>
          <a:lstStyle/>
          <a:p>
            <a:r>
              <a:rPr lang="ru-RU" sz="2700" b="1" dirty="0" smtClean="0"/>
              <a:t>Классический период</a:t>
            </a:r>
            <a:r>
              <a:rPr lang="ru-RU" sz="2400" b="1" dirty="0" smtClean="0"/>
              <a:t> </a:t>
            </a:r>
            <a:r>
              <a:rPr lang="ru-RU" sz="2400" dirty="0" smtClean="0"/>
              <a:t>(вторая половина V в. – IV в. до н.э.). </a:t>
            </a:r>
          </a:p>
          <a:p>
            <a:pPr>
              <a:buNone/>
            </a:pPr>
            <a:r>
              <a:rPr lang="ru-RU" sz="2400" dirty="0" smtClean="0"/>
              <a:t>    В философских системах выдающихся греческих мыслителей Платона и Аристотеля происходит открытие сверхчувственного (метафизического) мира и формирование связанного с ним понятийного знания. Философия приобретает характер  научного знания (особенно это относится к философии Аристотеля)</a:t>
            </a:r>
            <a:endParaRPr lang="ru-RU"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Этапы развития античной философии</a:t>
            </a:r>
            <a:endParaRPr lang="ru-RU" dirty="0"/>
          </a:p>
        </p:txBody>
      </p:sp>
      <p:sp>
        <p:nvSpPr>
          <p:cNvPr id="3" name="Содержимое 2"/>
          <p:cNvSpPr>
            <a:spLocks noGrp="1"/>
          </p:cNvSpPr>
          <p:nvPr>
            <p:ph idx="1"/>
          </p:nvPr>
        </p:nvSpPr>
        <p:spPr/>
        <p:txBody>
          <a:bodyPr>
            <a:normAutofit/>
          </a:bodyPr>
          <a:lstStyle/>
          <a:p>
            <a:pPr algn="just"/>
            <a:r>
              <a:rPr lang="ru-RU" b="1" dirty="0" smtClean="0"/>
              <a:t>Эллинистический период </a:t>
            </a:r>
            <a:r>
              <a:rPr lang="ru-RU" sz="2400" dirty="0" smtClean="0"/>
              <a:t>(конец IV в. до н.э. – III в. н.э.) представлен такими направлениями, как </a:t>
            </a:r>
            <a:r>
              <a:rPr lang="ru-RU" sz="2400" b="1" dirty="0" err="1" smtClean="0"/>
              <a:t>кинизм</a:t>
            </a:r>
            <a:r>
              <a:rPr lang="ru-RU" sz="2400" dirty="0" smtClean="0"/>
              <a:t> (</a:t>
            </a:r>
            <a:r>
              <a:rPr lang="ru-RU" sz="2400" dirty="0" err="1" smtClean="0"/>
              <a:t>Антисфен</a:t>
            </a:r>
            <a:r>
              <a:rPr lang="ru-RU" sz="2400" dirty="0" smtClean="0"/>
              <a:t>, Диоген, </a:t>
            </a:r>
            <a:r>
              <a:rPr lang="ru-RU" sz="2400" dirty="0" err="1" smtClean="0"/>
              <a:t>Кратет</a:t>
            </a:r>
            <a:r>
              <a:rPr lang="ru-RU" sz="2400" dirty="0" smtClean="0"/>
              <a:t>), </a:t>
            </a:r>
            <a:r>
              <a:rPr lang="ru-RU" sz="2400" b="1" dirty="0" smtClean="0"/>
              <a:t>эпикурейство</a:t>
            </a:r>
            <a:r>
              <a:rPr lang="ru-RU" sz="2400" dirty="0" smtClean="0"/>
              <a:t> (Эпикур, Тит Лукреций Кар) и </a:t>
            </a:r>
            <a:r>
              <a:rPr lang="ru-RU" sz="2400" b="1" dirty="0" smtClean="0"/>
              <a:t>стоицизм </a:t>
            </a:r>
            <a:r>
              <a:rPr lang="ru-RU" sz="2400" dirty="0" smtClean="0"/>
              <a:t>(Сенека, Эпиктет, Марк </a:t>
            </a:r>
            <a:r>
              <a:rPr lang="ru-RU" sz="2400" dirty="0" err="1" smtClean="0"/>
              <a:t>Аврелий</a:t>
            </a:r>
            <a:r>
              <a:rPr lang="ru-RU" sz="2400" dirty="0" smtClean="0"/>
              <a:t>). Для него характерен особый интерес к этической проблематике – добра и зла, свободе и ответственности человека, нравственной жизни и греха. Также это время стало периодом развития в философии </a:t>
            </a:r>
            <a:r>
              <a:rPr lang="ru-RU" sz="2400" b="1" dirty="0" smtClean="0"/>
              <a:t>скептицизма</a:t>
            </a:r>
            <a:r>
              <a:rPr lang="ru-RU" sz="2400" dirty="0" smtClean="0"/>
              <a:t>, ярчайшим представителем которого был Секст Эмпирик.</a:t>
            </a:r>
            <a:endParaRPr lang="ru-RU"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Этапы развития античной философии</a:t>
            </a:r>
            <a:endParaRPr lang="ru-RU" dirty="0"/>
          </a:p>
        </p:txBody>
      </p:sp>
      <p:sp>
        <p:nvSpPr>
          <p:cNvPr id="3" name="Содержимое 2"/>
          <p:cNvSpPr>
            <a:spLocks noGrp="1"/>
          </p:cNvSpPr>
          <p:nvPr>
            <p:ph idx="1"/>
          </p:nvPr>
        </p:nvSpPr>
        <p:spPr>
          <a:xfrm>
            <a:off x="1259632" y="1484784"/>
            <a:ext cx="7674056" cy="4763616"/>
          </a:xfrm>
        </p:spPr>
        <p:txBody>
          <a:bodyPr>
            <a:normAutofit/>
          </a:bodyPr>
          <a:lstStyle/>
          <a:p>
            <a:pPr algn="just"/>
            <a:r>
              <a:rPr lang="ru-RU" sz="2400" dirty="0" smtClean="0"/>
              <a:t>В III – V вв. н.э. в античной философии получают широкое распространение </a:t>
            </a:r>
            <a:r>
              <a:rPr lang="ru-RU" sz="2400" u="sng" dirty="0" smtClean="0"/>
              <a:t>неоплатонизм</a:t>
            </a:r>
          </a:p>
          <a:p>
            <a:pPr algn="just">
              <a:buNone/>
            </a:pPr>
            <a:r>
              <a:rPr lang="ru-RU" sz="2400" dirty="0" smtClean="0"/>
              <a:t>    Основатель неоплатонизма философ Плотин создал учение, центральным моментом которого стала проблема обретения человеком подлинного существования на основе познания трансцендентного бытия (Единого, божественного Абсолюта), понимаемого как высшее Благо. Неоплатонизм оказал существенное влияние на формирование и развитие христианской мысли.</a:t>
            </a:r>
          </a:p>
          <a:p>
            <a:pPr algn="just">
              <a:buNone/>
            </a:pPr>
            <a:endParaRPr lang="ru-RU" sz="35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575</TotalTime>
  <Words>1211</Words>
  <Application>Microsoft Office PowerPoint</Application>
  <PresentationFormat>Экран (4:3)</PresentationFormat>
  <Paragraphs>92</Paragraphs>
  <Slides>21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Солнцестояние</vt:lpstr>
      <vt:lpstr>Основные этапы развития западной философии </vt:lpstr>
      <vt:lpstr>Античная философия </vt:lpstr>
      <vt:lpstr>Особенности античной философии</vt:lpstr>
      <vt:lpstr>Особенности античной философии</vt:lpstr>
      <vt:lpstr>Этапы развития античной философии</vt:lpstr>
      <vt:lpstr>Этапы развития античной философии</vt:lpstr>
      <vt:lpstr>Этапы развития античной философии</vt:lpstr>
      <vt:lpstr>Этапы развития античной философии</vt:lpstr>
      <vt:lpstr>Этапы развития античной философии</vt:lpstr>
      <vt:lpstr>Средневековая философия </vt:lpstr>
      <vt:lpstr>Особенность средневековой философии</vt:lpstr>
      <vt:lpstr>Принципы Средневековой философии</vt:lpstr>
      <vt:lpstr>Слайд 13</vt:lpstr>
      <vt:lpstr>Гуманизм</vt:lpstr>
      <vt:lpstr>Антропоцентризм</vt:lpstr>
      <vt:lpstr>Пантеизм</vt:lpstr>
      <vt:lpstr>Философия Нового времени и Просвещения  </vt:lpstr>
      <vt:lpstr>Философия Нового времени и Просвещения</vt:lpstr>
      <vt:lpstr>Немецкая классическая философия</vt:lpstr>
      <vt:lpstr>Неклассическая философия 19.в</vt:lpstr>
      <vt:lpstr>Современная философия</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Основные этапы развития западной философии </dc:title>
  <dc:creator>Roman</dc:creator>
  <cp:lastModifiedBy>Roman</cp:lastModifiedBy>
  <cp:revision>75</cp:revision>
  <dcterms:created xsi:type="dcterms:W3CDTF">2020-09-24T09:38:55Z</dcterms:created>
  <dcterms:modified xsi:type="dcterms:W3CDTF">2021-03-04T11:15:05Z</dcterms:modified>
</cp:coreProperties>
</file>