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93" r:id="rId2"/>
    <p:sldId id="294" r:id="rId3"/>
    <p:sldId id="295" r:id="rId4"/>
    <p:sldId id="296" r:id="rId5"/>
    <p:sldId id="298" r:id="rId6"/>
    <p:sldId id="299" r:id="rId7"/>
    <p:sldId id="300" r:id="rId8"/>
    <p:sldId id="301" r:id="rId9"/>
    <p:sldId id="302" r:id="rId10"/>
    <p:sldId id="303" r:id="rId11"/>
    <p:sldId id="304" r:id="rId12"/>
    <p:sldId id="305" r:id="rId13"/>
    <p:sldId id="306" r:id="rId14"/>
    <p:sldId id="307" r:id="rId15"/>
    <p:sldId id="308" r:id="rId16"/>
    <p:sldId id="310" r:id="rId17"/>
    <p:sldId id="311" r:id="rId18"/>
    <p:sldId id="309" r:id="rId19"/>
    <p:sldId id="26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C82C1"/>
    <a:srgbClr val="295CA8"/>
    <a:srgbClr val="C60A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074"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623888" y="1709738"/>
            <a:ext cx="7886700" cy="2852737"/>
          </a:xfrm>
          <a:prstGeom prst="rect">
            <a:avLst/>
          </a:prstGeom>
        </p:spPr>
        <p:txBody>
          <a:bodyPr anchor="b"/>
          <a:lstStyle>
            <a:lvl1pPr>
              <a:defRPr sz="6000"/>
            </a:lvl1pPr>
          </a:lstStyle>
          <a:p>
            <a:r>
              <a:rPr lang="ru-RU" dirty="0"/>
              <a:t>Название дисциплины</a:t>
            </a:r>
          </a:p>
        </p:txBody>
      </p:sp>
      <p:sp>
        <p:nvSpPr>
          <p:cNvPr id="3" name="Текст 2"/>
          <p:cNvSpPr>
            <a:spLocks noGrp="1"/>
          </p:cNvSpPr>
          <p:nvPr>
            <p:ph type="body" idx="1" hasCustomPrompt="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ФИО преподавателя</a:t>
            </a:r>
          </a:p>
          <a:p>
            <a:pPr lvl="0"/>
            <a:r>
              <a:rPr lang="ru-RU" dirty="0"/>
              <a:t>Электронная почта</a:t>
            </a:r>
          </a:p>
        </p:txBody>
      </p:sp>
      <p:sp>
        <p:nvSpPr>
          <p:cNvPr id="4" name="Дата 3"/>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5" name="Нижний колонтитул 4"/>
          <p:cNvSpPr>
            <a:spLocks noGrp="1"/>
          </p:cNvSpPr>
          <p:nvPr>
            <p:ph type="ftr" sz="quarter" idx="11"/>
          </p:nvPr>
        </p:nvSpPr>
        <p:spPr>
          <a:xfrm>
            <a:off x="3028950" y="6356350"/>
            <a:ext cx="3086100" cy="365125"/>
          </a:xfrm>
          <a:prstGeom prst="rect">
            <a:avLst/>
          </a:prstGeom>
        </p:spPr>
        <p:txBody>
          <a:bodyPr/>
          <a:lstStyle/>
          <a:p>
            <a:endParaRPr lang="ru-RU"/>
          </a:p>
        </p:txBody>
      </p:sp>
      <p:sp>
        <p:nvSpPr>
          <p:cNvPr id="6" name="Номер слайда 5"/>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17450127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027906"/>
            <a:ext cx="7886700" cy="1325563"/>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628650" y="2606039"/>
            <a:ext cx="7886700" cy="357092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5" name="Нижний колонтитул 4"/>
          <p:cNvSpPr>
            <a:spLocks noGrp="1"/>
          </p:cNvSpPr>
          <p:nvPr>
            <p:ph type="ftr" sz="quarter" idx="11"/>
          </p:nvPr>
        </p:nvSpPr>
        <p:spPr>
          <a:xfrm>
            <a:off x="3028950" y="6356350"/>
            <a:ext cx="3086100" cy="365125"/>
          </a:xfrm>
          <a:prstGeom prst="rect">
            <a:avLst/>
          </a:prstGeom>
        </p:spPr>
        <p:txBody>
          <a:bodyPr/>
          <a:lstStyle/>
          <a:p>
            <a:endParaRPr lang="ru-RU"/>
          </a:p>
        </p:txBody>
      </p:sp>
      <p:sp>
        <p:nvSpPr>
          <p:cNvPr id="6" name="Номер слайда 5"/>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282167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1152143"/>
            <a:ext cx="1971675" cy="5024820"/>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28650" y="1152143"/>
            <a:ext cx="5762625" cy="5024819"/>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5" name="Нижний колонтитул 4"/>
          <p:cNvSpPr>
            <a:spLocks noGrp="1"/>
          </p:cNvSpPr>
          <p:nvPr>
            <p:ph type="ftr" sz="quarter" idx="11"/>
          </p:nvPr>
        </p:nvSpPr>
        <p:spPr>
          <a:xfrm>
            <a:off x="3028950" y="6356350"/>
            <a:ext cx="3086100" cy="365125"/>
          </a:xfrm>
          <a:prstGeom prst="rect">
            <a:avLst/>
          </a:prstGeom>
        </p:spPr>
        <p:txBody>
          <a:bodyPr/>
          <a:lstStyle/>
          <a:p>
            <a:endParaRPr lang="ru-RU"/>
          </a:p>
        </p:txBody>
      </p:sp>
      <p:sp>
        <p:nvSpPr>
          <p:cNvPr id="6" name="Номер слайда 5"/>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127533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143000" y="2057399"/>
            <a:ext cx="6858000" cy="1452563"/>
          </a:xfrm>
          <a:prstGeom prst="rect">
            <a:avLst/>
          </a:prstGeom>
        </p:spPr>
        <p:txBody>
          <a:bodyPr anchor="b"/>
          <a:lstStyle>
            <a:lvl1pPr algn="ctr">
              <a:defRPr sz="6000" b="1"/>
            </a:lvl1pPr>
          </a:lstStyle>
          <a:p>
            <a:r>
              <a:rPr lang="ru-RU" dirty="0"/>
              <a:t>Название темы</a:t>
            </a:r>
          </a:p>
        </p:txBody>
      </p:sp>
      <p:sp>
        <p:nvSpPr>
          <p:cNvPr id="3" name="Подзаголовок 2"/>
          <p:cNvSpPr>
            <a:spLocks noGrp="1"/>
          </p:cNvSpPr>
          <p:nvPr>
            <p:ph type="subTitle" idx="1" hasCustomPrompt="1"/>
          </p:nvPr>
        </p:nvSpPr>
        <p:spPr>
          <a:xfrm>
            <a:off x="1143000" y="1178878"/>
            <a:ext cx="6858000" cy="467042"/>
          </a:xfrm>
          <a:prstGeom prst="rect">
            <a:avLst/>
          </a:prstGeo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Номер темы</a:t>
            </a:r>
          </a:p>
        </p:txBody>
      </p:sp>
      <p:sp>
        <p:nvSpPr>
          <p:cNvPr id="4" name="Дата 3"/>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5" name="Нижний колонтитул 4"/>
          <p:cNvSpPr>
            <a:spLocks noGrp="1"/>
          </p:cNvSpPr>
          <p:nvPr>
            <p:ph type="ftr" sz="quarter" idx="11"/>
          </p:nvPr>
        </p:nvSpPr>
        <p:spPr>
          <a:xfrm>
            <a:off x="3028950" y="6356350"/>
            <a:ext cx="3086100" cy="365125"/>
          </a:xfrm>
          <a:prstGeom prst="rect">
            <a:avLst/>
          </a:prstGeom>
        </p:spPr>
        <p:txBody>
          <a:bodyPr/>
          <a:lstStyle/>
          <a:p>
            <a:endParaRPr lang="ru-RU"/>
          </a:p>
        </p:txBody>
      </p:sp>
      <p:sp>
        <p:nvSpPr>
          <p:cNvPr id="6" name="Номер слайда 5"/>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399566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036128"/>
            <a:ext cx="7886700" cy="1325563"/>
          </a:xfrm>
          <a:prstGeom prst="rect">
            <a:avLst/>
          </a:prstGeom>
        </p:spPr>
        <p:txBody>
          <a:bodyPr/>
          <a:lstStyle/>
          <a:p>
            <a:r>
              <a:rPr lang="ru-RU"/>
              <a:t>Образец заголовка</a:t>
            </a:r>
          </a:p>
        </p:txBody>
      </p:sp>
      <p:sp>
        <p:nvSpPr>
          <p:cNvPr id="3" name="Объект 2"/>
          <p:cNvSpPr>
            <a:spLocks noGrp="1"/>
          </p:cNvSpPr>
          <p:nvPr>
            <p:ph idx="1"/>
          </p:nvPr>
        </p:nvSpPr>
        <p:spPr>
          <a:xfrm>
            <a:off x="628650" y="2523743"/>
            <a:ext cx="7886700" cy="3653219"/>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5" name="Нижний колонтитул 4"/>
          <p:cNvSpPr>
            <a:spLocks noGrp="1"/>
          </p:cNvSpPr>
          <p:nvPr>
            <p:ph type="ftr" sz="quarter" idx="11"/>
          </p:nvPr>
        </p:nvSpPr>
        <p:spPr>
          <a:xfrm>
            <a:off x="3028950" y="6356350"/>
            <a:ext cx="3086100" cy="365125"/>
          </a:xfrm>
          <a:prstGeom prst="rect">
            <a:avLst/>
          </a:prstGeom>
        </p:spPr>
        <p:txBody>
          <a:bodyPr/>
          <a:lstStyle/>
          <a:p>
            <a:endParaRPr lang="ru-RU"/>
          </a:p>
        </p:txBody>
      </p:sp>
      <p:sp>
        <p:nvSpPr>
          <p:cNvPr id="6" name="Номер слайда 5"/>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57936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033272"/>
            <a:ext cx="7886700" cy="1218691"/>
          </a:xfrm>
          <a:prstGeom prst="rect">
            <a:avLst/>
          </a:prstGeom>
        </p:spPr>
        <p:txBody>
          <a:bodyPr/>
          <a:lstStyle/>
          <a:p>
            <a:r>
              <a:rPr lang="ru-RU" dirty="0"/>
              <a:t>Образец заголовка</a:t>
            </a:r>
          </a:p>
        </p:txBody>
      </p:sp>
      <p:sp>
        <p:nvSpPr>
          <p:cNvPr id="3" name="Объект 2"/>
          <p:cNvSpPr>
            <a:spLocks noGrp="1"/>
          </p:cNvSpPr>
          <p:nvPr>
            <p:ph sz="half" idx="1"/>
          </p:nvPr>
        </p:nvSpPr>
        <p:spPr>
          <a:xfrm>
            <a:off x="628650" y="2414015"/>
            <a:ext cx="3867150" cy="376294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p:cNvSpPr>
            <a:spLocks noGrp="1"/>
          </p:cNvSpPr>
          <p:nvPr>
            <p:ph sz="half" idx="2"/>
          </p:nvPr>
        </p:nvSpPr>
        <p:spPr>
          <a:xfrm>
            <a:off x="4648200" y="2414015"/>
            <a:ext cx="3867150" cy="376294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Дата 4"/>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6" name="Нижний колонтитул 5"/>
          <p:cNvSpPr>
            <a:spLocks noGrp="1"/>
          </p:cNvSpPr>
          <p:nvPr>
            <p:ph type="ftr" sz="quarter" idx="11"/>
          </p:nvPr>
        </p:nvSpPr>
        <p:spPr>
          <a:xfrm>
            <a:off x="3028950" y="6356350"/>
            <a:ext cx="3086100" cy="365125"/>
          </a:xfrm>
          <a:prstGeom prst="rect">
            <a:avLst/>
          </a:prstGeom>
        </p:spPr>
        <p:txBody>
          <a:bodyPr/>
          <a:lstStyle/>
          <a:p>
            <a:endParaRPr lang="ru-RU"/>
          </a:p>
        </p:txBody>
      </p:sp>
      <p:sp>
        <p:nvSpPr>
          <p:cNvPr id="7" name="Номер слайда 6"/>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330802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8808" y="1033272"/>
            <a:ext cx="7886700" cy="1024525"/>
          </a:xfrm>
          <a:prstGeom prst="rect">
            <a:avLst/>
          </a:prstGeom>
        </p:spPr>
        <p:txBody>
          <a:bodyPr/>
          <a:lstStyle/>
          <a:p>
            <a:r>
              <a:rPr lang="ru-RU"/>
              <a:t>Образец заголовка</a:t>
            </a:r>
          </a:p>
        </p:txBody>
      </p:sp>
      <p:sp>
        <p:nvSpPr>
          <p:cNvPr id="3" name="Текст 2"/>
          <p:cNvSpPr>
            <a:spLocks noGrp="1"/>
          </p:cNvSpPr>
          <p:nvPr>
            <p:ph type="body" idx="1"/>
          </p:nvPr>
        </p:nvSpPr>
        <p:spPr>
          <a:xfrm>
            <a:off x="618808" y="2099469"/>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3006725"/>
            <a:ext cx="3868737" cy="3182938"/>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Текст 4"/>
          <p:cNvSpPr>
            <a:spLocks noGrp="1"/>
          </p:cNvSpPr>
          <p:nvPr>
            <p:ph type="body" sz="quarter" idx="3"/>
          </p:nvPr>
        </p:nvSpPr>
        <p:spPr>
          <a:xfrm>
            <a:off x="4629150" y="2099469"/>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3006725"/>
            <a:ext cx="3887788" cy="3182937"/>
          </a:xfrm>
          <a:prstGeom prst="rect">
            <a:avLst/>
          </a:prstGeo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Дата 6"/>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8" name="Нижний колонтитул 7"/>
          <p:cNvSpPr>
            <a:spLocks noGrp="1"/>
          </p:cNvSpPr>
          <p:nvPr>
            <p:ph type="ftr" sz="quarter" idx="11"/>
          </p:nvPr>
        </p:nvSpPr>
        <p:spPr>
          <a:xfrm>
            <a:off x="3028950" y="6356350"/>
            <a:ext cx="3086100" cy="365125"/>
          </a:xfrm>
          <a:prstGeom prst="rect">
            <a:avLst/>
          </a:prstGeom>
        </p:spPr>
        <p:txBody>
          <a:bodyPr/>
          <a:lstStyle/>
          <a:p>
            <a:endParaRPr lang="ru-RU"/>
          </a:p>
        </p:txBody>
      </p:sp>
      <p:sp>
        <p:nvSpPr>
          <p:cNvPr id="9" name="Номер слайда 8"/>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206055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160653"/>
            <a:ext cx="7886700" cy="1325563"/>
          </a:xfrm>
          <a:prstGeom prst="rect">
            <a:avLst/>
          </a:prstGeom>
        </p:spPr>
        <p:txBody>
          <a:bodyPr/>
          <a:lstStyle/>
          <a:p>
            <a:r>
              <a:rPr lang="ru-RU"/>
              <a:t>Образец заголовка</a:t>
            </a:r>
          </a:p>
        </p:txBody>
      </p:sp>
      <p:sp>
        <p:nvSpPr>
          <p:cNvPr id="3" name="Дата 2"/>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4" name="Нижний колонтитул 3"/>
          <p:cNvSpPr>
            <a:spLocks noGrp="1"/>
          </p:cNvSpPr>
          <p:nvPr>
            <p:ph type="ftr" sz="quarter" idx="11"/>
          </p:nvPr>
        </p:nvSpPr>
        <p:spPr>
          <a:xfrm>
            <a:off x="3028950" y="6356350"/>
            <a:ext cx="3086100" cy="365125"/>
          </a:xfrm>
          <a:prstGeom prst="rect">
            <a:avLst/>
          </a:prstGeom>
        </p:spPr>
        <p:txBody>
          <a:bodyPr/>
          <a:lstStyle/>
          <a:p>
            <a:endParaRPr lang="ru-RU"/>
          </a:p>
        </p:txBody>
      </p:sp>
      <p:sp>
        <p:nvSpPr>
          <p:cNvPr id="5" name="Номер слайда 4"/>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37214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3" name="Нижний колонтитул 2"/>
          <p:cNvSpPr>
            <a:spLocks noGrp="1"/>
          </p:cNvSpPr>
          <p:nvPr>
            <p:ph type="ftr" sz="quarter" idx="11"/>
          </p:nvPr>
        </p:nvSpPr>
        <p:spPr>
          <a:xfrm>
            <a:off x="3028950" y="6356350"/>
            <a:ext cx="3086100" cy="365125"/>
          </a:xfrm>
          <a:prstGeom prst="rect">
            <a:avLst/>
          </a:prstGeom>
        </p:spPr>
        <p:txBody>
          <a:bodyPr/>
          <a:lstStyle/>
          <a:p>
            <a:endParaRPr lang="ru-RU"/>
          </a:p>
        </p:txBody>
      </p:sp>
      <p:sp>
        <p:nvSpPr>
          <p:cNvPr id="4" name="Номер слайда 3"/>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309002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987424"/>
            <a:ext cx="2949575" cy="1528699"/>
          </a:xfrm>
          <a:prstGeom prst="rect">
            <a:avLst/>
          </a:prstGeo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552700"/>
            <a:ext cx="2949575"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6" name="Нижний колонтитул 5"/>
          <p:cNvSpPr>
            <a:spLocks noGrp="1"/>
          </p:cNvSpPr>
          <p:nvPr>
            <p:ph type="ftr" sz="quarter" idx="11"/>
          </p:nvPr>
        </p:nvSpPr>
        <p:spPr>
          <a:xfrm>
            <a:off x="3028950" y="6356350"/>
            <a:ext cx="3086100" cy="365125"/>
          </a:xfrm>
          <a:prstGeom prst="rect">
            <a:avLst/>
          </a:prstGeom>
        </p:spPr>
        <p:txBody>
          <a:bodyPr/>
          <a:lstStyle/>
          <a:p>
            <a:endParaRPr lang="ru-RU"/>
          </a:p>
        </p:txBody>
      </p:sp>
      <p:sp>
        <p:nvSpPr>
          <p:cNvPr id="7" name="Номер слайда 6"/>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338504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987424"/>
            <a:ext cx="2949575" cy="1546987"/>
          </a:xfrm>
          <a:prstGeom prst="rect">
            <a:avLst/>
          </a:prstGeo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552700"/>
            <a:ext cx="2949575" cy="33162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628650" y="6356350"/>
            <a:ext cx="2057400" cy="365125"/>
          </a:xfrm>
          <a:prstGeom prst="rect">
            <a:avLst/>
          </a:prstGeom>
        </p:spPr>
        <p:txBody>
          <a:bodyPr/>
          <a:lstStyle/>
          <a:p>
            <a:fld id="{33C66FD2-B223-40ED-A70A-6F8087E69D5E}" type="datetimeFigureOut">
              <a:rPr lang="ru-RU" smtClean="0"/>
              <a:pPr/>
              <a:t>25.03.2021</a:t>
            </a:fld>
            <a:endParaRPr lang="ru-RU"/>
          </a:p>
        </p:txBody>
      </p:sp>
      <p:sp>
        <p:nvSpPr>
          <p:cNvPr id="6" name="Нижний колонтитул 5"/>
          <p:cNvSpPr>
            <a:spLocks noGrp="1"/>
          </p:cNvSpPr>
          <p:nvPr>
            <p:ph type="ftr" sz="quarter" idx="11"/>
          </p:nvPr>
        </p:nvSpPr>
        <p:spPr>
          <a:xfrm>
            <a:off x="3028950" y="6356350"/>
            <a:ext cx="3086100" cy="365125"/>
          </a:xfrm>
          <a:prstGeom prst="rect">
            <a:avLst/>
          </a:prstGeom>
        </p:spPr>
        <p:txBody>
          <a:bodyPr/>
          <a:lstStyle/>
          <a:p>
            <a:endParaRPr lang="ru-RU"/>
          </a:p>
        </p:txBody>
      </p:sp>
      <p:sp>
        <p:nvSpPr>
          <p:cNvPr id="7" name="Номер слайда 6"/>
          <p:cNvSpPr>
            <a:spLocks noGrp="1"/>
          </p:cNvSpPr>
          <p:nvPr>
            <p:ph type="sldNum" sz="quarter" idx="12"/>
          </p:nvPr>
        </p:nvSpPr>
        <p:spPr>
          <a:xfrm>
            <a:off x="6457950" y="6356350"/>
            <a:ext cx="2057400" cy="365125"/>
          </a:xfrm>
          <a:prstGeom prst="rect">
            <a:avLst/>
          </a:prstGeom>
        </p:spPr>
        <p:txBody>
          <a:bodyPr/>
          <a:lstStyle/>
          <a:p>
            <a:fld id="{52259990-D040-4A93-9573-D8805257596F}" type="slidenum">
              <a:rPr lang="ru-RU" smtClean="0"/>
              <a:pPr/>
              <a:t>‹#›</a:t>
            </a:fld>
            <a:endParaRPr lang="ru-RU"/>
          </a:p>
        </p:txBody>
      </p:sp>
    </p:spTree>
    <p:extLst>
      <p:ext uri="{BB962C8B-B14F-4D97-AF65-F5344CB8AC3E}">
        <p14:creationId xmlns:p14="http://schemas.microsoft.com/office/powerpoint/2010/main" xmlns="" val="140190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3" descr="head.png"/>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0" y="-13330"/>
            <a:ext cx="9144000" cy="995423"/>
          </a:xfrm>
          <a:prstGeom prst="rect">
            <a:avLst/>
          </a:prstGeom>
        </p:spPr>
      </p:pic>
      <p:sp>
        <p:nvSpPr>
          <p:cNvPr id="9" name="Прямоугольник 8"/>
          <p:cNvSpPr/>
          <p:nvPr userDrawn="1"/>
        </p:nvSpPr>
        <p:spPr>
          <a:xfrm>
            <a:off x="5545389" y="-44722"/>
            <a:ext cx="3598611" cy="338554"/>
          </a:xfrm>
          <a:prstGeom prst="rect">
            <a:avLst/>
          </a:prstGeom>
        </p:spPr>
        <p:txBody>
          <a:bodyPr wrap="square">
            <a:spAutoFit/>
          </a:bodyPr>
          <a:lstStyle/>
          <a:p>
            <a:pPr algn="l"/>
            <a:r>
              <a:rPr lang="ru-RU" sz="1600" b="1" dirty="0">
                <a:solidFill>
                  <a:srgbClr val="00B0F0"/>
                </a:solidFill>
                <a:latin typeface="PT Sans"/>
              </a:rPr>
              <a:t>Центр дистанционного обучения </a:t>
            </a:r>
          </a:p>
        </p:txBody>
      </p:sp>
      <p:sp>
        <p:nvSpPr>
          <p:cNvPr id="10" name="TextBox 9"/>
          <p:cNvSpPr txBox="1"/>
          <p:nvPr userDrawn="1"/>
        </p:nvSpPr>
        <p:spPr>
          <a:xfrm>
            <a:off x="7523999" y="6419000"/>
            <a:ext cx="1476260" cy="307777"/>
          </a:xfrm>
          <a:prstGeom prst="rect">
            <a:avLst/>
          </a:prstGeom>
          <a:noFill/>
        </p:spPr>
        <p:txBody>
          <a:bodyPr wrap="square" rtlCol="0">
            <a:spAutoFit/>
          </a:bodyPr>
          <a:lstStyle/>
          <a:p>
            <a:r>
              <a:rPr lang="en-US" sz="1400" b="1" dirty="0">
                <a:solidFill>
                  <a:srgbClr val="00B0F0"/>
                </a:solidFill>
                <a:latin typeface="PT Sans"/>
              </a:rPr>
              <a:t>online.mirea.ru</a:t>
            </a:r>
            <a:endParaRPr lang="ru-RU" sz="1400" b="1" dirty="0">
              <a:solidFill>
                <a:srgbClr val="00B0F0"/>
              </a:solidFill>
              <a:latin typeface="PT Sans"/>
            </a:endParaRPr>
          </a:p>
        </p:txBody>
      </p:sp>
      <p:pic>
        <p:nvPicPr>
          <p:cNvPr id="2" name="Рисунок 1"/>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0" y="937"/>
            <a:ext cx="870333" cy="962157"/>
          </a:xfrm>
          <a:prstGeom prst="rect">
            <a:avLst/>
          </a:prstGeom>
        </p:spPr>
      </p:pic>
    </p:spTree>
    <p:extLst>
      <p:ext uri="{BB962C8B-B14F-4D97-AF65-F5344CB8AC3E}">
        <p14:creationId xmlns:p14="http://schemas.microsoft.com/office/powerpoint/2010/main" xmlns="" val="584840372"/>
      </p:ext>
    </p:extLst>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a:extLst>
              <a:ext uri="{FF2B5EF4-FFF2-40B4-BE49-F238E27FC236}">
                <a16:creationId xmlns:a16="http://schemas.microsoft.com/office/drawing/2014/main" xmlns="" id="{4C6D146A-8A1D-466F-95B0-D4B5B952F6D2}"/>
              </a:ext>
            </a:extLst>
          </p:cNvPr>
          <p:cNvSpPr>
            <a:spLocks noGrp="1"/>
          </p:cNvSpPr>
          <p:nvPr>
            <p:ph type="ctrTitle"/>
          </p:nvPr>
        </p:nvSpPr>
        <p:spPr>
          <a:xfrm>
            <a:off x="844062" y="1645920"/>
            <a:ext cx="7338038" cy="3139836"/>
          </a:xfrm>
        </p:spPr>
        <p:txBody>
          <a:bodyPr/>
          <a:lstStyle/>
          <a:p>
            <a:pPr algn="l"/>
            <a:r>
              <a:rPr lang="ru-RU" sz="2800" dirty="0" smtClean="0"/>
              <a:t/>
            </a:r>
            <a:br>
              <a:rPr lang="ru-RU" sz="2800" dirty="0" smtClean="0"/>
            </a:br>
            <a:r>
              <a:rPr lang="ru-RU" sz="2800" dirty="0" smtClean="0"/>
              <a:t/>
            </a:r>
            <a:br>
              <a:rPr lang="ru-RU" sz="2800" dirty="0" smtClean="0"/>
            </a:br>
            <a:r>
              <a:rPr lang="ru-RU" sz="2800" dirty="0" smtClean="0"/>
              <a:t>1. Научное знание, его специфика и формы.</a:t>
            </a:r>
            <a:br>
              <a:rPr lang="ru-RU" sz="2800" dirty="0" smtClean="0"/>
            </a:br>
            <a:r>
              <a:rPr lang="ru-RU" sz="2800" dirty="0" smtClean="0"/>
              <a:t/>
            </a:r>
            <a:br>
              <a:rPr lang="ru-RU" sz="2800" dirty="0" smtClean="0"/>
            </a:br>
            <a:r>
              <a:rPr lang="ru-RU" sz="2800" dirty="0" smtClean="0"/>
              <a:t>2. Основные этапы развития науки</a:t>
            </a:r>
            <a:br>
              <a:rPr lang="ru-RU" sz="2800" dirty="0" smtClean="0"/>
            </a:br>
            <a:r>
              <a:rPr lang="ru-RU" sz="2800" dirty="0" smtClean="0"/>
              <a:t/>
            </a:r>
            <a:br>
              <a:rPr lang="ru-RU" sz="2800" dirty="0" smtClean="0"/>
            </a:br>
            <a:r>
              <a:rPr lang="ru-RU" sz="2800" dirty="0" smtClean="0"/>
              <a:t>3. Уровни научного познания</a:t>
            </a:r>
            <a:br>
              <a:rPr lang="ru-RU" sz="2800" dirty="0" smtClean="0"/>
            </a:br>
            <a:r>
              <a:rPr lang="ru-RU" sz="2800" dirty="0" smtClean="0"/>
              <a:t/>
            </a:r>
            <a:br>
              <a:rPr lang="ru-RU" sz="2800" dirty="0" smtClean="0"/>
            </a:br>
            <a:r>
              <a:rPr lang="ru-RU" sz="2800" dirty="0" smtClean="0"/>
              <a:t>4. Наука и техника</a:t>
            </a:r>
            <a:endParaRPr lang="ru-RU" sz="3600" dirty="0"/>
          </a:p>
        </p:txBody>
      </p:sp>
      <p:sp>
        <p:nvSpPr>
          <p:cNvPr id="11" name="Подзаголовок 10">
            <a:extLst>
              <a:ext uri="{FF2B5EF4-FFF2-40B4-BE49-F238E27FC236}">
                <a16:creationId xmlns:a16="http://schemas.microsoft.com/office/drawing/2014/main" xmlns="" id="{C1B65F80-40E4-4163-81DA-43F424C0AE80}"/>
              </a:ext>
            </a:extLst>
          </p:cNvPr>
          <p:cNvSpPr>
            <a:spLocks noGrp="1"/>
          </p:cNvSpPr>
          <p:nvPr>
            <p:ph type="subTitle" idx="1"/>
          </p:nvPr>
        </p:nvSpPr>
        <p:spPr>
          <a:xfrm>
            <a:off x="1143000" y="1178878"/>
            <a:ext cx="7325750" cy="467042"/>
          </a:xfrm>
        </p:spPr>
        <p:txBody>
          <a:bodyPr/>
          <a:lstStyle/>
          <a:p>
            <a:pPr algn="ctr"/>
            <a:r>
              <a:rPr lang="ru-RU" b="1" dirty="0" smtClean="0"/>
              <a:t>ФИЛОСОФИЯ НАУКИ</a:t>
            </a:r>
            <a:endParaRPr lang="ru-RU" dirty="0"/>
          </a:p>
        </p:txBody>
      </p:sp>
    </p:spTree>
    <p:extLst>
      <p:ext uri="{BB962C8B-B14F-4D97-AF65-F5344CB8AC3E}">
        <p14:creationId xmlns:p14="http://schemas.microsoft.com/office/powerpoint/2010/main" xmlns="" val="225087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9387" y="2043234"/>
            <a:ext cx="8110847" cy="4111905"/>
          </a:xfrm>
        </p:spPr>
        <p:txBody>
          <a:bodyPr/>
          <a:lstStyle/>
          <a:p>
            <a:pPr algn="just"/>
            <a:r>
              <a:rPr lang="ru-RU" sz="2400" b="0" i="1" dirty="0" smtClean="0"/>
              <a:t>	</a:t>
            </a:r>
            <a:r>
              <a:rPr lang="ru-RU" sz="2400" b="0" dirty="0" smtClean="0"/>
              <a:t>Особенность этого периода развития науки связана прежде всего с ее междисциплинарным характером</a:t>
            </a:r>
            <a:br>
              <a:rPr lang="ru-RU" sz="2400" b="0" dirty="0" smtClean="0"/>
            </a:br>
            <a:r>
              <a:rPr lang="ru-RU" sz="2400" b="0" dirty="0" smtClean="0"/>
              <a:t>На передний план выдвигаются междисциплинарные исследования и разрабатываются комплексные исследовательские программы. Они преследуют не только собственно познавательные цели, но и цели экономического и социального характера. </a:t>
            </a:r>
            <a:br>
              <a:rPr lang="ru-RU" sz="2400" b="0" dirty="0" smtClean="0"/>
            </a:br>
            <a:r>
              <a:rPr lang="ru-RU" sz="2400" b="0" dirty="0" smtClean="0"/>
              <a:t>	</a:t>
            </a:r>
            <a:r>
              <a:rPr lang="ru-RU" sz="2400" dirty="0" err="1" smtClean="0"/>
              <a:t>Постнеклассическая</a:t>
            </a:r>
            <a:r>
              <a:rPr lang="ru-RU" sz="2400" dirty="0" smtClean="0"/>
              <a:t> общенаучная картина мира включает в себя идеи историзма (исторической эволюции), плюрализма, нелинейности и самоорганизации (как возникновения порядка из хаоса).</a:t>
            </a:r>
            <a:br>
              <a:rPr lang="ru-RU" sz="2400" dirty="0" smtClean="0"/>
            </a:br>
            <a:endParaRPr lang="ru-RU" sz="2400" b="0" dirty="0"/>
          </a:p>
        </p:txBody>
      </p:sp>
      <p:sp>
        <p:nvSpPr>
          <p:cNvPr id="3" name="Подзаголовок 2"/>
          <p:cNvSpPr>
            <a:spLocks noGrp="1"/>
          </p:cNvSpPr>
          <p:nvPr>
            <p:ph type="subTitle" idx="1"/>
          </p:nvPr>
        </p:nvSpPr>
        <p:spPr>
          <a:xfrm>
            <a:off x="1143000" y="1178878"/>
            <a:ext cx="6858000" cy="467042"/>
          </a:xfrm>
        </p:spPr>
        <p:txBody>
          <a:bodyPr/>
          <a:lstStyle/>
          <a:p>
            <a:pPr algn="ctr"/>
            <a:r>
              <a:rPr lang="ru-RU" dirty="0" err="1" smtClean="0"/>
              <a:t>Постнеклассическая</a:t>
            </a:r>
            <a:r>
              <a:rPr lang="ru-RU" dirty="0" smtClean="0"/>
              <a:t> наука</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03761" y="1228300"/>
            <a:ext cx="8277101" cy="4681182"/>
          </a:xfrm>
        </p:spPr>
        <p:txBody>
          <a:bodyPr/>
          <a:lstStyle/>
          <a:p>
            <a:pPr algn="just" hangingPunct="0"/>
            <a:r>
              <a:rPr lang="ru-RU" sz="2300" dirty="0" smtClean="0"/>
              <a:t>	</a:t>
            </a:r>
            <a:r>
              <a:rPr lang="ru-RU" sz="2400" b="0" dirty="0" smtClean="0"/>
              <a:t>Изменяется субъект и объект познания.</a:t>
            </a:r>
            <a:br>
              <a:rPr lang="ru-RU" sz="2400" b="0" dirty="0" smtClean="0"/>
            </a:br>
            <a:r>
              <a:rPr lang="ru-RU" sz="2400" b="0" dirty="0" smtClean="0"/>
              <a:t> </a:t>
            </a:r>
            <a:br>
              <a:rPr lang="ru-RU" sz="2400" b="0" dirty="0" smtClean="0"/>
            </a:br>
            <a:r>
              <a:rPr lang="ru-RU" sz="2400" b="0" dirty="0" smtClean="0"/>
              <a:t>	Субъект состоит из специалистов различных областей знания, так или иначе организованных (не обязательно в традиционные научные центры, можно и в </a:t>
            </a:r>
            <a:r>
              <a:rPr lang="ru-RU" sz="2400" b="0" dirty="0" err="1" smtClean="0"/>
              <a:t>интернет-сообщества</a:t>
            </a:r>
            <a:r>
              <a:rPr lang="ru-RU" sz="2400" b="0" dirty="0" smtClean="0"/>
              <a:t> – по проблематике, интересу, духу) вокруг комплексных исследовательских программ. </a:t>
            </a:r>
            <a:br>
              <a:rPr lang="ru-RU" sz="2400" b="0" dirty="0" smtClean="0"/>
            </a:br>
            <a:r>
              <a:rPr lang="ru-RU" sz="2400" b="0" dirty="0" smtClean="0"/>
              <a:t>	Объектами исследований становятся отрытые системы, далекие от </a:t>
            </a:r>
            <a:r>
              <a:rPr lang="ru-RU" sz="2400" b="0" dirty="0" err="1" smtClean="0"/>
              <a:t>равновестности</a:t>
            </a:r>
            <a:r>
              <a:rPr lang="ru-RU" sz="2400" b="0" dirty="0" smtClean="0"/>
              <a:t> и характеризующиеся саморазвитием. </a:t>
            </a:r>
            <a:br>
              <a:rPr lang="ru-RU" sz="2400" b="0" dirty="0" smtClean="0"/>
            </a:br>
            <a:r>
              <a:rPr lang="ru-RU" sz="2400" b="0" dirty="0" smtClean="0"/>
              <a:t/>
            </a:r>
            <a:br>
              <a:rPr lang="ru-RU" sz="2400" b="0" dirty="0" smtClean="0"/>
            </a:br>
            <a:endParaRPr lang="ru-RU" sz="2300" b="0" dirty="0"/>
          </a:p>
        </p:txBody>
      </p:sp>
      <p:sp>
        <p:nvSpPr>
          <p:cNvPr id="3" name="Подзаголовок 2"/>
          <p:cNvSpPr>
            <a:spLocks noGrp="1"/>
          </p:cNvSpPr>
          <p:nvPr>
            <p:ph type="subTitle" idx="1"/>
          </p:nvPr>
        </p:nvSpPr>
        <p:spPr>
          <a:xfrm>
            <a:off x="1143000" y="963097"/>
            <a:ext cx="6858000" cy="431559"/>
          </a:xfrm>
        </p:spPr>
        <p:txBody>
          <a:bodyPr/>
          <a:lstStyle/>
          <a:p>
            <a:pPr algn="ctr"/>
            <a:r>
              <a:rPr lang="ru-RU" dirty="0" err="1" smtClean="0"/>
              <a:t>Постнеклассическая</a:t>
            </a:r>
            <a:r>
              <a:rPr lang="ru-RU" dirty="0" smtClean="0"/>
              <a:t> наука</a:t>
            </a:r>
          </a:p>
          <a:p>
            <a:pPr algn="ct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28048" y="1645921"/>
            <a:ext cx="7765576" cy="4481924"/>
          </a:xfrm>
        </p:spPr>
        <p:txBody>
          <a:bodyPr/>
          <a:lstStyle/>
          <a:p>
            <a:pPr algn="just"/>
            <a:r>
              <a:rPr lang="ru-RU" sz="2400" b="0" dirty="0" smtClean="0"/>
              <a:t>	На каждом из этапов развития научное познание усложняло свою организацию. Во всех развитых науках складываются уровни теоретического и эмпирического исследования со специфическими для них методами и формами знания.  </a:t>
            </a:r>
            <a:br>
              <a:rPr lang="ru-RU" sz="2400" b="0" dirty="0" smtClean="0"/>
            </a:br>
            <a:r>
              <a:rPr lang="ru-RU" sz="2400" b="0" dirty="0" smtClean="0"/>
              <a:t>	</a:t>
            </a:r>
            <a:r>
              <a:rPr lang="ru-RU" sz="2400" dirty="0" smtClean="0"/>
              <a:t> </a:t>
            </a:r>
            <a:r>
              <a:rPr lang="ru-RU" sz="2400" b="0" dirty="0" smtClean="0"/>
              <a:t>Эмпирическое исследование направлено непосредственно на реальный объект, как он дан в наблюдении и эксперименте.</a:t>
            </a:r>
            <a:br>
              <a:rPr lang="ru-RU" sz="2400" b="0" dirty="0" smtClean="0"/>
            </a:br>
            <a:r>
              <a:rPr lang="ru-RU" sz="2400" b="0" dirty="0" smtClean="0"/>
              <a:t>	 Теоретическое же исследование специфично тем, что в нем ведущей является деятельность по совершенствованию и развитию понятийного аппарата науки, работа с различного рода концептуальными системами и моделями. </a:t>
            </a:r>
            <a:br>
              <a:rPr lang="ru-RU" sz="2400" b="0" dirty="0" smtClean="0"/>
            </a:br>
            <a:endParaRPr lang="ru-RU" sz="2400" b="0" dirty="0" smtClean="0"/>
          </a:p>
        </p:txBody>
      </p:sp>
      <p:sp>
        <p:nvSpPr>
          <p:cNvPr id="3" name="Подзаголовок 2"/>
          <p:cNvSpPr>
            <a:spLocks noGrp="1"/>
          </p:cNvSpPr>
          <p:nvPr>
            <p:ph type="subTitle" idx="1"/>
          </p:nvPr>
        </p:nvSpPr>
        <p:spPr>
          <a:xfrm>
            <a:off x="1143000" y="982640"/>
            <a:ext cx="6858000" cy="327546"/>
          </a:xfrm>
        </p:spPr>
        <p:txBody>
          <a:bodyPr/>
          <a:lstStyle/>
          <a:p>
            <a:pPr algn="ctr"/>
            <a:r>
              <a:rPr lang="ru-RU" dirty="0" smtClean="0"/>
              <a:t>Уровни научного познания</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3013" y="1645921"/>
            <a:ext cx="7581015" cy="3308851"/>
          </a:xfrm>
        </p:spPr>
        <p:txBody>
          <a:bodyPr/>
          <a:lstStyle/>
          <a:p>
            <a:pPr algn="just"/>
            <a:r>
              <a:rPr lang="ru-RU" sz="2400" b="0" dirty="0" smtClean="0"/>
              <a:t>	Особенность эмпирического познания заключается в том, что оно базируется на непосредственном практическом взаимодействии исследователя с изучаемым объектом.</a:t>
            </a:r>
            <a:br>
              <a:rPr lang="ru-RU" sz="2400" b="0" dirty="0" smtClean="0"/>
            </a:br>
            <a:r>
              <a:rPr lang="ru-RU" sz="2400" dirty="0" smtClean="0"/>
              <a:t>	Методы, характерные для эмпирического уровня научных исследований: наблюдение, измерение, эксперимент</a:t>
            </a:r>
            <a:br>
              <a:rPr lang="ru-RU" sz="2400" dirty="0" smtClean="0"/>
            </a:br>
            <a:r>
              <a:rPr lang="ru-RU" sz="2400" dirty="0" smtClean="0"/>
              <a:t/>
            </a:r>
            <a:br>
              <a:rPr lang="ru-RU" sz="2400" dirty="0" smtClean="0"/>
            </a:br>
            <a:r>
              <a:rPr lang="ru-RU" sz="2400" dirty="0" smtClean="0"/>
              <a:t>	</a:t>
            </a:r>
            <a:r>
              <a:rPr lang="ru-RU" sz="2400" b="0" dirty="0" smtClean="0"/>
              <a:t> Основными формами эмпирического уровня являются данные наблюдения и научный факт.</a:t>
            </a:r>
          </a:p>
        </p:txBody>
      </p:sp>
      <p:sp>
        <p:nvSpPr>
          <p:cNvPr id="3" name="Подзаголовок 2"/>
          <p:cNvSpPr>
            <a:spLocks noGrp="1"/>
          </p:cNvSpPr>
          <p:nvPr>
            <p:ph type="subTitle" idx="1"/>
          </p:nvPr>
        </p:nvSpPr>
        <p:spPr/>
        <p:txBody>
          <a:bodyPr/>
          <a:lstStyle/>
          <a:p>
            <a:pPr algn="ctr"/>
            <a:r>
              <a:rPr lang="ru-RU" dirty="0" smtClean="0"/>
              <a:t>Эмпирический уровень научного познания</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2999" y="1645921"/>
            <a:ext cx="7405577" cy="3447074"/>
          </a:xfrm>
        </p:spPr>
        <p:txBody>
          <a:bodyPr/>
          <a:lstStyle/>
          <a:p>
            <a:pPr algn="just"/>
            <a:r>
              <a:rPr lang="ru-RU" sz="2400" b="0" dirty="0" smtClean="0"/>
              <a:t>       На теоретическом уровне объект создается в результате мысленной реконструкции эмпирического объекта. Теоретический объект – это абстракция, модель эмпирического объекта. </a:t>
            </a:r>
            <a:br>
              <a:rPr lang="ru-RU" sz="2400" b="0" dirty="0" smtClean="0"/>
            </a:br>
            <a:r>
              <a:rPr lang="ru-RU" sz="2400" b="0" dirty="0" smtClean="0"/>
              <a:t>        </a:t>
            </a:r>
            <a:r>
              <a:rPr lang="ru-RU" sz="2400" dirty="0" smtClean="0"/>
              <a:t>Научные методы теоретического исследования – идеализация, моделирование, формализация.</a:t>
            </a:r>
            <a:br>
              <a:rPr lang="ru-RU" sz="2400" dirty="0" smtClean="0"/>
            </a:br>
            <a:r>
              <a:rPr lang="ru-RU" sz="2400" dirty="0" smtClean="0"/>
              <a:t>        </a:t>
            </a:r>
            <a:r>
              <a:rPr lang="ru-RU" sz="2400" b="0" dirty="0" smtClean="0"/>
              <a:t>Основными формами теоретического уровня знаний выступает научная гипотеза, научная теория</a:t>
            </a:r>
            <a:r>
              <a:rPr lang="ru-RU" sz="2400" dirty="0" smtClean="0"/>
              <a:t> </a:t>
            </a:r>
            <a:r>
              <a:rPr lang="ru-RU" sz="2400" b="0" dirty="0" smtClean="0"/>
              <a:t>(это наиболее развитая форма научного знания), научная картина мира</a:t>
            </a:r>
            <a:endParaRPr lang="ru-RU" sz="2400" dirty="0"/>
          </a:p>
        </p:txBody>
      </p:sp>
      <p:sp>
        <p:nvSpPr>
          <p:cNvPr id="3" name="Подзаголовок 2"/>
          <p:cNvSpPr>
            <a:spLocks noGrp="1"/>
          </p:cNvSpPr>
          <p:nvPr>
            <p:ph type="subTitle" idx="1"/>
          </p:nvPr>
        </p:nvSpPr>
        <p:spPr/>
        <p:txBody>
          <a:bodyPr/>
          <a:lstStyle/>
          <a:p>
            <a:pPr algn="ctr"/>
            <a:r>
              <a:rPr lang="ru-RU" dirty="0" smtClean="0"/>
              <a:t>Теоретический уровень научного познания</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645920"/>
            <a:ext cx="6858000" cy="4085029"/>
          </a:xfrm>
        </p:spPr>
        <p:txBody>
          <a:bodyPr/>
          <a:lstStyle/>
          <a:p>
            <a:pPr algn="just"/>
            <a:r>
              <a:rPr lang="ru-RU" sz="2400" b="0" dirty="0" smtClean="0"/>
              <a:t>	</a:t>
            </a:r>
            <a:r>
              <a:rPr lang="ru-RU" sz="2400" dirty="0" smtClean="0"/>
              <a:t>Техника – это средство и результат преобразовательной и созидательной деятельности человека</a:t>
            </a:r>
            <a:br>
              <a:rPr lang="ru-RU" sz="2400" dirty="0" smtClean="0"/>
            </a:br>
            <a:r>
              <a:rPr lang="ru-RU" sz="2400" dirty="0" smtClean="0"/>
              <a:t>	</a:t>
            </a:r>
            <a:r>
              <a:rPr lang="ru-RU" sz="2400" b="0" dirty="0" smtClean="0"/>
              <a:t>Начиная с </a:t>
            </a:r>
            <a:r>
              <a:rPr lang="en-US" sz="2400" b="0" dirty="0" smtClean="0"/>
              <a:t>XVII</a:t>
            </a:r>
            <a:r>
              <a:rPr lang="ru-RU" sz="2400" b="0" dirty="0" smtClean="0"/>
              <a:t> в., складывается практика систематического взаимодействия науки и техники. Это период формирования индустриального общества.       	В это время происходит интенсивное развитие промышленного производства, которое порождает потребности в изобретении и тиражировании всё новых инженерных устройств, что создает стимулы и предпосылки становления технических наук. </a:t>
            </a:r>
            <a:endParaRPr lang="ru-RU" sz="2400" dirty="0"/>
          </a:p>
        </p:txBody>
      </p:sp>
      <p:sp>
        <p:nvSpPr>
          <p:cNvPr id="3" name="Подзаголовок 2"/>
          <p:cNvSpPr>
            <a:spLocks noGrp="1"/>
          </p:cNvSpPr>
          <p:nvPr>
            <p:ph type="subTitle" idx="1"/>
          </p:nvPr>
        </p:nvSpPr>
        <p:spPr/>
        <p:txBody>
          <a:bodyPr/>
          <a:lstStyle/>
          <a:p>
            <a:pPr algn="ctr"/>
            <a:r>
              <a:rPr lang="ru-RU" dirty="0" smtClean="0"/>
              <a:t>Наука и техника</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39972" y="1860698"/>
            <a:ext cx="7538484" cy="4284921"/>
          </a:xfrm>
        </p:spPr>
        <p:txBody>
          <a:bodyPr/>
          <a:lstStyle/>
          <a:p>
            <a:pPr algn="just"/>
            <a:r>
              <a:rPr lang="ru-RU" sz="2400" b="0" dirty="0" smtClean="0"/>
              <a:t>	В эпоху научных и промышленных революций </a:t>
            </a:r>
            <a:r>
              <a:rPr lang="en-US" sz="2400" b="0" dirty="0" smtClean="0"/>
              <a:t>XVII</a:t>
            </a:r>
            <a:r>
              <a:rPr lang="ru-RU" sz="2400" b="0" dirty="0" smtClean="0"/>
              <a:t>  –  </a:t>
            </a:r>
            <a:r>
              <a:rPr lang="en-US" sz="2400" b="0" dirty="0" smtClean="0"/>
              <a:t>XVIII </a:t>
            </a:r>
            <a:r>
              <a:rPr lang="ru-RU" sz="2400" b="0" dirty="0" smtClean="0"/>
              <a:t>вв. произошли значительные изменения самой техники и ее статуса как общественного явления. Эти изменения связаны с созданием и использованием механизмов и машин, во много раз увеличивших возможности человека, экономящих его силы и время время.</a:t>
            </a:r>
            <a:r>
              <a:rPr lang="ru-RU" sz="2400" dirty="0" smtClean="0"/>
              <a:t> </a:t>
            </a:r>
            <a:br>
              <a:rPr lang="ru-RU" sz="2400" dirty="0" smtClean="0"/>
            </a:br>
            <a:r>
              <a:rPr lang="ru-RU" sz="2400" dirty="0" smtClean="0"/>
              <a:t>	</a:t>
            </a:r>
            <a:r>
              <a:rPr lang="ru-RU" sz="2400" b="0" dirty="0" smtClean="0"/>
              <a:t>Еще Ф.Бэкон в начале 17 века писал, что созданная человеком техника способна существенно изменить природу и даже «потрясти ее до основания». Философ делает вывод, что техника есть могучее орудие власти не только над природой, но и над душами людей.</a:t>
            </a:r>
            <a:endParaRPr lang="ru-RU" sz="2400" b="0" dirty="0"/>
          </a:p>
        </p:txBody>
      </p:sp>
      <p:sp>
        <p:nvSpPr>
          <p:cNvPr id="3" name="Подзаголовок 2"/>
          <p:cNvSpPr>
            <a:spLocks noGrp="1"/>
          </p:cNvSpPr>
          <p:nvPr>
            <p:ph type="subTitle" idx="1"/>
          </p:nvPr>
        </p:nvSpPr>
        <p:spPr/>
        <p:txBody>
          <a:bodyPr/>
          <a:lstStyle/>
          <a:p>
            <a:pPr algn="ctr"/>
            <a:r>
              <a:rPr lang="ru-RU" dirty="0" smtClean="0"/>
              <a:t>Наука и техника</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8465" y="2057399"/>
            <a:ext cx="8144540" cy="3439634"/>
          </a:xfrm>
        </p:spPr>
        <p:txBody>
          <a:bodyPr/>
          <a:lstStyle/>
          <a:p>
            <a:r>
              <a:rPr lang="ru-RU" sz="2400" b="0" dirty="0" smtClean="0"/>
              <a:t> Начиная с конца </a:t>
            </a:r>
            <a:r>
              <a:rPr lang="en-US" sz="2400" b="0" dirty="0" smtClean="0"/>
              <a:t>XIX</a:t>
            </a:r>
            <a:r>
              <a:rPr lang="ru-RU" sz="2400" b="0" dirty="0" smtClean="0"/>
              <a:t> века и по настоящее время техника становится предметом философского осмысления. Формируется взгляд на технику, как на один из важнейших факторов развития человеческого общества. Потребности развития современного общества, проблемы, стоящие перед ним в области экономики, науки, экологии, политики, демографии значительно изменили статус техники, превратив ее во всеобъемлющий фактор воздействия на общество.</a:t>
            </a:r>
            <a:endParaRPr lang="ru-RU" sz="2400" b="0" dirty="0"/>
          </a:p>
        </p:txBody>
      </p:sp>
      <p:sp>
        <p:nvSpPr>
          <p:cNvPr id="3" name="Подзаголовок 2"/>
          <p:cNvSpPr>
            <a:spLocks noGrp="1"/>
          </p:cNvSpPr>
          <p:nvPr>
            <p:ph type="subTitle" idx="1"/>
          </p:nvPr>
        </p:nvSpPr>
        <p:spPr/>
        <p:txBody>
          <a:bodyPr/>
          <a:lstStyle/>
          <a:p>
            <a:pPr algn="ctr"/>
            <a:r>
              <a:rPr lang="ru-RU" dirty="0" smtClean="0"/>
              <a:t>Наука и техника</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50605" y="1645920"/>
            <a:ext cx="7676708" cy="4196740"/>
          </a:xfrm>
        </p:spPr>
        <p:txBody>
          <a:bodyPr/>
          <a:lstStyle/>
          <a:p>
            <a:pPr algn="just"/>
            <a:r>
              <a:rPr lang="ru-RU" sz="1800" b="0" dirty="0" smtClean="0"/>
              <a:t/>
            </a:r>
            <a:br>
              <a:rPr lang="ru-RU" sz="1800" b="0" dirty="0" smtClean="0"/>
            </a:br>
            <a:r>
              <a:rPr lang="ru-RU" sz="1800" b="0" dirty="0" smtClean="0"/>
              <a:t> </a:t>
            </a:r>
            <a:br>
              <a:rPr lang="ru-RU" sz="1800" b="0" dirty="0" smtClean="0"/>
            </a:br>
            <a:r>
              <a:rPr lang="ru-RU" sz="1800" b="0" dirty="0" smtClean="0"/>
              <a:t>	</a:t>
            </a:r>
            <a:r>
              <a:rPr lang="ru-RU" sz="2400" b="0" dirty="0" smtClean="0"/>
              <a:t>Возникли различные направлении философии техники: история техники, социология техники, антропология техники, в которой изучаются  изучаются гуманистические, ценностные, нравственно-этические аспекты техники.  </a:t>
            </a:r>
            <a:br>
              <a:rPr lang="ru-RU" sz="2400" b="0" dirty="0" smtClean="0"/>
            </a:br>
            <a:r>
              <a:rPr lang="ru-RU" sz="2400" b="0" dirty="0" smtClean="0"/>
              <a:t>	В настоящее время формируется понимание того, что необходимо совершать ответственный подход к выбору новых технологий. Этот выбор должен опираться на техническую и комплексную профессиональную экспертизу (экономическую, медицинскую, социологическую, философскую и т.д.) и на мнение общественности.</a:t>
            </a:r>
            <a:endParaRPr lang="ru-RU" sz="2400" dirty="0"/>
          </a:p>
        </p:txBody>
      </p:sp>
      <p:sp>
        <p:nvSpPr>
          <p:cNvPr id="3" name="Подзаголовок 2"/>
          <p:cNvSpPr>
            <a:spLocks noGrp="1"/>
          </p:cNvSpPr>
          <p:nvPr>
            <p:ph type="subTitle" idx="1"/>
          </p:nvPr>
        </p:nvSpPr>
        <p:spPr/>
        <p:txBody>
          <a:bodyPr/>
          <a:lstStyle/>
          <a:p>
            <a:pPr algn="ctr"/>
            <a:r>
              <a:rPr lang="ru-RU" dirty="0" smtClean="0"/>
              <a:t>Наука и техника</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5BE26A0-0BD0-4F5C-8BB0-20379574712C}"/>
              </a:ext>
            </a:extLst>
          </p:cNvPr>
          <p:cNvSpPr>
            <a:spLocks noGrp="1"/>
          </p:cNvSpPr>
          <p:nvPr>
            <p:ph type="title"/>
          </p:nvPr>
        </p:nvSpPr>
        <p:spPr>
          <a:xfrm>
            <a:off x="623888" y="1709739"/>
            <a:ext cx="7886700" cy="2363498"/>
          </a:xfrm>
        </p:spPr>
        <p:txBody>
          <a:bodyPr/>
          <a:lstStyle/>
          <a:p>
            <a:pPr algn="ctr"/>
            <a:r>
              <a:rPr lang="ru-RU" dirty="0"/>
              <a:t>Спасибо за внимание!</a:t>
            </a:r>
          </a:p>
        </p:txBody>
      </p:sp>
    </p:spTree>
    <p:extLst>
      <p:ext uri="{BB962C8B-B14F-4D97-AF65-F5344CB8AC3E}">
        <p14:creationId xmlns:p14="http://schemas.microsoft.com/office/powerpoint/2010/main" xmlns="" val="215976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62709" y="1412398"/>
            <a:ext cx="8060786" cy="4210479"/>
          </a:xfrm>
        </p:spPr>
        <p:txBody>
          <a:bodyPr/>
          <a:lstStyle/>
          <a:p>
            <a:pPr algn="just"/>
            <a:r>
              <a:rPr lang="ru-RU" sz="2400" dirty="0" smtClean="0"/>
              <a:t>Наука</a:t>
            </a:r>
            <a:r>
              <a:rPr lang="ru-RU" sz="2400" b="0" dirty="0" smtClean="0"/>
              <a:t> – это форма духовно-практической деятельности людей, направленная на производство нового, достоверного, объективного и практически эффективного знания о мире, получаемого учеными в ходе беспристрастного исследования реальности. </a:t>
            </a:r>
            <a:br>
              <a:rPr lang="ru-RU" sz="2400" b="0" dirty="0" smtClean="0"/>
            </a:br>
            <a:r>
              <a:rPr lang="ru-RU" sz="2400" b="0" dirty="0" smtClean="0"/>
              <a:t/>
            </a:r>
            <a:br>
              <a:rPr lang="ru-RU" sz="2400" b="0" dirty="0" smtClean="0"/>
            </a:br>
            <a:r>
              <a:rPr lang="ru-RU" sz="2400" dirty="0" smtClean="0"/>
              <a:t>Важнейшими функциями </a:t>
            </a:r>
            <a:r>
              <a:rPr lang="ru-RU" sz="2400" b="0" dirty="0" smtClean="0"/>
              <a:t>науки являются </a:t>
            </a:r>
            <a:br>
              <a:rPr lang="ru-RU" sz="2400" b="0" dirty="0" smtClean="0"/>
            </a:br>
            <a:r>
              <a:rPr lang="ru-RU" sz="2400" b="0" dirty="0" smtClean="0"/>
              <a:t>описание, объяснение окружающего мира и </a:t>
            </a:r>
            <a:br>
              <a:rPr lang="ru-RU" sz="2400" b="0" dirty="0" smtClean="0"/>
            </a:br>
            <a:r>
              <a:rPr lang="ru-RU" sz="2400" b="0" dirty="0" smtClean="0"/>
              <a:t>предсказание (на научной основе) неизвестных ранее фактов.</a:t>
            </a:r>
            <a:r>
              <a:rPr lang="ru-RU" sz="2400" dirty="0" smtClean="0"/>
              <a:t/>
            </a:r>
            <a:br>
              <a:rPr lang="ru-RU" sz="2400" dirty="0" smtClean="0"/>
            </a:br>
            <a:r>
              <a:rPr lang="ru-RU" sz="2400" b="0" dirty="0" smtClean="0"/>
              <a:t> 	</a:t>
            </a:r>
            <a:endParaRPr lang="ru-RU" sz="2800" b="0" dirty="0"/>
          </a:p>
        </p:txBody>
      </p:sp>
      <p:sp>
        <p:nvSpPr>
          <p:cNvPr id="3" name="Подзаголовок 2"/>
          <p:cNvSpPr>
            <a:spLocks noGrp="1"/>
          </p:cNvSpPr>
          <p:nvPr>
            <p:ph type="subTitle" idx="1"/>
          </p:nvPr>
        </p:nvSpPr>
        <p:spPr>
          <a:xfrm>
            <a:off x="1143000" y="945357"/>
            <a:ext cx="6858000" cy="467042"/>
          </a:xfrm>
        </p:spPr>
        <p:txBody>
          <a:bodyPr/>
          <a:lstStyle/>
          <a:p>
            <a:pPr algn="ctr"/>
            <a:r>
              <a:rPr lang="ru-RU" b="1" dirty="0" smtClean="0"/>
              <a:t>Определение науки, ее функции</a:t>
            </a:r>
          </a:p>
          <a:p>
            <a:pPr algn="ct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96883" y="1175657"/>
            <a:ext cx="8467107" cy="4678878"/>
          </a:xfrm>
        </p:spPr>
        <p:txBody>
          <a:bodyPr/>
          <a:lstStyle/>
          <a:p>
            <a:pPr algn="just"/>
            <a:r>
              <a:rPr lang="ru-RU" sz="2200" b="0" dirty="0" smtClean="0"/>
              <a:t>	</a:t>
            </a:r>
            <a:r>
              <a:rPr lang="ru-RU" sz="2400" b="0" dirty="0" smtClean="0"/>
              <a:t/>
            </a:r>
            <a:br>
              <a:rPr lang="ru-RU" sz="2400" b="0" dirty="0" smtClean="0"/>
            </a:br>
            <a:r>
              <a:rPr lang="ru-RU" sz="2400" b="0" dirty="0" smtClean="0"/>
              <a:t>Научное познание отличается от мифологического, религиозного и обыденного познания тем, что стремится к </a:t>
            </a:r>
            <a:r>
              <a:rPr lang="ru-RU" sz="2400" dirty="0" smtClean="0"/>
              <a:t>доказательности</a:t>
            </a:r>
            <a:r>
              <a:rPr lang="ru-RU" sz="2400" b="0" dirty="0" smtClean="0"/>
              <a:t>. Научное знание носит </a:t>
            </a:r>
            <a:r>
              <a:rPr lang="ru-RU" sz="2400" dirty="0" smtClean="0"/>
              <a:t>системный</a:t>
            </a:r>
            <a:r>
              <a:rPr lang="ru-RU" sz="2400" b="0" dirty="0" smtClean="0"/>
              <a:t> характер, т.е. упорядочено по определенным принципам, оно характеризуется </a:t>
            </a:r>
            <a:r>
              <a:rPr lang="ru-RU" sz="2400" dirty="0" smtClean="0"/>
              <a:t>обоснованностью</a:t>
            </a:r>
            <a:r>
              <a:rPr lang="ru-RU" sz="2400" b="0" dirty="0" smtClean="0"/>
              <a:t>, применением специально разработанных </a:t>
            </a:r>
            <a:r>
              <a:rPr lang="ru-RU" sz="2400" dirty="0" smtClean="0"/>
              <a:t>методов исследования</a:t>
            </a:r>
            <a:r>
              <a:rPr lang="ru-RU" sz="2400" b="0" dirty="0" smtClean="0"/>
              <a:t> и способов проверки положений науки. Научное знание должно быть </a:t>
            </a:r>
            <a:r>
              <a:rPr lang="ru-RU" sz="2400" dirty="0" smtClean="0"/>
              <a:t>логически непротиворечивым, эмпирически подтверждаемым, воспроизводимым </a:t>
            </a:r>
            <a:r>
              <a:rPr lang="ru-RU" sz="2400" b="0" dirty="0" smtClean="0"/>
              <a:t>(любой ученый может воспроизвести способ, которым были получены те или иные научные результаты, и, тем самым, повторить их). Наука вырабатывает специальные языки для описания своих объектов.</a:t>
            </a:r>
            <a:r>
              <a:rPr lang="ru-RU" sz="2400" dirty="0" smtClean="0"/>
              <a:t/>
            </a:r>
            <a:br>
              <a:rPr lang="ru-RU" sz="2400" dirty="0" smtClean="0"/>
            </a:br>
            <a:endParaRPr lang="ru-RU" sz="2200" b="0" dirty="0" smtClean="0"/>
          </a:p>
        </p:txBody>
      </p:sp>
      <p:sp>
        <p:nvSpPr>
          <p:cNvPr id="3" name="Подзаголовок 2"/>
          <p:cNvSpPr>
            <a:spLocks noGrp="1"/>
          </p:cNvSpPr>
          <p:nvPr>
            <p:ph type="subTitle" idx="1"/>
          </p:nvPr>
        </p:nvSpPr>
        <p:spPr>
          <a:xfrm>
            <a:off x="1143000" y="945357"/>
            <a:ext cx="6858000" cy="467042"/>
          </a:xfrm>
        </p:spPr>
        <p:txBody>
          <a:bodyPr/>
          <a:lstStyle/>
          <a:p>
            <a:pPr algn="ctr"/>
            <a:r>
              <a:rPr lang="ru-RU" dirty="0" smtClean="0"/>
              <a:t>Специфика научного знания</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31519" y="2057398"/>
            <a:ext cx="7835705" cy="3360763"/>
          </a:xfrm>
        </p:spPr>
        <p:txBody>
          <a:bodyPr/>
          <a:lstStyle/>
          <a:p>
            <a:pPr algn="just"/>
            <a:r>
              <a:rPr lang="ru-RU" sz="2400" b="0" dirty="0" smtClean="0"/>
              <a:t>	</a:t>
            </a:r>
            <a:br>
              <a:rPr lang="ru-RU" sz="2400" b="0" dirty="0" smtClean="0"/>
            </a:br>
            <a:r>
              <a:rPr lang="ru-RU" sz="2400" b="0" dirty="0" smtClean="0"/>
              <a:t>Принято выделять такие этапы ее развития, как</a:t>
            </a:r>
            <a:br>
              <a:rPr lang="ru-RU" sz="2400" b="0" dirty="0" smtClean="0"/>
            </a:br>
            <a:r>
              <a:rPr lang="ru-RU" sz="2400" b="0" dirty="0" smtClean="0"/>
              <a:t> 	классический (</a:t>
            </a:r>
            <a:r>
              <a:rPr lang="en-US" sz="2400" b="0" dirty="0" smtClean="0"/>
              <a:t>XVII</a:t>
            </a:r>
            <a:r>
              <a:rPr lang="ru-RU" sz="2400" b="0" dirty="0" smtClean="0"/>
              <a:t> – </a:t>
            </a:r>
            <a:r>
              <a:rPr lang="en-US" sz="2400" b="0" dirty="0" smtClean="0"/>
              <a:t>XIX</a:t>
            </a:r>
            <a:r>
              <a:rPr lang="ru-RU" sz="2400" b="0" dirty="0" smtClean="0"/>
              <a:t> века), </a:t>
            </a:r>
            <a:br>
              <a:rPr lang="ru-RU" sz="2400" b="0" dirty="0" smtClean="0"/>
            </a:br>
            <a:r>
              <a:rPr lang="ru-RU" sz="2400" b="0" dirty="0" smtClean="0"/>
              <a:t>	</a:t>
            </a:r>
            <a:br>
              <a:rPr lang="ru-RU" sz="2400" b="0" dirty="0" smtClean="0"/>
            </a:br>
            <a:r>
              <a:rPr lang="ru-RU" sz="2400" b="0" dirty="0" smtClean="0"/>
              <a:t>	неклассический (конец </a:t>
            </a:r>
            <a:r>
              <a:rPr lang="en-US" sz="2400" b="0" dirty="0" smtClean="0"/>
              <a:t>XIX</a:t>
            </a:r>
            <a:r>
              <a:rPr lang="ru-RU" sz="2400" b="0" dirty="0" smtClean="0"/>
              <a:t> – первая половина </a:t>
            </a:r>
            <a:r>
              <a:rPr lang="en-US" sz="2400" b="0" dirty="0" smtClean="0"/>
              <a:t>XX</a:t>
            </a:r>
            <a:r>
              <a:rPr lang="ru-RU" sz="2400" b="0" dirty="0" smtClean="0"/>
              <a:t> века) </a:t>
            </a:r>
            <a:br>
              <a:rPr lang="ru-RU" sz="2400" b="0" dirty="0" smtClean="0"/>
            </a:br>
            <a:r>
              <a:rPr lang="ru-RU" sz="2400" b="0" dirty="0" smtClean="0"/>
              <a:t>	</a:t>
            </a:r>
            <a:r>
              <a:rPr lang="ru-RU" sz="2400" b="0" dirty="0" err="1" smtClean="0"/>
              <a:t>постнеклассический</a:t>
            </a:r>
            <a:r>
              <a:rPr lang="ru-RU" sz="2400" b="0" dirty="0" smtClean="0"/>
              <a:t> ( вторая половина, вернее, последняя треть </a:t>
            </a:r>
            <a:r>
              <a:rPr lang="en-US" sz="2400" b="0" dirty="0" smtClean="0"/>
              <a:t>XX</a:t>
            </a:r>
            <a:r>
              <a:rPr lang="ru-RU" sz="2400" b="0" dirty="0" smtClean="0"/>
              <a:t> века и по сегодняшний день). </a:t>
            </a:r>
            <a:br>
              <a:rPr lang="ru-RU" sz="2400" b="0" dirty="0" smtClean="0"/>
            </a:br>
            <a:r>
              <a:rPr lang="ru-RU" sz="2400" b="0" dirty="0" smtClean="0"/>
              <a:t/>
            </a:r>
            <a:br>
              <a:rPr lang="ru-RU" sz="2400" b="0" dirty="0" smtClean="0"/>
            </a:br>
            <a:r>
              <a:rPr lang="ru-RU" sz="2400" b="0" dirty="0" smtClean="0"/>
              <a:t>Каждый из этих этапов имеет свои отличительные особенности.</a:t>
            </a:r>
            <a:endParaRPr lang="ru-RU" sz="2400" b="0" dirty="0"/>
          </a:p>
        </p:txBody>
      </p:sp>
      <p:sp>
        <p:nvSpPr>
          <p:cNvPr id="3" name="Подзаголовок 2"/>
          <p:cNvSpPr>
            <a:spLocks noGrp="1"/>
          </p:cNvSpPr>
          <p:nvPr>
            <p:ph type="subTitle" idx="1"/>
          </p:nvPr>
        </p:nvSpPr>
        <p:spPr/>
        <p:txBody>
          <a:bodyPr/>
          <a:lstStyle/>
          <a:p>
            <a:pPr algn="ctr"/>
            <a:r>
              <a:rPr lang="ru-RU" b="1" dirty="0" smtClean="0"/>
              <a:t>Этапы развития науки</a:t>
            </a:r>
            <a:endParaRPr lang="ru-RU"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65759" y="1645920"/>
            <a:ext cx="8255727" cy="4536516"/>
          </a:xfrm>
        </p:spPr>
        <p:txBody>
          <a:bodyPr/>
          <a:lstStyle/>
          <a:p>
            <a:pPr algn="just"/>
            <a:r>
              <a:rPr lang="ru-RU" sz="2300" b="0" dirty="0" smtClean="0"/>
              <a:t>	</a:t>
            </a:r>
            <a:r>
              <a:rPr lang="ru-RU" sz="2400" b="0" dirty="0" smtClean="0"/>
              <a:t>Происходит становление опытно-математического естествознания – науки в современном ее смысле. </a:t>
            </a:r>
            <a:br>
              <a:rPr lang="ru-RU" sz="2400" b="0" dirty="0" smtClean="0"/>
            </a:br>
            <a:r>
              <a:rPr lang="ru-RU" sz="2400" b="0" dirty="0" smtClean="0"/>
              <a:t>	Определяющим для формирования науки нового типа выступил метод эксперимента. </a:t>
            </a:r>
            <a:br>
              <a:rPr lang="ru-RU" sz="2400" b="0" dirty="0" smtClean="0"/>
            </a:br>
            <a:r>
              <a:rPr lang="ru-RU" sz="2400" b="0" dirty="0" smtClean="0"/>
              <a:t>	Эксперимент отличает математическая опосредованность, т.е. наличие рабочей гипотезы, из которой выводятся математические следствия, проверяемые в этом самом эксперименте. Математика в Новое время становится языком физики. Перевод физических проблем на язык математики позволяет придать полученным на определенном единичном примере выводам универсальное значение. Ученые обращаются только к тем свойствам, которые можно измерить и выразить математически</a:t>
            </a:r>
            <a:endParaRPr lang="ru-RU" sz="2300" b="0" dirty="0"/>
          </a:p>
        </p:txBody>
      </p:sp>
      <p:sp>
        <p:nvSpPr>
          <p:cNvPr id="4" name="Подзаголовок 2"/>
          <p:cNvSpPr>
            <a:spLocks noGrp="1"/>
          </p:cNvSpPr>
          <p:nvPr>
            <p:ph type="subTitle" idx="1"/>
          </p:nvPr>
        </p:nvSpPr>
        <p:spPr/>
        <p:txBody>
          <a:bodyPr/>
          <a:lstStyle/>
          <a:p>
            <a:pPr algn="ctr"/>
            <a:r>
              <a:rPr lang="ru-RU" b="1" dirty="0" smtClean="0"/>
              <a:t>Классическая наука</a:t>
            </a:r>
            <a:endParaRPr lang="ru-RU"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22514" y="1645920"/>
            <a:ext cx="8027720" cy="4031549"/>
          </a:xfrm>
        </p:spPr>
        <p:txBody>
          <a:bodyPr/>
          <a:lstStyle/>
          <a:p>
            <a:pPr algn="just" hangingPunct="0"/>
            <a:r>
              <a:rPr lang="ru-RU" sz="2400" dirty="0" smtClean="0"/>
              <a:t>	</a:t>
            </a:r>
            <a:r>
              <a:rPr lang="ru-RU" sz="2400" b="0" dirty="0" smtClean="0"/>
              <a:t>Образцом и доминантой в системе научного знания классического типа выступает механика. На ее основе складывается механистическая картина мира.</a:t>
            </a:r>
            <a:br>
              <a:rPr lang="ru-RU" sz="2400" b="0" dirty="0" smtClean="0"/>
            </a:br>
            <a:r>
              <a:rPr lang="ru-RU" sz="2400" b="0" dirty="0" smtClean="0"/>
              <a:t>	</a:t>
            </a:r>
            <a:r>
              <a:rPr lang="ru-RU" sz="2400" b="0" i="1" dirty="0" smtClean="0"/>
              <a:t>Объект</a:t>
            </a:r>
            <a:r>
              <a:rPr lang="ru-RU" sz="2400" b="0" dirty="0" smtClean="0"/>
              <a:t> и </a:t>
            </a:r>
            <a:r>
              <a:rPr lang="ru-RU" sz="2400" b="0" i="1" dirty="0" smtClean="0"/>
              <a:t>субъект</a:t>
            </a:r>
            <a:r>
              <a:rPr lang="ru-RU" sz="2400" b="0" dirty="0" smtClean="0"/>
              <a:t> познания в классической науке четко отделены и резко противопоставлены друг другу. </a:t>
            </a:r>
            <a:br>
              <a:rPr lang="ru-RU" sz="2400" b="0" dirty="0" smtClean="0"/>
            </a:br>
            <a:r>
              <a:rPr lang="ru-RU" sz="2400" b="0" dirty="0" smtClean="0"/>
              <a:t>субъект научного познания. «Абсолютный», бесстрастный исследователь, опирающийся только на точные, объективные данные, свободный от личных пристрастий и убеждений – вот идеал, к которому должен стремиться ученый. Только такой исследователь способен получить объективное знание об окружающем мире, знание, которое будет носить всеобщий и необходимый характер.</a:t>
            </a:r>
            <a:endParaRPr lang="ru-RU" sz="2400" b="0" dirty="0"/>
          </a:p>
        </p:txBody>
      </p:sp>
      <p:sp>
        <p:nvSpPr>
          <p:cNvPr id="3" name="Подзаголовок 2"/>
          <p:cNvSpPr>
            <a:spLocks noGrp="1"/>
          </p:cNvSpPr>
          <p:nvPr>
            <p:ph type="subTitle" idx="1"/>
          </p:nvPr>
        </p:nvSpPr>
        <p:spPr/>
        <p:txBody>
          <a:bodyPr/>
          <a:lstStyle/>
          <a:p>
            <a:pPr algn="ctr"/>
            <a:r>
              <a:rPr lang="ru-RU" b="1" dirty="0" smtClean="0"/>
              <a:t>Особенности классической науки</a:t>
            </a:r>
          </a:p>
          <a:p>
            <a:pPr algn="ctr"/>
            <a:r>
              <a:rPr lang="ru-RU" b="1" dirty="0" smtClean="0"/>
              <a:t> </a:t>
            </a:r>
          </a:p>
          <a:p>
            <a:pPr algn="ct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81891" y="1746913"/>
            <a:ext cx="7992094" cy="4449171"/>
          </a:xfrm>
        </p:spPr>
        <p:txBody>
          <a:bodyPr/>
          <a:lstStyle/>
          <a:p>
            <a:pPr algn="just"/>
            <a:r>
              <a:rPr lang="ru-RU" sz="2200" b="0" i="1" dirty="0" smtClean="0"/>
              <a:t>	</a:t>
            </a:r>
            <a:r>
              <a:rPr lang="ru-RU" sz="2400" b="0" dirty="0" smtClean="0"/>
              <a:t>Образцом для неклассической науки выступает квантово-релятивистская физика.  </a:t>
            </a:r>
            <a:br>
              <a:rPr lang="ru-RU" sz="2400" b="0" dirty="0" smtClean="0"/>
            </a:br>
            <a:r>
              <a:rPr lang="ru-RU" sz="2400" b="0" dirty="0" smtClean="0"/>
              <a:t>	</a:t>
            </a:r>
            <a:r>
              <a:rPr lang="ru-RU" sz="2400" b="0" u="sng" dirty="0" smtClean="0"/>
              <a:t>В основе новой физической картины мира лежат вероятностные законы как более фундаментальные по сравнению с динамическими.  </a:t>
            </a:r>
            <a:r>
              <a:rPr lang="ru-RU" sz="2400" b="0" dirty="0" smtClean="0"/>
              <a:t>Физика открыла и стала изучать свойства и закономерности объектов атомного масштаба, микромира. Соответственно, изменились подходы к постановке и решению исследовательских задач. Радикальные изменения, происшедшие в физической картине мира, постепенно изменили стиль научного мышления, ставший вероятностным. </a:t>
            </a:r>
            <a:r>
              <a:rPr lang="ru-RU" sz="2400" dirty="0" smtClean="0"/>
              <a:t/>
            </a:r>
            <a:br>
              <a:rPr lang="ru-RU" sz="2400" dirty="0" smtClean="0"/>
            </a:br>
            <a:r>
              <a:rPr lang="ru-RU" sz="2400" dirty="0" smtClean="0"/>
              <a:t/>
            </a:r>
            <a:br>
              <a:rPr lang="ru-RU" sz="2400" dirty="0" smtClean="0"/>
            </a:br>
            <a:endParaRPr lang="ru-RU" sz="2200" b="0" dirty="0"/>
          </a:p>
        </p:txBody>
      </p:sp>
      <p:sp>
        <p:nvSpPr>
          <p:cNvPr id="3" name="Подзаголовок 2"/>
          <p:cNvSpPr>
            <a:spLocks noGrp="1"/>
          </p:cNvSpPr>
          <p:nvPr>
            <p:ph type="subTitle" idx="1"/>
          </p:nvPr>
        </p:nvSpPr>
        <p:spPr>
          <a:xfrm>
            <a:off x="1143000" y="1280966"/>
            <a:ext cx="6858000" cy="465947"/>
          </a:xfrm>
        </p:spPr>
        <p:txBody>
          <a:bodyPr/>
          <a:lstStyle/>
          <a:p>
            <a:pPr algn="ctr"/>
            <a:r>
              <a:rPr lang="ru-RU" dirty="0" smtClean="0"/>
              <a:t>Неклассическая наука</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7517" y="1377539"/>
            <a:ext cx="8110847" cy="3904146"/>
          </a:xfrm>
        </p:spPr>
        <p:txBody>
          <a:bodyPr/>
          <a:lstStyle/>
          <a:p>
            <a:pPr algn="just"/>
            <a:r>
              <a:rPr lang="ru-RU" sz="2200" b="0" dirty="0" smtClean="0"/>
              <a:t>	</a:t>
            </a:r>
            <a:r>
              <a:rPr lang="ru-RU" sz="2400" b="0" dirty="0" smtClean="0"/>
              <a:t>Возникла необходимость учитывать зависимость физических представлений от процедуры измерения (в связи с развитием квантовой механики). </a:t>
            </a:r>
            <a:br>
              <a:rPr lang="ru-RU" sz="2400" b="0" dirty="0" smtClean="0"/>
            </a:br>
            <a:r>
              <a:rPr lang="ru-RU" sz="2400" b="0" dirty="0" smtClean="0"/>
              <a:t>Работа с объектами микромира окончательно убеждает исследователей в том, что субъект в процессе познания так или иначе искажает изучаемую реальность, что прибор фиксирует не только объектную ситуацию, но и свое собственное присутствие (возмущающее энергетическое воздействие) в ней.  </a:t>
            </a:r>
            <a:r>
              <a:rPr lang="ru-RU" sz="2400" dirty="0" smtClean="0"/>
              <a:t/>
            </a:r>
            <a:br>
              <a:rPr lang="ru-RU" sz="2400" dirty="0" smtClean="0"/>
            </a:br>
            <a:endParaRPr lang="ru-RU" sz="2200" b="0" dirty="0"/>
          </a:p>
        </p:txBody>
      </p:sp>
      <p:sp>
        <p:nvSpPr>
          <p:cNvPr id="3" name="Подзаголовок 2"/>
          <p:cNvSpPr>
            <a:spLocks noGrp="1"/>
          </p:cNvSpPr>
          <p:nvPr>
            <p:ph type="subTitle" idx="1"/>
          </p:nvPr>
        </p:nvSpPr>
        <p:spPr>
          <a:xfrm>
            <a:off x="1143000" y="911591"/>
            <a:ext cx="6858000" cy="465947"/>
          </a:xfrm>
        </p:spPr>
        <p:txBody>
          <a:bodyPr/>
          <a:lstStyle/>
          <a:p>
            <a:pPr algn="ctr"/>
            <a:r>
              <a:rPr lang="ru-RU" dirty="0" smtClean="0"/>
              <a:t>Неклассическая наука</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78774" y="1645921"/>
            <a:ext cx="7122226" cy="3403751"/>
          </a:xfrm>
        </p:spPr>
        <p:txBody>
          <a:bodyPr/>
          <a:lstStyle/>
          <a:p>
            <a:pPr algn="just"/>
            <a:r>
              <a:rPr lang="ru-RU" sz="2400" b="0" dirty="0" smtClean="0"/>
              <a:t>	</a:t>
            </a:r>
            <a:r>
              <a:rPr lang="ru-RU" sz="2400" dirty="0" smtClean="0"/>
              <a:t>Мир в неклассической общенаучной картине мира предстает как сложная динамическая система, иерархически организованная. </a:t>
            </a:r>
            <a:r>
              <a:rPr lang="ru-RU" sz="2400" b="0" dirty="0" smtClean="0"/>
              <a:t/>
            </a:r>
            <a:br>
              <a:rPr lang="ru-RU" sz="2400" b="0" dirty="0" smtClean="0"/>
            </a:br>
            <a:r>
              <a:rPr lang="ru-RU" sz="2400" b="0" dirty="0" smtClean="0"/>
              <a:t>Наиболее существенные аспекты такой картины мира формируются под влиянием успехов, достигнутых наукой в изучении специфики  законов микро-, макро- и </a:t>
            </a:r>
            <a:r>
              <a:rPr lang="ru-RU" sz="2400" b="0" dirty="0" err="1" smtClean="0"/>
              <a:t>мегамира</a:t>
            </a:r>
            <a:r>
              <a:rPr lang="ru-RU" sz="2400" b="0" dirty="0" smtClean="0"/>
              <a:t>, механизмов наследственности, общих законов управления и обратной связи.</a:t>
            </a:r>
            <a:endParaRPr lang="ru-RU" sz="2400" b="0" dirty="0"/>
          </a:p>
        </p:txBody>
      </p:sp>
      <p:sp>
        <p:nvSpPr>
          <p:cNvPr id="3" name="Подзаголовок 2"/>
          <p:cNvSpPr>
            <a:spLocks noGrp="1"/>
          </p:cNvSpPr>
          <p:nvPr>
            <p:ph type="subTitle" idx="1"/>
          </p:nvPr>
        </p:nvSpPr>
        <p:spPr/>
        <p:txBody>
          <a:bodyPr/>
          <a:lstStyle/>
          <a:p>
            <a:pPr algn="ctr"/>
            <a:r>
              <a:rPr lang="ru-RU" dirty="0" smtClean="0"/>
              <a:t>Неклассическая наука</a:t>
            </a:r>
            <a:endParaRPr lang="ru-RU" dirty="0"/>
          </a:p>
        </p:txBody>
      </p:sp>
    </p:spTree>
  </p:cSld>
  <p:clrMapOvr>
    <a:masterClrMapping/>
  </p:clrMapOvr>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3861</TotalTime>
  <Words>176</Words>
  <Application>Microsoft Office PowerPoint</Application>
  <PresentationFormat>Экран (4:3)</PresentationFormat>
  <Paragraphs>38</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Специальное оформление</vt:lpstr>
      <vt:lpstr>  1. Научное знание, его специфика и формы.  2. Основные этапы развития науки  3. Уровни научного познания  4. Наука и техника</vt:lpstr>
      <vt:lpstr>Наука – это форма духовно-практической деятельности людей, направленная на производство нового, достоверного, объективного и практически эффективного знания о мире, получаемого учеными в ходе беспристрастного исследования реальности.   Важнейшими функциями науки являются  описание, объяснение окружающего мира и  предсказание (на научной основе) неизвестных ранее фактов.   </vt:lpstr>
      <vt:lpstr>  Научное познание отличается от мифологического, религиозного и обыденного познания тем, что стремится к доказательности. Научное знание носит системный характер, т.е. упорядочено по определенным принципам, оно характеризуется обоснованностью, применением специально разработанных методов исследования и способов проверки положений науки. Научное знание должно быть логически непротиворечивым, эмпирически подтверждаемым, воспроизводимым (любой ученый может воспроизвести способ, которым были получены те или иные научные результаты, и, тем самым, повторить их). Наука вырабатывает специальные языки для описания своих объектов. </vt:lpstr>
      <vt:lpstr>  Принято выделять такие этапы ее развития, как   классический (XVII – XIX века),     неклассический (конец XIX – первая половина XX века)   постнеклассический ( вторая половина, вернее, последняя треть XX века и по сегодняшний день).   Каждый из этих этапов имеет свои отличительные особенности.</vt:lpstr>
      <vt:lpstr> Происходит становление опытно-математического естествознания – науки в современном ее смысле.   Определяющим для формирования науки нового типа выступил метод эксперимента.   Эксперимент отличает математическая опосредованность, т.е. наличие рабочей гипотезы, из которой выводятся математические следствия, проверяемые в этом самом эксперименте. Математика в Новое время становится языком физики. Перевод физических проблем на язык математики позволяет придать полученным на определенном единичном примере выводам универсальное значение. Ученые обращаются только к тем свойствам, которые можно измерить и выразить математически</vt:lpstr>
      <vt:lpstr> Образцом и доминантой в системе научного знания классического типа выступает механика. На ее основе складывается механистическая картина мира.  Объект и субъект познания в классической науке четко отделены и резко противопоставлены друг другу.  субъект научного познания. «Абсолютный», бесстрастный исследователь, опирающийся только на точные, объективные данные, свободный от личных пристрастий и убеждений – вот идеал, к которому должен стремиться ученый. Только такой исследователь способен получить объективное знание об окружающем мире, знание, которое будет носить всеобщий и необходимый характер.</vt:lpstr>
      <vt:lpstr> Образцом для неклассической науки выступает квантово-релятивистская физика.    В основе новой физической картины мира лежат вероятностные законы как более фундаментальные по сравнению с динамическими.  Физика открыла и стала изучать свойства и закономерности объектов атомного масштаба, микромира. Соответственно, изменились подходы к постановке и решению исследовательских задач. Радикальные изменения, происшедшие в физической картине мира, постепенно изменили стиль научного мышления, ставший вероятностным.   </vt:lpstr>
      <vt:lpstr> Возникла необходимость учитывать зависимость физических представлений от процедуры измерения (в связи с развитием квантовой механики).  Работа с объектами микромира окончательно убеждает исследователей в том, что субъект в процессе познания так или иначе искажает изучаемую реальность, что прибор фиксирует не только объектную ситуацию, но и свое собственное присутствие (возмущающее энергетическое воздействие) в ней.   </vt:lpstr>
      <vt:lpstr> Мир в неклассической общенаучной картине мира предстает как сложная динамическая система, иерархически организованная.  Наиболее существенные аспекты такой картины мира формируются под влиянием успехов, достигнутых наукой в изучении специфики  законов микро-, макро- и мегамира, механизмов наследственности, общих законов управления и обратной связи.</vt:lpstr>
      <vt:lpstr> Особенность этого периода развития науки связана прежде всего с ее междисциплинарным характером На передний план выдвигаются междисциплинарные исследования и разрабатываются комплексные исследовательские программы. Они преследуют не только собственно познавательные цели, но и цели экономического и социального характера.   Постнеклассическая общенаучная картина мира включает в себя идеи историзма (исторической эволюции), плюрализма, нелинейности и самоорганизации (как возникновения порядка из хаоса). </vt:lpstr>
      <vt:lpstr> Изменяется субъект и объект познания.    Субъект состоит из специалистов различных областей знания, так или иначе организованных (не обязательно в традиционные научные центры, можно и в интернет-сообщества – по проблематике, интересу, духу) вокруг комплексных исследовательских программ.   Объектами исследований становятся отрытые системы, далекие от равновестности и характеризующиеся саморазвитием.   </vt:lpstr>
      <vt:lpstr> На каждом из этапов развития научное познание усложняло свою организацию. Во всех развитых науках складываются уровни теоретического и эмпирического исследования со специфическими для них методами и формами знания.     Эмпирическое исследование направлено непосредственно на реальный объект, как он дан в наблюдении и эксперименте.   Теоретическое же исследование специфично тем, что в нем ведущей является деятельность по совершенствованию и развитию понятийного аппарата науки, работа с различного рода концептуальными системами и моделями.  </vt:lpstr>
      <vt:lpstr> Особенность эмпирического познания заключается в том, что оно базируется на непосредственном практическом взаимодействии исследователя с изучаемым объектом.  Методы, характерные для эмпирического уровня научных исследований: наблюдение, измерение, эксперимент    Основными формами эмпирического уровня являются данные наблюдения и научный факт.</vt:lpstr>
      <vt:lpstr>       На теоретическом уровне объект создается в результате мысленной реконструкции эмпирического объекта. Теоретический объект – это абстракция, модель эмпирического объекта.          Научные методы теоретического исследования – идеализация, моделирование, формализация.         Основными формами теоретического уровня знаний выступает научная гипотеза, научная теория (это наиболее развитая форма научного знания), научная картина мира</vt:lpstr>
      <vt:lpstr> Техника – это средство и результат преобразовательной и созидательной деятельности человека  Начиная с XVII в., складывается практика систематического взаимодействия науки и техники. Это период формирования индустриального общества.        В это время происходит интенсивное развитие промышленного производства, которое порождает потребности в изобретении и тиражировании всё новых инженерных устройств, что создает стимулы и предпосылки становления технических наук. </vt:lpstr>
      <vt:lpstr> В эпоху научных и промышленных революций XVII  –  XVIII вв. произошли значительные изменения самой техники и ее статуса как общественного явления. Эти изменения связаны с созданием и использованием механизмов и машин, во много раз увеличивших возможности человека, экономящих его силы и время время.   Еще Ф.Бэкон в начале 17 века писал, что созданная человеком техника способна существенно изменить природу и даже «потрясти ее до основания». Философ делает вывод, что техника есть могучее орудие власти не только над природой, но и над душами людей.</vt:lpstr>
      <vt:lpstr> Начиная с конца XIX века и по настоящее время техника становится предметом философского осмысления. Формируется взгляд на технику, как на один из важнейших факторов развития человеческого общества. Потребности развития современного общества, проблемы, стоящие перед ним в области экономики, науки, экологии, политики, демографии значительно изменили статус техники, превратив ее во всеобъемлющий фактор воздействия на общество.</vt:lpstr>
      <vt:lpstr>    Возникли различные направлении философии техники: история техники, социология техники, антропология техники, в которой изучаются  изучаются гуманистические, ценностные, нравственно-этические аспекты техники.    В настоящее время формируется понимание того, что необходимо совершать ответственный подход к выбору новых технологий. Этот выбор должен опираться на техническую и комплексную профессиональную экспертизу (экономическую, медицинскую, социологическую, философскую и т.д.) и на мнение общественности.</vt:lpstr>
      <vt:lpstr>Спасибо за внимание!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Я</dc:creator>
  <cp:lastModifiedBy>Roman</cp:lastModifiedBy>
  <cp:revision>224</cp:revision>
  <dcterms:created xsi:type="dcterms:W3CDTF">2015-07-29T11:14:37Z</dcterms:created>
  <dcterms:modified xsi:type="dcterms:W3CDTF">2021-03-25T10:50:48Z</dcterms:modified>
</cp:coreProperties>
</file>