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19"/>
  </p:notesMasterIdLst>
  <p:sldIdLst>
    <p:sldId id="293" r:id="rId2"/>
    <p:sldId id="294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264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C82C1"/>
    <a:srgbClr val="295CA8"/>
    <a:srgbClr val="C60A5B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0" d="100"/>
          <a:sy n="80" d="100"/>
        </p:scale>
        <p:origin x="-1074" y="4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C64CC0-4F36-4E4C-9C7C-F3EC4ABDF1AB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DE0FB4-3F8C-40F8-84F2-D664089C8A2A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E0FB4-3F8C-40F8-84F2-D664089C8A2A}" type="slidenum">
              <a:rPr lang="ru-RU" smtClean="0"/>
              <a:t>2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ru-RU" dirty="0"/>
              <a:t>Название дисциплины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ФИО преподавателя</a:t>
            </a:r>
          </a:p>
          <a:p>
            <a:pPr lvl="0"/>
            <a:r>
              <a:rPr lang="ru-RU" dirty="0"/>
              <a:t>Электронная почта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7450127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02790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2606039"/>
            <a:ext cx="7886700" cy="357092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821671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1152143"/>
            <a:ext cx="1971675" cy="5024820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1152143"/>
            <a:ext cx="5762625" cy="502481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275332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143000" y="2057399"/>
            <a:ext cx="6858000" cy="1452563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ru-RU" dirty="0"/>
              <a:t>Название темы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143000" y="1178878"/>
            <a:ext cx="6858000" cy="4670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Номер темы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995662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036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2523743"/>
            <a:ext cx="7886700" cy="36532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579360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033272"/>
            <a:ext cx="7886700" cy="1218691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2414015"/>
            <a:ext cx="3867150" cy="376294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2414015"/>
            <a:ext cx="3867150" cy="376294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30802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8808" y="1033272"/>
            <a:ext cx="7886700" cy="10245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18808" y="2099469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3006725"/>
            <a:ext cx="3868737" cy="3182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2099469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3006725"/>
            <a:ext cx="3887788" cy="3182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060551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160653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721443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09002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987424"/>
            <a:ext cx="2949575" cy="1528699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552700"/>
            <a:ext cx="2949575" cy="3316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385043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987424"/>
            <a:ext cx="2949575" cy="1546987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552700"/>
            <a:ext cx="2949575" cy="3316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401901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head.png"/>
          <p:cNvPicPr>
            <a:picLocks noChangeAspect="1"/>
          </p:cNvPicPr>
          <p:nvPr userDrawn="1"/>
        </p:nvPicPr>
        <p:blipFill>
          <a:blip r:embed="rId1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330"/>
            <a:ext cx="9144000" cy="995423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5545389" y="-44722"/>
            <a:ext cx="35986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1600" b="1" dirty="0">
                <a:solidFill>
                  <a:srgbClr val="00B0F0"/>
                </a:solidFill>
                <a:latin typeface="PT Sans"/>
              </a:rPr>
              <a:t>Центр дистанционного обучения 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7523999" y="6419000"/>
            <a:ext cx="1476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F0"/>
                </a:solidFill>
                <a:latin typeface="PT Sans"/>
              </a:rPr>
              <a:t>online.mirea.ru</a:t>
            </a:r>
            <a:endParaRPr lang="ru-RU" sz="1400" b="1" dirty="0">
              <a:solidFill>
                <a:srgbClr val="00B0F0"/>
              </a:solidFill>
              <a:latin typeface="PT Sans"/>
            </a:endParaRPr>
          </a:p>
        </p:txBody>
      </p:sp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7"/>
            <a:ext cx="870333" cy="96215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84840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2" r:id="rId2"/>
    <p:sldLayoutId id="2147483663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=""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4061" y="1955408"/>
            <a:ext cx="7624689" cy="3137097"/>
          </a:xfrm>
        </p:spPr>
        <p:txBody>
          <a:bodyPr/>
          <a:lstStyle/>
          <a:p>
            <a:pPr algn="l"/>
            <a:r>
              <a:rPr lang="ru-RU" sz="2800" dirty="0" smtClean="0"/>
              <a:t>1. Понятия бытия и субстанции.</a:t>
            </a:r>
            <a:br>
              <a:rPr lang="ru-RU" sz="2800" dirty="0" smtClean="0"/>
            </a:br>
            <a:r>
              <a:rPr lang="ru-RU" sz="2800" dirty="0" smtClean="0"/>
              <a:t>2. Пространственно-временные характеристики бытия. Понятие материи. </a:t>
            </a:r>
            <a:br>
              <a:rPr lang="ru-RU" sz="2800" dirty="0" smtClean="0"/>
            </a:br>
            <a:r>
              <a:rPr lang="ru-RU" sz="3600" dirty="0" smtClean="0"/>
              <a:t/>
            </a:r>
            <a:br>
              <a:rPr lang="ru-RU" sz="3600" dirty="0" smtClean="0"/>
            </a:br>
            <a:endParaRPr lang="ru-RU" sz="3600" dirty="0"/>
          </a:p>
        </p:txBody>
      </p:sp>
      <p:sp>
        <p:nvSpPr>
          <p:cNvPr id="11" name="Подзаголовок 10">
            <a:extLst>
              <a:ext uri="{FF2B5EF4-FFF2-40B4-BE49-F238E27FC236}">
                <a16:creationId xmlns="" xmlns:a16="http://schemas.microsoft.com/office/drawing/2014/main" id="{C1B65F80-40E4-4163-81DA-43F424C0AE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ru-RU" b="1" dirty="0" smtClean="0"/>
              <a:t>ФИЛОСОФИЯ БЫТИЯ (ОНТОЛОГИЯ)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250878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78774" y="1645921"/>
            <a:ext cx="7122226" cy="4303617"/>
          </a:xfrm>
        </p:spPr>
        <p:txBody>
          <a:bodyPr/>
          <a:lstStyle/>
          <a:p>
            <a:pPr algn="just"/>
            <a:r>
              <a:rPr lang="ru-RU" sz="2400" b="0" dirty="0" smtClean="0"/>
              <a:t>	</a:t>
            </a:r>
            <a:r>
              <a:rPr lang="ru-RU" sz="2400" b="0" u="sng" dirty="0" smtClean="0"/>
              <a:t>Материя обладает такими атрибутами, как движение, пространство, время. </a:t>
            </a:r>
            <a:br>
              <a:rPr lang="ru-RU" sz="2400" b="0" u="sng" dirty="0" smtClean="0"/>
            </a:br>
            <a:r>
              <a:rPr lang="ru-RU" sz="2400" b="0" dirty="0" smtClean="0"/>
              <a:t>Атрибуты – объективные, универсальные и неотъемлемые свойства чего-либо.</a:t>
            </a:r>
            <a:br>
              <a:rPr lang="ru-RU" sz="2400" b="0" dirty="0" smtClean="0"/>
            </a:br>
            <a:r>
              <a:rPr lang="ru-RU" sz="2400" b="0" dirty="0" smtClean="0"/>
              <a:t>	Движение как атрибут материи – это способ ее существования. Движение материи многообразно. Объективно выделяются его различные формы и виды. С философской точки зрения, движение – это изменение вообще, изменение как таковое. Данное определение поднимает исследуемый предмет – движение - на уровень подлинной всеобщности</a:t>
            </a:r>
            <a:r>
              <a:rPr lang="ru-RU" sz="2400" dirty="0" smtClean="0"/>
              <a:t/>
            </a:r>
            <a:br>
              <a:rPr lang="ru-RU" sz="2400" dirty="0" smtClean="0"/>
            </a:br>
            <a:endParaRPr lang="ru-RU" sz="2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i="1" dirty="0" smtClean="0"/>
              <a:t>Движение как способ существования материи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39387" y="997527"/>
            <a:ext cx="8110847" cy="5522026"/>
          </a:xfrm>
        </p:spPr>
        <p:txBody>
          <a:bodyPr/>
          <a:lstStyle/>
          <a:p>
            <a:pPr algn="just"/>
            <a:r>
              <a:rPr lang="ru-RU" sz="2400" b="0" dirty="0" smtClean="0"/>
              <a:t>В философии движение не есть только механическое перемещение, не есть перемена места. Оно есть также распад систем, элементов или, наоборот, формирование новых систем.</a:t>
            </a:r>
            <a:br>
              <a:rPr lang="ru-RU" sz="2400" b="0" dirty="0" smtClean="0"/>
            </a:br>
            <a:r>
              <a:rPr lang="ru-RU" sz="2400" dirty="0" smtClean="0"/>
              <a:t> </a:t>
            </a:r>
            <a:r>
              <a:rPr lang="ru-RU" sz="2400" b="0" dirty="0" smtClean="0"/>
              <a:t>Однако в бесконечном потоке никогда не прекращающегося движения сущего всегда присутствуют моменты устойчивости. Как бы ни изменялся предмет, пока он существует, он сохраняет свою определенность. Река не перестает быть рекой из-за того, что она течет – бытие реки и заключается в ее течении. Обрести абсолютный покой означает перестать существовать. Все относительно покоящееся неизбежно причастно к какому-либо движению и, в конечном счете, – к бесконечным формам его проявления в мироздании. Покой всегда имеет только видимый и относительный характер.</a:t>
            </a:r>
            <a:br>
              <a:rPr lang="ru-RU" sz="2400" b="0" dirty="0" smtClean="0"/>
            </a:br>
            <a:endParaRPr lang="ru-RU" sz="2400" b="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03761" y="2057398"/>
            <a:ext cx="8277101" cy="4557157"/>
          </a:xfrm>
        </p:spPr>
        <p:txBody>
          <a:bodyPr/>
          <a:lstStyle/>
          <a:p>
            <a:pPr algn="just"/>
            <a:r>
              <a:rPr lang="ru-RU" sz="2400" b="0" i="1" dirty="0" smtClean="0"/>
              <a:t/>
            </a:r>
            <a:br>
              <a:rPr lang="ru-RU" sz="2400" b="0" i="1" dirty="0" smtClean="0"/>
            </a:br>
            <a:r>
              <a:rPr lang="ru-RU" sz="2400" b="0" i="1" dirty="0" smtClean="0"/>
              <a:t>	</a:t>
            </a:r>
            <a:r>
              <a:rPr lang="ru-RU" sz="2400" b="0" dirty="0" smtClean="0"/>
              <a:t>Движущаяся материя существует в двух основных формах – в пространстве и во времени. </a:t>
            </a:r>
            <a:br>
              <a:rPr lang="ru-RU" sz="2400" b="0" dirty="0" smtClean="0"/>
            </a:br>
            <a:r>
              <a:rPr lang="ru-RU" sz="2400" b="0" dirty="0" smtClean="0"/>
              <a:t>	Понятие</a:t>
            </a:r>
            <a:r>
              <a:rPr lang="ru-RU" sz="2400" b="0" i="1" dirty="0" smtClean="0"/>
              <a:t> пространства </a:t>
            </a:r>
            <a:r>
              <a:rPr lang="ru-RU" sz="2400" b="0" dirty="0" smtClean="0"/>
              <a:t>служит для выражения свойства протяженности и порядка сосуществования материальных систем и их состояний. Оно объективно, универсально (всеобщая форма) и необходимо.</a:t>
            </a:r>
            <a:br>
              <a:rPr lang="ru-RU" sz="2400" b="0" dirty="0" smtClean="0"/>
            </a:br>
            <a:r>
              <a:rPr lang="ru-RU" sz="2400" b="0" dirty="0" smtClean="0"/>
              <a:t> 	В понятии </a:t>
            </a:r>
            <a:r>
              <a:rPr lang="ru-RU" sz="2400" b="0" i="1" dirty="0" smtClean="0"/>
              <a:t>времени</a:t>
            </a:r>
            <a:r>
              <a:rPr lang="ru-RU" sz="2400" b="0" dirty="0" smtClean="0"/>
              <a:t> фиксируется длительность и последовательность смены состояний материальных систем. Время объективно, неотвратимо и необратимо. </a:t>
            </a:r>
            <a:br>
              <a:rPr lang="ru-RU" sz="2400" b="0" dirty="0" smtClean="0"/>
            </a:br>
            <a:r>
              <a:rPr lang="ru-RU" sz="2400" b="0" dirty="0" smtClean="0"/>
              <a:t>	Следует различать философские и естественнонаучные представления о пространстве и времени. Собственно философский подход представлен здесь четырьмя концепциями пространства и времени: субстанциальной и реляционной, статической и динамической.</a:t>
            </a:r>
            <a:endParaRPr lang="ru-RU" sz="2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1178877"/>
            <a:ext cx="6858000" cy="673673"/>
          </a:xfrm>
        </p:spPr>
        <p:txBody>
          <a:bodyPr/>
          <a:lstStyle/>
          <a:p>
            <a:pPr algn="ctr"/>
            <a:r>
              <a:rPr lang="ru-RU" dirty="0" smtClean="0"/>
              <a:t>Пространство и время как формы существования материи</a:t>
            </a: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448790"/>
            <a:ext cx="6858000" cy="4726379"/>
          </a:xfrm>
        </p:spPr>
        <p:txBody>
          <a:bodyPr/>
          <a:lstStyle/>
          <a:p>
            <a:pPr algn="just"/>
            <a:r>
              <a:rPr lang="ru-RU" sz="2400" b="0" i="1" u="sng" dirty="0" smtClean="0"/>
              <a:t>Субстанциальная концепция</a:t>
            </a:r>
            <a:r>
              <a:rPr lang="ru-RU" sz="2400" b="0" dirty="0" smtClean="0"/>
              <a:t>: пространство и время – абсолютные, самостоятельно существующие образования, независимые от конкретных материальных систем и процессов, их фактическое вместилище. Нечто вроде космической комнаты, в которую можно внести или, наоборот, из которой можно вынести всю материю. Такой взгляд получил наиболее отчетливую формулировку в труде И. Ньютона “Математические начала натуральной философии” (1687).</a:t>
            </a:r>
            <a:r>
              <a:rPr lang="ru-RU" sz="2400" dirty="0" smtClean="0"/>
              <a:t/>
            </a:r>
            <a:br>
              <a:rPr lang="ru-RU" sz="2400" dirty="0" smtClean="0"/>
            </a:br>
            <a:endParaRPr lang="ru-RU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626919"/>
            <a:ext cx="6858000" cy="4417621"/>
          </a:xfrm>
        </p:spPr>
        <p:txBody>
          <a:bodyPr/>
          <a:lstStyle/>
          <a:p>
            <a:pPr algn="just"/>
            <a:r>
              <a:rPr lang="ru-RU" sz="2400" b="0" i="1" u="sng" dirty="0" smtClean="0"/>
              <a:t>Реляционная концепция</a:t>
            </a:r>
            <a:r>
              <a:rPr lang="ru-RU" sz="2400" b="0" dirty="0" smtClean="0"/>
              <a:t> строится на том, что пространство и время существуют только в связи с конкретными материальными системами и посредством их. Естественнонаучным доказательством реляционной концепции пространства и времени стала теория относительности. Ее создатель А. Эйнштейн писал в частности: “Пустое пространство, т. е. пространство без поля, не существует. Пространство-время существует не само по себе, но только как структурное свойство поля”.</a:t>
            </a:r>
            <a:r>
              <a:rPr lang="ru-RU" sz="2400" dirty="0" smtClean="0"/>
              <a:t/>
            </a:r>
            <a:br>
              <a:rPr lang="ru-RU" sz="2400" dirty="0" smtClean="0"/>
            </a:br>
            <a:endParaRPr lang="ru-RU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2057400"/>
            <a:ext cx="6858000" cy="2253344"/>
          </a:xfrm>
        </p:spPr>
        <p:txBody>
          <a:bodyPr/>
          <a:lstStyle/>
          <a:p>
            <a:pPr algn="just"/>
            <a:r>
              <a:rPr lang="ru-RU" sz="2400" b="0" dirty="0" smtClean="0"/>
              <a:t>В соответствии со </a:t>
            </a:r>
            <a:r>
              <a:rPr lang="ru-RU" sz="2400" b="0" i="1" u="sng" dirty="0" smtClean="0"/>
              <a:t>статической концепцией</a:t>
            </a:r>
            <a:r>
              <a:rPr lang="ru-RU" sz="2400" b="0" dirty="0" smtClean="0"/>
              <a:t>, пространство и время имеют  единообразные характеристики на всех структурных уровнях материи. Пространство в этой перспективе неизменно, ни от чего не зависит и описывается одной – евклидовой геометрией, а время течет одинаково во всей Вселенной и является линейным, однонаправленным.</a:t>
            </a:r>
            <a:endParaRPr lang="ru-RU" sz="2400" b="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318162"/>
            <a:ext cx="6858000" cy="3099460"/>
          </a:xfrm>
        </p:spPr>
        <p:txBody>
          <a:bodyPr/>
          <a:lstStyle/>
          <a:p>
            <a:pPr algn="just"/>
            <a:r>
              <a:rPr lang="ru-RU" sz="2400" b="0" i="1" u="sng" dirty="0" smtClean="0"/>
              <a:t>Динамическая концепция</a:t>
            </a:r>
            <a:r>
              <a:rPr lang="ru-RU" sz="2400" b="0" dirty="0" smtClean="0"/>
              <a:t>, напротив, ориентирована на то, что конкретные свойства пространства и времени находятся и меняются в зависимости от уровня структурной организации материи. В микромире они – одни, в </a:t>
            </a:r>
            <a:r>
              <a:rPr lang="ru-RU" sz="2400" b="0" dirty="0" err="1" smtClean="0"/>
              <a:t>мегамире</a:t>
            </a:r>
            <a:r>
              <a:rPr lang="ru-RU" sz="2400" b="0" dirty="0" smtClean="0"/>
              <a:t> – другие, в макромире – третьи. Метрика разных пространств описывается  разными геометриями – евклидовой и неевклидовыми.</a:t>
            </a:r>
            <a:endParaRPr lang="ru-RU" sz="2400" b="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5BE26A0-0BD0-4F5C-8BB0-203795747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="" xmlns:p14="http://schemas.microsoft.com/office/powerpoint/2010/main" val="2159761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62709" y="1412400"/>
            <a:ext cx="8060786" cy="5143146"/>
          </a:xfrm>
        </p:spPr>
        <p:txBody>
          <a:bodyPr/>
          <a:lstStyle/>
          <a:p>
            <a:pPr algn="just"/>
            <a:r>
              <a:rPr lang="ru-RU" sz="2400" i="1" dirty="0" smtClean="0"/>
              <a:t>Онтологии — учение о бытии. (греч. </a:t>
            </a:r>
            <a:r>
              <a:rPr lang="ru-RU" sz="2400" i="1" dirty="0" err="1" smtClean="0"/>
              <a:t>on</a:t>
            </a:r>
            <a:r>
              <a:rPr lang="ru-RU" sz="2400" i="1" dirty="0" smtClean="0"/>
              <a:t>, </a:t>
            </a:r>
            <a:r>
              <a:rPr lang="ru-RU" sz="2400" i="1" dirty="0" err="1" smtClean="0"/>
              <a:t>ontos</a:t>
            </a:r>
            <a:r>
              <a:rPr lang="ru-RU" sz="2400" i="1" dirty="0" smtClean="0"/>
              <a:t> - сущее, </a:t>
            </a:r>
            <a:r>
              <a:rPr lang="ru-RU" sz="2400" i="1" dirty="0" err="1" smtClean="0"/>
              <a:t>logos</a:t>
            </a:r>
            <a:r>
              <a:rPr lang="ru-RU" sz="2400" i="1" dirty="0" smtClean="0"/>
              <a:t> - учение). Онтология наряду с гносеологией, социальной философии, антропологией и др. является базовым компонентом философской системы.</a:t>
            </a:r>
            <a:br>
              <a:rPr lang="ru-RU" sz="2400" i="1" dirty="0" smtClean="0"/>
            </a:br>
            <a:r>
              <a:rPr lang="ru-RU" sz="2400" i="1" dirty="0" smtClean="0"/>
              <a:t>	</a:t>
            </a:r>
            <a:r>
              <a:rPr lang="ru-RU" sz="2400" b="0" dirty="0" smtClean="0"/>
              <a:t>Философия, воспользовавшись глаголом естественного языка «быть», придала ему категориальный статус, т.е. перешла от вопроса о существовании мира «здесь» и «сейчас» к вопросу о всеобщих принципах такого существования. Первые попытки разрешения проблемы источника существования того, что есть, отмечаются в мифологиях, религиях, в натурфилософии первых философов. Философия как таковая ставит целью прежде всего </a:t>
            </a:r>
            <a:r>
              <a:rPr lang="ru-RU" sz="2400" b="0" u="sng" dirty="0" smtClean="0"/>
              <a:t>нахождение подлинного</a:t>
            </a:r>
            <a:r>
              <a:rPr lang="ru-RU" sz="2400" b="0" dirty="0" smtClean="0"/>
              <a:t> (в отличие от </a:t>
            </a:r>
            <a:r>
              <a:rPr lang="ru-RU" sz="2400" b="0" dirty="0" err="1" smtClean="0"/>
              <a:t>кажимого</a:t>
            </a:r>
            <a:r>
              <a:rPr lang="ru-RU" sz="2400" b="0" dirty="0" smtClean="0"/>
              <a:t>) </a:t>
            </a:r>
            <a:r>
              <a:rPr lang="ru-RU" sz="2400" b="0" u="sng" dirty="0" smtClean="0"/>
              <a:t>бытия</a:t>
            </a:r>
            <a:r>
              <a:rPr lang="ru-RU" sz="2400" b="0" dirty="0" smtClean="0"/>
              <a:t> и его осмысление</a:t>
            </a:r>
            <a:r>
              <a:rPr lang="ru-RU" sz="2400" b="0" dirty="0" smtClean="0"/>
              <a:t>.  </a:t>
            </a:r>
            <a:r>
              <a:rPr lang="ru-RU" sz="2800" b="0" i="1" dirty="0" smtClean="0"/>
              <a:t/>
            </a:r>
            <a:br>
              <a:rPr lang="ru-RU" sz="2800" b="0" i="1" dirty="0" smtClean="0"/>
            </a:br>
            <a:endParaRPr lang="ru-RU" sz="2800" b="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945357"/>
            <a:ext cx="6858000" cy="467042"/>
          </a:xfrm>
        </p:spPr>
        <p:txBody>
          <a:bodyPr/>
          <a:lstStyle/>
          <a:p>
            <a:pPr algn="ctr"/>
            <a:r>
              <a:rPr lang="ru-RU" b="1" dirty="0" smtClean="0"/>
              <a:t>Понятие бытия</a:t>
            </a:r>
          </a:p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7114" y="1055077"/>
            <a:ext cx="7353886" cy="4220308"/>
          </a:xfrm>
        </p:spPr>
        <p:txBody>
          <a:bodyPr/>
          <a:lstStyle/>
          <a:p>
            <a:pPr algn="l"/>
            <a:r>
              <a:rPr lang="ru-RU" sz="2400" b="0" dirty="0" smtClean="0"/>
              <a:t>В онтологии как разделе философского знания ставятся следующие вопросы:</a:t>
            </a:r>
            <a:br>
              <a:rPr lang="ru-RU" sz="2400" b="0" dirty="0" smtClean="0"/>
            </a:br>
            <a:r>
              <a:rPr lang="ru-RU" sz="2400" b="0" dirty="0" smtClean="0"/>
              <a:t> </a:t>
            </a:r>
            <a:br>
              <a:rPr lang="ru-RU" sz="2400" b="0" dirty="0" smtClean="0"/>
            </a:br>
            <a:r>
              <a:rPr lang="ru-RU" sz="2400" b="0" dirty="0" smtClean="0"/>
              <a:t>- что такое бытие и небытие? </a:t>
            </a:r>
            <a:br>
              <a:rPr lang="ru-RU" sz="2400" b="0" dirty="0" smtClean="0"/>
            </a:br>
            <a:r>
              <a:rPr lang="ru-RU" sz="2400" b="0" dirty="0" smtClean="0"/>
              <a:t>- существует ли </a:t>
            </a:r>
            <a:r>
              <a:rPr lang="ru-RU" sz="2400" b="0" dirty="0" smtClean="0"/>
              <a:t>неизменн</a:t>
            </a:r>
            <a:r>
              <a:rPr lang="ru-RU" sz="2400" b="0" dirty="0" smtClean="0"/>
              <a:t>ая</a:t>
            </a:r>
            <a:r>
              <a:rPr lang="ru-RU" sz="2400" b="0" dirty="0" smtClean="0"/>
              <a:t> </a:t>
            </a:r>
            <a:r>
              <a:rPr lang="ru-RU" sz="2400" b="0" dirty="0" smtClean="0"/>
              <a:t>основа всего существующего? </a:t>
            </a:r>
            <a:br>
              <a:rPr lang="ru-RU" sz="2400" b="0" dirty="0" smtClean="0"/>
            </a:br>
            <a:r>
              <a:rPr lang="ru-RU" sz="2400" b="0" dirty="0" smtClean="0"/>
              <a:t>- есть ли что-то общее у всего многообразия существующего?</a:t>
            </a:r>
            <a:br>
              <a:rPr lang="ru-RU" sz="2400" b="0" dirty="0" smtClean="0"/>
            </a:br>
            <a:r>
              <a:rPr lang="ru-RU" sz="2400" b="0" dirty="0" smtClean="0"/>
              <a:t>- что является причиной возникновения мира?  </a:t>
            </a:r>
            <a:br>
              <a:rPr lang="ru-RU" sz="2400" b="0" dirty="0" smtClean="0"/>
            </a:br>
            <a:r>
              <a:rPr lang="ru-RU" sz="2400" b="0" dirty="0" smtClean="0"/>
              <a:t>- какие виды бытия существуют?</a:t>
            </a:r>
            <a:br>
              <a:rPr lang="ru-RU" sz="2400" b="0" dirty="0" smtClean="0"/>
            </a:br>
            <a:r>
              <a:rPr lang="ru-RU" sz="2400" b="0" dirty="0" smtClean="0"/>
              <a:t>- что такое реальность? Какие виды реальность есть?</a:t>
            </a:r>
            <a:br>
              <a:rPr lang="ru-RU" sz="2400" b="0" dirty="0" smtClean="0"/>
            </a:br>
            <a:endParaRPr lang="ru-RU" sz="2400" b="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31519" y="2057399"/>
            <a:ext cx="7835705" cy="1867487"/>
          </a:xfrm>
        </p:spPr>
        <p:txBody>
          <a:bodyPr/>
          <a:lstStyle/>
          <a:p>
            <a:pPr algn="just"/>
            <a:r>
              <a:rPr lang="ru-RU" sz="2400" b="0" dirty="0" smtClean="0"/>
              <a:t>	Стремление человека ответить на вопрос «Есть ли что-то общее у всего многообразия существующего?» привело к формированию представления о </a:t>
            </a:r>
            <a:r>
              <a:rPr lang="ru-RU" sz="2400" b="0" i="1" dirty="0" smtClean="0"/>
              <a:t>«субстанции» </a:t>
            </a:r>
            <a:r>
              <a:rPr lang="ru-RU" sz="2400" b="0" dirty="0" smtClean="0"/>
              <a:t>(лат. </a:t>
            </a:r>
            <a:r>
              <a:rPr lang="ru-RU" sz="2400" b="0" i="1" dirty="0" err="1" smtClean="0"/>
              <a:t>substantia</a:t>
            </a:r>
            <a:r>
              <a:rPr lang="ru-RU" sz="2400" b="0" i="1" dirty="0" smtClean="0"/>
              <a:t> </a:t>
            </a:r>
            <a:r>
              <a:rPr lang="ru-RU" sz="2400" b="0" dirty="0" smtClean="0"/>
              <a:t>– сущность) как первооснове всего, что существует.</a:t>
            </a:r>
            <a:endParaRPr lang="ru-RU" sz="2400" b="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ru-RU" b="1" dirty="0" smtClean="0"/>
              <a:t>Понятие субстанции</a:t>
            </a:r>
            <a:endParaRPr lang="ru-RU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73723" y="1463039"/>
            <a:ext cx="7751299" cy="4614203"/>
          </a:xfrm>
        </p:spPr>
        <p:txBody>
          <a:bodyPr/>
          <a:lstStyle/>
          <a:p>
            <a:pPr algn="just"/>
            <a:r>
              <a:rPr lang="ru-RU" sz="2400" b="0" dirty="0" smtClean="0"/>
              <a:t>	Представители первых философских школ в качестве первоосновы, субстанции понимали вещество, из которого состоят все вещи. Как правило, дело сводилось к общепринятым тогда </a:t>
            </a:r>
            <a:r>
              <a:rPr lang="ru-RU" sz="2400" b="0" dirty="0" err="1" smtClean="0"/>
              <a:t>первостихиям</a:t>
            </a:r>
            <a:r>
              <a:rPr lang="ru-RU" sz="2400" b="0" dirty="0" smtClean="0"/>
              <a:t>: земле, воде, воздуху, огню или мысленным конструкциям, «</a:t>
            </a:r>
            <a:r>
              <a:rPr lang="ru-RU" sz="2400" b="0" dirty="0" err="1" smtClean="0"/>
              <a:t>первокирпичикам</a:t>
            </a:r>
            <a:r>
              <a:rPr lang="ru-RU" sz="2400" b="0" dirty="0" smtClean="0"/>
              <a:t>» - </a:t>
            </a:r>
            <a:r>
              <a:rPr lang="ru-RU" sz="2400" b="0" dirty="0" err="1" smtClean="0"/>
              <a:t>апейрону</a:t>
            </a:r>
            <a:r>
              <a:rPr lang="ru-RU" sz="2400" b="0" dirty="0" smtClean="0"/>
              <a:t>, атомам.</a:t>
            </a:r>
            <a:br>
              <a:rPr lang="ru-RU" sz="2400" b="0" dirty="0" smtClean="0"/>
            </a:br>
            <a:r>
              <a:rPr lang="ru-RU" sz="2400" b="0" dirty="0" smtClean="0"/>
              <a:t>	Позже понятие субстанции расширилось до некоего предельного основания - постоянного, относительно устойчивого и существующего независимо от чего бы то ни было, к которому бы сводилось все многообразие и изменчивость воспринимаемого мира. </a:t>
            </a:r>
            <a:br>
              <a:rPr lang="ru-RU" sz="2400" b="0" dirty="0" smtClean="0"/>
            </a:br>
            <a:r>
              <a:rPr lang="ru-RU" sz="2400" b="0" dirty="0" smtClean="0"/>
              <a:t>	Такими основаниями в философии по большей части выступали: материя, Бог, сознание, идея.</a:t>
            </a:r>
            <a:endParaRPr lang="ru-RU" sz="2400" dirty="0"/>
          </a:p>
        </p:txBody>
      </p:sp>
      <p:sp>
        <p:nvSpPr>
          <p:cNvPr id="6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1178878"/>
            <a:ext cx="6858000" cy="467042"/>
          </a:xfrm>
        </p:spPr>
        <p:txBody>
          <a:bodyPr/>
          <a:lstStyle/>
          <a:p>
            <a:pPr algn="ctr"/>
            <a:r>
              <a:rPr lang="ru-RU" b="1" dirty="0" smtClean="0"/>
              <a:t>Понятие субстанции</a:t>
            </a:r>
            <a:endParaRPr lang="ru-RU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65759" y="1645920"/>
            <a:ext cx="8454683" cy="4740812"/>
          </a:xfrm>
        </p:spPr>
        <p:txBody>
          <a:bodyPr/>
          <a:lstStyle/>
          <a:p>
            <a:pPr algn="just"/>
            <a:r>
              <a:rPr lang="ru-RU" sz="2400" b="0" dirty="0" smtClean="0"/>
              <a:t>Монизм (от греч. </a:t>
            </a:r>
            <a:r>
              <a:rPr lang="ru-RU" sz="2400" b="0" dirty="0" err="1" smtClean="0"/>
              <a:t>monos</a:t>
            </a:r>
            <a:r>
              <a:rPr lang="ru-RU" sz="2400" b="0" dirty="0" smtClean="0"/>
              <a:t> - один, единственный)  -  философская позиция, утверждающая приоритет одной какой-то субстанции. Опираясь на нее, монизм выстраивает всю остальную картину мира во всем его многообразии.</a:t>
            </a:r>
            <a:br>
              <a:rPr lang="ru-RU" sz="2400" b="0" dirty="0" smtClean="0"/>
            </a:br>
            <a:r>
              <a:rPr lang="ru-RU" sz="2400" b="0" dirty="0" smtClean="0"/>
              <a:t>	</a:t>
            </a:r>
            <a:r>
              <a:rPr lang="ru-RU" sz="2000" b="0" dirty="0" smtClean="0"/>
              <a:t>Монизм также имеет подвиды: материалистический и идеалистический. Материалистический полагает, что мир един и неделим; он изначально материален, и именно материальность лежит в основе его единства. Дух, сознание, идеальное в этих концепциях не обладает субстанциальной природой и выводятся из материального как его свойство или проявления. Такие подходы в наиболее развитом виде мы обнаруживаем у представителей Милетской школы, Гераклита, Маркса и у его последователей. Идеалистический монизм, наоборот, признает материю производной от чего-то идеального, обладающего вечным существованием, </a:t>
            </a:r>
            <a:r>
              <a:rPr lang="ru-RU" sz="2000" b="0" dirty="0" err="1" smtClean="0"/>
              <a:t>неуничтожимостью</a:t>
            </a:r>
            <a:r>
              <a:rPr lang="ru-RU" sz="2000" b="0" dirty="0" smtClean="0"/>
              <a:t> и первоосновой любого бытия. Основные представители Платон, философы Средневековья, Гегель.</a:t>
            </a:r>
            <a:endParaRPr lang="ru-RU" sz="2400" b="0" dirty="0"/>
          </a:p>
        </p:txBody>
      </p:sp>
      <p:sp>
        <p:nvSpPr>
          <p:cNvPr id="4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ru-RU" b="1" dirty="0" smtClean="0"/>
              <a:t>Понятие субстанции</a:t>
            </a:r>
            <a:endParaRPr lang="ru-RU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87791" y="1645920"/>
            <a:ext cx="7596554" cy="4318782"/>
          </a:xfrm>
        </p:spPr>
        <p:txBody>
          <a:bodyPr/>
          <a:lstStyle/>
          <a:p>
            <a:pPr algn="just"/>
            <a:r>
              <a:rPr lang="ru-RU" sz="2400" b="0" dirty="0" smtClean="0"/>
              <a:t>ДУАЛИЗМ (от лат. </a:t>
            </a:r>
            <a:r>
              <a:rPr lang="ru-RU" sz="2400" b="0" dirty="0" err="1" smtClean="0"/>
              <a:t>dualis</a:t>
            </a:r>
            <a:r>
              <a:rPr lang="ru-RU" sz="2400" b="0" dirty="0" smtClean="0"/>
              <a:t> – двойственный) – философское учение, исходящее из признания равноправности и несводимости друг к другу двух основных начал универсума – материального и духовного, физического и психического, тела и души. </a:t>
            </a:r>
            <a:br>
              <a:rPr lang="ru-RU" sz="2400" b="0" dirty="0" smtClean="0"/>
            </a:br>
            <a:r>
              <a:rPr lang="ru-RU" sz="2400" b="0" dirty="0" smtClean="0"/>
              <a:t>	Основателем дуализма как философского учения считается </a:t>
            </a:r>
            <a:r>
              <a:rPr lang="ru-RU" sz="2400" b="0" i="1" dirty="0" smtClean="0"/>
              <a:t>Р.Декарт.</a:t>
            </a:r>
            <a:r>
              <a:rPr lang="ru-RU" sz="2400" b="0" dirty="0" smtClean="0"/>
              <a:t> Он ввел в философию идею о двух качественно различных и несводимых друг к другу субстанциях – протяженной (</a:t>
            </a:r>
            <a:r>
              <a:rPr lang="ru-RU" sz="2400" b="0" dirty="0" err="1" smtClean="0"/>
              <a:t>res</a:t>
            </a:r>
            <a:r>
              <a:rPr lang="ru-RU" sz="2400" b="0" dirty="0" smtClean="0"/>
              <a:t> </a:t>
            </a:r>
            <a:r>
              <a:rPr lang="ru-RU" sz="2400" b="0" dirty="0" err="1" smtClean="0"/>
              <a:t>extensa</a:t>
            </a:r>
            <a:r>
              <a:rPr lang="ru-RU" sz="2400" b="0" dirty="0" smtClean="0"/>
              <a:t>) и мыслящей (</a:t>
            </a:r>
            <a:r>
              <a:rPr lang="ru-RU" sz="2400" b="0" dirty="0" err="1" smtClean="0"/>
              <a:t>res</a:t>
            </a:r>
            <a:r>
              <a:rPr lang="ru-RU" sz="2400" b="0" dirty="0" smtClean="0"/>
              <a:t> </a:t>
            </a:r>
            <a:r>
              <a:rPr lang="ru-RU" sz="2400" b="0" dirty="0" err="1" smtClean="0"/>
              <a:t>cogitans</a:t>
            </a:r>
            <a:r>
              <a:rPr lang="ru-RU" sz="2400" b="0" dirty="0" smtClean="0"/>
              <a:t>). Свойства материальной субстанции – телесность и протяженность. Мыслящая субстанция – это душа, дух, сознание. </a:t>
            </a:r>
            <a:endParaRPr lang="ru-RU" sz="2400" b="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ru-RU" b="1" dirty="0" smtClean="0"/>
              <a:t>Понятие субстанции</a:t>
            </a:r>
          </a:p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07521" y="2057399"/>
            <a:ext cx="7422079" cy="4474030"/>
          </a:xfrm>
        </p:spPr>
        <p:txBody>
          <a:bodyPr/>
          <a:lstStyle/>
          <a:p>
            <a:pPr algn="just"/>
            <a:r>
              <a:rPr lang="ru-RU" sz="2200" b="0" dirty="0" smtClean="0"/>
              <a:t>Впервые понятие материя (</a:t>
            </a:r>
            <a:r>
              <a:rPr lang="ru-RU" sz="2200" b="0" dirty="0" err="1" smtClean="0"/>
              <a:t>hyle</a:t>
            </a:r>
            <a:r>
              <a:rPr lang="ru-RU" sz="2200" b="0" dirty="0" smtClean="0"/>
              <a:t>), встречается у Платона. Материя в его понимании некий лишенный качеств субстрат (материал), из которого образуются тела различной величины и очертаний; она бесформенна, неопределенна, пассивна. </a:t>
            </a:r>
            <a:br>
              <a:rPr lang="ru-RU" sz="2200" b="0" dirty="0" smtClean="0"/>
            </a:br>
            <a:r>
              <a:rPr lang="ru-RU" sz="2200" b="0" dirty="0" smtClean="0"/>
              <a:t>В дальнейшем материя, как правило, отождествлялась с конкретным веществом или атомами. По мере развития науки и философии понятие материи постепенно утрачивает чувственно-конкретные черты и становится все более абстрактным. Оно призвано охватить бесконечное многообразие всего реально существующего и несводимого к сознанию.</a:t>
            </a:r>
            <a:br>
              <a:rPr lang="ru-RU" sz="2200" b="0" dirty="0" smtClean="0"/>
            </a:br>
            <a:r>
              <a:rPr lang="ru-RU" sz="2200" b="0" dirty="0" smtClean="0"/>
              <a:t>литературе. </a:t>
            </a:r>
            <a:r>
              <a:rPr lang="ru-RU" sz="2200" dirty="0" smtClean="0"/>
              <a:t/>
            </a:r>
            <a:br>
              <a:rPr lang="ru-RU" sz="2200" dirty="0" smtClean="0"/>
            </a:br>
            <a:endParaRPr lang="ru-RU" sz="2200" b="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911591"/>
            <a:ext cx="6858000" cy="878521"/>
          </a:xfrm>
        </p:spPr>
        <p:txBody>
          <a:bodyPr/>
          <a:lstStyle/>
          <a:p>
            <a:r>
              <a:rPr lang="ru-RU" dirty="0" smtClean="0"/>
              <a:t>Пространственно-временные характеристики бытия Понятие материи.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71896" y="1235034"/>
            <a:ext cx="7956468" cy="4892633"/>
          </a:xfrm>
        </p:spPr>
        <p:txBody>
          <a:bodyPr/>
          <a:lstStyle/>
          <a:p>
            <a:pPr algn="just"/>
            <a:r>
              <a:rPr lang="ru-RU" sz="2400" b="0" dirty="0" smtClean="0"/>
              <a:t>	В диалектико-материалистической философии материя определяется как объективная реальность, данная нам в ощущениях, существующая независимо от человеческого сознания и отображаемая им. Это определение - наиболее принимаемое в современной философской российской </a:t>
            </a:r>
            <a:br>
              <a:rPr lang="ru-RU" sz="2400" b="0" dirty="0" smtClean="0"/>
            </a:br>
            <a:r>
              <a:rPr lang="ru-RU" sz="2400" b="0" dirty="0" smtClean="0"/>
              <a:t>	Материя - это единственно существующая субстанция. Она вечна и бесконечна, </a:t>
            </a:r>
            <a:r>
              <a:rPr lang="ru-RU" sz="2400" b="0" dirty="0" err="1" smtClean="0"/>
              <a:t>несотворима</a:t>
            </a:r>
            <a:r>
              <a:rPr lang="ru-RU" sz="2400" b="0" dirty="0" smtClean="0"/>
              <a:t> и неуничтожима, неисчерпаема и находится в постоянном движении, способна к самоорганизации и отражению. Все эти свойства (субстанциальность, неисчерпаемость, </a:t>
            </a:r>
            <a:r>
              <a:rPr lang="ru-RU" sz="2400" b="0" dirty="0" err="1" smtClean="0"/>
              <a:t>неуничтожимость</a:t>
            </a:r>
            <a:r>
              <a:rPr lang="ru-RU" sz="2400" b="0" dirty="0" smtClean="0"/>
              <a:t>, движение, вечность) неотделимы от материи и потому называются ее атрибутами. Неотделимы от материи так же и ее формы - пространство и время.</a:t>
            </a:r>
            <a:endParaRPr lang="ru-RU" sz="2400" b="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2902</TotalTime>
  <Words>471</Words>
  <Application>Microsoft Office PowerPoint</Application>
  <PresentationFormat>Экран (4:3)</PresentationFormat>
  <Paragraphs>27</Paragraphs>
  <Slides>17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Специальное оформление</vt:lpstr>
      <vt:lpstr>1. Понятия бытия и субстанции. 2. Пространственно-временные характеристики бытия. Понятие материи.   </vt:lpstr>
      <vt:lpstr>Онтологии — учение о бытии. (греч. on, ontos - сущее, logos - учение). Онтология наряду с гносеологией, социальной философии, антропологией и др. является базовым компонентом философской системы.  Философия, воспользовавшись глаголом естественного языка «быть», придала ему категориальный статус, т.е. перешла от вопроса о существовании мира «здесь» и «сейчас» к вопросу о всеобщих принципах такого существования. Первые попытки разрешения проблемы источника существования того, что есть, отмечаются в мифологиях, религиях, в натурфилософии первых философов. Философия как таковая ставит целью прежде всего нахождение подлинного (в отличие от кажимого) бытия и его осмысление.   </vt:lpstr>
      <vt:lpstr>В онтологии как разделе философского знания ставятся следующие вопросы:   - что такое бытие и небытие?  - существует ли неизменная основа всего существующего?  - есть ли что-то общее у всего многообразия существующего? - что является причиной возникновения мира?   - какие виды бытия существуют? - что такое реальность? Какие виды реальность есть? </vt:lpstr>
      <vt:lpstr> Стремление человека ответить на вопрос «Есть ли что-то общее у всего многообразия существующего?» привело к формированию представления о «субстанции» (лат. substantia – сущность) как первооснове всего, что существует.</vt:lpstr>
      <vt:lpstr> Представители первых философских школ в качестве первоосновы, субстанции понимали вещество, из которого состоят все вещи. Как правило, дело сводилось к общепринятым тогда первостихиям: земле, воде, воздуху, огню или мысленным конструкциям, «первокирпичикам» - апейрону, атомам.  Позже понятие субстанции расширилось до некоего предельного основания - постоянного, относительно устойчивого и существующего независимо от чего бы то ни было, к которому бы сводилось все многообразие и изменчивость воспринимаемого мира.   Такими основаниями в философии по большей части выступали: материя, Бог, сознание, идея.</vt:lpstr>
      <vt:lpstr>Монизм (от греч. monos - один, единственный)  -  философская позиция, утверждающая приоритет одной какой-то субстанции. Опираясь на нее, монизм выстраивает всю остальную картину мира во всем его многообразии.  Монизм также имеет подвиды: материалистический и идеалистический. Материалистический полагает, что мир един и неделим; он изначально материален, и именно материальность лежит в основе его единства. Дух, сознание, идеальное в этих концепциях не обладает субстанциальной природой и выводятся из материального как его свойство или проявления. Такие подходы в наиболее развитом виде мы обнаруживаем у представителей Милетской школы, Гераклита, Маркса и у его последователей. Идеалистический монизм, наоборот, признает материю производной от чего-то идеального, обладающего вечным существованием, неуничтожимостью и первоосновой любого бытия. Основные представители Платон, философы Средневековья, Гегель.</vt:lpstr>
      <vt:lpstr>ДУАЛИЗМ (от лат. dualis – двойственный) – философское учение, исходящее из признания равноправности и несводимости друг к другу двух основных начал универсума – материального и духовного, физического и психического, тела и души.   Основателем дуализма как философского учения считается Р.Декарт. Он ввел в философию идею о двух качественно различных и несводимых друг к другу субстанциях – протяженной (res extensa) и мыслящей (res cogitans). Свойства материальной субстанции – телесность и протяженность. Мыслящая субстанция – это душа, дух, сознание. </vt:lpstr>
      <vt:lpstr>Впервые понятие материя (hyle), встречается у Платона. Материя в его понимании некий лишенный качеств субстрат (материал), из которого образуются тела различной величины и очертаний; она бесформенна, неопределенна, пассивна.  В дальнейшем материя, как правило, отождествлялась с конкретным веществом или атомами. По мере развития науки и философии понятие материи постепенно утрачивает чувственно-конкретные черты и становится все более абстрактным. Оно призвано охватить бесконечное многообразие всего реально существующего и несводимого к сознанию. литературе.  </vt:lpstr>
      <vt:lpstr> В диалектико-материалистической философии материя определяется как объективная реальность, данная нам в ощущениях, существующая независимо от человеческого сознания и отображаемая им. Это определение - наиболее принимаемое в современной философской российской   Материя - это единственно существующая субстанция. Она вечна и бесконечна, несотворима и неуничтожима, неисчерпаема и находится в постоянном движении, способна к самоорганизации и отражению. Все эти свойства (субстанциальность, неисчерпаемость, неуничтожимость, движение, вечность) неотделимы от материи и потому называются ее атрибутами. Неотделимы от материи так же и ее формы - пространство и время.</vt:lpstr>
      <vt:lpstr> Материя обладает такими атрибутами, как движение, пространство, время.  Атрибуты – объективные, универсальные и неотъемлемые свойства чего-либо.  Движение как атрибут материи – это способ ее существования. Движение материи многообразно. Объективно выделяются его различные формы и виды. С философской точки зрения, движение – это изменение вообще, изменение как таковое. Данное определение поднимает исследуемый предмет – движение - на уровень подлинной всеобщности </vt:lpstr>
      <vt:lpstr>В философии движение не есть только механическое перемещение, не есть перемена места. Оно есть также распад систем, элементов или, наоборот, формирование новых систем.  Однако в бесконечном потоке никогда не прекращающегося движения сущего всегда присутствуют моменты устойчивости. Как бы ни изменялся предмет, пока он существует, он сохраняет свою определенность. Река не перестает быть рекой из-за того, что она течет – бытие реки и заключается в ее течении. Обрести абсолютный покой означает перестать существовать. Все относительно покоящееся неизбежно причастно к какому-либо движению и, в конечном счете, – к бесконечным формам его проявления в мироздании. Покой всегда имеет только видимый и относительный характер. </vt:lpstr>
      <vt:lpstr>  Движущаяся материя существует в двух основных формах – в пространстве и во времени.   Понятие пространства служит для выражения свойства протяженности и порядка сосуществования материальных систем и их состояний. Оно объективно, универсально (всеобщая форма) и необходимо.   В понятии времени фиксируется длительность и последовательность смены состояний материальных систем. Время объективно, неотвратимо и необратимо.   Следует различать философские и естественнонаучные представления о пространстве и времени. Собственно философский подход представлен здесь четырьмя концепциями пространства и времени: субстанциальной и реляционной, статической и динамической.</vt:lpstr>
      <vt:lpstr>Субстанциальная концепция: пространство и время – абсолютные, самостоятельно существующие образования, независимые от конкретных материальных систем и процессов, их фактическое вместилище. Нечто вроде космической комнаты, в которую можно внести или, наоборот, из которой можно вынести всю материю. Такой взгляд получил наиболее отчетливую формулировку в труде И. Ньютона “Математические начала натуральной философии” (1687). </vt:lpstr>
      <vt:lpstr>Реляционная концепция строится на том, что пространство и время существуют только в связи с конкретными материальными системами и посредством их. Естественнонаучным доказательством реляционной концепции пространства и времени стала теория относительности. Ее создатель А. Эйнштейн писал в частности: “Пустое пространство, т. е. пространство без поля, не существует. Пространство-время существует не само по себе, но только как структурное свойство поля”. </vt:lpstr>
      <vt:lpstr>В соответствии со статической концепцией, пространство и время имеют  единообразные характеристики на всех структурных уровнях материи. Пространство в этой перспективе неизменно, ни от чего не зависит и описывается одной – евклидовой геометрией, а время течет одинаково во всей Вселенной и является линейным, однонаправленным.</vt:lpstr>
      <vt:lpstr>Динамическая концепция, напротив, ориентирована на то, что конкретные свойства пространства и времени находятся и меняются в зависимости от уровня структурной организации материи. В микромире они – одни, в мегамире – другие, в макромире – третьи. Метрика разных пространств описывается  разными геометриями – евклидовой и неевклидовыми.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Я</dc:creator>
  <cp:lastModifiedBy>Roman</cp:lastModifiedBy>
  <cp:revision>129</cp:revision>
  <dcterms:created xsi:type="dcterms:W3CDTF">2015-07-29T11:14:37Z</dcterms:created>
  <dcterms:modified xsi:type="dcterms:W3CDTF">2021-02-18T11:21:18Z</dcterms:modified>
</cp:coreProperties>
</file>