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12"/>
  </p:notesMasterIdLst>
  <p:sldIdLst>
    <p:sldId id="382" r:id="rId2"/>
    <p:sldId id="383" r:id="rId3"/>
    <p:sldId id="390" r:id="rId4"/>
    <p:sldId id="391" r:id="rId5"/>
    <p:sldId id="392" r:id="rId6"/>
    <p:sldId id="393" r:id="rId7"/>
    <p:sldId id="394" r:id="rId8"/>
    <p:sldId id="395" r:id="rId9"/>
    <p:sldId id="396" r:id="rId10"/>
    <p:sldId id="397" r:id="rId1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0" autoAdjust="0"/>
    <p:restoredTop sz="71335" autoAdjust="0"/>
  </p:normalViewPr>
  <p:slideViewPr>
    <p:cSldViewPr>
      <p:cViewPr>
        <p:scale>
          <a:sx n="100" d="100"/>
          <a:sy n="100" d="100"/>
        </p:scale>
        <p:origin x="-1782"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761133-AA30-4682-A88E-A0A1066411D2}" type="datetimeFigureOut">
              <a:rPr lang="ru-RU" smtClean="0"/>
              <a:pPr/>
              <a:t>18.09.2019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6DA6E-3E6A-4C51-A65E-2FA83A772343}" type="slidenum">
              <a:rPr lang="ru-RU" smtClean="0"/>
              <a:pPr/>
              <a:t>‹#›</a:t>
            </a:fld>
            <a:endParaRPr lang="ru-RU"/>
          </a:p>
        </p:txBody>
      </p:sp>
    </p:spTree>
    <p:extLst>
      <p:ext uri="{BB962C8B-B14F-4D97-AF65-F5344CB8AC3E}">
        <p14:creationId xmlns:p14="http://schemas.microsoft.com/office/powerpoint/2010/main" val="207365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avesli.com/urok-47-bloki-stejtmentov-sostavnye-operator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Блоки </a:t>
            </a:r>
            <a:r>
              <a:rPr lang="ru-RU" b="1" dirty="0" err="1" smtClean="0"/>
              <a:t>стейтментов</a:t>
            </a:r>
            <a:r>
              <a:rPr lang="ru-RU" dirty="0" smtClean="0"/>
              <a:t> (или ещё</a:t>
            </a:r>
            <a:r>
              <a:rPr lang="ru-RU" b="1" dirty="0" smtClean="0"/>
              <a:t> «составные операторы»</a:t>
            </a:r>
            <a:r>
              <a:rPr lang="ru-RU" dirty="0" smtClean="0"/>
              <a:t>) — это группа </a:t>
            </a:r>
            <a:r>
              <a:rPr lang="ru-RU" dirty="0" err="1" smtClean="0"/>
              <a:t>стейтментов</a:t>
            </a:r>
            <a:r>
              <a:rPr lang="ru-RU" dirty="0" smtClean="0"/>
              <a:t>, которые обрабатываются компилятором как одна инструкция. Блок начинается с символа </a:t>
            </a:r>
            <a:r>
              <a:rPr lang="ru-RU" b="1" dirty="0" smtClean="0"/>
              <a:t>{</a:t>
            </a:r>
            <a:r>
              <a:rPr lang="ru-RU" dirty="0" smtClean="0"/>
              <a:t> и заканчивается символом</a:t>
            </a:r>
            <a:r>
              <a:rPr lang="ru-RU" b="1" dirty="0" smtClean="0"/>
              <a:t> }</a:t>
            </a:r>
            <a:r>
              <a:rPr lang="ru-RU" dirty="0" smtClean="0"/>
              <a:t>, </a:t>
            </a:r>
            <a:r>
              <a:rPr lang="ru-RU" dirty="0" err="1" smtClean="0"/>
              <a:t>стейтменты</a:t>
            </a:r>
            <a:r>
              <a:rPr lang="ru-RU" dirty="0" smtClean="0"/>
              <a:t> находятся внутри. Блоки могут использоваться в любом месте, где разрешено использовать один </a:t>
            </a:r>
            <a:r>
              <a:rPr lang="ru-RU" dirty="0" err="1" smtClean="0"/>
              <a:t>стейтмент</a:t>
            </a:r>
            <a:r>
              <a:rPr lang="ru-RU" dirty="0" smtClean="0"/>
              <a:t>. В конце составного оператора точка с запятой не ставится.</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Он определяет область видимости переменных. </a:t>
            </a: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2</a:t>
            </a:fld>
            <a:endParaRPr lang="ru-RU"/>
          </a:p>
        </p:txBody>
      </p:sp>
    </p:spTree>
    <p:extLst>
      <p:ext uri="{BB962C8B-B14F-4D97-AF65-F5344CB8AC3E}">
        <p14:creationId xmlns:p14="http://schemas.microsoft.com/office/powerpoint/2010/main" val="3477574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Прежде чем мы начнём, нам нужно сначала разобраться с двумя терминами: область видимости и продолжительность. </a:t>
            </a:r>
            <a:r>
              <a:rPr lang="ru-RU" b="1" dirty="0" smtClean="0"/>
              <a:t>Область видимости</a:t>
            </a:r>
            <a:r>
              <a:rPr lang="ru-RU" dirty="0" smtClean="0"/>
              <a:t> определяет, где можно использовать переменную. </a:t>
            </a:r>
            <a:r>
              <a:rPr lang="ru-RU" b="1" dirty="0" smtClean="0"/>
              <a:t>Продолжительность </a:t>
            </a:r>
            <a:r>
              <a:rPr lang="ru-RU" dirty="0" smtClean="0"/>
              <a:t>(или ещё </a:t>
            </a:r>
            <a:r>
              <a:rPr lang="ru-RU" b="1" dirty="0" smtClean="0"/>
              <a:t>«время жизни»</a:t>
            </a:r>
            <a:r>
              <a:rPr lang="ru-RU" dirty="0" smtClean="0"/>
              <a:t>) определяет, где переменная создаётся и где уничтожается. Эти две концепции связаны между собой.</a:t>
            </a:r>
          </a:p>
          <a:p>
            <a:r>
              <a:rPr lang="ru-RU" dirty="0" smtClean="0"/>
              <a:t>Переменные, определённые внутри </a:t>
            </a:r>
            <a:r>
              <a:rPr lang="ru-RU" b="1" dirty="0" smtClean="0">
                <a:hlinkClick r:id="rId3"/>
              </a:rPr>
              <a:t>блока</a:t>
            </a:r>
            <a:r>
              <a:rPr lang="ru-RU" dirty="0" smtClean="0"/>
              <a:t>, называются </a:t>
            </a:r>
            <a:r>
              <a:rPr lang="ru-RU" b="1" dirty="0" smtClean="0"/>
              <a:t>локальными переменными</a:t>
            </a:r>
            <a:r>
              <a:rPr lang="ru-RU" dirty="0" smtClean="0"/>
              <a:t>. Локальные переменные имеют </a:t>
            </a:r>
            <a:r>
              <a:rPr lang="ru-RU" b="1" dirty="0" smtClean="0"/>
              <a:t>автоматическую продолжительность</a:t>
            </a:r>
            <a:r>
              <a:rPr lang="ru-RU" dirty="0" smtClean="0"/>
              <a:t>: они создаются (и инициализируются, если необходимо) в точке определения и уничтожаются при выходе из блока. Локальные переменные имеют </a:t>
            </a:r>
            <a:r>
              <a:rPr lang="ru-RU" b="1" dirty="0" smtClean="0"/>
              <a:t>локальную область видимости</a:t>
            </a:r>
            <a:r>
              <a:rPr lang="ru-RU" dirty="0" smtClean="0"/>
              <a:t> (или ещё </a:t>
            </a:r>
            <a:r>
              <a:rPr lang="ru-RU" b="1" dirty="0" smtClean="0"/>
              <a:t>«блочную»</a:t>
            </a:r>
            <a:r>
              <a:rPr lang="ru-RU" dirty="0" smtClean="0"/>
              <a:t>), то есть они входят в область видимости с точки объявления и выходят в самом конце блока, в котором определены.</a:t>
            </a:r>
          </a:p>
        </p:txBody>
      </p:sp>
      <p:sp>
        <p:nvSpPr>
          <p:cNvPr id="4" name="Номер слайда 3"/>
          <p:cNvSpPr>
            <a:spLocks noGrp="1"/>
          </p:cNvSpPr>
          <p:nvPr>
            <p:ph type="sldNum" sz="quarter" idx="10"/>
          </p:nvPr>
        </p:nvSpPr>
        <p:spPr/>
        <p:txBody>
          <a:bodyPr/>
          <a:lstStyle/>
          <a:p>
            <a:fld id="{01F6DA6E-3E6A-4C51-A65E-2FA83A772343}" type="slidenum">
              <a:rPr lang="ru-RU" smtClean="0"/>
              <a:pPr/>
              <a:t>3</a:t>
            </a:fld>
            <a:endParaRPr lang="ru-RU"/>
          </a:p>
        </p:txBody>
      </p:sp>
    </p:spTree>
    <p:extLst>
      <p:ext uri="{BB962C8B-B14F-4D97-AF65-F5344CB8AC3E}">
        <p14:creationId xmlns:p14="http://schemas.microsoft.com/office/powerpoint/2010/main" val="347757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Например, рассмотрим следующую программу:</a:t>
            </a:r>
          </a:p>
          <a:p>
            <a:endParaRPr lang="ru-RU" dirty="0" smtClean="0"/>
          </a:p>
          <a:p>
            <a:r>
              <a:rPr lang="ru-RU" dirty="0" smtClean="0"/>
              <a:t>Поскольку x и y определены внутри блока, который является главной функцией, они оба уничтожаются, когда </a:t>
            </a:r>
            <a:r>
              <a:rPr lang="ru-RU" dirty="0" err="1" smtClean="0"/>
              <a:t>main</a:t>
            </a:r>
            <a:r>
              <a:rPr lang="ru-RU" dirty="0" smtClean="0"/>
              <a:t>() завершает своё выполнение.</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4</a:t>
            </a:fld>
            <a:endParaRPr lang="ru-RU"/>
          </a:p>
        </p:txBody>
      </p:sp>
    </p:spTree>
    <p:extLst>
      <p:ext uri="{BB962C8B-B14F-4D97-AF65-F5344CB8AC3E}">
        <p14:creationId xmlns:p14="http://schemas.microsoft.com/office/powerpoint/2010/main" val="383777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Переменные, определённые внутри вложенных блоков, уничтожаются, как только заканчивается вложенный блок:</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Такие переменные можно использовать только внутри блоков, в которых они определены.</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5</a:t>
            </a:fld>
            <a:endParaRPr lang="ru-RU"/>
          </a:p>
        </p:txBody>
      </p:sp>
    </p:spTree>
    <p:extLst>
      <p:ext uri="{BB962C8B-B14F-4D97-AF65-F5344CB8AC3E}">
        <p14:creationId xmlns:p14="http://schemas.microsoft.com/office/powerpoint/2010/main" val="2338857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Вложенные блоки считаются частью внешнего блока, в котором они определены. Следовательно, переменные, определённые во внешнем блоке, могут быть видны и внутри вложенного блока:</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6</a:t>
            </a:fld>
            <a:endParaRPr lang="ru-RU"/>
          </a:p>
        </p:txBody>
      </p:sp>
    </p:spTree>
    <p:extLst>
      <p:ext uri="{BB962C8B-B14F-4D97-AF65-F5344CB8AC3E}">
        <p14:creationId xmlns:p14="http://schemas.microsoft.com/office/powerpoint/2010/main" val="2320296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Переменная внутри вложенного блока может иметь то же имя, что и переменная внутри внешнего блока. Когда подобное случается, то переменная во вложенном (внутреннем) блоке «скрывает» внешнюю переменную. Это называется </a:t>
            </a:r>
            <a:r>
              <a:rPr lang="ru-RU" b="1" dirty="0" smtClean="0"/>
              <a:t>сокрытием имён</a:t>
            </a:r>
            <a:r>
              <a:rPr lang="ru-RU" dirty="0" smtClean="0"/>
              <a:t>:</a:t>
            </a:r>
          </a:p>
          <a:p>
            <a:endParaRPr lang="ru-RU" dirty="0" smtClean="0"/>
          </a:p>
          <a:p>
            <a:r>
              <a:rPr lang="ru-RU" dirty="0" smtClean="0"/>
              <a:t>Здесь мы сначала объявляем переменную </a:t>
            </a:r>
            <a:r>
              <a:rPr lang="ru-RU" dirty="0" err="1" smtClean="0"/>
              <a:t>oranges</a:t>
            </a:r>
            <a:r>
              <a:rPr lang="ru-RU" dirty="0" smtClean="0"/>
              <a:t> во внешнем блоке. Затем объявляем вторую переменную </a:t>
            </a:r>
            <a:r>
              <a:rPr lang="ru-RU" dirty="0" err="1" smtClean="0"/>
              <a:t>oranges</a:t>
            </a:r>
            <a:r>
              <a:rPr lang="ru-RU" dirty="0" smtClean="0"/>
              <a:t>, но уже во вложенном (внутреннем) блоке. Когда мы присваиваем </a:t>
            </a:r>
            <a:r>
              <a:rPr lang="ru-RU" dirty="0" err="1" smtClean="0"/>
              <a:t>oranges</a:t>
            </a:r>
            <a:r>
              <a:rPr lang="ru-RU" dirty="0" smtClean="0"/>
              <a:t> значение 10, то оно относится к переменной во вложенном блоке. После вывода этого значения, внутренняя переменная </a:t>
            </a:r>
            <a:r>
              <a:rPr lang="ru-RU" dirty="0" err="1" smtClean="0"/>
              <a:t>oranges</a:t>
            </a:r>
            <a:r>
              <a:rPr lang="ru-RU" dirty="0" smtClean="0"/>
              <a:t> уничтожается, оставляя внешнюю </a:t>
            </a:r>
            <a:r>
              <a:rPr lang="ru-RU" dirty="0" err="1" smtClean="0"/>
              <a:t>oranges</a:t>
            </a:r>
            <a:r>
              <a:rPr lang="ru-RU" dirty="0" smtClean="0"/>
              <a:t> с исходным значением (5), которое затем выводится. Результат выполнения программы был бы тот же, даже если бы мы назвали вложенную переменную по-другому (например, </a:t>
            </a:r>
            <a:r>
              <a:rPr lang="ru-RU" dirty="0" err="1" smtClean="0"/>
              <a:t>nbOranges</a:t>
            </a:r>
            <a:r>
              <a:rPr lang="ru-RU" dirty="0" smtClean="0"/>
              <a:t>).</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7</a:t>
            </a:fld>
            <a:endParaRPr lang="ru-RU"/>
          </a:p>
        </p:txBody>
      </p:sp>
    </p:spTree>
    <p:extLst>
      <p:ext uri="{BB962C8B-B14F-4D97-AF65-F5344CB8AC3E}">
        <p14:creationId xmlns:p14="http://schemas.microsoft.com/office/powerpoint/2010/main" val="2320296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Обратите внимание, если бы мы не определили вложенную переменную </a:t>
            </a:r>
            <a:r>
              <a:rPr lang="ru-RU" sz="1200" b="0" i="0" kern="1200" dirty="0" err="1" smtClean="0">
                <a:solidFill>
                  <a:schemeClr val="tx1"/>
                </a:solidFill>
                <a:effectLst/>
                <a:latin typeface="+mn-lt"/>
                <a:ea typeface="+mn-ea"/>
                <a:cs typeface="+mn-cs"/>
              </a:rPr>
              <a:t>oranges</a:t>
            </a:r>
            <a:r>
              <a:rPr lang="ru-RU" sz="1200" b="0" i="0" kern="1200" dirty="0" smtClean="0">
                <a:solidFill>
                  <a:schemeClr val="tx1"/>
                </a:solidFill>
                <a:effectLst/>
                <a:latin typeface="+mn-lt"/>
                <a:ea typeface="+mn-ea"/>
                <a:cs typeface="+mn-cs"/>
              </a:rPr>
              <a:t>, то идентификатор </a:t>
            </a:r>
            <a:r>
              <a:rPr lang="ru-RU" sz="1200" b="0" i="0" kern="1200" dirty="0" err="1" smtClean="0">
                <a:solidFill>
                  <a:schemeClr val="tx1"/>
                </a:solidFill>
                <a:effectLst/>
                <a:latin typeface="+mn-lt"/>
                <a:ea typeface="+mn-ea"/>
                <a:cs typeface="+mn-cs"/>
              </a:rPr>
              <a:t>oranges</a:t>
            </a:r>
            <a:r>
              <a:rPr lang="ru-RU" sz="1200" b="0" i="0" kern="1200" dirty="0" smtClean="0">
                <a:solidFill>
                  <a:schemeClr val="tx1"/>
                </a:solidFill>
                <a:effectLst/>
                <a:latin typeface="+mn-lt"/>
                <a:ea typeface="+mn-ea"/>
                <a:cs typeface="+mn-cs"/>
              </a:rPr>
              <a:t> относился бы к внешней переменной и значение 10 было бы присвоено внешней переменной:</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dirty="0" smtClean="0"/>
              <a:t>В обоих примерах, на внешнюю переменную </a:t>
            </a:r>
            <a:r>
              <a:rPr lang="ru-RU" dirty="0" err="1" smtClean="0"/>
              <a:t>oranges</a:t>
            </a:r>
            <a:r>
              <a:rPr lang="ru-RU" dirty="0" smtClean="0"/>
              <a:t> никак не влияет то, что происходит с вложенной переменной </a:t>
            </a:r>
            <a:r>
              <a:rPr lang="ru-RU" dirty="0" err="1" smtClean="0"/>
              <a:t>oranges</a:t>
            </a:r>
            <a:r>
              <a:rPr lang="ru-RU" dirty="0" smtClean="0"/>
              <a:t>. Единственное различие между двумя программами — это то, к чему применяется выражение </a:t>
            </a:r>
            <a:r>
              <a:rPr lang="ru-RU" dirty="0" err="1" smtClean="0"/>
              <a:t>oranges</a:t>
            </a:r>
            <a:r>
              <a:rPr lang="ru-RU" dirty="0" smtClean="0"/>
              <a:t> = 10.</a:t>
            </a:r>
          </a:p>
          <a:p>
            <a:r>
              <a:rPr lang="ru-RU" dirty="0" smtClean="0"/>
              <a:t>Сокрытие имён — это то, чего, как правило, следует избегать, поскольку оно может быть довольно запутанным!</a:t>
            </a:r>
          </a:p>
          <a:p>
            <a:r>
              <a:rPr lang="ru-RU" b="1" dirty="0" smtClean="0"/>
              <a:t>Правило: Избегайте использования вложенных переменных с теми же именами, что имеют и внешние переменные.</a:t>
            </a:r>
            <a:endParaRPr lang="ru-RU" dirty="0" smtClean="0"/>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8</a:t>
            </a:fld>
            <a:endParaRPr lang="ru-RU"/>
          </a:p>
        </p:txBody>
      </p:sp>
    </p:spTree>
    <p:extLst>
      <p:ext uri="{BB962C8B-B14F-4D97-AF65-F5344CB8AC3E}">
        <p14:creationId xmlns:p14="http://schemas.microsoft.com/office/powerpoint/2010/main" val="47477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Переменные должны определяться в максимально ограниченной области видимости. Например, если переменная используется только внутри вложенного блока, то она и должна быть определена в нём:</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Ограничивая область видимости, мы уменьшаем сложность программы, поскольку число активных переменных уменьшается. Таким образом, легче увидеть, где какие переменные используются. Переменная, определённая внутри блока, может использоваться только внутри этого же блока (или вложенных в неё </a:t>
            </a:r>
            <a:r>
              <a:rPr lang="ru-RU" sz="1200" b="0" i="0" kern="1200" dirty="0" err="1" smtClean="0">
                <a:solidFill>
                  <a:schemeClr val="tx1"/>
                </a:solidFill>
                <a:effectLst/>
                <a:latin typeface="+mn-lt"/>
                <a:ea typeface="+mn-ea"/>
                <a:cs typeface="+mn-cs"/>
              </a:rPr>
              <a:t>подблоков</a:t>
            </a:r>
            <a:r>
              <a:rPr lang="ru-RU" sz="1200" b="0" i="0" kern="1200" dirty="0" smtClean="0">
                <a:solidFill>
                  <a:schemeClr val="tx1"/>
                </a:solidFill>
                <a:effectLst/>
                <a:latin typeface="+mn-lt"/>
                <a:ea typeface="+mn-ea"/>
                <a:cs typeface="+mn-cs"/>
              </a:rPr>
              <a:t>). Этим мы упрощаем понимание и логику программы.</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9</a:t>
            </a:fld>
            <a:endParaRPr lang="ru-RU"/>
          </a:p>
        </p:txBody>
      </p:sp>
    </p:spTree>
    <p:extLst>
      <p:ext uri="{BB962C8B-B14F-4D97-AF65-F5344CB8AC3E}">
        <p14:creationId xmlns:p14="http://schemas.microsoft.com/office/powerpoint/2010/main" val="2253385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smtClean="0">
                <a:solidFill>
                  <a:schemeClr val="tx1"/>
                </a:solidFill>
                <a:effectLst/>
                <a:latin typeface="+mn-lt"/>
                <a:ea typeface="+mn-ea"/>
                <a:cs typeface="+mn-cs"/>
              </a:rPr>
              <a:t>Если </a:t>
            </a:r>
            <a:r>
              <a:rPr lang="ru-RU" sz="1200" b="0" i="0" kern="1200" dirty="0" smtClean="0">
                <a:solidFill>
                  <a:schemeClr val="tx1"/>
                </a:solidFill>
                <a:effectLst/>
                <a:latin typeface="+mn-lt"/>
                <a:ea typeface="+mn-ea"/>
                <a:cs typeface="+mn-cs"/>
              </a:rPr>
              <a:t>во внешнем блоке нужна переменная, то её необходимо объявлять во внешнем блоке:</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Это один из тех редких случаев, когда вам может понадобиться объявить переменную до её первого использования.</a:t>
            </a:r>
          </a:p>
          <a:p>
            <a:r>
              <a:rPr lang="ru-RU" sz="1200" b="1" i="0" kern="1200" dirty="0" smtClean="0">
                <a:solidFill>
                  <a:schemeClr val="tx1"/>
                </a:solidFill>
                <a:effectLst/>
                <a:latin typeface="+mn-lt"/>
                <a:ea typeface="+mn-ea"/>
                <a:cs typeface="+mn-cs"/>
              </a:rPr>
              <a:t>Правило: Определяйте переменные в наиболее ограниченной области видимости.</a:t>
            </a: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10</a:t>
            </a:fld>
            <a:endParaRPr lang="ru-RU"/>
          </a:p>
        </p:txBody>
      </p:sp>
    </p:spTree>
    <p:extLst>
      <p:ext uri="{BB962C8B-B14F-4D97-AF65-F5344CB8AC3E}">
        <p14:creationId xmlns:p14="http://schemas.microsoft.com/office/powerpoint/2010/main" val="225338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ая соединительная линия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Прямая соединительная линия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Прямая соединительная линия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Прямоугольник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Овал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Овал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Овал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Заголовок 7"/>
          <p:cNvSpPr>
            <a:spLocks noGrp="1"/>
          </p:cNvSpPr>
          <p:nvPr>
            <p:ph type="ctrTitle"/>
          </p:nvPr>
        </p:nvSpPr>
        <p:spPr>
          <a:xfrm>
            <a:off x="2286000" y="3124200"/>
            <a:ext cx="6172200" cy="1894362"/>
          </a:xfrm>
        </p:spPr>
        <p:txBody>
          <a:bodyPr/>
          <a:lstStyle>
            <a:lvl1pPr>
              <a:defRPr b="1"/>
            </a:lvl1pPr>
          </a:lstStyle>
          <a:p>
            <a:r>
              <a:rPr lang="ru-RU" smtClean="0"/>
              <a:t>Образец заголовка</a:t>
            </a:r>
            <a:endParaRPr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22" name="Дата 27"/>
          <p:cNvSpPr>
            <a:spLocks noGrp="1"/>
          </p:cNvSpPr>
          <p:nvPr>
            <p:ph type="dt" sz="half" idx="10"/>
          </p:nvPr>
        </p:nvSpPr>
        <p:spPr bwMode="auto">
          <a:xfrm rot="5400000">
            <a:off x="7764463" y="1174750"/>
            <a:ext cx="2286000" cy="381000"/>
          </a:xfrm>
        </p:spPr>
        <p:txBody>
          <a:bodyPr/>
          <a:lstStyle>
            <a:lvl1pPr>
              <a:defRPr/>
            </a:lvl1pPr>
          </a:lstStyle>
          <a:p>
            <a:pPr>
              <a:defRPr/>
            </a:pPr>
            <a:fld id="{F87EEA3A-8331-41B8-8C86-B0B6A88B5CD2}" type="datetime1">
              <a:rPr lang="ru-RU" smtClean="0"/>
              <a:t>18.09.2019</a:t>
            </a:fld>
            <a:endParaRPr lang="ru-RU"/>
          </a:p>
        </p:txBody>
      </p:sp>
      <p:sp>
        <p:nvSpPr>
          <p:cNvPr id="23" name="Нижний колонтитул 16"/>
          <p:cNvSpPr>
            <a:spLocks noGrp="1"/>
          </p:cNvSpPr>
          <p:nvPr>
            <p:ph type="ftr" sz="quarter" idx="11"/>
          </p:nvPr>
        </p:nvSpPr>
        <p:spPr bwMode="auto">
          <a:xfrm rot="5400000">
            <a:off x="7077076" y="4181475"/>
            <a:ext cx="3657600" cy="384175"/>
          </a:xfrm>
        </p:spPr>
        <p:txBody>
          <a:bodyPr/>
          <a:lstStyle>
            <a:lvl1pPr>
              <a:defRPr/>
            </a:lvl1pPr>
          </a:lstStyle>
          <a:p>
            <a:pPr>
              <a:defRPr/>
            </a:pPr>
            <a:endParaRPr lang="ru-RU"/>
          </a:p>
        </p:txBody>
      </p:sp>
      <p:sp>
        <p:nvSpPr>
          <p:cNvPr id="24" name="Номер слайда 28"/>
          <p:cNvSpPr>
            <a:spLocks noGrp="1"/>
          </p:cNvSpPr>
          <p:nvPr>
            <p:ph type="sldNum" sz="quarter" idx="12"/>
          </p:nvPr>
        </p:nvSpPr>
        <p:spPr bwMode="auto">
          <a:xfrm>
            <a:off x="1325563" y="4929188"/>
            <a:ext cx="609600" cy="517525"/>
          </a:xfrm>
        </p:spPr>
        <p:txBody>
          <a:bodyPr/>
          <a:lstStyle>
            <a:lvl1pPr>
              <a:defRPr/>
            </a:lvl1pPr>
          </a:lstStyle>
          <a:p>
            <a:pPr>
              <a:defRPr/>
            </a:pPr>
            <a:fld id="{466A4404-A68F-407D-B360-CA86652214C7}" type="slidenum">
              <a:rPr lang="ru-RU"/>
              <a:pPr>
                <a:defRPr/>
              </a:pPr>
              <a:t>‹#›</a:t>
            </a:fld>
            <a:endParaRPr lang="ru-RU"/>
          </a:p>
        </p:txBody>
      </p:sp>
    </p:spTree>
    <p:extLst>
      <p:ext uri="{BB962C8B-B14F-4D97-AF65-F5344CB8AC3E}">
        <p14:creationId xmlns:p14="http://schemas.microsoft.com/office/powerpoint/2010/main" val="13593192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83E41A2F-86ED-4540-A3E4-E22C6089ED2C}" type="datetime1">
              <a:rPr lang="ru-RU" smtClean="0"/>
              <a:t>18.09.2019</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B8EAE6D0-CAD4-4B11-982A-EA735F08899A}" type="slidenum">
              <a:rPr lang="ru-RU"/>
              <a:pPr>
                <a:defRPr/>
              </a:pPr>
              <a:t>‹#›</a:t>
            </a:fld>
            <a:endParaRPr lang="ru-RU"/>
          </a:p>
        </p:txBody>
      </p:sp>
    </p:spTree>
    <p:extLst>
      <p:ext uri="{BB962C8B-B14F-4D97-AF65-F5344CB8AC3E}">
        <p14:creationId xmlns:p14="http://schemas.microsoft.com/office/powerpoint/2010/main" val="162049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A3AA9858-099F-4C32-9293-3B4DD647A083}" type="datetime1">
              <a:rPr lang="ru-RU" smtClean="0"/>
              <a:t>18.09.2019</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1739969B-4C9C-48A4-933F-5F5847808539}" type="slidenum">
              <a:rPr lang="ru-RU"/>
              <a:pPr>
                <a:defRPr/>
              </a:pPr>
              <a:t>‹#›</a:t>
            </a:fld>
            <a:endParaRPr lang="ru-RU"/>
          </a:p>
        </p:txBody>
      </p:sp>
    </p:spTree>
    <p:extLst>
      <p:ext uri="{BB962C8B-B14F-4D97-AF65-F5344CB8AC3E}">
        <p14:creationId xmlns:p14="http://schemas.microsoft.com/office/powerpoint/2010/main" val="332354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8" name="Содержимое 7"/>
          <p:cNvSpPr>
            <a:spLocks noGrp="1"/>
          </p:cNvSpPr>
          <p:nvPr>
            <p:ph sz="quarter" idx="1"/>
          </p:nvPr>
        </p:nvSpPr>
        <p:spPr>
          <a:xfrm>
            <a:off x="457200" y="1600200"/>
            <a:ext cx="7467600" cy="487375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6"/>
          <p:cNvSpPr>
            <a:spLocks noGrp="1"/>
          </p:cNvSpPr>
          <p:nvPr>
            <p:ph type="dt" sz="half" idx="10"/>
          </p:nvPr>
        </p:nvSpPr>
        <p:spPr/>
        <p:txBody>
          <a:bodyPr rtlCol="0"/>
          <a:lstStyle>
            <a:lvl1pPr>
              <a:defRPr/>
            </a:lvl1pPr>
          </a:lstStyle>
          <a:p>
            <a:pPr>
              <a:defRPr/>
            </a:pPr>
            <a:fld id="{9EA9F515-9D98-4252-B479-5AD3EB125C21}" type="datetime1">
              <a:rPr lang="ru-RU" smtClean="0"/>
              <a:t>18.09.2019</a:t>
            </a:fld>
            <a:endParaRPr lang="ru-RU"/>
          </a:p>
        </p:txBody>
      </p:sp>
      <p:sp>
        <p:nvSpPr>
          <p:cNvPr id="5" name="Номер слайда 8"/>
          <p:cNvSpPr>
            <a:spLocks noGrp="1"/>
          </p:cNvSpPr>
          <p:nvPr>
            <p:ph type="sldNum" sz="quarter" idx="11"/>
          </p:nvPr>
        </p:nvSpPr>
        <p:spPr/>
        <p:txBody>
          <a:bodyPr rtlCol="0"/>
          <a:lstStyle>
            <a:lvl1pPr>
              <a:defRPr/>
            </a:lvl1pPr>
          </a:lstStyle>
          <a:p>
            <a:pPr>
              <a:defRPr/>
            </a:pPr>
            <a:fld id="{8D2641A1-8ECD-4A11-B18A-999E724BADA8}" type="slidenum">
              <a:rPr lang="ru-RU"/>
              <a:pPr>
                <a:defRPr/>
              </a:pPr>
              <a:t>‹#›</a:t>
            </a:fld>
            <a:endParaRPr lang="ru-RU"/>
          </a:p>
        </p:txBody>
      </p:sp>
      <p:sp>
        <p:nvSpPr>
          <p:cNvPr id="6" name="Нижний колонтитул 9"/>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40669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Прямая соединительная линия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оугольник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Овал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Овал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Овал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Прямая соединительная линия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lang="ru-RU" smtClean="0"/>
              <a:t>Образец заголовка</a:t>
            </a:r>
            <a:endParaRPr lang="en-US"/>
          </a:p>
        </p:txBody>
      </p:sp>
      <p:sp>
        <p:nvSpPr>
          <p:cNvPr id="3" name="Текст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20" name="Дата 3"/>
          <p:cNvSpPr>
            <a:spLocks noGrp="1"/>
          </p:cNvSpPr>
          <p:nvPr>
            <p:ph type="dt" sz="half" idx="10"/>
          </p:nvPr>
        </p:nvSpPr>
        <p:spPr bwMode="auto">
          <a:xfrm rot="5400000">
            <a:off x="7762875" y="1169988"/>
            <a:ext cx="2286000" cy="381000"/>
          </a:xfrm>
        </p:spPr>
        <p:txBody>
          <a:bodyPr/>
          <a:lstStyle>
            <a:lvl1pPr>
              <a:defRPr/>
            </a:lvl1pPr>
          </a:lstStyle>
          <a:p>
            <a:pPr>
              <a:defRPr/>
            </a:pPr>
            <a:fld id="{54C6744E-7314-40C2-901F-84EBF4208372}" type="datetime1">
              <a:rPr lang="ru-RU" smtClean="0"/>
              <a:t>18.09.2019</a:t>
            </a:fld>
            <a:endParaRPr lang="ru-RU"/>
          </a:p>
        </p:txBody>
      </p:sp>
      <p:sp>
        <p:nvSpPr>
          <p:cNvPr id="21" name="Нижний колонтитул 4"/>
          <p:cNvSpPr>
            <a:spLocks noGrp="1"/>
          </p:cNvSpPr>
          <p:nvPr>
            <p:ph type="ftr" sz="quarter" idx="11"/>
          </p:nvPr>
        </p:nvSpPr>
        <p:spPr bwMode="auto">
          <a:xfrm rot="5400000">
            <a:off x="7077076" y="4178300"/>
            <a:ext cx="3657600" cy="384175"/>
          </a:xfrm>
        </p:spPr>
        <p:txBody>
          <a:bodyPr/>
          <a:lstStyle>
            <a:lvl1pPr>
              <a:defRPr/>
            </a:lvl1pPr>
          </a:lstStyle>
          <a:p>
            <a:pPr>
              <a:defRPr/>
            </a:pPr>
            <a:endParaRPr lang="ru-RU"/>
          </a:p>
        </p:txBody>
      </p:sp>
      <p:sp>
        <p:nvSpPr>
          <p:cNvPr id="22" name="Номер слайда 5"/>
          <p:cNvSpPr>
            <a:spLocks noGrp="1"/>
          </p:cNvSpPr>
          <p:nvPr>
            <p:ph type="sldNum" sz="quarter" idx="12"/>
          </p:nvPr>
        </p:nvSpPr>
        <p:spPr bwMode="auto">
          <a:xfrm>
            <a:off x="1339850" y="4929188"/>
            <a:ext cx="609600" cy="517525"/>
          </a:xfrm>
        </p:spPr>
        <p:txBody>
          <a:bodyPr/>
          <a:lstStyle>
            <a:lvl1pPr>
              <a:defRPr/>
            </a:lvl1pPr>
          </a:lstStyle>
          <a:p>
            <a:pPr>
              <a:defRPr/>
            </a:pPr>
            <a:fld id="{B112E836-4E94-446F-90E2-F6779B68C995}" type="slidenum">
              <a:rPr lang="ru-RU"/>
              <a:pPr>
                <a:defRPr/>
              </a:pPr>
              <a:t>‹#›</a:t>
            </a:fld>
            <a:endParaRPr lang="ru-RU"/>
          </a:p>
        </p:txBody>
      </p:sp>
    </p:spTree>
    <p:extLst>
      <p:ext uri="{BB962C8B-B14F-4D97-AF65-F5344CB8AC3E}">
        <p14:creationId xmlns:p14="http://schemas.microsoft.com/office/powerpoint/2010/main" val="74207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9" name="Содержимое 8"/>
          <p:cNvSpPr>
            <a:spLocks noGrp="1"/>
          </p:cNvSpPr>
          <p:nvPr>
            <p:ph sz="quarter" idx="1"/>
          </p:nvPr>
        </p:nvSpPr>
        <p:spPr>
          <a:xfrm>
            <a:off x="457200"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Содержимое 10"/>
          <p:cNvSpPr>
            <a:spLocks noGrp="1"/>
          </p:cNvSpPr>
          <p:nvPr>
            <p:ph sz="quarter" idx="2"/>
          </p:nvPr>
        </p:nvSpPr>
        <p:spPr>
          <a:xfrm>
            <a:off x="4270248"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3"/>
          <p:cNvSpPr>
            <a:spLocks noGrp="1"/>
          </p:cNvSpPr>
          <p:nvPr>
            <p:ph type="dt" sz="half" idx="10"/>
          </p:nvPr>
        </p:nvSpPr>
        <p:spPr/>
        <p:txBody>
          <a:bodyPr/>
          <a:lstStyle>
            <a:lvl1pPr>
              <a:defRPr/>
            </a:lvl1pPr>
          </a:lstStyle>
          <a:p>
            <a:pPr>
              <a:defRPr/>
            </a:pPr>
            <a:fld id="{8DED8E7A-F571-496B-9BB9-64B0B26BD071}" type="datetime1">
              <a:rPr lang="ru-RU" smtClean="0"/>
              <a:t>18.09.2019</a:t>
            </a:fld>
            <a:endParaRPr lang="ru-RU"/>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pPr>
              <a:defRPr/>
            </a:pPr>
            <a:fld id="{29121F19-F4CF-4704-81C0-8C445578A13C}" type="slidenum">
              <a:rPr lang="ru-RU"/>
              <a:pPr>
                <a:defRPr/>
              </a:pPr>
              <a:t>‹#›</a:t>
            </a:fld>
            <a:endParaRPr lang="ru-RU"/>
          </a:p>
        </p:txBody>
      </p:sp>
    </p:spTree>
    <p:extLst>
      <p:ext uri="{BB962C8B-B14F-4D97-AF65-F5344CB8AC3E}">
        <p14:creationId xmlns:p14="http://schemas.microsoft.com/office/powerpoint/2010/main" val="132841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lstStyle>
            <a:lvl1pPr>
              <a:defRPr/>
            </a:lvl1pPr>
          </a:lstStyle>
          <a:p>
            <a:r>
              <a:rPr lang="ru-RU" smtClean="0"/>
              <a:t>Образец заголовка</a:t>
            </a:r>
            <a:endParaRPr lang="en-US"/>
          </a:p>
        </p:txBody>
      </p:sp>
      <p:sp>
        <p:nvSpPr>
          <p:cNvPr id="11" name="Содержимое 10"/>
          <p:cNvSpPr>
            <a:spLocks noGrp="1"/>
          </p:cNvSpPr>
          <p:nvPr>
            <p:ph sz="quarter" idx="2"/>
          </p:nvPr>
        </p:nvSpPr>
        <p:spPr>
          <a:xfrm>
            <a:off x="457200"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Содержимое 12"/>
          <p:cNvSpPr>
            <a:spLocks noGrp="1"/>
          </p:cNvSpPr>
          <p:nvPr>
            <p:ph sz="quarter" idx="4"/>
          </p:nvPr>
        </p:nvSpPr>
        <p:spPr>
          <a:xfrm>
            <a:off x="4371975"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7" name="Дата 13"/>
          <p:cNvSpPr>
            <a:spLocks noGrp="1"/>
          </p:cNvSpPr>
          <p:nvPr>
            <p:ph type="dt" sz="half" idx="10"/>
          </p:nvPr>
        </p:nvSpPr>
        <p:spPr/>
        <p:txBody>
          <a:bodyPr/>
          <a:lstStyle>
            <a:lvl1pPr>
              <a:defRPr/>
            </a:lvl1pPr>
          </a:lstStyle>
          <a:p>
            <a:pPr>
              <a:defRPr/>
            </a:pPr>
            <a:fld id="{51A404C8-38C0-4C54-8EE0-618CFF25BDF5}" type="datetime1">
              <a:rPr lang="ru-RU" smtClean="0"/>
              <a:t>18.09.2019</a:t>
            </a:fld>
            <a:endParaRPr lang="ru-RU"/>
          </a:p>
        </p:txBody>
      </p:sp>
      <p:sp>
        <p:nvSpPr>
          <p:cNvPr id="8" name="Нижний колонтитул 2"/>
          <p:cNvSpPr>
            <a:spLocks noGrp="1"/>
          </p:cNvSpPr>
          <p:nvPr>
            <p:ph type="ftr" sz="quarter" idx="11"/>
          </p:nvPr>
        </p:nvSpPr>
        <p:spPr/>
        <p:txBody>
          <a:bodyPr/>
          <a:lstStyle>
            <a:lvl1pPr>
              <a:defRPr/>
            </a:lvl1pPr>
          </a:lstStyle>
          <a:p>
            <a:pPr>
              <a:defRPr/>
            </a:pPr>
            <a:endParaRPr lang="ru-RU"/>
          </a:p>
        </p:txBody>
      </p:sp>
      <p:sp>
        <p:nvSpPr>
          <p:cNvPr id="9" name="Номер слайда 22"/>
          <p:cNvSpPr>
            <a:spLocks noGrp="1"/>
          </p:cNvSpPr>
          <p:nvPr>
            <p:ph type="sldNum" sz="quarter" idx="12"/>
          </p:nvPr>
        </p:nvSpPr>
        <p:spPr/>
        <p:txBody>
          <a:bodyPr/>
          <a:lstStyle>
            <a:lvl1pPr>
              <a:defRPr/>
            </a:lvl1pPr>
          </a:lstStyle>
          <a:p>
            <a:pPr>
              <a:defRPr/>
            </a:pPr>
            <a:fld id="{FD63F89F-B9B9-439C-B3D4-DFDF5D98A536}" type="slidenum">
              <a:rPr lang="ru-RU"/>
              <a:pPr>
                <a:defRPr/>
              </a:pPr>
              <a:t>‹#›</a:t>
            </a:fld>
            <a:endParaRPr lang="ru-RU"/>
          </a:p>
        </p:txBody>
      </p:sp>
    </p:spTree>
    <p:extLst>
      <p:ext uri="{BB962C8B-B14F-4D97-AF65-F5344CB8AC3E}">
        <p14:creationId xmlns:p14="http://schemas.microsoft.com/office/powerpoint/2010/main" val="298789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5"/>
          <p:cNvSpPr>
            <a:spLocks noGrp="1"/>
          </p:cNvSpPr>
          <p:nvPr>
            <p:ph type="dt" sz="half" idx="10"/>
          </p:nvPr>
        </p:nvSpPr>
        <p:spPr/>
        <p:txBody>
          <a:bodyPr rtlCol="0"/>
          <a:lstStyle>
            <a:lvl1pPr>
              <a:defRPr/>
            </a:lvl1pPr>
          </a:lstStyle>
          <a:p>
            <a:pPr>
              <a:defRPr/>
            </a:pPr>
            <a:fld id="{24730CC6-4A9F-44E4-B452-ADCF71CDC455}" type="datetime1">
              <a:rPr lang="ru-RU" smtClean="0"/>
              <a:t>18.09.2019</a:t>
            </a:fld>
            <a:endParaRPr lang="ru-RU"/>
          </a:p>
        </p:txBody>
      </p:sp>
      <p:sp>
        <p:nvSpPr>
          <p:cNvPr id="4" name="Номер слайда 6"/>
          <p:cNvSpPr>
            <a:spLocks noGrp="1"/>
          </p:cNvSpPr>
          <p:nvPr>
            <p:ph type="sldNum" sz="quarter" idx="11"/>
          </p:nvPr>
        </p:nvSpPr>
        <p:spPr/>
        <p:txBody>
          <a:bodyPr rtlCol="0"/>
          <a:lstStyle>
            <a:lvl1pPr>
              <a:defRPr/>
            </a:lvl1pPr>
          </a:lstStyle>
          <a:p>
            <a:pPr>
              <a:defRPr/>
            </a:pPr>
            <a:fld id="{793E6518-17F6-4B44-860B-5B83B08178EA}" type="slidenum">
              <a:rPr lang="ru-RU"/>
              <a:pPr>
                <a:defRPr/>
              </a:pPr>
              <a:t>‹#›</a:t>
            </a:fld>
            <a:endParaRPr lang="ru-RU"/>
          </a:p>
        </p:txBody>
      </p:sp>
      <p:sp>
        <p:nvSpPr>
          <p:cNvPr id="5" name="Нижний колонтитул 7"/>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3647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3"/>
          <p:cNvSpPr>
            <a:spLocks noGrp="1"/>
          </p:cNvSpPr>
          <p:nvPr>
            <p:ph type="dt" sz="half" idx="10"/>
          </p:nvPr>
        </p:nvSpPr>
        <p:spPr/>
        <p:txBody>
          <a:bodyPr/>
          <a:lstStyle>
            <a:lvl1pPr>
              <a:defRPr/>
            </a:lvl1pPr>
          </a:lstStyle>
          <a:p>
            <a:pPr>
              <a:defRPr/>
            </a:pPr>
            <a:fld id="{615B2E5E-9286-4819-A0A5-CDBD0709C0D7}" type="datetime1">
              <a:rPr lang="ru-RU" smtClean="0"/>
              <a:t>18.09.2019</a:t>
            </a:fld>
            <a:endParaRPr lang="ru-RU"/>
          </a:p>
        </p:txBody>
      </p:sp>
      <p:sp>
        <p:nvSpPr>
          <p:cNvPr id="3" name="Нижний колонтитул 2"/>
          <p:cNvSpPr>
            <a:spLocks noGrp="1"/>
          </p:cNvSpPr>
          <p:nvPr>
            <p:ph type="ftr" sz="quarter" idx="11"/>
          </p:nvPr>
        </p:nvSpPr>
        <p:spPr/>
        <p:txBody>
          <a:bodyPr/>
          <a:lstStyle>
            <a:lvl1pPr>
              <a:defRPr/>
            </a:lvl1pPr>
          </a:lstStyle>
          <a:p>
            <a:pPr>
              <a:defRPr/>
            </a:pPr>
            <a:endParaRPr lang="ru-RU"/>
          </a:p>
        </p:txBody>
      </p:sp>
      <p:sp>
        <p:nvSpPr>
          <p:cNvPr id="4" name="Номер слайда 22"/>
          <p:cNvSpPr>
            <a:spLocks noGrp="1"/>
          </p:cNvSpPr>
          <p:nvPr>
            <p:ph type="sldNum" sz="quarter" idx="12"/>
          </p:nvPr>
        </p:nvSpPr>
        <p:spPr/>
        <p:txBody>
          <a:bodyPr/>
          <a:lstStyle>
            <a:lvl1pPr>
              <a:defRPr/>
            </a:lvl1pPr>
          </a:lstStyle>
          <a:p>
            <a:pPr>
              <a:defRPr/>
            </a:pPr>
            <a:fld id="{87B754E5-D70E-405F-B36C-D53FB8963BEE}" type="slidenum">
              <a:rPr lang="ru-RU"/>
              <a:pPr>
                <a:defRPr/>
              </a:pPr>
              <a:t>‹#›</a:t>
            </a:fld>
            <a:endParaRPr lang="ru-RU"/>
          </a:p>
        </p:txBody>
      </p:sp>
    </p:spTree>
    <p:extLst>
      <p:ext uri="{BB962C8B-B14F-4D97-AF65-F5344CB8AC3E}">
        <p14:creationId xmlns:p14="http://schemas.microsoft.com/office/powerpoint/2010/main" val="56174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Прямая соединительная линия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Прямая соединительная линия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Прямая соединительная линия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оугольник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Овал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Заголовок 1"/>
          <p:cNvSpPr>
            <a:spLocks noGrp="1"/>
          </p:cNvSpPr>
          <p:nvPr>
            <p:ph type="title"/>
          </p:nvPr>
        </p:nvSpPr>
        <p:spPr>
          <a:xfrm rot="5400000">
            <a:off x="3371850" y="3200400"/>
            <a:ext cx="6309360" cy="457200"/>
          </a:xfrm>
        </p:spPr>
        <p:txBody>
          <a:bodyPr/>
          <a:lstStyle>
            <a:lvl1pPr algn="l">
              <a:buNone/>
              <a:defRPr sz="2000" b="1" cap="small" baseline="0"/>
            </a:lvl1pPr>
          </a:lstStyle>
          <a:p>
            <a:r>
              <a:rPr lang="ru-RU" smtClean="0"/>
              <a:t>Образец заголовка</a:t>
            </a:r>
            <a:endParaRPr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8" name="Содержимое 17"/>
          <p:cNvSpPr>
            <a:spLocks noGrp="1"/>
          </p:cNvSpPr>
          <p:nvPr>
            <p:ph sz="quarter" idx="1"/>
          </p:nvPr>
        </p:nvSpPr>
        <p:spPr>
          <a:xfrm>
            <a:off x="304800" y="274320"/>
            <a:ext cx="5638800" cy="632764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Дата 20"/>
          <p:cNvSpPr>
            <a:spLocks noGrp="1"/>
          </p:cNvSpPr>
          <p:nvPr>
            <p:ph type="dt" sz="half" idx="10"/>
          </p:nvPr>
        </p:nvSpPr>
        <p:spPr/>
        <p:txBody>
          <a:bodyPr rtlCol="0"/>
          <a:lstStyle>
            <a:lvl1pPr>
              <a:defRPr/>
            </a:lvl1pPr>
          </a:lstStyle>
          <a:p>
            <a:pPr>
              <a:defRPr/>
            </a:pPr>
            <a:fld id="{22717DDB-A99E-4204-947E-99C5A9376D65}" type="datetime1">
              <a:rPr lang="ru-RU" smtClean="0"/>
              <a:t>18.09.2019</a:t>
            </a:fld>
            <a:endParaRPr lang="ru-RU"/>
          </a:p>
        </p:txBody>
      </p:sp>
      <p:sp>
        <p:nvSpPr>
          <p:cNvPr id="13" name="Номер слайда 21"/>
          <p:cNvSpPr>
            <a:spLocks noGrp="1"/>
          </p:cNvSpPr>
          <p:nvPr>
            <p:ph type="sldNum" sz="quarter" idx="11"/>
          </p:nvPr>
        </p:nvSpPr>
        <p:spPr/>
        <p:txBody>
          <a:bodyPr rtlCol="0"/>
          <a:lstStyle>
            <a:lvl1pPr>
              <a:defRPr/>
            </a:lvl1pPr>
          </a:lstStyle>
          <a:p>
            <a:pPr>
              <a:defRPr/>
            </a:pPr>
            <a:fld id="{3CB29402-CCB6-4237-A6A3-B2DB05F8938B}" type="slidenum">
              <a:rPr lang="ru-RU"/>
              <a:pPr>
                <a:defRPr/>
              </a:pPr>
              <a:t>‹#›</a:t>
            </a:fld>
            <a:endParaRPr lang="ru-RU"/>
          </a:p>
        </p:txBody>
      </p:sp>
      <p:sp>
        <p:nvSpPr>
          <p:cNvPr id="14" name="Нижний колонтитул 22"/>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99649113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Овал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Прямая соединительная линия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рямоугольник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Прямая соединительная линия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Прямая соединительная линия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Заголовок 1"/>
          <p:cNvSpPr>
            <a:spLocks noGrp="1"/>
          </p:cNvSpPr>
          <p:nvPr>
            <p:ph type="title"/>
          </p:nvPr>
        </p:nvSpPr>
        <p:spPr>
          <a:xfrm rot="5400000">
            <a:off x="3350133" y="3200400"/>
            <a:ext cx="6309360" cy="457200"/>
          </a:xfrm>
        </p:spPr>
        <p:txBody>
          <a:bodyPr/>
          <a:lstStyle>
            <a:lvl1pPr algn="l">
              <a:buNone/>
              <a:defRPr sz="2000" b="1"/>
            </a:lvl1pPr>
          </a:lstStyle>
          <a:p>
            <a:r>
              <a:rPr lang="ru-RU" smtClean="0"/>
              <a:t>Образец заголовка</a:t>
            </a:r>
            <a:endParaRPr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ru-RU" noProof="0" smtClean="0"/>
              <a:t>Вставка рисунка</a:t>
            </a:r>
            <a:endParaRPr lang="en-US" noProof="0"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ru-RU" smtClean="0"/>
              <a:t>Образец текста</a:t>
            </a:r>
          </a:p>
        </p:txBody>
      </p:sp>
      <p:sp>
        <p:nvSpPr>
          <p:cNvPr id="12" name="Дата 16"/>
          <p:cNvSpPr>
            <a:spLocks noGrp="1"/>
          </p:cNvSpPr>
          <p:nvPr>
            <p:ph type="dt" sz="half" idx="10"/>
          </p:nvPr>
        </p:nvSpPr>
        <p:spPr/>
        <p:txBody>
          <a:bodyPr rtlCol="0"/>
          <a:lstStyle>
            <a:lvl1pPr>
              <a:defRPr/>
            </a:lvl1pPr>
          </a:lstStyle>
          <a:p>
            <a:pPr>
              <a:defRPr/>
            </a:pPr>
            <a:fld id="{A3548FFD-C22C-4E5A-A051-4819B51DDE0B}" type="datetime1">
              <a:rPr lang="ru-RU" smtClean="0"/>
              <a:t>18.09.2019</a:t>
            </a:fld>
            <a:endParaRPr lang="ru-RU"/>
          </a:p>
        </p:txBody>
      </p:sp>
      <p:sp>
        <p:nvSpPr>
          <p:cNvPr id="13" name="Номер слайда 17"/>
          <p:cNvSpPr>
            <a:spLocks noGrp="1"/>
          </p:cNvSpPr>
          <p:nvPr>
            <p:ph type="sldNum" sz="quarter" idx="11"/>
          </p:nvPr>
        </p:nvSpPr>
        <p:spPr/>
        <p:txBody>
          <a:bodyPr rtlCol="0"/>
          <a:lstStyle>
            <a:lvl1pPr>
              <a:defRPr/>
            </a:lvl1pPr>
          </a:lstStyle>
          <a:p>
            <a:pPr>
              <a:defRPr/>
            </a:pPr>
            <a:fld id="{5FFC15E2-8F94-4DC1-9659-4925062B3038}" type="slidenum">
              <a:rPr lang="ru-RU"/>
              <a:pPr>
                <a:defRPr/>
              </a:pPr>
              <a:t>‹#›</a:t>
            </a:fld>
            <a:endParaRPr lang="ru-RU"/>
          </a:p>
        </p:txBody>
      </p:sp>
      <p:sp>
        <p:nvSpPr>
          <p:cNvPr id="14" name="Нижний колонтитул 20"/>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4484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lang="ru-RU" smtClean="0"/>
              <a:t>Образец заголовка</a:t>
            </a:r>
            <a:endParaRPr lang="en-US"/>
          </a:p>
        </p:txBody>
      </p:sp>
      <p:sp>
        <p:nvSpPr>
          <p:cNvPr id="3076" name="Текст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4" name="Дата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fld id="{6F3F371B-EAF2-4E32-BD8B-FDA2D45DDE5B}" type="datetime1">
              <a:rPr lang="ru-RU" smtClean="0"/>
              <a:t>18.09.2019</a:t>
            </a:fld>
            <a:endParaRPr lang="ru-RU"/>
          </a:p>
        </p:txBody>
      </p:sp>
      <p:sp>
        <p:nvSpPr>
          <p:cNvPr id="3" name="Нижний колонтитул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Овал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Номер слайда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defRPr>
            </a:lvl1pPr>
          </a:lstStyle>
          <a:p>
            <a:pPr>
              <a:defRPr/>
            </a:pPr>
            <a:fld id="{A51D7EB5-3AE4-471D-8646-1D17A5C4DD9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1" r:id="rId4"/>
    <p:sldLayoutId id="2147484172" r:id="rId5"/>
    <p:sldLayoutId id="2147484179" r:id="rId6"/>
    <p:sldLayoutId id="2147484173" r:id="rId7"/>
    <p:sldLayoutId id="2147484180" r:id="rId8"/>
    <p:sldLayoutId id="2147484181" r:id="rId9"/>
    <p:sldLayoutId id="2147484174" r:id="rId10"/>
    <p:sldLayoutId id="2147484175"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a:defRPr>
      </a:lvl2pPr>
      <a:lvl3pPr algn="l" rtl="0" eaLnBrk="0" fontAlgn="base" hangingPunct="0">
        <a:spcBef>
          <a:spcPct val="0"/>
        </a:spcBef>
        <a:spcAft>
          <a:spcPct val="0"/>
        </a:spcAft>
        <a:defRPr sz="3000">
          <a:solidFill>
            <a:schemeClr val="tx2"/>
          </a:solidFill>
          <a:latin typeface="Century Schoolbook"/>
        </a:defRPr>
      </a:lvl3pPr>
      <a:lvl4pPr algn="l" rtl="0" eaLnBrk="0" fontAlgn="base" hangingPunct="0">
        <a:spcBef>
          <a:spcPct val="0"/>
        </a:spcBef>
        <a:spcAft>
          <a:spcPct val="0"/>
        </a:spcAft>
        <a:defRPr sz="3000">
          <a:solidFill>
            <a:schemeClr val="tx2"/>
          </a:solidFill>
          <a:latin typeface="Century Schoolbook"/>
        </a:defRPr>
      </a:lvl4pPr>
      <a:lvl5pPr algn="l" rtl="0" eaLnBrk="0" fontAlgn="base" hangingPunct="0">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28750" y="1428750"/>
            <a:ext cx="6858000" cy="2143125"/>
          </a:xfrm>
        </p:spPr>
        <p:txBody>
          <a:bodyPr>
            <a:noAutofit/>
          </a:bodyPr>
          <a:lstStyle/>
          <a:p>
            <a:pPr algn="ctr" eaLnBrk="1" fontAlgn="auto" hangingPunct="1">
              <a:spcAft>
                <a:spcPts val="0"/>
              </a:spcAft>
              <a:defRPr/>
            </a:pPr>
            <a:r>
              <a:rPr lang="ru-RU" sz="3200" dirty="0" smtClean="0"/>
              <a:t>Область видимости</a:t>
            </a:r>
            <a:endParaRPr lang="ru-RU" sz="3200" dirty="0"/>
          </a:p>
        </p:txBody>
      </p:sp>
    </p:spTree>
    <p:extLst>
      <p:ext uri="{BB962C8B-B14F-4D97-AF65-F5344CB8AC3E}">
        <p14:creationId xmlns:p14="http://schemas.microsoft.com/office/powerpoint/2010/main" val="136147458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Область видимости </a:t>
            </a:r>
            <a:r>
              <a:rPr lang="ru-RU" b="1" dirty="0" smtClean="0"/>
              <a:t>переменных</a:t>
            </a:r>
            <a:endParaRPr lang="ru-RU" dirty="0"/>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10</a:t>
            </a:fld>
            <a:endParaRPr lang="ru-RU"/>
          </a:p>
        </p:txBody>
      </p:sp>
      <p:graphicFrame>
        <p:nvGraphicFramePr>
          <p:cNvPr id="7" name="Объект 6"/>
          <p:cNvGraphicFramePr>
            <a:graphicFrameLocks noGrp="1"/>
          </p:cNvGraphicFramePr>
          <p:nvPr>
            <p:ph sz="quarter" idx="1"/>
            <p:extLst>
              <p:ext uri="{D42A27DB-BD31-4B8C-83A1-F6EECF244321}">
                <p14:modId xmlns:p14="http://schemas.microsoft.com/office/powerpoint/2010/main" val="1430690298"/>
              </p:ext>
            </p:extLst>
          </p:nvPr>
        </p:nvGraphicFramePr>
        <p:xfrm>
          <a:off x="179512" y="1628800"/>
          <a:ext cx="7920880" cy="4873625"/>
        </p:xfrm>
        <a:graphic>
          <a:graphicData uri="http://schemas.openxmlformats.org/drawingml/2006/table">
            <a:tbl>
              <a:tblPr/>
              <a:tblGrid>
                <a:gridCol w="403616"/>
                <a:gridCol w="7517264"/>
              </a:tblGrid>
              <a:tr h="4873625">
                <a:tc>
                  <a:txBody>
                    <a:bodyPr/>
                    <a:lstStyle/>
                    <a:p>
                      <a:pPr algn="ctr" fontAlgn="t"/>
                      <a:r>
                        <a:rPr lang="ru-RU" sz="1400">
                          <a:solidFill>
                            <a:srgbClr val="898989"/>
                          </a:solidFill>
                          <a:effectLst/>
                          <a:latin typeface="Courier New" pitchFamily="49" charset="0"/>
                          <a:cs typeface="Courier New" pitchFamily="49" charset="0"/>
                        </a:rPr>
                        <a:t>1</a:t>
                      </a:r>
                    </a:p>
                    <a:p>
                      <a:pPr algn="ctr" fontAlgn="t"/>
                      <a:r>
                        <a:rPr lang="ru-RU" sz="1400">
                          <a:solidFill>
                            <a:srgbClr val="979797"/>
                          </a:solidFill>
                          <a:effectLst/>
                          <a:latin typeface="Courier New" pitchFamily="49" charset="0"/>
                          <a:cs typeface="Courier New" pitchFamily="49" charset="0"/>
                        </a:rPr>
                        <a:t>2</a:t>
                      </a:r>
                    </a:p>
                    <a:p>
                      <a:pPr algn="ctr" fontAlgn="t"/>
                      <a:r>
                        <a:rPr lang="ru-RU" sz="1400">
                          <a:solidFill>
                            <a:srgbClr val="898989"/>
                          </a:solidFill>
                          <a:effectLst/>
                          <a:latin typeface="Courier New" pitchFamily="49" charset="0"/>
                          <a:cs typeface="Courier New" pitchFamily="49" charset="0"/>
                        </a:rPr>
                        <a:t>3</a:t>
                      </a:r>
                    </a:p>
                    <a:p>
                      <a:pPr algn="ctr" fontAlgn="t"/>
                      <a:r>
                        <a:rPr lang="ru-RU" sz="1400">
                          <a:solidFill>
                            <a:srgbClr val="979797"/>
                          </a:solidFill>
                          <a:effectLst/>
                          <a:latin typeface="Courier New" pitchFamily="49" charset="0"/>
                          <a:cs typeface="Courier New" pitchFamily="49" charset="0"/>
                        </a:rPr>
                        <a:t>4</a:t>
                      </a:r>
                    </a:p>
                    <a:p>
                      <a:pPr algn="ctr" fontAlgn="t"/>
                      <a:r>
                        <a:rPr lang="ru-RU" sz="1400">
                          <a:solidFill>
                            <a:srgbClr val="898989"/>
                          </a:solidFill>
                          <a:effectLst/>
                          <a:latin typeface="Courier New" pitchFamily="49" charset="0"/>
                          <a:cs typeface="Courier New" pitchFamily="49" charset="0"/>
                        </a:rPr>
                        <a:t>5</a:t>
                      </a:r>
                    </a:p>
                    <a:p>
                      <a:pPr algn="ctr" fontAlgn="t"/>
                      <a:r>
                        <a:rPr lang="ru-RU" sz="1400">
                          <a:solidFill>
                            <a:srgbClr val="979797"/>
                          </a:solidFill>
                          <a:effectLst/>
                          <a:latin typeface="Courier New" pitchFamily="49" charset="0"/>
                          <a:cs typeface="Courier New" pitchFamily="49" charset="0"/>
                        </a:rPr>
                        <a:t>6</a:t>
                      </a:r>
                    </a:p>
                    <a:p>
                      <a:pPr algn="ctr" fontAlgn="t"/>
                      <a:r>
                        <a:rPr lang="ru-RU" sz="1400">
                          <a:solidFill>
                            <a:srgbClr val="898989"/>
                          </a:solidFill>
                          <a:effectLst/>
                          <a:latin typeface="Courier New" pitchFamily="49" charset="0"/>
                          <a:cs typeface="Courier New" pitchFamily="49" charset="0"/>
                        </a:rPr>
                        <a:t>7</a:t>
                      </a:r>
                    </a:p>
                    <a:p>
                      <a:pPr algn="ctr" fontAlgn="t"/>
                      <a:r>
                        <a:rPr lang="ru-RU" sz="1400">
                          <a:solidFill>
                            <a:srgbClr val="979797"/>
                          </a:solidFill>
                          <a:effectLst/>
                          <a:latin typeface="Courier New" pitchFamily="49" charset="0"/>
                          <a:cs typeface="Courier New" pitchFamily="49" charset="0"/>
                        </a:rPr>
                        <a:t>8</a:t>
                      </a:r>
                    </a:p>
                    <a:p>
                      <a:pPr algn="ctr" fontAlgn="t"/>
                      <a:r>
                        <a:rPr lang="ru-RU" sz="1400">
                          <a:solidFill>
                            <a:srgbClr val="898989"/>
                          </a:solidFill>
                          <a:effectLst/>
                          <a:latin typeface="Courier New" pitchFamily="49" charset="0"/>
                          <a:cs typeface="Courier New" pitchFamily="49" charset="0"/>
                        </a:rPr>
                        <a:t>9</a:t>
                      </a:r>
                    </a:p>
                    <a:p>
                      <a:pPr algn="ctr" fontAlgn="t"/>
                      <a:r>
                        <a:rPr lang="ru-RU" sz="1400">
                          <a:solidFill>
                            <a:srgbClr val="979797"/>
                          </a:solidFill>
                          <a:effectLst/>
                          <a:latin typeface="Courier New" pitchFamily="49" charset="0"/>
                          <a:cs typeface="Courier New" pitchFamily="49" charset="0"/>
                        </a:rPr>
                        <a:t>10</a:t>
                      </a:r>
                    </a:p>
                    <a:p>
                      <a:pPr algn="ctr" fontAlgn="t"/>
                      <a:r>
                        <a:rPr lang="ru-RU" sz="1400">
                          <a:solidFill>
                            <a:srgbClr val="898989"/>
                          </a:solidFill>
                          <a:effectLst/>
                          <a:latin typeface="Courier New" pitchFamily="49" charset="0"/>
                          <a:cs typeface="Courier New" pitchFamily="49" charset="0"/>
                        </a:rPr>
                        <a:t>11</a:t>
                      </a:r>
                    </a:p>
                    <a:p>
                      <a:pPr algn="ctr" fontAlgn="t"/>
                      <a:r>
                        <a:rPr lang="ru-RU" sz="1400">
                          <a:solidFill>
                            <a:srgbClr val="979797"/>
                          </a:solidFill>
                          <a:effectLst/>
                          <a:latin typeface="Courier New" pitchFamily="49" charset="0"/>
                          <a:cs typeface="Courier New" pitchFamily="49" charset="0"/>
                        </a:rPr>
                        <a:t>12</a:t>
                      </a:r>
                    </a:p>
                    <a:p>
                      <a:pPr algn="ctr" fontAlgn="t"/>
                      <a:r>
                        <a:rPr lang="ru-RU" sz="1400">
                          <a:solidFill>
                            <a:srgbClr val="898989"/>
                          </a:solidFill>
                          <a:effectLst/>
                          <a:latin typeface="Courier New" pitchFamily="49" charset="0"/>
                          <a:cs typeface="Courier New" pitchFamily="49" charset="0"/>
                        </a:rPr>
                        <a:t>13</a:t>
                      </a:r>
                    </a:p>
                    <a:p>
                      <a:pPr algn="ctr" fontAlgn="t"/>
                      <a:r>
                        <a:rPr lang="ru-RU" sz="1400">
                          <a:solidFill>
                            <a:srgbClr val="979797"/>
                          </a:solidFill>
                          <a:effectLst/>
                          <a:latin typeface="Courier New" pitchFamily="49" charset="0"/>
                          <a:cs typeface="Courier New" pitchFamily="49" charset="0"/>
                        </a:rPr>
                        <a:t>14</a:t>
                      </a:r>
                    </a:p>
                    <a:p>
                      <a:pPr algn="ctr" fontAlgn="t"/>
                      <a:r>
                        <a:rPr lang="ru-RU" sz="1400">
                          <a:solidFill>
                            <a:srgbClr val="898989"/>
                          </a:solidFill>
                          <a:effectLst/>
                          <a:latin typeface="Courier New" pitchFamily="49" charset="0"/>
                          <a:cs typeface="Courier New" pitchFamily="49" charset="0"/>
                        </a:rPr>
                        <a:t>15</a:t>
                      </a:r>
                    </a:p>
                    <a:p>
                      <a:pPr algn="ctr" fontAlgn="t"/>
                      <a:r>
                        <a:rPr lang="ru-RU" sz="1400">
                          <a:solidFill>
                            <a:srgbClr val="979797"/>
                          </a:solidFill>
                          <a:effectLst/>
                          <a:latin typeface="Courier New" pitchFamily="49" charset="0"/>
                          <a:cs typeface="Courier New" pitchFamily="49" charset="0"/>
                        </a:rPr>
                        <a:t>16</a:t>
                      </a:r>
                    </a:p>
                    <a:p>
                      <a:pPr algn="ctr" fontAlgn="t"/>
                      <a:r>
                        <a:rPr lang="ru-RU" sz="1400">
                          <a:solidFill>
                            <a:srgbClr val="898989"/>
                          </a:solidFill>
                          <a:effectLst/>
                          <a:latin typeface="Courier New" pitchFamily="49" charset="0"/>
                          <a:cs typeface="Courier New" pitchFamily="49" charset="0"/>
                        </a:rPr>
                        <a:t>17</a:t>
                      </a:r>
                    </a:p>
                    <a:p>
                      <a:pPr algn="ctr" fontAlgn="t"/>
                      <a:r>
                        <a:rPr lang="ru-RU" sz="1400">
                          <a:solidFill>
                            <a:srgbClr val="979797"/>
                          </a:solidFill>
                          <a:effectLst/>
                          <a:latin typeface="Courier New" pitchFamily="49" charset="0"/>
                          <a:cs typeface="Courier New" pitchFamily="49" charset="0"/>
                        </a:rPr>
                        <a:t>18</a:t>
                      </a:r>
                    </a:p>
                  </a:txBody>
                  <a:tcPr marL="59434" marR="59434" marT="29717" marB="29717">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dirty="0">
                          <a:solidFill>
                            <a:srgbClr val="B85C00"/>
                          </a:solidFill>
                          <a:effectLst/>
                          <a:latin typeface="Courier New" pitchFamily="49" charset="0"/>
                          <a:cs typeface="Courier New" pitchFamily="49" charset="0"/>
                        </a:rPr>
                        <a:t>#</a:t>
                      </a:r>
                      <a:r>
                        <a:rPr lang="ru-RU" sz="1400" dirty="0" err="1">
                          <a:solidFill>
                            <a:srgbClr val="B85C00"/>
                          </a:solidFill>
                          <a:effectLst/>
                          <a:latin typeface="Courier New" pitchFamily="49" charset="0"/>
                          <a:cs typeface="Courier New" pitchFamily="49" charset="0"/>
                        </a:rPr>
                        <a:t>include</a:t>
                      </a:r>
                      <a:r>
                        <a:rPr lang="ru-RU" sz="1400" dirty="0">
                          <a:solidFill>
                            <a:srgbClr val="B85C00"/>
                          </a:solidFill>
                          <a:effectLst/>
                          <a:latin typeface="Courier New" pitchFamily="49" charset="0"/>
                          <a:cs typeface="Courier New" pitchFamily="49" charset="0"/>
                        </a:rPr>
                        <a:t> &lt;</a:t>
                      </a:r>
                      <a:r>
                        <a:rPr lang="ru-RU" sz="1400" dirty="0" err="1">
                          <a:solidFill>
                            <a:srgbClr val="B85C00"/>
                          </a:solidFill>
                          <a:effectLst/>
                          <a:latin typeface="Courier New" pitchFamily="49" charset="0"/>
                          <a:cs typeface="Courier New" pitchFamily="49" charset="0"/>
                        </a:rPr>
                        <a:t>iostream</a:t>
                      </a:r>
                      <a:r>
                        <a:rPr lang="ru-RU" sz="1400" dirty="0">
                          <a:solidFill>
                            <a:srgbClr val="B85C00"/>
                          </a:solidFill>
                          <a:effectLst/>
                          <a:latin typeface="Courier New" pitchFamily="49" charset="0"/>
                          <a:cs typeface="Courier New" pitchFamily="49" charset="0"/>
                        </a:rPr>
                        <a:t>&gt;</a:t>
                      </a:r>
                      <a:endParaRPr lang="ru-RU" sz="1400" dirty="0">
                        <a:solidFill>
                          <a:srgbClr val="FFFFFF"/>
                        </a:solidFill>
                        <a:effectLst/>
                        <a:latin typeface="Courier New" pitchFamily="49" charset="0"/>
                        <a:cs typeface="Courier New" pitchFamily="49" charset="0"/>
                      </a:endParaRPr>
                    </a:p>
                    <a:p>
                      <a:pPr algn="l" fontAlgn="t"/>
                      <a:r>
                        <a:rPr lang="ru-RU" sz="1400" dirty="0" err="1">
                          <a:solidFill>
                            <a:srgbClr val="66D9EF"/>
                          </a:solidFill>
                          <a:effectLst/>
                          <a:latin typeface="Courier New" pitchFamily="49" charset="0"/>
                          <a:cs typeface="Courier New" pitchFamily="49" charset="0"/>
                        </a:rPr>
                        <a:t>int</a:t>
                      </a:r>
                      <a:r>
                        <a:rPr lang="ru-RU" sz="1400" dirty="0">
                          <a:solidFill>
                            <a:srgbClr val="006FE0"/>
                          </a:solidFill>
                          <a:effectLst/>
                          <a:latin typeface="Courier New" pitchFamily="49" charset="0"/>
                          <a:cs typeface="Courier New" pitchFamily="49" charset="0"/>
                        </a:rPr>
                        <a:t> </a:t>
                      </a:r>
                      <a:r>
                        <a:rPr lang="ru-RU" sz="1400" dirty="0" err="1">
                          <a:solidFill>
                            <a:srgbClr val="66D9EF"/>
                          </a:solidFill>
                          <a:effectLst/>
                          <a:latin typeface="Courier New" pitchFamily="49" charset="0"/>
                          <a:cs typeface="Courier New" pitchFamily="49" charset="0"/>
                        </a:rPr>
                        <a:t>main</a:t>
                      </a:r>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err="1">
                          <a:solidFill>
                            <a:srgbClr val="66D9EF"/>
                          </a:solidFill>
                          <a:effectLst/>
                          <a:latin typeface="Courier New" pitchFamily="49" charset="0"/>
                          <a:cs typeface="Courier New" pitchFamily="49" charset="0"/>
                        </a:rPr>
                        <a:t>int</a:t>
                      </a:r>
                      <a:r>
                        <a:rPr lang="ru-RU" sz="1400" dirty="0">
                          <a:solidFill>
                            <a:srgbClr val="006FE0"/>
                          </a:solidFill>
                          <a:effectLst/>
                          <a:latin typeface="Courier New" pitchFamily="49" charset="0"/>
                          <a:cs typeface="Courier New" pitchFamily="49" charset="0"/>
                        </a:rPr>
                        <a:t> </a:t>
                      </a:r>
                      <a:r>
                        <a:rPr lang="ru-RU" sz="1400" dirty="0">
                          <a:solidFill>
                            <a:srgbClr val="66D9EF"/>
                          </a:solidFill>
                          <a:effectLst/>
                          <a:latin typeface="Courier New" pitchFamily="49" charset="0"/>
                          <a:cs typeface="Courier New" pitchFamily="49" charset="0"/>
                        </a:rPr>
                        <a:t>y</a:t>
                      </a:r>
                      <a:r>
                        <a:rPr lang="ru-RU" sz="1400" dirty="0">
                          <a:solidFill>
                            <a:srgbClr val="F8F8F2"/>
                          </a:solidFill>
                          <a:effectLst/>
                          <a:latin typeface="Courier New" pitchFamily="49" charset="0"/>
                          <a:cs typeface="Courier New" pitchFamily="49" charset="0"/>
                        </a:rPr>
                        <a:t>(</a:t>
                      </a:r>
                      <a:r>
                        <a:rPr lang="ru-RU" sz="1400" dirty="0">
                          <a:solidFill>
                            <a:srgbClr val="E7A37A"/>
                          </a:solidFill>
                          <a:effectLst/>
                          <a:latin typeface="Courier New" pitchFamily="49" charset="0"/>
                          <a:cs typeface="Courier New" pitchFamily="49" charset="0"/>
                        </a:rPr>
                        <a:t>5</a:t>
                      </a:r>
                      <a:r>
                        <a:rPr lang="ru-RU" sz="1400" dirty="0">
                          <a:solidFill>
                            <a:srgbClr val="F8F8F2"/>
                          </a:solidFill>
                          <a:effectLst/>
                          <a:latin typeface="Courier New" pitchFamily="49" charset="0"/>
                          <a:cs typeface="Courier New" pitchFamily="49" charset="0"/>
                        </a:rPr>
                        <a:t>);</a:t>
                      </a:r>
                      <a:r>
                        <a:rPr lang="ru-RU" sz="1400" dirty="0">
                          <a:solidFill>
                            <a:srgbClr val="006FE0"/>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 мы объявляем переменную y здесь, потому что она нам будет нужна во внешнем блоке позже</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err="1">
                          <a:solidFill>
                            <a:srgbClr val="66D9EF"/>
                          </a:solidFill>
                          <a:effectLst/>
                          <a:latin typeface="Courier New" pitchFamily="49" charset="0"/>
                          <a:cs typeface="Courier New" pitchFamily="49" charset="0"/>
                        </a:rPr>
                        <a:t>int</a:t>
                      </a:r>
                      <a:r>
                        <a:rPr lang="ru-RU" sz="1400" dirty="0">
                          <a:solidFill>
                            <a:srgbClr val="006FE0"/>
                          </a:solidFill>
                          <a:effectLst/>
                          <a:latin typeface="Courier New" pitchFamily="49" charset="0"/>
                          <a:cs typeface="Courier New" pitchFamily="49" charset="0"/>
                        </a:rPr>
                        <a:t> </a:t>
                      </a:r>
                      <a:r>
                        <a:rPr lang="ru-RU" sz="1400" dirty="0">
                          <a:solidFill>
                            <a:srgbClr val="F8F8F2"/>
                          </a:solidFill>
                          <a:effectLst/>
                          <a:latin typeface="Courier New" pitchFamily="49" charset="0"/>
                          <a:cs typeface="Courier New" pitchFamily="49" charset="0"/>
                        </a:rPr>
                        <a:t>x;</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err="1">
                          <a:solidFill>
                            <a:srgbClr val="F8F8F2"/>
                          </a:solidFill>
                          <a:effectLst/>
                          <a:latin typeface="Courier New" pitchFamily="49" charset="0"/>
                          <a:cs typeface="Courier New" pitchFamily="49" charset="0"/>
                        </a:rPr>
                        <a:t>std</a:t>
                      </a:r>
                      <a:r>
                        <a:rPr lang="ru-RU" sz="1400" dirty="0">
                          <a:solidFill>
                            <a:srgbClr val="F92672"/>
                          </a:solidFill>
                          <a:effectLst/>
                          <a:latin typeface="Courier New" pitchFamily="49" charset="0"/>
                          <a:cs typeface="Courier New" pitchFamily="49" charset="0"/>
                        </a:rPr>
                        <a:t>::</a:t>
                      </a:r>
                      <a:r>
                        <a:rPr lang="ru-RU" sz="1400" dirty="0" err="1">
                          <a:solidFill>
                            <a:srgbClr val="F8F8F2"/>
                          </a:solidFill>
                          <a:effectLst/>
                          <a:latin typeface="Courier New" pitchFamily="49" charset="0"/>
                          <a:cs typeface="Courier New" pitchFamily="49" charset="0"/>
                        </a:rPr>
                        <a:t>cin</a:t>
                      </a:r>
                      <a:r>
                        <a:rPr lang="ru-RU" sz="1400" dirty="0">
                          <a:solidFill>
                            <a:srgbClr val="006FE0"/>
                          </a:solidFill>
                          <a:effectLst/>
                          <a:latin typeface="Courier New" pitchFamily="49" charset="0"/>
                          <a:cs typeface="Courier New" pitchFamily="49" charset="0"/>
                        </a:rPr>
                        <a:t> </a:t>
                      </a:r>
                      <a:r>
                        <a:rPr lang="ru-RU" sz="1400" dirty="0">
                          <a:solidFill>
                            <a:srgbClr val="F92672"/>
                          </a:solidFill>
                          <a:effectLst/>
                          <a:latin typeface="Courier New" pitchFamily="49" charset="0"/>
                          <a:cs typeface="Courier New" pitchFamily="49" charset="0"/>
                        </a:rPr>
                        <a:t>&gt;&gt;</a:t>
                      </a:r>
                      <a:r>
                        <a:rPr lang="ru-RU" sz="1400" dirty="0">
                          <a:solidFill>
                            <a:srgbClr val="006FE0"/>
                          </a:solidFill>
                          <a:effectLst/>
                          <a:latin typeface="Courier New" pitchFamily="49" charset="0"/>
                          <a:cs typeface="Courier New" pitchFamily="49" charset="0"/>
                        </a:rPr>
                        <a:t> </a:t>
                      </a:r>
                      <a:r>
                        <a:rPr lang="ru-RU" sz="1400" dirty="0">
                          <a:solidFill>
                            <a:srgbClr val="F8F8F2"/>
                          </a:solidFill>
                          <a:effectLst/>
                          <a:latin typeface="Courier New" pitchFamily="49" charset="0"/>
                          <a:cs typeface="Courier New" pitchFamily="49" charset="0"/>
                        </a:rPr>
                        <a:t>x;</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 Если бы мы объявили y здесь, непосредственно перед её первым фактическим использованием,</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err="1">
                          <a:solidFill>
                            <a:srgbClr val="F92672"/>
                          </a:solidFill>
                          <a:effectLst/>
                          <a:latin typeface="Courier New" pitchFamily="49" charset="0"/>
                          <a:cs typeface="Courier New" pitchFamily="49" charset="0"/>
                        </a:rPr>
                        <a:t>if</a:t>
                      </a:r>
                      <a:r>
                        <a:rPr lang="ru-RU" sz="1400" dirty="0">
                          <a:solidFill>
                            <a:srgbClr val="006FE0"/>
                          </a:solidFill>
                          <a:effectLst/>
                          <a:latin typeface="Courier New" pitchFamily="49" charset="0"/>
                          <a:cs typeface="Courier New" pitchFamily="49" charset="0"/>
                        </a:rPr>
                        <a:t> </a:t>
                      </a:r>
                      <a:r>
                        <a:rPr lang="ru-RU" sz="1400" dirty="0">
                          <a:solidFill>
                            <a:srgbClr val="F8F8F2"/>
                          </a:solidFill>
                          <a:effectLst/>
                          <a:latin typeface="Courier New" pitchFamily="49" charset="0"/>
                          <a:cs typeface="Courier New" pitchFamily="49" charset="0"/>
                        </a:rPr>
                        <a:t>(x</a:t>
                      </a:r>
                      <a:r>
                        <a:rPr lang="ru-RU" sz="1400" dirty="0">
                          <a:solidFill>
                            <a:srgbClr val="006FE0"/>
                          </a:solidFill>
                          <a:effectLst/>
                          <a:latin typeface="Courier New" pitchFamily="49" charset="0"/>
                          <a:cs typeface="Courier New" pitchFamily="49" charset="0"/>
                        </a:rPr>
                        <a:t> </a:t>
                      </a:r>
                      <a:r>
                        <a:rPr lang="ru-RU" sz="1400" dirty="0">
                          <a:solidFill>
                            <a:srgbClr val="F92672"/>
                          </a:solidFill>
                          <a:effectLst/>
                          <a:latin typeface="Courier New" pitchFamily="49" charset="0"/>
                          <a:cs typeface="Courier New" pitchFamily="49" charset="0"/>
                        </a:rPr>
                        <a:t>==</a:t>
                      </a:r>
                      <a:r>
                        <a:rPr lang="ru-RU" sz="1400" dirty="0">
                          <a:solidFill>
                            <a:srgbClr val="006FE0"/>
                          </a:solidFill>
                          <a:effectLst/>
                          <a:latin typeface="Courier New" pitchFamily="49" charset="0"/>
                          <a:cs typeface="Courier New" pitchFamily="49" charset="0"/>
                        </a:rPr>
                        <a:t> </a:t>
                      </a:r>
                      <a:r>
                        <a:rPr lang="ru-RU" sz="1400" dirty="0">
                          <a:solidFill>
                            <a:srgbClr val="E7A37A"/>
                          </a:solidFill>
                          <a:effectLst/>
                          <a:latin typeface="Courier New" pitchFamily="49" charset="0"/>
                          <a:cs typeface="Courier New" pitchFamily="49" charset="0"/>
                        </a:rPr>
                        <a:t>4</a:t>
                      </a:r>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a:solidFill>
                            <a:srgbClr val="F8F8F2"/>
                          </a:solidFill>
                          <a:effectLst/>
                          <a:latin typeface="Courier New" pitchFamily="49" charset="0"/>
                          <a:cs typeface="Courier New" pitchFamily="49" charset="0"/>
                        </a:rPr>
                        <a:t>y</a:t>
                      </a:r>
                      <a:r>
                        <a:rPr lang="ru-RU" sz="1400" dirty="0">
                          <a:solidFill>
                            <a:srgbClr val="006FE0"/>
                          </a:solidFill>
                          <a:effectLst/>
                          <a:latin typeface="Courier New" pitchFamily="49" charset="0"/>
                          <a:cs typeface="Courier New" pitchFamily="49" charset="0"/>
                        </a:rPr>
                        <a:t> </a:t>
                      </a:r>
                      <a:r>
                        <a:rPr lang="ru-RU" sz="1400" dirty="0">
                          <a:solidFill>
                            <a:srgbClr val="F92672"/>
                          </a:solidFill>
                          <a:effectLst/>
                          <a:latin typeface="Courier New" pitchFamily="49" charset="0"/>
                          <a:cs typeface="Courier New" pitchFamily="49" charset="0"/>
                        </a:rPr>
                        <a:t>=</a:t>
                      </a:r>
                      <a:r>
                        <a:rPr lang="ru-RU" sz="1400" dirty="0">
                          <a:solidFill>
                            <a:srgbClr val="006FE0"/>
                          </a:solidFill>
                          <a:effectLst/>
                          <a:latin typeface="Courier New" pitchFamily="49" charset="0"/>
                          <a:cs typeface="Courier New" pitchFamily="49" charset="0"/>
                        </a:rPr>
                        <a:t> </a:t>
                      </a:r>
                      <a:r>
                        <a:rPr lang="ru-RU" sz="1400" dirty="0">
                          <a:solidFill>
                            <a:srgbClr val="E7A37A"/>
                          </a:solidFill>
                          <a:effectLst/>
                          <a:latin typeface="Courier New" pitchFamily="49" charset="0"/>
                          <a:cs typeface="Courier New" pitchFamily="49" charset="0"/>
                        </a:rPr>
                        <a:t>4</a:t>
                      </a:r>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a:solidFill>
                            <a:srgbClr val="F8F8F2"/>
                          </a:solidFill>
                          <a:effectLst/>
                          <a:latin typeface="Courier New" pitchFamily="49" charset="0"/>
                          <a:cs typeface="Courier New" pitchFamily="49" charset="0"/>
                        </a:rPr>
                        <a:t>}</a:t>
                      </a:r>
                      <a:r>
                        <a:rPr lang="ru-RU" sz="1400" dirty="0">
                          <a:solidFill>
                            <a:srgbClr val="006FE0"/>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 то она бы уничтожилась здесь</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err="1">
                          <a:solidFill>
                            <a:srgbClr val="F8F8F2"/>
                          </a:solidFill>
                          <a:effectLst/>
                          <a:latin typeface="Courier New" pitchFamily="49" charset="0"/>
                          <a:cs typeface="Courier New" pitchFamily="49" charset="0"/>
                        </a:rPr>
                        <a:t>std</a:t>
                      </a:r>
                      <a:r>
                        <a:rPr lang="ru-RU" sz="1400" dirty="0">
                          <a:solidFill>
                            <a:srgbClr val="F92672"/>
                          </a:solidFill>
                          <a:effectLst/>
                          <a:latin typeface="Courier New" pitchFamily="49" charset="0"/>
                          <a:cs typeface="Courier New" pitchFamily="49" charset="0"/>
                        </a:rPr>
                        <a:t>::</a:t>
                      </a:r>
                      <a:r>
                        <a:rPr lang="ru-RU" sz="1400" dirty="0" err="1">
                          <a:solidFill>
                            <a:srgbClr val="F8F8F2"/>
                          </a:solidFill>
                          <a:effectLst/>
                          <a:latin typeface="Courier New" pitchFamily="49" charset="0"/>
                          <a:cs typeface="Courier New" pitchFamily="49" charset="0"/>
                        </a:rPr>
                        <a:t>cout</a:t>
                      </a:r>
                      <a:r>
                        <a:rPr lang="ru-RU" sz="1400" dirty="0">
                          <a:solidFill>
                            <a:srgbClr val="006FE0"/>
                          </a:solidFill>
                          <a:effectLst/>
                          <a:latin typeface="Courier New" pitchFamily="49" charset="0"/>
                          <a:cs typeface="Courier New" pitchFamily="49" charset="0"/>
                        </a:rPr>
                        <a:t> </a:t>
                      </a:r>
                      <a:r>
                        <a:rPr lang="ru-RU" sz="1400" dirty="0">
                          <a:solidFill>
                            <a:srgbClr val="F92672"/>
                          </a:solidFill>
                          <a:effectLst/>
                          <a:latin typeface="Courier New" pitchFamily="49" charset="0"/>
                          <a:cs typeface="Courier New" pitchFamily="49" charset="0"/>
                        </a:rPr>
                        <a:t>&lt;&lt;</a:t>
                      </a:r>
                      <a:r>
                        <a:rPr lang="ru-RU" sz="1400" dirty="0">
                          <a:solidFill>
                            <a:srgbClr val="006FE0"/>
                          </a:solidFill>
                          <a:effectLst/>
                          <a:latin typeface="Courier New" pitchFamily="49" charset="0"/>
                          <a:cs typeface="Courier New" pitchFamily="49" charset="0"/>
                        </a:rPr>
                        <a:t> </a:t>
                      </a:r>
                      <a:r>
                        <a:rPr lang="ru-RU" sz="1400" dirty="0">
                          <a:solidFill>
                            <a:srgbClr val="F8F8F2"/>
                          </a:solidFill>
                          <a:effectLst/>
                          <a:latin typeface="Courier New" pitchFamily="49" charset="0"/>
                          <a:cs typeface="Courier New" pitchFamily="49" charset="0"/>
                        </a:rPr>
                        <a:t>y;</a:t>
                      </a:r>
                      <a:r>
                        <a:rPr lang="ru-RU" sz="1400" dirty="0">
                          <a:solidFill>
                            <a:srgbClr val="006FE0"/>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 а y нам нужен ещё здесь </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err="1">
                          <a:solidFill>
                            <a:srgbClr val="F92672"/>
                          </a:solidFill>
                          <a:effectLst/>
                          <a:latin typeface="Courier New" pitchFamily="49" charset="0"/>
                          <a:cs typeface="Courier New" pitchFamily="49" charset="0"/>
                        </a:rPr>
                        <a:t>return</a:t>
                      </a:r>
                      <a:r>
                        <a:rPr lang="ru-RU" sz="1400" dirty="0">
                          <a:solidFill>
                            <a:srgbClr val="006FE0"/>
                          </a:solidFill>
                          <a:effectLst/>
                          <a:latin typeface="Courier New" pitchFamily="49" charset="0"/>
                          <a:cs typeface="Courier New" pitchFamily="49" charset="0"/>
                        </a:rPr>
                        <a:t> </a:t>
                      </a:r>
                      <a:r>
                        <a:rPr lang="ru-RU" sz="1400" dirty="0">
                          <a:solidFill>
                            <a:srgbClr val="E7A37A"/>
                          </a:solidFill>
                          <a:effectLst/>
                          <a:latin typeface="Courier New" pitchFamily="49" charset="0"/>
                          <a:cs typeface="Courier New" pitchFamily="49" charset="0"/>
                        </a:rPr>
                        <a:t>0</a:t>
                      </a:r>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txBody>
                  <a:tcPr marL="59434" marR="59434" marT="29717" marB="29717">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161322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2</a:t>
            </a:fld>
            <a:endParaRPr lang="ru-RU"/>
          </a:p>
        </p:txBody>
      </p:sp>
      <p:sp>
        <p:nvSpPr>
          <p:cNvPr id="6" name="Прямоугольник 5"/>
          <p:cNvSpPr/>
          <p:nvPr/>
        </p:nvSpPr>
        <p:spPr>
          <a:xfrm>
            <a:off x="395536" y="1484784"/>
            <a:ext cx="7704856" cy="1938992"/>
          </a:xfrm>
          <a:prstGeom prst="rect">
            <a:avLst/>
          </a:prstGeom>
        </p:spPr>
        <p:txBody>
          <a:bodyPr wrap="square">
            <a:spAutoFit/>
          </a:bodyPr>
          <a:lstStyle/>
          <a:p>
            <a:r>
              <a:rPr lang="en-US" sz="2400" dirty="0" smtClean="0"/>
              <a:t>{}</a:t>
            </a:r>
          </a:p>
          <a:p>
            <a:endParaRPr lang="en-US" sz="2400" dirty="0"/>
          </a:p>
          <a:p>
            <a:r>
              <a:rPr lang="ru-RU" sz="2400" dirty="0" smtClean="0"/>
              <a:t>Блок начинается и заканчивается фигурными скобками.</a:t>
            </a:r>
          </a:p>
          <a:p>
            <a:r>
              <a:rPr lang="ru-RU" sz="2400" dirty="0" smtClean="0"/>
              <a:t>Он определяет область видимости переменных. </a:t>
            </a:r>
            <a:endParaRPr lang="ru-RU" sz="2400" dirty="0"/>
          </a:p>
        </p:txBody>
      </p:sp>
    </p:spTree>
    <p:extLst>
      <p:ext uri="{BB962C8B-B14F-4D97-AF65-F5344CB8AC3E}">
        <p14:creationId xmlns:p14="http://schemas.microsoft.com/office/powerpoint/2010/main" val="426624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3</a:t>
            </a:fld>
            <a:endParaRPr lang="ru-RU"/>
          </a:p>
        </p:txBody>
      </p:sp>
      <p:sp>
        <p:nvSpPr>
          <p:cNvPr id="6" name="Прямоугольник 5"/>
          <p:cNvSpPr/>
          <p:nvPr/>
        </p:nvSpPr>
        <p:spPr>
          <a:xfrm>
            <a:off x="395536" y="1484784"/>
            <a:ext cx="7704856" cy="4401205"/>
          </a:xfrm>
          <a:prstGeom prst="rect">
            <a:avLst/>
          </a:prstGeom>
        </p:spPr>
        <p:txBody>
          <a:bodyPr wrap="square">
            <a:spAutoFit/>
          </a:bodyPr>
          <a:lstStyle/>
          <a:p>
            <a:r>
              <a:rPr lang="ru-RU" sz="2000" b="1" dirty="0" smtClean="0"/>
              <a:t>Область </a:t>
            </a:r>
            <a:r>
              <a:rPr lang="ru-RU" sz="2000" b="1" dirty="0"/>
              <a:t>видимости</a:t>
            </a:r>
            <a:r>
              <a:rPr lang="ru-RU" sz="2000" dirty="0"/>
              <a:t> определяет, где можно использовать переменную. </a:t>
            </a:r>
            <a:endParaRPr lang="ru-RU" sz="2000" dirty="0" smtClean="0"/>
          </a:p>
          <a:p>
            <a:r>
              <a:rPr lang="ru-RU" sz="2000" b="1" dirty="0" smtClean="0"/>
              <a:t>Продолжительность </a:t>
            </a:r>
            <a:r>
              <a:rPr lang="ru-RU" sz="2000" dirty="0"/>
              <a:t>(или ещё </a:t>
            </a:r>
            <a:r>
              <a:rPr lang="ru-RU" sz="2000" b="1" dirty="0"/>
              <a:t>«время жизни»</a:t>
            </a:r>
            <a:r>
              <a:rPr lang="ru-RU" sz="2000" dirty="0"/>
              <a:t>) определяет, где переменная создаётся и где уничтожается. Эти две концепции связаны между собой.</a:t>
            </a:r>
          </a:p>
          <a:p>
            <a:r>
              <a:rPr lang="ru-RU" sz="2000" dirty="0"/>
              <a:t>Переменные, определённые внутри </a:t>
            </a:r>
            <a:r>
              <a:rPr lang="ru-RU" sz="2000" b="1" dirty="0" smtClean="0"/>
              <a:t>блока</a:t>
            </a:r>
            <a:r>
              <a:rPr lang="ru-RU" sz="2000" dirty="0" smtClean="0"/>
              <a:t>, </a:t>
            </a:r>
            <a:r>
              <a:rPr lang="ru-RU" sz="2000" dirty="0"/>
              <a:t>называются </a:t>
            </a:r>
            <a:r>
              <a:rPr lang="ru-RU" sz="2000" b="1" dirty="0"/>
              <a:t>локальными переменными</a:t>
            </a:r>
            <a:r>
              <a:rPr lang="ru-RU" sz="2000" dirty="0"/>
              <a:t>. Локальные переменные имеют </a:t>
            </a:r>
            <a:r>
              <a:rPr lang="ru-RU" sz="2000" b="1" dirty="0"/>
              <a:t>автоматическую продолжительность</a:t>
            </a:r>
            <a:r>
              <a:rPr lang="ru-RU" sz="2000" dirty="0"/>
              <a:t>: они создаются (и инициализируются, если необходимо) в точке определения и уничтожаются при выходе из блока. </a:t>
            </a:r>
            <a:endParaRPr lang="ru-RU" sz="2000" dirty="0" smtClean="0"/>
          </a:p>
          <a:p>
            <a:r>
              <a:rPr lang="ru-RU" sz="2000" dirty="0" smtClean="0"/>
              <a:t>Локальные </a:t>
            </a:r>
            <a:r>
              <a:rPr lang="ru-RU" sz="2000" dirty="0"/>
              <a:t>переменные имеют </a:t>
            </a:r>
            <a:r>
              <a:rPr lang="ru-RU" sz="2000" b="1" dirty="0"/>
              <a:t>локальную область видимости</a:t>
            </a:r>
            <a:r>
              <a:rPr lang="ru-RU" sz="2000" dirty="0"/>
              <a:t> (или ещё </a:t>
            </a:r>
            <a:r>
              <a:rPr lang="ru-RU" sz="2000" b="1" dirty="0"/>
              <a:t>«блочную»</a:t>
            </a:r>
            <a:r>
              <a:rPr lang="ru-RU" sz="2000" dirty="0"/>
              <a:t>), то есть они входят в область видимости с точки объявления и выходят в самом конце блока, в котором определены.</a:t>
            </a:r>
          </a:p>
        </p:txBody>
      </p:sp>
    </p:spTree>
    <p:extLst>
      <p:ext uri="{BB962C8B-B14F-4D97-AF65-F5344CB8AC3E}">
        <p14:creationId xmlns:p14="http://schemas.microsoft.com/office/powerpoint/2010/main" val="191491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6" name="Объект 5"/>
          <p:cNvGraphicFramePr>
            <a:graphicFrameLocks noGrp="1"/>
          </p:cNvGraphicFramePr>
          <p:nvPr>
            <p:ph sz="quarter" idx="1"/>
            <p:extLst>
              <p:ext uri="{D42A27DB-BD31-4B8C-83A1-F6EECF244321}">
                <p14:modId xmlns:p14="http://schemas.microsoft.com/office/powerpoint/2010/main" val="2984343107"/>
              </p:ext>
            </p:extLst>
          </p:nvPr>
        </p:nvGraphicFramePr>
        <p:xfrm>
          <a:off x="683568" y="2204864"/>
          <a:ext cx="7832780" cy="2511338"/>
        </p:xfrm>
        <a:graphic>
          <a:graphicData uri="http://schemas.openxmlformats.org/drawingml/2006/table">
            <a:tbl>
              <a:tblPr/>
              <a:tblGrid>
                <a:gridCol w="504056"/>
                <a:gridCol w="7328724"/>
              </a:tblGrid>
              <a:tr h="2479914">
                <a:tc>
                  <a:txBody>
                    <a:bodyPr/>
                    <a:lstStyle/>
                    <a:p>
                      <a:pPr algn="ctr" fontAlgn="t"/>
                      <a:r>
                        <a:rPr lang="ru-RU" sz="1600">
                          <a:solidFill>
                            <a:srgbClr val="898989"/>
                          </a:solidFill>
                          <a:effectLst/>
                          <a:latin typeface="inherit"/>
                        </a:rPr>
                        <a:t>1</a:t>
                      </a:r>
                    </a:p>
                    <a:p>
                      <a:pPr algn="ctr" fontAlgn="t"/>
                      <a:r>
                        <a:rPr lang="ru-RU" sz="1600">
                          <a:solidFill>
                            <a:srgbClr val="979797"/>
                          </a:solidFill>
                          <a:effectLst/>
                          <a:latin typeface="inherit"/>
                        </a:rPr>
                        <a:t>2</a:t>
                      </a:r>
                    </a:p>
                    <a:p>
                      <a:pPr algn="ctr" fontAlgn="t"/>
                      <a:r>
                        <a:rPr lang="ru-RU" sz="1600">
                          <a:solidFill>
                            <a:srgbClr val="898989"/>
                          </a:solidFill>
                          <a:effectLst/>
                          <a:latin typeface="inherit"/>
                        </a:rPr>
                        <a:t>3</a:t>
                      </a:r>
                    </a:p>
                    <a:p>
                      <a:pPr algn="ctr" fontAlgn="t"/>
                      <a:r>
                        <a:rPr lang="ru-RU" sz="1600">
                          <a:solidFill>
                            <a:srgbClr val="979797"/>
                          </a:solidFill>
                          <a:effectLst/>
                          <a:latin typeface="inherit"/>
                        </a:rPr>
                        <a:t>4</a:t>
                      </a:r>
                    </a:p>
                    <a:p>
                      <a:pPr algn="ctr" fontAlgn="t"/>
                      <a:r>
                        <a:rPr lang="ru-RU" sz="1600">
                          <a:solidFill>
                            <a:srgbClr val="898989"/>
                          </a:solidFill>
                          <a:effectLst/>
                          <a:latin typeface="inherit"/>
                        </a:rPr>
                        <a:t>5</a:t>
                      </a:r>
                    </a:p>
                    <a:p>
                      <a:pPr algn="ctr" fontAlgn="t"/>
                      <a:r>
                        <a:rPr lang="ru-RU" sz="1600">
                          <a:solidFill>
                            <a:srgbClr val="979797"/>
                          </a:solidFill>
                          <a:effectLst/>
                          <a:latin typeface="inherit"/>
                        </a:rPr>
                        <a:t>6</a:t>
                      </a:r>
                    </a:p>
                    <a:p>
                      <a:pPr algn="ctr" fontAlgn="t"/>
                      <a:r>
                        <a:rPr lang="ru-RU" sz="1600">
                          <a:solidFill>
                            <a:srgbClr val="898989"/>
                          </a:solidFill>
                          <a:effectLst/>
                          <a:latin typeface="inherit"/>
                        </a:rPr>
                        <a:t>7</a:t>
                      </a:r>
                    </a:p>
                    <a:p>
                      <a:pPr algn="ctr" fontAlgn="t"/>
                      <a:r>
                        <a:rPr lang="ru-RU" sz="1600">
                          <a:solidFill>
                            <a:srgbClr val="979797"/>
                          </a:solidFill>
                          <a:effectLst/>
                          <a:latin typeface="inherit"/>
                        </a:rPr>
                        <a:t>8</a:t>
                      </a:r>
                    </a:p>
                    <a:p>
                      <a:pPr algn="ctr" fontAlgn="t"/>
                      <a:r>
                        <a:rPr lang="ru-RU" sz="1600">
                          <a:solidFill>
                            <a:srgbClr val="898989"/>
                          </a:solidFill>
                          <a:effectLst/>
                          <a:latin typeface="inherit"/>
                        </a:rPr>
                        <a:t>9</a:t>
                      </a:r>
                    </a:p>
                    <a:p>
                      <a:pPr algn="ctr" fontAlgn="t"/>
                      <a:r>
                        <a:rPr lang="ru-RU" sz="1600">
                          <a:solidFill>
                            <a:srgbClr val="979797"/>
                          </a:solidFill>
                          <a:effectLst/>
                          <a:latin typeface="inherit"/>
                        </a:rPr>
                        <a:t>10</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600" dirty="0">
                          <a:solidFill>
                            <a:srgbClr val="B85C00"/>
                          </a:solidFill>
                          <a:effectLst/>
                          <a:latin typeface="inherit"/>
                        </a:rPr>
                        <a:t>#</a:t>
                      </a:r>
                      <a:r>
                        <a:rPr lang="ru-RU" sz="1600" dirty="0" err="1">
                          <a:solidFill>
                            <a:srgbClr val="B85C00"/>
                          </a:solidFill>
                          <a:effectLst/>
                          <a:latin typeface="inherit"/>
                        </a:rPr>
                        <a:t>include</a:t>
                      </a:r>
                      <a:r>
                        <a:rPr lang="ru-RU" sz="1600" dirty="0">
                          <a:solidFill>
                            <a:srgbClr val="B85C00"/>
                          </a:solidFill>
                          <a:effectLst/>
                          <a:latin typeface="inherit"/>
                        </a:rPr>
                        <a:t> &lt;</a:t>
                      </a:r>
                      <a:r>
                        <a:rPr lang="ru-RU" sz="1600" dirty="0" err="1">
                          <a:solidFill>
                            <a:srgbClr val="B85C00"/>
                          </a:solidFill>
                          <a:effectLst/>
                          <a:latin typeface="inherit"/>
                        </a:rPr>
                        <a:t>iostream</a:t>
                      </a:r>
                      <a:r>
                        <a:rPr lang="ru-RU" sz="1600" dirty="0">
                          <a:solidFill>
                            <a:srgbClr val="B85C00"/>
                          </a:solidFill>
                          <a:effectLst/>
                          <a:latin typeface="inherit"/>
                        </a:rPr>
                        <a:t>&gt;</a:t>
                      </a:r>
                      <a:endParaRPr lang="ru-RU" sz="1600" dirty="0">
                        <a:solidFill>
                          <a:srgbClr val="FFFFFF"/>
                        </a:solidFill>
                        <a:effectLst/>
                        <a:latin typeface="inherit"/>
                      </a:endParaRPr>
                    </a:p>
                    <a:p>
                      <a:pPr algn="l" fontAlgn="t"/>
                      <a:r>
                        <a:rPr lang="ru-RU" sz="1600" dirty="0">
                          <a:solidFill>
                            <a:srgbClr val="FFFFFF"/>
                          </a:solidFill>
                          <a:effectLst/>
                          <a:latin typeface="inherit"/>
                        </a:rPr>
                        <a:t> </a:t>
                      </a:r>
                    </a:p>
                    <a:p>
                      <a:pPr algn="l" fontAlgn="t"/>
                      <a:r>
                        <a:rPr lang="ru-RU" sz="1600" dirty="0" err="1">
                          <a:solidFill>
                            <a:srgbClr val="66D9EF"/>
                          </a:solidFill>
                          <a:effectLst/>
                          <a:latin typeface="inherit"/>
                        </a:rPr>
                        <a:t>int</a:t>
                      </a:r>
                      <a:r>
                        <a:rPr lang="ru-RU" sz="1600" dirty="0">
                          <a:solidFill>
                            <a:srgbClr val="006FE0"/>
                          </a:solidFill>
                          <a:effectLst/>
                          <a:latin typeface="inherit"/>
                        </a:rPr>
                        <a:t> </a:t>
                      </a:r>
                      <a:r>
                        <a:rPr lang="ru-RU" sz="1600" dirty="0" err="1">
                          <a:solidFill>
                            <a:srgbClr val="66D9EF"/>
                          </a:solidFill>
                          <a:effectLst/>
                          <a:latin typeface="inherit"/>
                        </a:rPr>
                        <a:t>main</a:t>
                      </a:r>
                      <a:r>
                        <a:rPr lang="ru-RU" sz="1600" dirty="0">
                          <a:solidFill>
                            <a:srgbClr val="F8F8F2"/>
                          </a:solidFill>
                          <a:effectLst/>
                          <a:latin typeface="inherit"/>
                        </a:rPr>
                        <a:t>()</a:t>
                      </a:r>
                      <a:endParaRPr lang="ru-RU" sz="1600" dirty="0">
                        <a:solidFill>
                          <a:srgbClr val="FFFFFF"/>
                        </a:solidFill>
                        <a:effectLst/>
                        <a:latin typeface="inherit"/>
                      </a:endParaRPr>
                    </a:p>
                    <a:p>
                      <a:pPr algn="l" fontAlgn="t"/>
                      <a:r>
                        <a:rPr lang="ru-RU" sz="1600" dirty="0">
                          <a:solidFill>
                            <a:srgbClr val="F8F8F2"/>
                          </a:solidFill>
                          <a:effectLst/>
                          <a:latin typeface="inherit"/>
                        </a:rPr>
                        <a:t>{</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ru-RU" sz="1600" dirty="0" err="1">
                          <a:solidFill>
                            <a:srgbClr val="66D9EF"/>
                          </a:solidFill>
                          <a:effectLst/>
                          <a:latin typeface="inherit"/>
                        </a:rPr>
                        <a:t>int</a:t>
                      </a:r>
                      <a:r>
                        <a:rPr lang="ru-RU" sz="1600" dirty="0">
                          <a:solidFill>
                            <a:srgbClr val="006FE0"/>
                          </a:solidFill>
                          <a:effectLst/>
                          <a:latin typeface="inherit"/>
                        </a:rPr>
                        <a:t> </a:t>
                      </a:r>
                      <a:r>
                        <a:rPr lang="ru-RU" sz="1600" dirty="0">
                          <a:solidFill>
                            <a:srgbClr val="66D9EF"/>
                          </a:solidFill>
                          <a:effectLst/>
                          <a:latin typeface="inherit"/>
                        </a:rPr>
                        <a:t>x</a:t>
                      </a:r>
                      <a:r>
                        <a:rPr lang="ru-RU" sz="1600" dirty="0">
                          <a:solidFill>
                            <a:srgbClr val="F8F8F2"/>
                          </a:solidFill>
                          <a:effectLst/>
                          <a:latin typeface="inherit"/>
                        </a:rPr>
                        <a:t>(</a:t>
                      </a:r>
                      <a:r>
                        <a:rPr lang="ru-RU" sz="1600" dirty="0">
                          <a:solidFill>
                            <a:srgbClr val="E7A37A"/>
                          </a:solidFill>
                          <a:effectLst/>
                          <a:latin typeface="inherit"/>
                        </a:rPr>
                        <a:t>4</a:t>
                      </a:r>
                      <a:r>
                        <a:rPr lang="ru-RU" sz="1600" dirty="0">
                          <a:solidFill>
                            <a:srgbClr val="F8F8F2"/>
                          </a:solidFill>
                          <a:effectLst/>
                          <a:latin typeface="inherit"/>
                        </a:rPr>
                        <a:t>);</a:t>
                      </a:r>
                      <a:r>
                        <a:rPr lang="ru-RU" sz="1600" dirty="0">
                          <a:solidFill>
                            <a:srgbClr val="006FE0"/>
                          </a:solidFill>
                          <a:effectLst/>
                          <a:latin typeface="inherit"/>
                        </a:rPr>
                        <a:t> </a:t>
                      </a:r>
                      <a:r>
                        <a:rPr lang="ru-RU" sz="1600" i="1" dirty="0">
                          <a:solidFill>
                            <a:srgbClr val="7EA16C"/>
                          </a:solidFill>
                          <a:effectLst/>
                          <a:latin typeface="inherit"/>
                        </a:rPr>
                        <a:t>// переменная x создаётся и инициализируется здесь </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ru-RU" sz="1600" dirty="0" err="1">
                          <a:solidFill>
                            <a:srgbClr val="66D9EF"/>
                          </a:solidFill>
                          <a:effectLst/>
                          <a:latin typeface="inherit"/>
                        </a:rPr>
                        <a:t>double</a:t>
                      </a:r>
                      <a:r>
                        <a:rPr lang="ru-RU" sz="1600" dirty="0">
                          <a:solidFill>
                            <a:srgbClr val="006FE0"/>
                          </a:solidFill>
                          <a:effectLst/>
                          <a:latin typeface="inherit"/>
                        </a:rPr>
                        <a:t> </a:t>
                      </a:r>
                      <a:r>
                        <a:rPr lang="ru-RU" sz="1600" dirty="0">
                          <a:solidFill>
                            <a:srgbClr val="66D9EF"/>
                          </a:solidFill>
                          <a:effectLst/>
                          <a:latin typeface="inherit"/>
                        </a:rPr>
                        <a:t>y</a:t>
                      </a:r>
                      <a:r>
                        <a:rPr lang="ru-RU" sz="1600" dirty="0">
                          <a:solidFill>
                            <a:srgbClr val="F8F8F2"/>
                          </a:solidFill>
                          <a:effectLst/>
                          <a:latin typeface="inherit"/>
                        </a:rPr>
                        <a:t>(</a:t>
                      </a:r>
                      <a:r>
                        <a:rPr lang="ru-RU" sz="1600" dirty="0">
                          <a:solidFill>
                            <a:srgbClr val="E7A37A"/>
                          </a:solidFill>
                          <a:effectLst/>
                          <a:latin typeface="inherit"/>
                        </a:rPr>
                        <a:t>5.0</a:t>
                      </a:r>
                      <a:r>
                        <a:rPr lang="ru-RU" sz="1600" dirty="0">
                          <a:solidFill>
                            <a:srgbClr val="F8F8F2"/>
                          </a:solidFill>
                          <a:effectLst/>
                          <a:latin typeface="inherit"/>
                        </a:rPr>
                        <a:t>);</a:t>
                      </a:r>
                      <a:r>
                        <a:rPr lang="ru-RU" sz="1600" dirty="0">
                          <a:solidFill>
                            <a:srgbClr val="006FE0"/>
                          </a:solidFill>
                          <a:effectLst/>
                          <a:latin typeface="inherit"/>
                        </a:rPr>
                        <a:t> </a:t>
                      </a:r>
                      <a:r>
                        <a:rPr lang="ru-RU" sz="1600" i="1" dirty="0">
                          <a:solidFill>
                            <a:srgbClr val="7EA16C"/>
                          </a:solidFill>
                          <a:effectLst/>
                          <a:latin typeface="inherit"/>
                        </a:rPr>
                        <a:t>// переменная y создаётся и инициализируется здесь</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ru-RU" sz="1600" dirty="0" err="1">
                          <a:solidFill>
                            <a:srgbClr val="F92672"/>
                          </a:solidFill>
                          <a:effectLst/>
                          <a:latin typeface="inherit"/>
                        </a:rPr>
                        <a:t>return</a:t>
                      </a:r>
                      <a:r>
                        <a:rPr lang="ru-RU" sz="1600" dirty="0">
                          <a:solidFill>
                            <a:srgbClr val="006FE0"/>
                          </a:solidFill>
                          <a:effectLst/>
                          <a:latin typeface="inherit"/>
                        </a:rPr>
                        <a:t> </a:t>
                      </a:r>
                      <a:r>
                        <a:rPr lang="ru-RU" sz="1600" dirty="0">
                          <a:solidFill>
                            <a:srgbClr val="E7A37A"/>
                          </a:solidFill>
                          <a:effectLst/>
                          <a:latin typeface="inherit"/>
                        </a:rPr>
                        <a:t>0</a:t>
                      </a:r>
                      <a:r>
                        <a:rPr lang="ru-RU" sz="1600" dirty="0">
                          <a:solidFill>
                            <a:srgbClr val="F8F8F2"/>
                          </a:solidFill>
                          <a:effectLst/>
                          <a:latin typeface="inherit"/>
                        </a:rPr>
                        <a:t>;</a:t>
                      </a:r>
                      <a:endParaRPr lang="ru-RU" sz="1600" dirty="0">
                        <a:solidFill>
                          <a:srgbClr val="FFFFFF"/>
                        </a:solidFill>
                        <a:effectLst/>
                        <a:latin typeface="inherit"/>
                      </a:endParaRPr>
                    </a:p>
                    <a:p>
                      <a:pPr algn="l" fontAlgn="t"/>
                      <a:r>
                        <a:rPr lang="ru-RU" sz="1600" dirty="0">
                          <a:solidFill>
                            <a:srgbClr val="F8F8F2"/>
                          </a:solidFill>
                          <a:effectLst/>
                          <a:latin typeface="inherit"/>
                        </a:rPr>
                        <a:t>}</a:t>
                      </a:r>
                      <a:r>
                        <a:rPr lang="ru-RU" sz="1600" dirty="0">
                          <a:solidFill>
                            <a:srgbClr val="006FE0"/>
                          </a:solidFill>
                          <a:effectLst/>
                          <a:latin typeface="inherit"/>
                        </a:rPr>
                        <a:t> </a:t>
                      </a:r>
                      <a:r>
                        <a:rPr lang="ru-RU" sz="1600" i="1" dirty="0">
                          <a:solidFill>
                            <a:srgbClr val="7EA16C"/>
                          </a:solidFill>
                          <a:effectLst/>
                          <a:latin typeface="inherit"/>
                        </a:rPr>
                        <a:t>// x и y выходят из области видимости и уничтожаются здесь</a:t>
                      </a:r>
                      <a:endParaRPr lang="ru-RU" sz="16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4</a:t>
            </a:fld>
            <a:endParaRPr lang="ru-RU"/>
          </a:p>
        </p:txBody>
      </p:sp>
    </p:spTree>
    <p:extLst>
      <p:ext uri="{BB962C8B-B14F-4D97-AF65-F5344CB8AC3E}">
        <p14:creationId xmlns:p14="http://schemas.microsoft.com/office/powerpoint/2010/main" val="384334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546631476"/>
              </p:ext>
            </p:extLst>
          </p:nvPr>
        </p:nvGraphicFramePr>
        <p:xfrm>
          <a:off x="454630" y="1921792"/>
          <a:ext cx="7933794" cy="4230441"/>
        </p:xfrm>
        <a:graphic>
          <a:graphicData uri="http://schemas.openxmlformats.org/drawingml/2006/table">
            <a:tbl>
              <a:tblPr/>
              <a:tblGrid>
                <a:gridCol w="395965"/>
                <a:gridCol w="7537829"/>
              </a:tblGrid>
              <a:tr h="4230441">
                <a:tc>
                  <a:txBody>
                    <a:bodyPr/>
                    <a:lstStyle/>
                    <a:p>
                      <a:pPr algn="ctr" fontAlgn="t"/>
                      <a:r>
                        <a:rPr lang="ru-RU" sz="1600" dirty="0">
                          <a:solidFill>
                            <a:srgbClr val="898989"/>
                          </a:solidFill>
                          <a:effectLst/>
                          <a:latin typeface="inherit"/>
                        </a:rPr>
                        <a:t>1</a:t>
                      </a:r>
                    </a:p>
                    <a:p>
                      <a:pPr algn="ctr" fontAlgn="t"/>
                      <a:r>
                        <a:rPr lang="ru-RU" sz="1600" dirty="0">
                          <a:solidFill>
                            <a:srgbClr val="979797"/>
                          </a:solidFill>
                          <a:effectLst/>
                          <a:latin typeface="inherit"/>
                        </a:rPr>
                        <a:t>2</a:t>
                      </a:r>
                    </a:p>
                    <a:p>
                      <a:pPr algn="ctr" fontAlgn="t"/>
                      <a:r>
                        <a:rPr lang="ru-RU" sz="1600" dirty="0">
                          <a:solidFill>
                            <a:srgbClr val="898989"/>
                          </a:solidFill>
                          <a:effectLst/>
                          <a:latin typeface="inherit"/>
                        </a:rPr>
                        <a:t>3</a:t>
                      </a:r>
                    </a:p>
                    <a:p>
                      <a:pPr algn="ctr" fontAlgn="t"/>
                      <a:r>
                        <a:rPr lang="ru-RU" sz="1600" dirty="0">
                          <a:solidFill>
                            <a:srgbClr val="979797"/>
                          </a:solidFill>
                          <a:effectLst/>
                          <a:latin typeface="inherit"/>
                        </a:rPr>
                        <a:t>4</a:t>
                      </a:r>
                    </a:p>
                    <a:p>
                      <a:pPr algn="ctr" fontAlgn="t"/>
                      <a:r>
                        <a:rPr lang="ru-RU" sz="1600" dirty="0">
                          <a:solidFill>
                            <a:srgbClr val="898989"/>
                          </a:solidFill>
                          <a:effectLst/>
                          <a:latin typeface="inherit"/>
                        </a:rPr>
                        <a:t>5</a:t>
                      </a:r>
                    </a:p>
                    <a:p>
                      <a:pPr algn="ctr" fontAlgn="t"/>
                      <a:r>
                        <a:rPr lang="ru-RU" sz="1600" dirty="0">
                          <a:solidFill>
                            <a:srgbClr val="979797"/>
                          </a:solidFill>
                          <a:effectLst/>
                          <a:latin typeface="inherit"/>
                        </a:rPr>
                        <a:t>6</a:t>
                      </a:r>
                    </a:p>
                    <a:p>
                      <a:pPr algn="ctr" fontAlgn="t"/>
                      <a:r>
                        <a:rPr lang="ru-RU" sz="1600" dirty="0">
                          <a:solidFill>
                            <a:srgbClr val="898989"/>
                          </a:solidFill>
                          <a:effectLst/>
                          <a:latin typeface="inherit"/>
                        </a:rPr>
                        <a:t>7</a:t>
                      </a:r>
                    </a:p>
                    <a:p>
                      <a:pPr algn="ctr" fontAlgn="t"/>
                      <a:r>
                        <a:rPr lang="ru-RU" sz="1600" dirty="0">
                          <a:solidFill>
                            <a:srgbClr val="979797"/>
                          </a:solidFill>
                          <a:effectLst/>
                          <a:latin typeface="inherit"/>
                        </a:rPr>
                        <a:t>8</a:t>
                      </a:r>
                    </a:p>
                    <a:p>
                      <a:pPr algn="ctr" fontAlgn="t"/>
                      <a:r>
                        <a:rPr lang="ru-RU" sz="1600" dirty="0">
                          <a:solidFill>
                            <a:srgbClr val="898989"/>
                          </a:solidFill>
                          <a:effectLst/>
                          <a:latin typeface="inherit"/>
                        </a:rPr>
                        <a:t>9</a:t>
                      </a:r>
                    </a:p>
                    <a:p>
                      <a:pPr algn="ctr" fontAlgn="t"/>
                      <a:r>
                        <a:rPr lang="ru-RU" sz="1600" dirty="0">
                          <a:solidFill>
                            <a:srgbClr val="979797"/>
                          </a:solidFill>
                          <a:effectLst/>
                          <a:latin typeface="inherit"/>
                        </a:rPr>
                        <a:t>10</a:t>
                      </a:r>
                    </a:p>
                    <a:p>
                      <a:pPr algn="ctr" fontAlgn="t"/>
                      <a:r>
                        <a:rPr lang="ru-RU" sz="1600" dirty="0">
                          <a:solidFill>
                            <a:srgbClr val="898989"/>
                          </a:solidFill>
                          <a:effectLst/>
                          <a:latin typeface="inherit"/>
                        </a:rPr>
                        <a:t>11</a:t>
                      </a:r>
                    </a:p>
                    <a:p>
                      <a:pPr algn="ctr" fontAlgn="t"/>
                      <a:r>
                        <a:rPr lang="ru-RU" sz="1600" dirty="0">
                          <a:solidFill>
                            <a:srgbClr val="979797"/>
                          </a:solidFill>
                          <a:effectLst/>
                          <a:latin typeface="inherit"/>
                        </a:rPr>
                        <a:t>12</a:t>
                      </a:r>
                    </a:p>
                    <a:p>
                      <a:pPr algn="ctr" fontAlgn="t"/>
                      <a:r>
                        <a:rPr lang="ru-RU" sz="1600" dirty="0">
                          <a:solidFill>
                            <a:srgbClr val="898989"/>
                          </a:solidFill>
                          <a:effectLst/>
                          <a:latin typeface="inherit"/>
                        </a:rPr>
                        <a:t>13</a:t>
                      </a:r>
                    </a:p>
                    <a:p>
                      <a:pPr algn="ctr" fontAlgn="t"/>
                      <a:r>
                        <a:rPr lang="ru-RU" sz="1600" dirty="0">
                          <a:solidFill>
                            <a:srgbClr val="979797"/>
                          </a:solidFill>
                          <a:effectLst/>
                          <a:latin typeface="inherit"/>
                        </a:rPr>
                        <a:t>14</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600" dirty="0">
                          <a:solidFill>
                            <a:srgbClr val="B85C00"/>
                          </a:solidFill>
                          <a:effectLst/>
                          <a:latin typeface="inherit"/>
                        </a:rPr>
                        <a:t>#</a:t>
                      </a:r>
                      <a:r>
                        <a:rPr lang="ru-RU" sz="1600" dirty="0" err="1">
                          <a:solidFill>
                            <a:srgbClr val="B85C00"/>
                          </a:solidFill>
                          <a:effectLst/>
                          <a:latin typeface="inherit"/>
                        </a:rPr>
                        <a:t>include</a:t>
                      </a:r>
                      <a:r>
                        <a:rPr lang="ru-RU" sz="1600" dirty="0">
                          <a:solidFill>
                            <a:srgbClr val="B85C00"/>
                          </a:solidFill>
                          <a:effectLst/>
                          <a:latin typeface="inherit"/>
                        </a:rPr>
                        <a:t> &lt;</a:t>
                      </a:r>
                      <a:r>
                        <a:rPr lang="ru-RU" sz="1600" dirty="0" err="1">
                          <a:solidFill>
                            <a:srgbClr val="B85C00"/>
                          </a:solidFill>
                          <a:effectLst/>
                          <a:latin typeface="inherit"/>
                        </a:rPr>
                        <a:t>iostream</a:t>
                      </a:r>
                      <a:r>
                        <a:rPr lang="ru-RU" sz="1600" dirty="0">
                          <a:solidFill>
                            <a:srgbClr val="B85C00"/>
                          </a:solidFill>
                          <a:effectLst/>
                          <a:latin typeface="inherit"/>
                        </a:rPr>
                        <a:t>&gt;</a:t>
                      </a:r>
                      <a:endParaRPr lang="ru-RU" sz="1600" dirty="0">
                        <a:solidFill>
                          <a:srgbClr val="FFFFFF"/>
                        </a:solidFill>
                        <a:effectLst/>
                        <a:latin typeface="inherit"/>
                      </a:endParaRPr>
                    </a:p>
                    <a:p>
                      <a:pPr algn="l" fontAlgn="t"/>
                      <a:r>
                        <a:rPr lang="ru-RU" sz="1600" dirty="0">
                          <a:solidFill>
                            <a:srgbClr val="FFFFFF"/>
                          </a:solidFill>
                          <a:effectLst/>
                          <a:latin typeface="inherit"/>
                        </a:rPr>
                        <a:t> </a:t>
                      </a:r>
                    </a:p>
                    <a:p>
                      <a:pPr algn="l" fontAlgn="t"/>
                      <a:r>
                        <a:rPr lang="ru-RU" sz="1600" dirty="0" err="1">
                          <a:solidFill>
                            <a:srgbClr val="66D9EF"/>
                          </a:solidFill>
                          <a:effectLst/>
                          <a:latin typeface="inherit"/>
                        </a:rPr>
                        <a:t>int</a:t>
                      </a:r>
                      <a:r>
                        <a:rPr lang="ru-RU" sz="1600" dirty="0">
                          <a:solidFill>
                            <a:srgbClr val="006FE0"/>
                          </a:solidFill>
                          <a:effectLst/>
                          <a:latin typeface="inherit"/>
                        </a:rPr>
                        <a:t> </a:t>
                      </a:r>
                      <a:r>
                        <a:rPr lang="ru-RU" sz="1600" dirty="0" err="1">
                          <a:solidFill>
                            <a:srgbClr val="66D9EF"/>
                          </a:solidFill>
                          <a:effectLst/>
                          <a:latin typeface="inherit"/>
                        </a:rPr>
                        <a:t>main</a:t>
                      </a:r>
                      <a:r>
                        <a:rPr lang="ru-RU" sz="1600" dirty="0">
                          <a:solidFill>
                            <a:srgbClr val="F8F8F2"/>
                          </a:solidFill>
                          <a:effectLst/>
                          <a:latin typeface="inherit"/>
                        </a:rPr>
                        <a:t>()</a:t>
                      </a:r>
                      <a:r>
                        <a:rPr lang="ru-RU" sz="1600" dirty="0">
                          <a:solidFill>
                            <a:srgbClr val="006FE0"/>
                          </a:solidFill>
                          <a:effectLst/>
                          <a:latin typeface="inherit"/>
                        </a:rPr>
                        <a:t> </a:t>
                      </a:r>
                      <a:r>
                        <a:rPr lang="ru-RU" sz="1600" i="1" dirty="0">
                          <a:solidFill>
                            <a:srgbClr val="7EA16C"/>
                          </a:solidFill>
                          <a:effectLst/>
                          <a:latin typeface="inherit"/>
                        </a:rPr>
                        <a:t>// внешний блок</a:t>
                      </a:r>
                      <a:endParaRPr lang="ru-RU" sz="1600" dirty="0">
                        <a:solidFill>
                          <a:srgbClr val="FFFFFF"/>
                        </a:solidFill>
                        <a:effectLst/>
                        <a:latin typeface="inherit"/>
                      </a:endParaRPr>
                    </a:p>
                    <a:p>
                      <a:pPr algn="l" fontAlgn="t"/>
                      <a:r>
                        <a:rPr lang="ru-RU" sz="1600" dirty="0">
                          <a:solidFill>
                            <a:srgbClr val="F8F8F2"/>
                          </a:solidFill>
                          <a:effectLst/>
                          <a:latin typeface="inherit"/>
                        </a:rPr>
                        <a:t>{</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ru-RU" sz="1600" dirty="0" err="1">
                          <a:solidFill>
                            <a:srgbClr val="66D9EF"/>
                          </a:solidFill>
                          <a:effectLst/>
                          <a:latin typeface="inherit"/>
                        </a:rPr>
                        <a:t>int</a:t>
                      </a:r>
                      <a:r>
                        <a:rPr lang="ru-RU" sz="1600" dirty="0">
                          <a:solidFill>
                            <a:srgbClr val="006FE0"/>
                          </a:solidFill>
                          <a:effectLst/>
                          <a:latin typeface="inherit"/>
                        </a:rPr>
                        <a:t> </a:t>
                      </a:r>
                      <a:r>
                        <a:rPr lang="ru-RU" sz="1600" dirty="0">
                          <a:solidFill>
                            <a:srgbClr val="66D9EF"/>
                          </a:solidFill>
                          <a:effectLst/>
                          <a:latin typeface="inherit"/>
                        </a:rPr>
                        <a:t>m</a:t>
                      </a:r>
                      <a:r>
                        <a:rPr lang="ru-RU" sz="1600" dirty="0">
                          <a:solidFill>
                            <a:srgbClr val="F8F8F2"/>
                          </a:solidFill>
                          <a:effectLst/>
                          <a:latin typeface="inherit"/>
                        </a:rPr>
                        <a:t>(</a:t>
                      </a:r>
                      <a:r>
                        <a:rPr lang="ru-RU" sz="1600" dirty="0">
                          <a:solidFill>
                            <a:srgbClr val="E7A37A"/>
                          </a:solidFill>
                          <a:effectLst/>
                          <a:latin typeface="inherit"/>
                        </a:rPr>
                        <a:t>4</a:t>
                      </a:r>
                      <a:r>
                        <a:rPr lang="ru-RU" sz="1600" dirty="0">
                          <a:solidFill>
                            <a:srgbClr val="F8F8F2"/>
                          </a:solidFill>
                          <a:effectLst/>
                          <a:latin typeface="inherit"/>
                        </a:rPr>
                        <a:t>);</a:t>
                      </a:r>
                      <a:r>
                        <a:rPr lang="ru-RU" sz="1600" dirty="0">
                          <a:solidFill>
                            <a:srgbClr val="006FE0"/>
                          </a:solidFill>
                          <a:effectLst/>
                          <a:latin typeface="inherit"/>
                        </a:rPr>
                        <a:t> </a:t>
                      </a:r>
                      <a:r>
                        <a:rPr lang="ru-RU" sz="1600" i="1" dirty="0">
                          <a:solidFill>
                            <a:srgbClr val="7EA16C"/>
                          </a:solidFill>
                          <a:effectLst/>
                          <a:latin typeface="inherit"/>
                        </a:rPr>
                        <a:t>// переменная m создаётся и инициализируется здесь </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ru-RU" sz="1600" dirty="0">
                          <a:solidFill>
                            <a:srgbClr val="F8F8F2"/>
                          </a:solidFill>
                          <a:effectLst/>
                          <a:latin typeface="inherit"/>
                        </a:rPr>
                        <a:t>{</a:t>
                      </a:r>
                      <a:r>
                        <a:rPr lang="ru-RU" sz="1600" dirty="0">
                          <a:solidFill>
                            <a:srgbClr val="006FE0"/>
                          </a:solidFill>
                          <a:effectLst/>
                          <a:latin typeface="inherit"/>
                        </a:rPr>
                        <a:t> </a:t>
                      </a:r>
                      <a:r>
                        <a:rPr lang="ru-RU" sz="1600" i="1" dirty="0">
                          <a:solidFill>
                            <a:srgbClr val="7EA16C"/>
                          </a:solidFill>
                          <a:effectLst/>
                          <a:latin typeface="inherit"/>
                        </a:rPr>
                        <a:t>// Начало вложенного блока </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ru-RU" sz="1600" dirty="0" err="1">
                          <a:solidFill>
                            <a:srgbClr val="66D9EF"/>
                          </a:solidFill>
                          <a:effectLst/>
                          <a:latin typeface="inherit"/>
                        </a:rPr>
                        <a:t>double</a:t>
                      </a:r>
                      <a:r>
                        <a:rPr lang="ru-RU" sz="1600" dirty="0">
                          <a:solidFill>
                            <a:srgbClr val="006FE0"/>
                          </a:solidFill>
                          <a:effectLst/>
                          <a:latin typeface="inherit"/>
                        </a:rPr>
                        <a:t> </a:t>
                      </a:r>
                      <a:r>
                        <a:rPr lang="ru-RU" sz="1600" dirty="0">
                          <a:solidFill>
                            <a:srgbClr val="66D9EF"/>
                          </a:solidFill>
                          <a:effectLst/>
                          <a:latin typeface="inherit"/>
                        </a:rPr>
                        <a:t>k</a:t>
                      </a:r>
                      <a:r>
                        <a:rPr lang="ru-RU" sz="1600" dirty="0">
                          <a:solidFill>
                            <a:srgbClr val="F8F8F2"/>
                          </a:solidFill>
                          <a:effectLst/>
                          <a:latin typeface="inherit"/>
                        </a:rPr>
                        <a:t>(</a:t>
                      </a:r>
                      <a:r>
                        <a:rPr lang="ru-RU" sz="1600" dirty="0">
                          <a:solidFill>
                            <a:srgbClr val="E7A37A"/>
                          </a:solidFill>
                          <a:effectLst/>
                          <a:latin typeface="inherit"/>
                        </a:rPr>
                        <a:t>5.0</a:t>
                      </a:r>
                      <a:r>
                        <a:rPr lang="ru-RU" sz="1600" dirty="0">
                          <a:solidFill>
                            <a:srgbClr val="F8F8F2"/>
                          </a:solidFill>
                          <a:effectLst/>
                          <a:latin typeface="inherit"/>
                        </a:rPr>
                        <a:t>);</a:t>
                      </a:r>
                      <a:r>
                        <a:rPr lang="ru-RU" sz="1600" dirty="0">
                          <a:solidFill>
                            <a:srgbClr val="006FE0"/>
                          </a:solidFill>
                          <a:effectLst/>
                          <a:latin typeface="inherit"/>
                        </a:rPr>
                        <a:t> </a:t>
                      </a:r>
                      <a:r>
                        <a:rPr lang="ru-RU" sz="1600" i="1" dirty="0">
                          <a:solidFill>
                            <a:srgbClr val="7EA16C"/>
                          </a:solidFill>
                          <a:effectLst/>
                          <a:latin typeface="inherit"/>
                        </a:rPr>
                        <a:t>// переменная k создаётся и инициализируется здесь</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ru-RU" sz="1600" dirty="0">
                          <a:solidFill>
                            <a:srgbClr val="F8F8F2"/>
                          </a:solidFill>
                          <a:effectLst/>
                          <a:latin typeface="inherit"/>
                        </a:rPr>
                        <a:t>}</a:t>
                      </a:r>
                      <a:r>
                        <a:rPr lang="ru-RU" sz="1600" dirty="0">
                          <a:solidFill>
                            <a:srgbClr val="006FE0"/>
                          </a:solidFill>
                          <a:effectLst/>
                          <a:latin typeface="inherit"/>
                        </a:rPr>
                        <a:t> </a:t>
                      </a:r>
                      <a:r>
                        <a:rPr lang="ru-RU" sz="1600" i="1" dirty="0">
                          <a:solidFill>
                            <a:srgbClr val="7EA16C"/>
                          </a:solidFill>
                          <a:effectLst/>
                          <a:latin typeface="inherit"/>
                        </a:rPr>
                        <a:t>// k выходит из области видимости и уничтожается здесь </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ru-RU" sz="1600" i="1" dirty="0">
                          <a:solidFill>
                            <a:srgbClr val="7EA16C"/>
                          </a:solidFill>
                          <a:effectLst/>
                          <a:latin typeface="inherit"/>
                        </a:rPr>
                        <a:t>// Переменная k не может быть использована здесь, так как она уже уничтожена!</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ru-RU" sz="1600" dirty="0" err="1">
                          <a:solidFill>
                            <a:srgbClr val="F92672"/>
                          </a:solidFill>
                          <a:effectLst/>
                          <a:latin typeface="inherit"/>
                        </a:rPr>
                        <a:t>return</a:t>
                      </a:r>
                      <a:r>
                        <a:rPr lang="ru-RU" sz="1600" dirty="0">
                          <a:solidFill>
                            <a:srgbClr val="006FE0"/>
                          </a:solidFill>
                          <a:effectLst/>
                          <a:latin typeface="inherit"/>
                        </a:rPr>
                        <a:t> </a:t>
                      </a:r>
                      <a:r>
                        <a:rPr lang="ru-RU" sz="1600" dirty="0">
                          <a:solidFill>
                            <a:srgbClr val="E7A37A"/>
                          </a:solidFill>
                          <a:effectLst/>
                          <a:latin typeface="inherit"/>
                        </a:rPr>
                        <a:t>0</a:t>
                      </a:r>
                      <a:r>
                        <a:rPr lang="ru-RU" sz="1600" dirty="0">
                          <a:solidFill>
                            <a:srgbClr val="F8F8F2"/>
                          </a:solidFill>
                          <a:effectLst/>
                          <a:latin typeface="inherit"/>
                        </a:rPr>
                        <a:t>;</a:t>
                      </a:r>
                      <a:endParaRPr lang="ru-RU" sz="1600" dirty="0">
                        <a:solidFill>
                          <a:srgbClr val="FFFFFF"/>
                        </a:solidFill>
                        <a:effectLst/>
                        <a:latin typeface="inherit"/>
                      </a:endParaRPr>
                    </a:p>
                    <a:p>
                      <a:pPr algn="l" fontAlgn="t"/>
                      <a:r>
                        <a:rPr lang="ru-RU" sz="1600" dirty="0">
                          <a:solidFill>
                            <a:srgbClr val="F8F8F2"/>
                          </a:solidFill>
                          <a:effectLst/>
                          <a:latin typeface="inherit"/>
                        </a:rPr>
                        <a:t>}</a:t>
                      </a:r>
                      <a:r>
                        <a:rPr lang="ru-RU" sz="1600" dirty="0">
                          <a:solidFill>
                            <a:srgbClr val="006FE0"/>
                          </a:solidFill>
                          <a:effectLst/>
                          <a:latin typeface="inherit"/>
                        </a:rPr>
                        <a:t> </a:t>
                      </a:r>
                      <a:r>
                        <a:rPr lang="ru-RU" sz="1600" i="1" dirty="0">
                          <a:solidFill>
                            <a:srgbClr val="7EA16C"/>
                          </a:solidFill>
                          <a:effectLst/>
                          <a:latin typeface="inherit"/>
                        </a:rPr>
                        <a:t>// Переменная m выходит из области видимости и уничтожается здесь</a:t>
                      </a:r>
                      <a:endParaRPr lang="ru-RU" sz="16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5</a:t>
            </a:fld>
            <a:endParaRPr lang="ru-RU"/>
          </a:p>
        </p:txBody>
      </p:sp>
    </p:spTree>
    <p:extLst>
      <p:ext uri="{BB962C8B-B14F-4D97-AF65-F5344CB8AC3E}">
        <p14:creationId xmlns:p14="http://schemas.microsoft.com/office/powerpoint/2010/main" val="156275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3500042251"/>
              </p:ext>
            </p:extLst>
          </p:nvPr>
        </p:nvGraphicFramePr>
        <p:xfrm>
          <a:off x="904501" y="1528450"/>
          <a:ext cx="6572998" cy="4873625"/>
        </p:xfrm>
        <a:graphic>
          <a:graphicData uri="http://schemas.openxmlformats.org/drawingml/2006/table">
            <a:tbl>
              <a:tblPr/>
              <a:tblGrid>
                <a:gridCol w="355131"/>
                <a:gridCol w="6217867"/>
              </a:tblGrid>
              <a:tr h="4873625">
                <a:tc>
                  <a:txBody>
                    <a:bodyPr/>
                    <a:lstStyle/>
                    <a:p>
                      <a:pPr algn="ctr" fontAlgn="t"/>
                      <a:r>
                        <a:rPr lang="ru-RU" sz="1600">
                          <a:solidFill>
                            <a:srgbClr val="898989"/>
                          </a:solidFill>
                          <a:effectLst/>
                          <a:latin typeface="inherit"/>
                        </a:rPr>
                        <a:t>1</a:t>
                      </a:r>
                    </a:p>
                    <a:p>
                      <a:pPr algn="ctr" fontAlgn="t"/>
                      <a:r>
                        <a:rPr lang="ru-RU" sz="1600">
                          <a:solidFill>
                            <a:srgbClr val="979797"/>
                          </a:solidFill>
                          <a:effectLst/>
                          <a:latin typeface="inherit"/>
                        </a:rPr>
                        <a:t>2</a:t>
                      </a:r>
                    </a:p>
                    <a:p>
                      <a:pPr algn="ctr" fontAlgn="t"/>
                      <a:r>
                        <a:rPr lang="ru-RU" sz="1600">
                          <a:solidFill>
                            <a:srgbClr val="898989"/>
                          </a:solidFill>
                          <a:effectLst/>
                          <a:latin typeface="inherit"/>
                        </a:rPr>
                        <a:t>3</a:t>
                      </a:r>
                    </a:p>
                    <a:p>
                      <a:pPr algn="ctr" fontAlgn="t"/>
                      <a:r>
                        <a:rPr lang="ru-RU" sz="1600">
                          <a:solidFill>
                            <a:srgbClr val="979797"/>
                          </a:solidFill>
                          <a:effectLst/>
                          <a:latin typeface="inherit"/>
                        </a:rPr>
                        <a:t>4</a:t>
                      </a:r>
                    </a:p>
                    <a:p>
                      <a:pPr algn="ctr" fontAlgn="t"/>
                      <a:r>
                        <a:rPr lang="ru-RU" sz="1600">
                          <a:solidFill>
                            <a:srgbClr val="898989"/>
                          </a:solidFill>
                          <a:effectLst/>
                          <a:latin typeface="inherit"/>
                        </a:rPr>
                        <a:t>5</a:t>
                      </a:r>
                    </a:p>
                    <a:p>
                      <a:pPr algn="ctr" fontAlgn="t"/>
                      <a:r>
                        <a:rPr lang="ru-RU" sz="1600">
                          <a:solidFill>
                            <a:srgbClr val="979797"/>
                          </a:solidFill>
                          <a:effectLst/>
                          <a:latin typeface="inherit"/>
                        </a:rPr>
                        <a:t>6</a:t>
                      </a:r>
                    </a:p>
                    <a:p>
                      <a:pPr algn="ctr" fontAlgn="t"/>
                      <a:r>
                        <a:rPr lang="ru-RU" sz="1600">
                          <a:solidFill>
                            <a:srgbClr val="898989"/>
                          </a:solidFill>
                          <a:effectLst/>
                          <a:latin typeface="inherit"/>
                        </a:rPr>
                        <a:t>7</a:t>
                      </a:r>
                    </a:p>
                    <a:p>
                      <a:pPr algn="ctr" fontAlgn="t"/>
                      <a:r>
                        <a:rPr lang="ru-RU" sz="1600">
                          <a:solidFill>
                            <a:srgbClr val="979797"/>
                          </a:solidFill>
                          <a:effectLst/>
                          <a:latin typeface="inherit"/>
                        </a:rPr>
                        <a:t>8</a:t>
                      </a:r>
                    </a:p>
                    <a:p>
                      <a:pPr algn="ctr" fontAlgn="t"/>
                      <a:r>
                        <a:rPr lang="ru-RU" sz="1600">
                          <a:solidFill>
                            <a:srgbClr val="898989"/>
                          </a:solidFill>
                          <a:effectLst/>
                          <a:latin typeface="inherit"/>
                        </a:rPr>
                        <a:t>9</a:t>
                      </a:r>
                    </a:p>
                    <a:p>
                      <a:pPr algn="ctr" fontAlgn="t"/>
                      <a:r>
                        <a:rPr lang="ru-RU" sz="1600">
                          <a:solidFill>
                            <a:srgbClr val="979797"/>
                          </a:solidFill>
                          <a:effectLst/>
                          <a:latin typeface="inherit"/>
                        </a:rPr>
                        <a:t>10</a:t>
                      </a:r>
                    </a:p>
                    <a:p>
                      <a:pPr algn="ctr" fontAlgn="t"/>
                      <a:r>
                        <a:rPr lang="ru-RU" sz="1600">
                          <a:solidFill>
                            <a:srgbClr val="898989"/>
                          </a:solidFill>
                          <a:effectLst/>
                          <a:latin typeface="inherit"/>
                        </a:rPr>
                        <a:t>11</a:t>
                      </a:r>
                    </a:p>
                    <a:p>
                      <a:pPr algn="ctr" fontAlgn="t"/>
                      <a:r>
                        <a:rPr lang="ru-RU" sz="1600">
                          <a:solidFill>
                            <a:srgbClr val="979797"/>
                          </a:solidFill>
                          <a:effectLst/>
                          <a:latin typeface="inherit"/>
                        </a:rPr>
                        <a:t>12</a:t>
                      </a:r>
                    </a:p>
                    <a:p>
                      <a:pPr algn="ctr" fontAlgn="t"/>
                      <a:r>
                        <a:rPr lang="ru-RU" sz="1600">
                          <a:solidFill>
                            <a:srgbClr val="898989"/>
                          </a:solidFill>
                          <a:effectLst/>
                          <a:latin typeface="inherit"/>
                        </a:rPr>
                        <a:t>13</a:t>
                      </a:r>
                    </a:p>
                    <a:p>
                      <a:pPr algn="ctr" fontAlgn="t"/>
                      <a:r>
                        <a:rPr lang="ru-RU" sz="1600">
                          <a:solidFill>
                            <a:srgbClr val="979797"/>
                          </a:solidFill>
                          <a:effectLst/>
                          <a:latin typeface="inherit"/>
                        </a:rPr>
                        <a:t>14</a:t>
                      </a:r>
                    </a:p>
                    <a:p>
                      <a:pPr algn="ctr" fontAlgn="t"/>
                      <a:r>
                        <a:rPr lang="ru-RU" sz="1600">
                          <a:solidFill>
                            <a:srgbClr val="898989"/>
                          </a:solidFill>
                          <a:effectLst/>
                          <a:latin typeface="inherit"/>
                        </a:rPr>
                        <a:t>15</a:t>
                      </a:r>
                    </a:p>
                    <a:p>
                      <a:pPr algn="ctr" fontAlgn="t"/>
                      <a:r>
                        <a:rPr lang="ru-RU" sz="1600">
                          <a:solidFill>
                            <a:srgbClr val="979797"/>
                          </a:solidFill>
                          <a:effectLst/>
                          <a:latin typeface="inherit"/>
                        </a:rPr>
                        <a:t>16</a:t>
                      </a:r>
                    </a:p>
                    <a:p>
                      <a:pPr algn="ctr" fontAlgn="t"/>
                      <a:r>
                        <a:rPr lang="ru-RU" sz="1600">
                          <a:solidFill>
                            <a:srgbClr val="898989"/>
                          </a:solidFill>
                          <a:effectLst/>
                          <a:latin typeface="inherit"/>
                        </a:rPr>
                        <a:t>17</a:t>
                      </a:r>
                    </a:p>
                  </a:txBody>
                  <a:tcPr marL="64127" marR="64127" marT="32063" marB="32063">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600" dirty="0">
                          <a:solidFill>
                            <a:srgbClr val="B85C00"/>
                          </a:solidFill>
                          <a:effectLst/>
                          <a:latin typeface="inherit"/>
                        </a:rPr>
                        <a:t>#include &lt;</a:t>
                      </a:r>
                      <a:r>
                        <a:rPr lang="en-US" sz="1600" dirty="0" err="1">
                          <a:solidFill>
                            <a:srgbClr val="B85C00"/>
                          </a:solidFill>
                          <a:effectLst/>
                          <a:latin typeface="inherit"/>
                        </a:rPr>
                        <a:t>iostream</a:t>
                      </a:r>
                      <a:r>
                        <a:rPr lang="en-US" sz="1600" dirty="0">
                          <a:solidFill>
                            <a:srgbClr val="B85C00"/>
                          </a:solidFill>
                          <a:effectLst/>
                          <a:latin typeface="inherit"/>
                        </a:rPr>
                        <a:t>&gt;</a:t>
                      </a:r>
                      <a:endParaRPr lang="en-US" sz="1600" dirty="0">
                        <a:solidFill>
                          <a:srgbClr val="FFFFFF"/>
                        </a:solidFill>
                        <a:effectLst/>
                        <a:latin typeface="inherit"/>
                      </a:endParaRPr>
                    </a:p>
                    <a:p>
                      <a:pPr algn="l" fontAlgn="t"/>
                      <a:r>
                        <a:rPr lang="en-US" sz="1600" dirty="0">
                          <a:solidFill>
                            <a:srgbClr val="FFFFFF"/>
                          </a:solidFill>
                          <a:effectLst/>
                          <a:latin typeface="inherit"/>
                        </a:rPr>
                        <a:t> </a:t>
                      </a:r>
                    </a:p>
                    <a:p>
                      <a:pPr algn="l" fontAlgn="t"/>
                      <a:r>
                        <a:rPr lang="en-US" sz="1600" dirty="0" err="1">
                          <a:solidFill>
                            <a:srgbClr val="66D9EF"/>
                          </a:solidFill>
                          <a:effectLst/>
                          <a:latin typeface="inherit"/>
                        </a:rPr>
                        <a:t>int</a:t>
                      </a:r>
                      <a:r>
                        <a:rPr lang="en-US" sz="1600" dirty="0">
                          <a:solidFill>
                            <a:srgbClr val="006FE0"/>
                          </a:solidFill>
                          <a:effectLst/>
                          <a:latin typeface="inherit"/>
                        </a:rPr>
                        <a:t> </a:t>
                      </a:r>
                      <a:r>
                        <a:rPr lang="en-US" sz="1600" dirty="0">
                          <a:solidFill>
                            <a:srgbClr val="66D9EF"/>
                          </a:solidFill>
                          <a:effectLst/>
                          <a:latin typeface="inherit"/>
                        </a:rPr>
                        <a:t>main</a:t>
                      </a:r>
                      <a:r>
                        <a:rPr lang="en-US" sz="1600" dirty="0">
                          <a:solidFill>
                            <a:srgbClr val="F8F8F2"/>
                          </a:solidFill>
                          <a:effectLst/>
                          <a:latin typeface="inherit"/>
                        </a:rPr>
                        <a:t>()</a:t>
                      </a:r>
                      <a:endParaRPr lang="en-US" sz="1600" dirty="0">
                        <a:solidFill>
                          <a:srgbClr val="FFFFFF"/>
                        </a:solidFill>
                        <a:effectLst/>
                        <a:latin typeface="inherit"/>
                      </a:endParaRPr>
                    </a:p>
                    <a:p>
                      <a:pPr algn="l" fontAlgn="t"/>
                      <a:r>
                        <a:rPr lang="en-US" sz="1600" dirty="0">
                          <a:solidFill>
                            <a:srgbClr val="F8F8F2"/>
                          </a:solidFill>
                          <a:effectLst/>
                          <a:latin typeface="inherit"/>
                        </a:rPr>
                        <a:t>{</a:t>
                      </a:r>
                      <a:r>
                        <a:rPr lang="en-US" sz="1600" dirty="0">
                          <a:solidFill>
                            <a:srgbClr val="006FE0"/>
                          </a:solidFill>
                          <a:effectLst/>
                          <a:latin typeface="inherit"/>
                        </a:rPr>
                        <a:t> </a:t>
                      </a:r>
                      <a:r>
                        <a:rPr lang="en-US" sz="1600" i="1" dirty="0">
                          <a:solidFill>
                            <a:srgbClr val="7EA16C"/>
                          </a:solidFill>
                          <a:effectLst/>
                          <a:latin typeface="inherit"/>
                        </a:rPr>
                        <a:t>// </a:t>
                      </a:r>
                      <a:r>
                        <a:rPr lang="ru-RU" sz="1600" i="1" dirty="0">
                          <a:solidFill>
                            <a:srgbClr val="7EA16C"/>
                          </a:solidFill>
                          <a:effectLst/>
                          <a:latin typeface="inherit"/>
                        </a:rPr>
                        <a:t>Начало внешнего блока </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en-US" sz="1600" dirty="0" err="1">
                          <a:solidFill>
                            <a:srgbClr val="66D9EF"/>
                          </a:solidFill>
                          <a:effectLst/>
                          <a:latin typeface="inherit"/>
                        </a:rPr>
                        <a:t>int</a:t>
                      </a:r>
                      <a:r>
                        <a:rPr lang="en-US" sz="1600" dirty="0">
                          <a:solidFill>
                            <a:srgbClr val="006FE0"/>
                          </a:solidFill>
                          <a:effectLst/>
                          <a:latin typeface="inherit"/>
                        </a:rPr>
                        <a:t> </a:t>
                      </a:r>
                      <a:r>
                        <a:rPr lang="en-US" sz="1600" dirty="0">
                          <a:solidFill>
                            <a:srgbClr val="66D9EF"/>
                          </a:solidFill>
                          <a:effectLst/>
                          <a:latin typeface="inherit"/>
                        </a:rPr>
                        <a:t>x</a:t>
                      </a:r>
                      <a:r>
                        <a:rPr lang="en-US" sz="1600" dirty="0">
                          <a:solidFill>
                            <a:srgbClr val="F8F8F2"/>
                          </a:solidFill>
                          <a:effectLst/>
                          <a:latin typeface="inherit"/>
                        </a:rPr>
                        <a:t>(</a:t>
                      </a:r>
                      <a:r>
                        <a:rPr lang="en-US" sz="1600" dirty="0">
                          <a:solidFill>
                            <a:srgbClr val="E7A37A"/>
                          </a:solidFill>
                          <a:effectLst/>
                          <a:latin typeface="inherit"/>
                        </a:rPr>
                        <a:t>5</a:t>
                      </a:r>
                      <a:r>
                        <a:rPr lang="en-US" sz="1600" dirty="0">
                          <a:solidFill>
                            <a:srgbClr val="F8F8F2"/>
                          </a:solidFill>
                          <a:effectLst/>
                          <a:latin typeface="inherit"/>
                        </a:rPr>
                        <a:t>);</a:t>
                      </a:r>
                      <a:endParaRPr lang="en-US" sz="1600" dirty="0">
                        <a:solidFill>
                          <a:srgbClr val="FFFFFF"/>
                        </a:solidFill>
                        <a:effectLst/>
                        <a:latin typeface="inherit"/>
                      </a:endParaRPr>
                    </a:p>
                    <a:p>
                      <a:pPr algn="l" fontAlgn="t"/>
                      <a:r>
                        <a:rPr lang="en-US" sz="1600" dirty="0">
                          <a:solidFill>
                            <a:srgbClr val="006FE0"/>
                          </a:solidFill>
                          <a:effectLst/>
                          <a:latin typeface="inherit"/>
                        </a:rPr>
                        <a:t>    </a:t>
                      </a:r>
                      <a:r>
                        <a:rPr lang="en-US" sz="1600" dirty="0">
                          <a:solidFill>
                            <a:srgbClr val="F8F8F2"/>
                          </a:solidFill>
                          <a:effectLst/>
                          <a:latin typeface="inherit"/>
                        </a:rPr>
                        <a:t>{</a:t>
                      </a:r>
                      <a:r>
                        <a:rPr lang="en-US" sz="1600" dirty="0">
                          <a:solidFill>
                            <a:srgbClr val="006FE0"/>
                          </a:solidFill>
                          <a:effectLst/>
                          <a:latin typeface="inherit"/>
                        </a:rPr>
                        <a:t> </a:t>
                      </a:r>
                      <a:r>
                        <a:rPr lang="en-US" sz="1600" i="1" dirty="0">
                          <a:solidFill>
                            <a:srgbClr val="7EA16C"/>
                          </a:solidFill>
                          <a:effectLst/>
                          <a:latin typeface="inherit"/>
                        </a:rPr>
                        <a:t>// </a:t>
                      </a:r>
                      <a:r>
                        <a:rPr lang="ru-RU" sz="1600" i="1" dirty="0">
                          <a:solidFill>
                            <a:srgbClr val="7EA16C"/>
                          </a:solidFill>
                          <a:effectLst/>
                          <a:latin typeface="inherit"/>
                        </a:rPr>
                        <a:t>Начало вложенного блока </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en-US" sz="1600" dirty="0" err="1">
                          <a:solidFill>
                            <a:srgbClr val="66D9EF"/>
                          </a:solidFill>
                          <a:effectLst/>
                          <a:latin typeface="inherit"/>
                        </a:rPr>
                        <a:t>int</a:t>
                      </a:r>
                      <a:r>
                        <a:rPr lang="en-US" sz="1600" dirty="0">
                          <a:solidFill>
                            <a:srgbClr val="006FE0"/>
                          </a:solidFill>
                          <a:effectLst/>
                          <a:latin typeface="inherit"/>
                        </a:rPr>
                        <a:t> </a:t>
                      </a:r>
                      <a:r>
                        <a:rPr lang="en-US" sz="1600" dirty="0">
                          <a:solidFill>
                            <a:srgbClr val="66D9EF"/>
                          </a:solidFill>
                          <a:effectLst/>
                          <a:latin typeface="inherit"/>
                        </a:rPr>
                        <a:t>y</a:t>
                      </a:r>
                      <a:r>
                        <a:rPr lang="en-US" sz="1600" dirty="0">
                          <a:solidFill>
                            <a:srgbClr val="F8F8F2"/>
                          </a:solidFill>
                          <a:effectLst/>
                          <a:latin typeface="inherit"/>
                        </a:rPr>
                        <a:t>(</a:t>
                      </a:r>
                      <a:r>
                        <a:rPr lang="en-US" sz="1600" dirty="0">
                          <a:solidFill>
                            <a:srgbClr val="E7A37A"/>
                          </a:solidFill>
                          <a:effectLst/>
                          <a:latin typeface="inherit"/>
                        </a:rPr>
                        <a:t>7</a:t>
                      </a:r>
                      <a:r>
                        <a:rPr lang="en-US" sz="1600" dirty="0">
                          <a:solidFill>
                            <a:srgbClr val="F8F8F2"/>
                          </a:solidFill>
                          <a:effectLst/>
                          <a:latin typeface="inherit"/>
                        </a:rPr>
                        <a:t>);</a:t>
                      </a:r>
                      <a:endParaRPr lang="en-US" sz="1600" dirty="0">
                        <a:solidFill>
                          <a:srgbClr val="FFFFFF"/>
                        </a:solidFill>
                        <a:effectLst/>
                        <a:latin typeface="inherit"/>
                      </a:endParaRPr>
                    </a:p>
                    <a:p>
                      <a:pPr algn="l" fontAlgn="t"/>
                      <a:r>
                        <a:rPr lang="en-US" sz="1600" dirty="0">
                          <a:solidFill>
                            <a:srgbClr val="006FE0"/>
                          </a:solidFill>
                          <a:effectLst/>
                          <a:latin typeface="inherit"/>
                        </a:rPr>
                        <a:t>        </a:t>
                      </a:r>
                      <a:r>
                        <a:rPr lang="en-US" sz="1600" i="1" dirty="0">
                          <a:solidFill>
                            <a:srgbClr val="7EA16C"/>
                          </a:solidFill>
                          <a:effectLst/>
                          <a:latin typeface="inherit"/>
                        </a:rPr>
                        <a:t>// </a:t>
                      </a:r>
                      <a:r>
                        <a:rPr lang="ru-RU" sz="1600" i="1" dirty="0">
                          <a:solidFill>
                            <a:srgbClr val="7EA16C"/>
                          </a:solidFill>
                          <a:effectLst/>
                          <a:latin typeface="inherit"/>
                        </a:rPr>
                        <a:t>Мы можем использовать </a:t>
                      </a:r>
                      <a:r>
                        <a:rPr lang="en-US" sz="1600" i="1" dirty="0">
                          <a:solidFill>
                            <a:srgbClr val="7EA16C"/>
                          </a:solidFill>
                          <a:effectLst/>
                          <a:latin typeface="inherit"/>
                        </a:rPr>
                        <a:t>x </a:t>
                      </a:r>
                      <a:r>
                        <a:rPr lang="ru-RU" sz="1600" i="1" dirty="0">
                          <a:solidFill>
                            <a:srgbClr val="7EA16C"/>
                          </a:solidFill>
                          <a:effectLst/>
                          <a:latin typeface="inherit"/>
                        </a:rPr>
                        <a:t>и </a:t>
                      </a:r>
                      <a:r>
                        <a:rPr lang="en-US" sz="1600" i="1" dirty="0">
                          <a:solidFill>
                            <a:srgbClr val="7EA16C"/>
                          </a:solidFill>
                          <a:effectLst/>
                          <a:latin typeface="inherit"/>
                        </a:rPr>
                        <a:t>y </a:t>
                      </a:r>
                      <a:r>
                        <a:rPr lang="ru-RU" sz="1600" i="1" dirty="0">
                          <a:solidFill>
                            <a:srgbClr val="7EA16C"/>
                          </a:solidFill>
                          <a:effectLst/>
                          <a:latin typeface="inherit"/>
                        </a:rPr>
                        <a:t>здесь</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en-US" sz="1600" dirty="0" err="1">
                          <a:solidFill>
                            <a:srgbClr val="F8F8F2"/>
                          </a:solidFill>
                          <a:effectLst/>
                          <a:latin typeface="inherit"/>
                        </a:rPr>
                        <a:t>std</a:t>
                      </a:r>
                      <a:r>
                        <a:rPr lang="en-US" sz="1600" dirty="0">
                          <a:solidFill>
                            <a:srgbClr val="F92672"/>
                          </a:solidFill>
                          <a:effectLst/>
                          <a:latin typeface="inherit"/>
                        </a:rPr>
                        <a:t>::</a:t>
                      </a:r>
                      <a:r>
                        <a:rPr lang="en-US" sz="1600" dirty="0" err="1">
                          <a:solidFill>
                            <a:srgbClr val="F8F8F2"/>
                          </a:solidFill>
                          <a:effectLst/>
                          <a:latin typeface="inherit"/>
                        </a:rPr>
                        <a:t>cout</a:t>
                      </a:r>
                      <a:r>
                        <a:rPr lang="en-US" sz="1600" dirty="0">
                          <a:solidFill>
                            <a:srgbClr val="006FE0"/>
                          </a:solidFill>
                          <a:effectLst/>
                          <a:latin typeface="inherit"/>
                        </a:rPr>
                        <a:t> </a:t>
                      </a:r>
                      <a:r>
                        <a:rPr lang="en-US" sz="1600" dirty="0">
                          <a:solidFill>
                            <a:srgbClr val="F92672"/>
                          </a:solidFill>
                          <a:effectLst/>
                          <a:latin typeface="inherit"/>
                        </a:rPr>
                        <a:t>&lt;&lt;</a:t>
                      </a:r>
                      <a:r>
                        <a:rPr lang="en-US" sz="1600" dirty="0">
                          <a:solidFill>
                            <a:srgbClr val="006FE0"/>
                          </a:solidFill>
                          <a:effectLst/>
                          <a:latin typeface="inherit"/>
                        </a:rPr>
                        <a:t> </a:t>
                      </a:r>
                      <a:r>
                        <a:rPr lang="en-US" sz="1600" dirty="0">
                          <a:solidFill>
                            <a:srgbClr val="F8F8F2"/>
                          </a:solidFill>
                          <a:effectLst/>
                          <a:latin typeface="inherit"/>
                        </a:rPr>
                        <a:t>x</a:t>
                      </a:r>
                      <a:r>
                        <a:rPr lang="en-US" sz="1600" dirty="0">
                          <a:solidFill>
                            <a:srgbClr val="006FE0"/>
                          </a:solidFill>
                          <a:effectLst/>
                          <a:latin typeface="inherit"/>
                        </a:rPr>
                        <a:t> </a:t>
                      </a:r>
                      <a:r>
                        <a:rPr lang="en-US" sz="1600" dirty="0">
                          <a:solidFill>
                            <a:srgbClr val="F92672"/>
                          </a:solidFill>
                          <a:effectLst/>
                          <a:latin typeface="inherit"/>
                        </a:rPr>
                        <a:t>&lt;&lt;</a:t>
                      </a:r>
                      <a:r>
                        <a:rPr lang="en-US" sz="1600" dirty="0">
                          <a:solidFill>
                            <a:srgbClr val="006FE0"/>
                          </a:solidFill>
                          <a:effectLst/>
                          <a:latin typeface="inherit"/>
                        </a:rPr>
                        <a:t> </a:t>
                      </a:r>
                      <a:r>
                        <a:rPr lang="en-US" sz="1600" dirty="0">
                          <a:solidFill>
                            <a:srgbClr val="E6DB74"/>
                          </a:solidFill>
                          <a:effectLst/>
                          <a:latin typeface="inherit"/>
                        </a:rPr>
                        <a:t>" + "</a:t>
                      </a:r>
                      <a:r>
                        <a:rPr lang="en-US" sz="1600" dirty="0">
                          <a:solidFill>
                            <a:srgbClr val="006FE0"/>
                          </a:solidFill>
                          <a:effectLst/>
                          <a:latin typeface="inherit"/>
                        </a:rPr>
                        <a:t> </a:t>
                      </a:r>
                      <a:r>
                        <a:rPr lang="en-US" sz="1600" dirty="0">
                          <a:solidFill>
                            <a:srgbClr val="F92672"/>
                          </a:solidFill>
                          <a:effectLst/>
                          <a:latin typeface="inherit"/>
                        </a:rPr>
                        <a:t>&lt;&lt;</a:t>
                      </a:r>
                      <a:r>
                        <a:rPr lang="en-US" sz="1600" dirty="0">
                          <a:solidFill>
                            <a:srgbClr val="006FE0"/>
                          </a:solidFill>
                          <a:effectLst/>
                          <a:latin typeface="inherit"/>
                        </a:rPr>
                        <a:t> </a:t>
                      </a:r>
                      <a:r>
                        <a:rPr lang="en-US" sz="1600" dirty="0">
                          <a:solidFill>
                            <a:srgbClr val="F8F8F2"/>
                          </a:solidFill>
                          <a:effectLst/>
                          <a:latin typeface="inherit"/>
                        </a:rPr>
                        <a:t>y</a:t>
                      </a:r>
                      <a:r>
                        <a:rPr lang="en-US" sz="1600" dirty="0">
                          <a:solidFill>
                            <a:srgbClr val="006FE0"/>
                          </a:solidFill>
                          <a:effectLst/>
                          <a:latin typeface="inherit"/>
                        </a:rPr>
                        <a:t> </a:t>
                      </a:r>
                      <a:r>
                        <a:rPr lang="en-US" sz="1600" dirty="0">
                          <a:solidFill>
                            <a:srgbClr val="F92672"/>
                          </a:solidFill>
                          <a:effectLst/>
                          <a:latin typeface="inherit"/>
                        </a:rPr>
                        <a:t>&lt;&lt;</a:t>
                      </a:r>
                      <a:r>
                        <a:rPr lang="en-US" sz="1600" dirty="0">
                          <a:solidFill>
                            <a:srgbClr val="006FE0"/>
                          </a:solidFill>
                          <a:effectLst/>
                          <a:latin typeface="inherit"/>
                        </a:rPr>
                        <a:t> </a:t>
                      </a:r>
                      <a:r>
                        <a:rPr lang="en-US" sz="1600" dirty="0">
                          <a:solidFill>
                            <a:srgbClr val="E6DB74"/>
                          </a:solidFill>
                          <a:effectLst/>
                          <a:latin typeface="inherit"/>
                        </a:rPr>
                        <a:t>" = "</a:t>
                      </a:r>
                      <a:r>
                        <a:rPr lang="en-US" sz="1600" dirty="0">
                          <a:solidFill>
                            <a:srgbClr val="006FE0"/>
                          </a:solidFill>
                          <a:effectLst/>
                          <a:latin typeface="inherit"/>
                        </a:rPr>
                        <a:t> </a:t>
                      </a:r>
                      <a:r>
                        <a:rPr lang="en-US" sz="1600" dirty="0">
                          <a:solidFill>
                            <a:srgbClr val="F92672"/>
                          </a:solidFill>
                          <a:effectLst/>
                          <a:latin typeface="inherit"/>
                        </a:rPr>
                        <a:t>&lt;&lt;</a:t>
                      </a:r>
                      <a:r>
                        <a:rPr lang="en-US" sz="1600" dirty="0">
                          <a:solidFill>
                            <a:srgbClr val="006FE0"/>
                          </a:solidFill>
                          <a:effectLst/>
                          <a:latin typeface="inherit"/>
                        </a:rPr>
                        <a:t> </a:t>
                      </a:r>
                      <a:r>
                        <a:rPr lang="en-US" sz="1600" dirty="0">
                          <a:solidFill>
                            <a:srgbClr val="F8F8F2"/>
                          </a:solidFill>
                          <a:effectLst/>
                          <a:latin typeface="inherit"/>
                        </a:rPr>
                        <a:t>x</a:t>
                      </a:r>
                      <a:r>
                        <a:rPr lang="en-US" sz="1600" dirty="0">
                          <a:solidFill>
                            <a:srgbClr val="006FE0"/>
                          </a:solidFill>
                          <a:effectLst/>
                          <a:latin typeface="inherit"/>
                        </a:rPr>
                        <a:t> </a:t>
                      </a:r>
                      <a:r>
                        <a:rPr lang="en-US" sz="1600" dirty="0">
                          <a:solidFill>
                            <a:srgbClr val="F92672"/>
                          </a:solidFill>
                          <a:effectLst/>
                          <a:latin typeface="inherit"/>
                        </a:rPr>
                        <a:t>+</a:t>
                      </a:r>
                      <a:r>
                        <a:rPr lang="en-US" sz="1600" dirty="0">
                          <a:solidFill>
                            <a:srgbClr val="006FE0"/>
                          </a:solidFill>
                          <a:effectLst/>
                          <a:latin typeface="inherit"/>
                        </a:rPr>
                        <a:t> </a:t>
                      </a:r>
                      <a:r>
                        <a:rPr lang="en-US" sz="1600" dirty="0">
                          <a:solidFill>
                            <a:srgbClr val="F8F8F2"/>
                          </a:solidFill>
                          <a:effectLst/>
                          <a:latin typeface="inherit"/>
                        </a:rPr>
                        <a:t>y;</a:t>
                      </a:r>
                      <a:endParaRPr lang="en-US" sz="1600" dirty="0">
                        <a:solidFill>
                          <a:srgbClr val="FFFFFF"/>
                        </a:solidFill>
                        <a:effectLst/>
                        <a:latin typeface="inherit"/>
                      </a:endParaRPr>
                    </a:p>
                    <a:p>
                      <a:pPr algn="l" fontAlgn="t"/>
                      <a:r>
                        <a:rPr lang="en-US" sz="1600" dirty="0">
                          <a:solidFill>
                            <a:srgbClr val="006FE0"/>
                          </a:solidFill>
                          <a:effectLst/>
                          <a:latin typeface="inherit"/>
                        </a:rPr>
                        <a:t>    </a:t>
                      </a:r>
                      <a:r>
                        <a:rPr lang="en-US" sz="1600" dirty="0">
                          <a:solidFill>
                            <a:srgbClr val="F8F8F2"/>
                          </a:solidFill>
                          <a:effectLst/>
                          <a:latin typeface="inherit"/>
                        </a:rPr>
                        <a:t>}</a:t>
                      </a:r>
                      <a:r>
                        <a:rPr lang="en-US" sz="1600" dirty="0">
                          <a:solidFill>
                            <a:srgbClr val="006FE0"/>
                          </a:solidFill>
                          <a:effectLst/>
                          <a:latin typeface="inherit"/>
                        </a:rPr>
                        <a:t> </a:t>
                      </a:r>
                      <a:r>
                        <a:rPr lang="en-US" sz="1600" i="1" dirty="0">
                          <a:solidFill>
                            <a:srgbClr val="7EA16C"/>
                          </a:solidFill>
                          <a:effectLst/>
                          <a:latin typeface="inherit"/>
                        </a:rPr>
                        <a:t>// y </a:t>
                      </a:r>
                      <a:r>
                        <a:rPr lang="ru-RU" sz="1600" i="1" dirty="0">
                          <a:solidFill>
                            <a:srgbClr val="7EA16C"/>
                          </a:solidFill>
                          <a:effectLst/>
                          <a:latin typeface="inherit"/>
                        </a:rPr>
                        <a:t>уничтожается здесь</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ru-RU" sz="1600" i="1" dirty="0">
                          <a:solidFill>
                            <a:srgbClr val="7EA16C"/>
                          </a:solidFill>
                          <a:effectLst/>
                          <a:latin typeface="inherit"/>
                        </a:rPr>
                        <a:t>// </a:t>
                      </a:r>
                      <a:r>
                        <a:rPr lang="en-US" sz="1600" i="1" dirty="0">
                          <a:solidFill>
                            <a:srgbClr val="7EA16C"/>
                          </a:solidFill>
                          <a:effectLst/>
                          <a:latin typeface="inherit"/>
                        </a:rPr>
                        <a:t>y </a:t>
                      </a:r>
                      <a:r>
                        <a:rPr lang="ru-RU" sz="1600" i="1" dirty="0">
                          <a:solidFill>
                            <a:srgbClr val="7EA16C"/>
                          </a:solidFill>
                          <a:effectLst/>
                          <a:latin typeface="inherit"/>
                        </a:rPr>
                        <a:t>здесь нельзя использовать, поскольку он уже уничтожен!</a:t>
                      </a:r>
                      <a:endParaRPr lang="ru-RU" sz="1600" dirty="0">
                        <a:solidFill>
                          <a:srgbClr val="FFFFFF"/>
                        </a:solidFill>
                        <a:effectLst/>
                        <a:latin typeface="inherit"/>
                      </a:endParaRPr>
                    </a:p>
                    <a:p>
                      <a:pPr algn="l" fontAlgn="t"/>
                      <a:r>
                        <a:rPr lang="ru-RU" sz="1600" dirty="0">
                          <a:solidFill>
                            <a:srgbClr val="006FE0"/>
                          </a:solidFill>
                          <a:effectLst/>
                          <a:latin typeface="inherit"/>
                        </a:rPr>
                        <a:t>    </a:t>
                      </a:r>
                      <a:r>
                        <a:rPr lang="en-US" sz="1600" dirty="0">
                          <a:solidFill>
                            <a:srgbClr val="F92672"/>
                          </a:solidFill>
                          <a:effectLst/>
                          <a:latin typeface="inherit"/>
                        </a:rPr>
                        <a:t>return</a:t>
                      </a:r>
                      <a:r>
                        <a:rPr lang="en-US" sz="1600" dirty="0">
                          <a:solidFill>
                            <a:srgbClr val="006FE0"/>
                          </a:solidFill>
                          <a:effectLst/>
                          <a:latin typeface="inherit"/>
                        </a:rPr>
                        <a:t> </a:t>
                      </a:r>
                      <a:r>
                        <a:rPr lang="en-US" sz="1600" dirty="0">
                          <a:solidFill>
                            <a:srgbClr val="E7A37A"/>
                          </a:solidFill>
                          <a:effectLst/>
                          <a:latin typeface="inherit"/>
                        </a:rPr>
                        <a:t>0</a:t>
                      </a:r>
                      <a:r>
                        <a:rPr lang="en-US" sz="1600" dirty="0">
                          <a:solidFill>
                            <a:srgbClr val="F8F8F2"/>
                          </a:solidFill>
                          <a:effectLst/>
                          <a:latin typeface="inherit"/>
                        </a:rPr>
                        <a:t>;</a:t>
                      </a:r>
                      <a:endParaRPr lang="en-US" sz="1600" dirty="0">
                        <a:solidFill>
                          <a:srgbClr val="FFFFFF"/>
                        </a:solidFill>
                        <a:effectLst/>
                        <a:latin typeface="inherit"/>
                      </a:endParaRPr>
                    </a:p>
                    <a:p>
                      <a:pPr algn="l" fontAlgn="t"/>
                      <a:r>
                        <a:rPr lang="en-US" sz="1600" dirty="0">
                          <a:solidFill>
                            <a:srgbClr val="F8F8F2"/>
                          </a:solidFill>
                          <a:effectLst/>
                          <a:latin typeface="inherit"/>
                        </a:rPr>
                        <a:t>}</a:t>
                      </a:r>
                      <a:r>
                        <a:rPr lang="en-US" sz="1600" dirty="0">
                          <a:solidFill>
                            <a:srgbClr val="006FE0"/>
                          </a:solidFill>
                          <a:effectLst/>
                          <a:latin typeface="inherit"/>
                        </a:rPr>
                        <a:t> </a:t>
                      </a:r>
                      <a:r>
                        <a:rPr lang="en-US" sz="1600" i="1" dirty="0">
                          <a:solidFill>
                            <a:srgbClr val="7EA16C"/>
                          </a:solidFill>
                          <a:effectLst/>
                          <a:latin typeface="inherit"/>
                        </a:rPr>
                        <a:t>// x </a:t>
                      </a:r>
                      <a:r>
                        <a:rPr lang="ru-RU" sz="1600" i="1" dirty="0">
                          <a:solidFill>
                            <a:srgbClr val="7EA16C"/>
                          </a:solidFill>
                          <a:effectLst/>
                          <a:latin typeface="inherit"/>
                        </a:rPr>
                        <a:t>уничтожается здесь</a:t>
                      </a:r>
                      <a:endParaRPr lang="ru-RU" sz="1600" dirty="0">
                        <a:solidFill>
                          <a:srgbClr val="FFFFFF"/>
                        </a:solidFill>
                        <a:effectLst/>
                        <a:latin typeface="inherit"/>
                      </a:endParaRPr>
                    </a:p>
                  </a:txBody>
                  <a:tcPr marL="64127" marR="64127" marT="32063" marB="32063">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6</a:t>
            </a:fld>
            <a:endParaRPr lang="ru-RU"/>
          </a:p>
        </p:txBody>
      </p:sp>
    </p:spTree>
    <p:extLst>
      <p:ext uri="{BB962C8B-B14F-4D97-AF65-F5344CB8AC3E}">
        <p14:creationId xmlns:p14="http://schemas.microsoft.com/office/powerpoint/2010/main" val="249113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7</a:t>
            </a:fld>
            <a:endParaRPr lang="ru-RU"/>
          </a:p>
        </p:txBody>
      </p:sp>
      <p:graphicFrame>
        <p:nvGraphicFramePr>
          <p:cNvPr id="6" name="Объект 5"/>
          <p:cNvGraphicFramePr>
            <a:graphicFrameLocks noGrp="1"/>
          </p:cNvGraphicFramePr>
          <p:nvPr>
            <p:ph sz="quarter" idx="1"/>
            <p:extLst>
              <p:ext uri="{D42A27DB-BD31-4B8C-83A1-F6EECF244321}">
                <p14:modId xmlns:p14="http://schemas.microsoft.com/office/powerpoint/2010/main" val="2798086980"/>
              </p:ext>
            </p:extLst>
          </p:nvPr>
        </p:nvGraphicFramePr>
        <p:xfrm>
          <a:off x="251520" y="1196752"/>
          <a:ext cx="8280920" cy="5588662"/>
        </p:xfrm>
        <a:graphic>
          <a:graphicData uri="http://schemas.openxmlformats.org/drawingml/2006/table">
            <a:tbl>
              <a:tblPr/>
              <a:tblGrid>
                <a:gridCol w="360040"/>
                <a:gridCol w="7920880"/>
              </a:tblGrid>
              <a:tr h="4873625">
                <a:tc>
                  <a:txBody>
                    <a:bodyPr/>
                    <a:lstStyle/>
                    <a:p>
                      <a:pPr algn="ctr" fontAlgn="t"/>
                      <a:r>
                        <a:rPr lang="ru-RU" sz="1400" dirty="0">
                          <a:solidFill>
                            <a:srgbClr val="898989"/>
                          </a:solidFill>
                          <a:effectLst/>
                          <a:latin typeface="Courier New" pitchFamily="49" charset="0"/>
                          <a:cs typeface="Courier New" pitchFamily="49" charset="0"/>
                        </a:rPr>
                        <a:t>1</a:t>
                      </a:r>
                    </a:p>
                    <a:p>
                      <a:pPr algn="ctr" fontAlgn="t"/>
                      <a:r>
                        <a:rPr lang="ru-RU" sz="1400" dirty="0">
                          <a:solidFill>
                            <a:srgbClr val="979797"/>
                          </a:solidFill>
                          <a:effectLst/>
                          <a:latin typeface="Courier New" pitchFamily="49" charset="0"/>
                          <a:cs typeface="Courier New" pitchFamily="49" charset="0"/>
                        </a:rPr>
                        <a:t>2</a:t>
                      </a:r>
                    </a:p>
                    <a:p>
                      <a:pPr algn="ctr" fontAlgn="t"/>
                      <a:r>
                        <a:rPr lang="ru-RU" sz="1400" dirty="0">
                          <a:solidFill>
                            <a:srgbClr val="898989"/>
                          </a:solidFill>
                          <a:effectLst/>
                          <a:latin typeface="Courier New" pitchFamily="49" charset="0"/>
                          <a:cs typeface="Courier New" pitchFamily="49" charset="0"/>
                        </a:rPr>
                        <a:t>3</a:t>
                      </a:r>
                    </a:p>
                    <a:p>
                      <a:pPr algn="ctr" fontAlgn="t"/>
                      <a:r>
                        <a:rPr lang="ru-RU" sz="1400" dirty="0">
                          <a:solidFill>
                            <a:srgbClr val="979797"/>
                          </a:solidFill>
                          <a:effectLst/>
                          <a:latin typeface="Courier New" pitchFamily="49" charset="0"/>
                          <a:cs typeface="Courier New" pitchFamily="49" charset="0"/>
                        </a:rPr>
                        <a:t>4</a:t>
                      </a:r>
                    </a:p>
                    <a:p>
                      <a:pPr algn="ctr" fontAlgn="t"/>
                      <a:r>
                        <a:rPr lang="ru-RU" sz="1400" dirty="0">
                          <a:solidFill>
                            <a:srgbClr val="898989"/>
                          </a:solidFill>
                          <a:effectLst/>
                          <a:latin typeface="Courier New" pitchFamily="49" charset="0"/>
                          <a:cs typeface="Courier New" pitchFamily="49" charset="0"/>
                        </a:rPr>
                        <a:t>5</a:t>
                      </a:r>
                    </a:p>
                    <a:p>
                      <a:pPr algn="ctr" fontAlgn="t"/>
                      <a:r>
                        <a:rPr lang="ru-RU" sz="1400" dirty="0">
                          <a:solidFill>
                            <a:srgbClr val="979797"/>
                          </a:solidFill>
                          <a:effectLst/>
                          <a:latin typeface="Courier New" pitchFamily="49" charset="0"/>
                          <a:cs typeface="Courier New" pitchFamily="49" charset="0"/>
                        </a:rPr>
                        <a:t>6</a:t>
                      </a:r>
                    </a:p>
                    <a:p>
                      <a:pPr algn="ctr" fontAlgn="t"/>
                      <a:r>
                        <a:rPr lang="ru-RU" sz="1400" dirty="0">
                          <a:solidFill>
                            <a:srgbClr val="898989"/>
                          </a:solidFill>
                          <a:effectLst/>
                          <a:latin typeface="Courier New" pitchFamily="49" charset="0"/>
                          <a:cs typeface="Courier New" pitchFamily="49" charset="0"/>
                        </a:rPr>
                        <a:t>7</a:t>
                      </a:r>
                    </a:p>
                    <a:p>
                      <a:pPr algn="ctr" fontAlgn="t"/>
                      <a:r>
                        <a:rPr lang="ru-RU" sz="1400" dirty="0">
                          <a:solidFill>
                            <a:srgbClr val="979797"/>
                          </a:solidFill>
                          <a:effectLst/>
                          <a:latin typeface="Courier New" pitchFamily="49" charset="0"/>
                          <a:cs typeface="Courier New" pitchFamily="49" charset="0"/>
                        </a:rPr>
                        <a:t>8</a:t>
                      </a:r>
                    </a:p>
                    <a:p>
                      <a:pPr algn="ctr" fontAlgn="t"/>
                      <a:r>
                        <a:rPr lang="ru-RU" sz="1400" dirty="0">
                          <a:solidFill>
                            <a:srgbClr val="898989"/>
                          </a:solidFill>
                          <a:effectLst/>
                          <a:latin typeface="Courier New" pitchFamily="49" charset="0"/>
                          <a:cs typeface="Courier New" pitchFamily="49" charset="0"/>
                        </a:rPr>
                        <a:t>9</a:t>
                      </a:r>
                    </a:p>
                    <a:p>
                      <a:pPr algn="ctr" fontAlgn="t"/>
                      <a:r>
                        <a:rPr lang="ru-RU" sz="1400" dirty="0">
                          <a:solidFill>
                            <a:srgbClr val="979797"/>
                          </a:solidFill>
                          <a:effectLst/>
                          <a:latin typeface="Courier New" pitchFamily="49" charset="0"/>
                          <a:cs typeface="Courier New" pitchFamily="49" charset="0"/>
                        </a:rPr>
                        <a:t>10</a:t>
                      </a:r>
                    </a:p>
                    <a:p>
                      <a:pPr algn="ctr" fontAlgn="t"/>
                      <a:r>
                        <a:rPr lang="ru-RU" sz="1400" dirty="0">
                          <a:solidFill>
                            <a:srgbClr val="898989"/>
                          </a:solidFill>
                          <a:effectLst/>
                          <a:latin typeface="Courier New" pitchFamily="49" charset="0"/>
                          <a:cs typeface="Courier New" pitchFamily="49" charset="0"/>
                        </a:rPr>
                        <a:t>11</a:t>
                      </a:r>
                    </a:p>
                    <a:p>
                      <a:pPr algn="ctr" fontAlgn="t"/>
                      <a:r>
                        <a:rPr lang="ru-RU" sz="1400" dirty="0">
                          <a:solidFill>
                            <a:srgbClr val="979797"/>
                          </a:solidFill>
                          <a:effectLst/>
                          <a:latin typeface="Courier New" pitchFamily="49" charset="0"/>
                          <a:cs typeface="Courier New" pitchFamily="49" charset="0"/>
                        </a:rPr>
                        <a:t>12</a:t>
                      </a:r>
                    </a:p>
                    <a:p>
                      <a:pPr algn="ctr" fontAlgn="t"/>
                      <a:r>
                        <a:rPr lang="ru-RU" sz="1400" dirty="0">
                          <a:solidFill>
                            <a:srgbClr val="898989"/>
                          </a:solidFill>
                          <a:effectLst/>
                          <a:latin typeface="Courier New" pitchFamily="49" charset="0"/>
                          <a:cs typeface="Courier New" pitchFamily="49" charset="0"/>
                        </a:rPr>
                        <a:t>13</a:t>
                      </a:r>
                    </a:p>
                    <a:p>
                      <a:pPr algn="ctr" fontAlgn="t"/>
                      <a:r>
                        <a:rPr lang="ru-RU" sz="1400" dirty="0">
                          <a:solidFill>
                            <a:srgbClr val="979797"/>
                          </a:solidFill>
                          <a:effectLst/>
                          <a:latin typeface="Courier New" pitchFamily="49" charset="0"/>
                          <a:cs typeface="Courier New" pitchFamily="49" charset="0"/>
                        </a:rPr>
                        <a:t>14</a:t>
                      </a:r>
                    </a:p>
                    <a:p>
                      <a:pPr algn="ctr" fontAlgn="t"/>
                      <a:r>
                        <a:rPr lang="ru-RU" sz="1400" dirty="0">
                          <a:solidFill>
                            <a:srgbClr val="898989"/>
                          </a:solidFill>
                          <a:effectLst/>
                          <a:latin typeface="Courier New" pitchFamily="49" charset="0"/>
                          <a:cs typeface="Courier New" pitchFamily="49" charset="0"/>
                        </a:rPr>
                        <a:t>15</a:t>
                      </a:r>
                    </a:p>
                    <a:p>
                      <a:pPr algn="ctr" fontAlgn="t"/>
                      <a:r>
                        <a:rPr lang="ru-RU" sz="1400" dirty="0">
                          <a:solidFill>
                            <a:srgbClr val="979797"/>
                          </a:solidFill>
                          <a:effectLst/>
                          <a:latin typeface="Courier New" pitchFamily="49" charset="0"/>
                          <a:cs typeface="Courier New" pitchFamily="49" charset="0"/>
                        </a:rPr>
                        <a:t>16</a:t>
                      </a:r>
                    </a:p>
                    <a:p>
                      <a:pPr algn="ctr" fontAlgn="t"/>
                      <a:r>
                        <a:rPr lang="ru-RU" sz="1400" dirty="0">
                          <a:solidFill>
                            <a:srgbClr val="898989"/>
                          </a:solidFill>
                          <a:effectLst/>
                          <a:latin typeface="Courier New" pitchFamily="49" charset="0"/>
                          <a:cs typeface="Courier New" pitchFamily="49" charset="0"/>
                        </a:rPr>
                        <a:t>17</a:t>
                      </a:r>
                    </a:p>
                    <a:p>
                      <a:pPr algn="ctr" fontAlgn="t"/>
                      <a:r>
                        <a:rPr lang="ru-RU" sz="1400" dirty="0">
                          <a:solidFill>
                            <a:srgbClr val="979797"/>
                          </a:solidFill>
                          <a:effectLst/>
                          <a:latin typeface="Courier New" pitchFamily="49" charset="0"/>
                          <a:cs typeface="Courier New" pitchFamily="49" charset="0"/>
                        </a:rPr>
                        <a:t>18</a:t>
                      </a:r>
                    </a:p>
                    <a:p>
                      <a:pPr algn="ctr" fontAlgn="t"/>
                      <a:r>
                        <a:rPr lang="ru-RU" sz="1400" dirty="0">
                          <a:solidFill>
                            <a:srgbClr val="898989"/>
                          </a:solidFill>
                          <a:effectLst/>
                          <a:latin typeface="Courier New" pitchFamily="49" charset="0"/>
                          <a:cs typeface="Courier New" pitchFamily="49" charset="0"/>
                        </a:rPr>
                        <a:t>19</a:t>
                      </a:r>
                    </a:p>
                    <a:p>
                      <a:pPr algn="ctr" fontAlgn="t"/>
                      <a:r>
                        <a:rPr lang="ru-RU" sz="1400" dirty="0">
                          <a:solidFill>
                            <a:srgbClr val="979797"/>
                          </a:solidFill>
                          <a:effectLst/>
                          <a:latin typeface="Courier New" pitchFamily="49" charset="0"/>
                          <a:cs typeface="Courier New" pitchFamily="49" charset="0"/>
                        </a:rPr>
                        <a:t>20</a:t>
                      </a:r>
                    </a:p>
                    <a:p>
                      <a:pPr algn="ctr" fontAlgn="t"/>
                      <a:r>
                        <a:rPr lang="ru-RU" sz="1400" dirty="0">
                          <a:solidFill>
                            <a:srgbClr val="898989"/>
                          </a:solidFill>
                          <a:effectLst/>
                          <a:latin typeface="Courier New" pitchFamily="49" charset="0"/>
                          <a:cs typeface="Courier New" pitchFamily="49" charset="0"/>
                        </a:rPr>
                        <a:t>21</a:t>
                      </a:r>
                    </a:p>
                    <a:p>
                      <a:pPr algn="ctr" fontAlgn="t"/>
                      <a:r>
                        <a:rPr lang="ru-RU" sz="1400" dirty="0">
                          <a:solidFill>
                            <a:srgbClr val="979797"/>
                          </a:solidFill>
                          <a:effectLst/>
                          <a:latin typeface="Courier New" pitchFamily="49" charset="0"/>
                          <a:cs typeface="Courier New" pitchFamily="49" charset="0"/>
                        </a:rPr>
                        <a:t>22</a:t>
                      </a:r>
                    </a:p>
                    <a:p>
                      <a:pPr algn="ctr" fontAlgn="t"/>
                      <a:r>
                        <a:rPr lang="ru-RU" sz="1400" dirty="0">
                          <a:solidFill>
                            <a:srgbClr val="898989"/>
                          </a:solidFill>
                          <a:effectLst/>
                          <a:latin typeface="Courier New" pitchFamily="49" charset="0"/>
                          <a:cs typeface="Courier New" pitchFamily="49" charset="0"/>
                        </a:rPr>
                        <a:t>23</a:t>
                      </a:r>
                    </a:p>
                    <a:p>
                      <a:pPr algn="ctr" fontAlgn="t"/>
                      <a:r>
                        <a:rPr lang="ru-RU" sz="1400" dirty="0">
                          <a:solidFill>
                            <a:srgbClr val="979797"/>
                          </a:solidFill>
                          <a:effectLst/>
                          <a:latin typeface="Courier New" pitchFamily="49" charset="0"/>
                          <a:cs typeface="Courier New" pitchFamily="49" charset="0"/>
                        </a:rPr>
                        <a:t>24</a:t>
                      </a:r>
                    </a:p>
                  </a:txBody>
                  <a:tcPr marL="41302" marR="41302" marT="20651" marB="20651">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Courier New" pitchFamily="49" charset="0"/>
                          <a:cs typeface="Courier New" pitchFamily="49" charset="0"/>
                        </a:rPr>
                        <a:t>#include &lt;</a:t>
                      </a:r>
                      <a:r>
                        <a:rPr lang="en-US" sz="1400" dirty="0" err="1">
                          <a:solidFill>
                            <a:srgbClr val="B85C00"/>
                          </a:solidFill>
                          <a:effectLst/>
                          <a:latin typeface="Courier New" pitchFamily="49" charset="0"/>
                          <a:cs typeface="Courier New" pitchFamily="49" charset="0"/>
                        </a:rPr>
                        <a:t>iostream</a:t>
                      </a:r>
                      <a:r>
                        <a:rPr lang="en-US" sz="1400" dirty="0">
                          <a:solidFill>
                            <a:srgbClr val="B85C00"/>
                          </a:solidFill>
                          <a:effectLst/>
                          <a:latin typeface="Courier New" pitchFamily="49" charset="0"/>
                          <a:cs typeface="Courier New" pitchFamily="49" charset="0"/>
                        </a:rPr>
                        <a:t>&gt;</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FFFFFF"/>
                          </a:solidFill>
                          <a:effectLst/>
                          <a:latin typeface="Courier New" pitchFamily="49" charset="0"/>
                          <a:cs typeface="Courier New" pitchFamily="49" charset="0"/>
                        </a:rPr>
                        <a:t> </a:t>
                      </a:r>
                    </a:p>
                    <a:p>
                      <a:pPr algn="l" fontAlgn="t"/>
                      <a:r>
                        <a:rPr lang="en-US" sz="1400" dirty="0" err="1">
                          <a:solidFill>
                            <a:srgbClr val="66D9EF"/>
                          </a:solidFill>
                          <a:effectLst/>
                          <a:latin typeface="Courier New" pitchFamily="49" charset="0"/>
                          <a:cs typeface="Courier New" pitchFamily="49" charset="0"/>
                        </a:rPr>
                        <a:t>int</a:t>
                      </a:r>
                      <a:r>
                        <a:rPr lang="en-US" sz="1400" dirty="0">
                          <a:solidFill>
                            <a:srgbClr val="006FE0"/>
                          </a:solidFill>
                          <a:effectLst/>
                          <a:latin typeface="Courier New" pitchFamily="49" charset="0"/>
                          <a:cs typeface="Courier New" pitchFamily="49" charset="0"/>
                        </a:rPr>
                        <a:t> </a:t>
                      </a:r>
                      <a:r>
                        <a:rPr lang="en-US" sz="1400" dirty="0">
                          <a:solidFill>
                            <a:srgbClr val="66D9EF"/>
                          </a:solidFill>
                          <a:effectLst/>
                          <a:latin typeface="Courier New" pitchFamily="49" charset="0"/>
                          <a:cs typeface="Courier New" pitchFamily="49" charset="0"/>
                        </a:rPr>
                        <a:t>main</a:t>
                      </a:r>
                      <a:r>
                        <a:rPr lang="en-US" sz="1400" dirty="0">
                          <a:solidFill>
                            <a:srgbClr val="F8F8F2"/>
                          </a:solidFill>
                          <a:effectLst/>
                          <a:latin typeface="Courier New" pitchFamily="49" charset="0"/>
                          <a:cs typeface="Courier New" pitchFamily="49" charset="0"/>
                        </a:rPr>
                        <a:t>()</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Внешний блок</a:t>
                      </a:r>
                      <a:endParaRPr lang="ru-RU" sz="1400" dirty="0">
                        <a:solidFill>
                          <a:srgbClr val="FFFFFF"/>
                        </a:solidFill>
                        <a:effectLst/>
                        <a:latin typeface="Courier New" pitchFamily="49" charset="0"/>
                        <a:cs typeface="Courier New" pitchFamily="49" charset="0"/>
                      </a:endParaRPr>
                    </a:p>
                    <a:p>
                      <a:pPr algn="l" fontAlgn="t"/>
                      <a:r>
                        <a:rPr lang="en-US" sz="1400" dirty="0" err="1">
                          <a:solidFill>
                            <a:srgbClr val="66D9EF"/>
                          </a:solidFill>
                          <a:effectLst/>
                          <a:latin typeface="Courier New" pitchFamily="49" charset="0"/>
                          <a:cs typeface="Courier New" pitchFamily="49" charset="0"/>
                        </a:rPr>
                        <a:t>int</a:t>
                      </a:r>
                      <a:r>
                        <a:rPr lang="en-US" sz="1400" dirty="0">
                          <a:solidFill>
                            <a:srgbClr val="006FE0"/>
                          </a:solidFill>
                          <a:effectLst/>
                          <a:latin typeface="Courier New" pitchFamily="49" charset="0"/>
                          <a:cs typeface="Courier New" pitchFamily="49" charset="0"/>
                        </a:rPr>
                        <a:t> </a:t>
                      </a:r>
                      <a:r>
                        <a:rPr lang="en-US" sz="1400" dirty="0">
                          <a:solidFill>
                            <a:srgbClr val="66D9EF"/>
                          </a:solidFill>
                          <a:effectLst/>
                          <a:latin typeface="Courier New" pitchFamily="49" charset="0"/>
                          <a:cs typeface="Courier New" pitchFamily="49" charset="0"/>
                        </a:rPr>
                        <a:t>oranges</a:t>
                      </a:r>
                      <a:r>
                        <a:rPr lang="en-US" sz="1400" dirty="0">
                          <a:solidFill>
                            <a:srgbClr val="F8F8F2"/>
                          </a:solidFill>
                          <a:effectLst/>
                          <a:latin typeface="Courier New" pitchFamily="49" charset="0"/>
                          <a:cs typeface="Courier New" pitchFamily="49" charset="0"/>
                        </a:rPr>
                        <a:t>(</a:t>
                      </a:r>
                      <a:r>
                        <a:rPr lang="en-US" sz="1400" dirty="0">
                          <a:solidFill>
                            <a:srgbClr val="E7A37A"/>
                          </a:solidFill>
                          <a:effectLst/>
                          <a:latin typeface="Courier New" pitchFamily="49" charset="0"/>
                          <a:cs typeface="Courier New" pitchFamily="49" charset="0"/>
                        </a:rPr>
                        <a:t>5</a:t>
                      </a:r>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внешняя переменная </a:t>
                      </a:r>
                      <a:r>
                        <a:rPr lang="en-US" sz="1400" i="1" dirty="0">
                          <a:solidFill>
                            <a:srgbClr val="7EA16C"/>
                          </a:solidFill>
                          <a:effectLst/>
                          <a:latin typeface="Courier New" pitchFamily="49" charset="0"/>
                          <a:cs typeface="Courier New" pitchFamily="49" charset="0"/>
                        </a:rPr>
                        <a:t>oranges</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FFFFFF"/>
                          </a:solidFill>
                          <a:effectLst/>
                          <a:latin typeface="Courier New" pitchFamily="49" charset="0"/>
                          <a:cs typeface="Courier New" pitchFamily="49" charset="0"/>
                        </a:rPr>
                        <a:t> </a:t>
                      </a:r>
                    </a:p>
                    <a:p>
                      <a:pPr algn="l" fontAlgn="t"/>
                      <a:r>
                        <a:rPr lang="en-US" sz="1400" dirty="0" smtClean="0">
                          <a:solidFill>
                            <a:srgbClr val="F8F8F2"/>
                          </a:solidFill>
                          <a:effectLst/>
                          <a:latin typeface="Courier New" pitchFamily="49" charset="0"/>
                          <a:cs typeface="Courier New" pitchFamily="49" charset="0"/>
                        </a:rPr>
                        <a:t>{</a:t>
                      </a:r>
                      <a:r>
                        <a:rPr lang="en-US" sz="1400" dirty="0" smtClean="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Вложенный блок</a:t>
                      </a:r>
                      <a:endParaRPr lang="ru-RU" sz="1400" dirty="0">
                        <a:solidFill>
                          <a:srgbClr val="FFFFFF"/>
                        </a:solidFill>
                        <a:effectLst/>
                        <a:latin typeface="Courier New" pitchFamily="49" charset="0"/>
                        <a:cs typeface="Courier New" pitchFamily="49" charset="0"/>
                      </a:endParaRPr>
                    </a:p>
                    <a:p>
                      <a:pPr algn="l" fontAlgn="t"/>
                      <a:r>
                        <a:rPr lang="en-US" sz="1400" dirty="0" err="1">
                          <a:solidFill>
                            <a:srgbClr val="66D9EF"/>
                          </a:solidFill>
                          <a:effectLst/>
                          <a:latin typeface="Courier New" pitchFamily="49" charset="0"/>
                          <a:cs typeface="Courier New" pitchFamily="49" charset="0"/>
                        </a:rPr>
                        <a:t>int</a:t>
                      </a:r>
                      <a:r>
                        <a:rPr lang="en-US" sz="1400" dirty="0">
                          <a:solidFill>
                            <a:srgbClr val="006FE0"/>
                          </a:solidFill>
                          <a:effectLst/>
                          <a:latin typeface="Courier New" pitchFamily="49" charset="0"/>
                          <a:cs typeface="Courier New" pitchFamily="49" charset="0"/>
                        </a:rPr>
                        <a:t> </a:t>
                      </a:r>
                      <a:r>
                        <a:rPr lang="en-US" sz="1400" dirty="0">
                          <a:solidFill>
                            <a:srgbClr val="F8F8F2"/>
                          </a:solidFill>
                          <a:effectLst/>
                          <a:latin typeface="Courier New" pitchFamily="49" charset="0"/>
                          <a:cs typeface="Courier New" pitchFamily="49" charset="0"/>
                        </a:rPr>
                        <a:t>oranges;</a:t>
                      </a:r>
                      <a:r>
                        <a:rPr lang="en-US" sz="1400" dirty="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скрывается внешняя переменная </a:t>
                      </a:r>
                      <a:r>
                        <a:rPr lang="en-US" sz="1400" i="1" dirty="0">
                          <a:solidFill>
                            <a:srgbClr val="7EA16C"/>
                          </a:solidFill>
                          <a:effectLst/>
                          <a:latin typeface="Courier New" pitchFamily="49" charset="0"/>
                          <a:cs typeface="Courier New" pitchFamily="49" charset="0"/>
                        </a:rPr>
                        <a:t>oranges</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FFFFFF"/>
                          </a:solidFill>
                          <a:effectLst/>
                          <a:latin typeface="Courier New" pitchFamily="49" charset="0"/>
                          <a:cs typeface="Courier New" pitchFamily="49" charset="0"/>
                        </a:rPr>
                        <a:t> </a:t>
                      </a:r>
                    </a:p>
                    <a:p>
                      <a:pPr algn="l" fontAlgn="t"/>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Идентификатор </a:t>
                      </a:r>
                      <a:r>
                        <a:rPr lang="en-US" sz="1400" i="1" dirty="0">
                          <a:solidFill>
                            <a:srgbClr val="7EA16C"/>
                          </a:solidFill>
                          <a:effectLst/>
                          <a:latin typeface="Courier New" pitchFamily="49" charset="0"/>
                          <a:cs typeface="Courier New" pitchFamily="49" charset="0"/>
                        </a:rPr>
                        <a:t>oranges </a:t>
                      </a:r>
                      <a:r>
                        <a:rPr lang="ru-RU" sz="1400" i="1" dirty="0">
                          <a:solidFill>
                            <a:srgbClr val="7EA16C"/>
                          </a:solidFill>
                          <a:effectLst/>
                          <a:latin typeface="Courier New" pitchFamily="49" charset="0"/>
                          <a:cs typeface="Courier New" pitchFamily="49" charset="0"/>
                        </a:rPr>
                        <a:t>теперь относится к вложенной переменной </a:t>
                      </a:r>
                      <a:r>
                        <a:rPr lang="en-US" sz="1400" i="1" dirty="0">
                          <a:solidFill>
                            <a:srgbClr val="7EA16C"/>
                          </a:solidFill>
                          <a:effectLst/>
                          <a:latin typeface="Courier New" pitchFamily="49" charset="0"/>
                          <a:cs typeface="Courier New" pitchFamily="49" charset="0"/>
                        </a:rPr>
                        <a:t>oranges</a:t>
                      </a:r>
                      <a:endParaRPr lang="en-US" sz="1400" dirty="0">
                        <a:solidFill>
                          <a:srgbClr val="FFFFFF"/>
                        </a:solidFill>
                        <a:effectLst/>
                        <a:latin typeface="Courier New" pitchFamily="49" charset="0"/>
                        <a:cs typeface="Courier New" pitchFamily="49" charset="0"/>
                      </a:endParaRPr>
                    </a:p>
                    <a:p>
                      <a:pPr algn="l" fontAlgn="t"/>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Внешняя переменная </a:t>
                      </a:r>
                      <a:r>
                        <a:rPr lang="en-US" sz="1400" i="1" dirty="0">
                          <a:solidFill>
                            <a:srgbClr val="7EA16C"/>
                          </a:solidFill>
                          <a:effectLst/>
                          <a:latin typeface="Courier New" pitchFamily="49" charset="0"/>
                          <a:cs typeface="Courier New" pitchFamily="49" charset="0"/>
                        </a:rPr>
                        <a:t>oranges </a:t>
                      </a:r>
                      <a:r>
                        <a:rPr lang="ru-RU" sz="1400" i="1" dirty="0">
                          <a:solidFill>
                            <a:srgbClr val="7EA16C"/>
                          </a:solidFill>
                          <a:effectLst/>
                          <a:latin typeface="Courier New" pitchFamily="49" charset="0"/>
                          <a:cs typeface="Courier New" pitchFamily="49" charset="0"/>
                        </a:rPr>
                        <a:t>временно скрыта</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FFFFFF"/>
                          </a:solidFill>
                          <a:effectLst/>
                          <a:latin typeface="Courier New" pitchFamily="49" charset="0"/>
                          <a:cs typeface="Courier New" pitchFamily="49" charset="0"/>
                        </a:rPr>
                        <a:t> </a:t>
                      </a:r>
                    </a:p>
                    <a:p>
                      <a:pPr algn="l" fontAlgn="t"/>
                      <a:r>
                        <a:rPr lang="en-US" sz="1400" dirty="0">
                          <a:solidFill>
                            <a:srgbClr val="F8F8F2"/>
                          </a:solidFill>
                          <a:effectLst/>
                          <a:latin typeface="Courier New" pitchFamily="49" charset="0"/>
                          <a:cs typeface="Courier New" pitchFamily="49" charset="0"/>
                        </a:rPr>
                        <a:t>oranges</a:t>
                      </a:r>
                      <a:r>
                        <a:rPr lang="en-US" sz="1400" dirty="0">
                          <a:solidFill>
                            <a:srgbClr val="006FE0"/>
                          </a:solidFill>
                          <a:effectLst/>
                          <a:latin typeface="Courier New" pitchFamily="49" charset="0"/>
                          <a:cs typeface="Courier New" pitchFamily="49" charset="0"/>
                        </a:rPr>
                        <a:t> </a:t>
                      </a:r>
                      <a:r>
                        <a:rPr lang="en-US" sz="1400" dirty="0">
                          <a:solidFill>
                            <a:srgbClr val="F9267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dirty="0">
                          <a:solidFill>
                            <a:srgbClr val="E7A37A"/>
                          </a:solidFill>
                          <a:effectLst/>
                          <a:latin typeface="Courier New" pitchFamily="49" charset="0"/>
                          <a:cs typeface="Courier New" pitchFamily="49" charset="0"/>
                        </a:rPr>
                        <a:t>10</a:t>
                      </a:r>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здесь мы присваиваем значение 10 вложенной переменной </a:t>
                      </a:r>
                      <a:r>
                        <a:rPr lang="en-US" sz="1400" i="1" dirty="0">
                          <a:solidFill>
                            <a:srgbClr val="7EA16C"/>
                          </a:solidFill>
                          <a:effectLst/>
                          <a:latin typeface="Courier New" pitchFamily="49" charset="0"/>
                          <a:cs typeface="Courier New" pitchFamily="49" charset="0"/>
                        </a:rPr>
                        <a:t>oranges, </a:t>
                      </a:r>
                      <a:r>
                        <a:rPr lang="ru-RU" sz="1400" i="1" dirty="0">
                          <a:solidFill>
                            <a:srgbClr val="7EA16C"/>
                          </a:solidFill>
                          <a:effectLst/>
                          <a:latin typeface="Courier New" pitchFamily="49" charset="0"/>
                          <a:cs typeface="Courier New" pitchFamily="49" charset="0"/>
                        </a:rPr>
                        <a:t>не внешней!</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FFFFFF"/>
                          </a:solidFill>
                          <a:effectLst/>
                          <a:latin typeface="Courier New" pitchFamily="49" charset="0"/>
                          <a:cs typeface="Courier New" pitchFamily="49" charset="0"/>
                        </a:rPr>
                        <a:t> </a:t>
                      </a:r>
                    </a:p>
                    <a:p>
                      <a:pPr algn="l" fontAlgn="t"/>
                      <a:r>
                        <a:rPr lang="en-US" sz="1400" dirty="0" err="1">
                          <a:solidFill>
                            <a:srgbClr val="F8F8F2"/>
                          </a:solidFill>
                          <a:effectLst/>
                          <a:latin typeface="Courier New" pitchFamily="49" charset="0"/>
                          <a:cs typeface="Courier New" pitchFamily="49" charset="0"/>
                        </a:rPr>
                        <a:t>std</a:t>
                      </a:r>
                      <a:r>
                        <a:rPr lang="en-US" sz="1400" dirty="0">
                          <a:solidFill>
                            <a:srgbClr val="F92672"/>
                          </a:solidFill>
                          <a:effectLst/>
                          <a:latin typeface="Courier New" pitchFamily="49" charset="0"/>
                          <a:cs typeface="Courier New" pitchFamily="49" charset="0"/>
                        </a:rPr>
                        <a:t>::</a:t>
                      </a:r>
                      <a:r>
                        <a:rPr lang="en-US" sz="1400" dirty="0" err="1">
                          <a:solidFill>
                            <a:srgbClr val="F8F8F2"/>
                          </a:solidFill>
                          <a:effectLst/>
                          <a:latin typeface="Courier New" pitchFamily="49" charset="0"/>
                          <a:cs typeface="Courier New" pitchFamily="49" charset="0"/>
                        </a:rPr>
                        <a:t>cout</a:t>
                      </a:r>
                      <a:r>
                        <a:rPr lang="en-US" sz="1400" dirty="0">
                          <a:solidFill>
                            <a:srgbClr val="006FE0"/>
                          </a:solidFill>
                          <a:effectLst/>
                          <a:latin typeface="Courier New" pitchFamily="49" charset="0"/>
                          <a:cs typeface="Courier New" pitchFamily="49" charset="0"/>
                        </a:rPr>
                        <a:t> </a:t>
                      </a:r>
                      <a:r>
                        <a:rPr lang="en-US" sz="1400" dirty="0">
                          <a:solidFill>
                            <a:srgbClr val="F92672"/>
                          </a:solidFill>
                          <a:effectLst/>
                          <a:latin typeface="Courier New" pitchFamily="49" charset="0"/>
                          <a:cs typeface="Courier New" pitchFamily="49" charset="0"/>
                        </a:rPr>
                        <a:t>&lt;&lt;</a:t>
                      </a:r>
                      <a:r>
                        <a:rPr lang="en-US" sz="1400" dirty="0">
                          <a:solidFill>
                            <a:srgbClr val="006FE0"/>
                          </a:solidFill>
                          <a:effectLst/>
                          <a:latin typeface="Courier New" pitchFamily="49" charset="0"/>
                          <a:cs typeface="Courier New" pitchFamily="49" charset="0"/>
                        </a:rPr>
                        <a:t> </a:t>
                      </a:r>
                      <a:r>
                        <a:rPr lang="en-US" sz="1400" dirty="0">
                          <a:solidFill>
                            <a:srgbClr val="F8F8F2"/>
                          </a:solidFill>
                          <a:effectLst/>
                          <a:latin typeface="Courier New" pitchFamily="49" charset="0"/>
                          <a:cs typeface="Courier New" pitchFamily="49" charset="0"/>
                        </a:rPr>
                        <a:t>oranges</a:t>
                      </a:r>
                      <a:r>
                        <a:rPr lang="en-US" sz="1400" dirty="0">
                          <a:solidFill>
                            <a:srgbClr val="006FE0"/>
                          </a:solidFill>
                          <a:effectLst/>
                          <a:latin typeface="Courier New" pitchFamily="49" charset="0"/>
                          <a:cs typeface="Courier New" pitchFamily="49" charset="0"/>
                        </a:rPr>
                        <a:t> </a:t>
                      </a:r>
                      <a:r>
                        <a:rPr lang="en-US" sz="1400" dirty="0">
                          <a:solidFill>
                            <a:srgbClr val="F92672"/>
                          </a:solidFill>
                          <a:effectLst/>
                          <a:latin typeface="Courier New" pitchFamily="49" charset="0"/>
                          <a:cs typeface="Courier New" pitchFamily="49" charset="0"/>
                        </a:rPr>
                        <a:t>&lt;&lt;</a:t>
                      </a:r>
                      <a:r>
                        <a:rPr lang="en-US" sz="1400" dirty="0">
                          <a:solidFill>
                            <a:srgbClr val="006FE0"/>
                          </a:solidFill>
                          <a:effectLst/>
                          <a:latin typeface="Courier New" pitchFamily="49" charset="0"/>
                          <a:cs typeface="Courier New" pitchFamily="49" charset="0"/>
                        </a:rPr>
                        <a:t> </a:t>
                      </a:r>
                      <a:r>
                        <a:rPr lang="en-US" sz="1400" dirty="0" err="1">
                          <a:solidFill>
                            <a:srgbClr val="F8F8F2"/>
                          </a:solidFill>
                          <a:effectLst/>
                          <a:latin typeface="Courier New" pitchFamily="49" charset="0"/>
                          <a:cs typeface="Courier New" pitchFamily="49" charset="0"/>
                        </a:rPr>
                        <a:t>std</a:t>
                      </a:r>
                      <a:r>
                        <a:rPr lang="en-US" sz="1400" dirty="0">
                          <a:solidFill>
                            <a:srgbClr val="F92672"/>
                          </a:solidFill>
                          <a:effectLst/>
                          <a:latin typeface="Courier New" pitchFamily="49" charset="0"/>
                          <a:cs typeface="Courier New" pitchFamily="49" charset="0"/>
                        </a:rPr>
                        <a:t>::</a:t>
                      </a:r>
                      <a:r>
                        <a:rPr lang="en-US" sz="1400" dirty="0" err="1">
                          <a:solidFill>
                            <a:srgbClr val="F8F8F2"/>
                          </a:solidFill>
                          <a:effectLst/>
                          <a:latin typeface="Courier New" pitchFamily="49" charset="0"/>
                          <a:cs typeface="Courier New" pitchFamily="49" charset="0"/>
                        </a:rPr>
                        <a:t>endl</a:t>
                      </a:r>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выводим значение вложенной переменной </a:t>
                      </a:r>
                      <a:r>
                        <a:rPr lang="en-US" sz="1400" i="1" dirty="0">
                          <a:solidFill>
                            <a:srgbClr val="7EA16C"/>
                          </a:solidFill>
                          <a:effectLst/>
                          <a:latin typeface="Courier New" pitchFamily="49" charset="0"/>
                          <a:cs typeface="Courier New" pitchFamily="49" charset="0"/>
                        </a:rPr>
                        <a:t>oranges</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Вложенная переменная </a:t>
                      </a:r>
                      <a:r>
                        <a:rPr lang="en-US" sz="1400" i="1" dirty="0">
                          <a:solidFill>
                            <a:srgbClr val="7EA16C"/>
                          </a:solidFill>
                          <a:effectLst/>
                          <a:latin typeface="Courier New" pitchFamily="49" charset="0"/>
                          <a:cs typeface="Courier New" pitchFamily="49" charset="0"/>
                        </a:rPr>
                        <a:t>oranges </a:t>
                      </a:r>
                      <a:r>
                        <a:rPr lang="ru-RU" sz="1400" i="1" dirty="0">
                          <a:solidFill>
                            <a:srgbClr val="7EA16C"/>
                          </a:solidFill>
                          <a:effectLst/>
                          <a:latin typeface="Courier New" pitchFamily="49" charset="0"/>
                          <a:cs typeface="Courier New" pitchFamily="49" charset="0"/>
                        </a:rPr>
                        <a:t>уничтожается</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FFFFFF"/>
                          </a:solidFill>
                          <a:effectLst/>
                          <a:latin typeface="Courier New" pitchFamily="49" charset="0"/>
                          <a:cs typeface="Courier New" pitchFamily="49" charset="0"/>
                        </a:rPr>
                        <a:t> </a:t>
                      </a:r>
                    </a:p>
                    <a:p>
                      <a:pPr algn="l" fontAlgn="t"/>
                      <a:r>
                        <a:rPr lang="ru-RU" sz="1400" i="1" dirty="0">
                          <a:solidFill>
                            <a:srgbClr val="7EA16C"/>
                          </a:solidFill>
                          <a:effectLst/>
                          <a:latin typeface="Courier New" pitchFamily="49" charset="0"/>
                          <a:cs typeface="Courier New" pitchFamily="49" charset="0"/>
                        </a:rPr>
                        <a:t>// Идентификатор </a:t>
                      </a:r>
                      <a:r>
                        <a:rPr lang="en-US" sz="1400" i="1" dirty="0">
                          <a:solidFill>
                            <a:srgbClr val="7EA16C"/>
                          </a:solidFill>
                          <a:effectLst/>
                          <a:latin typeface="Courier New" pitchFamily="49" charset="0"/>
                          <a:cs typeface="Courier New" pitchFamily="49" charset="0"/>
                        </a:rPr>
                        <a:t>oranges </a:t>
                      </a:r>
                      <a:r>
                        <a:rPr lang="ru-RU" sz="1400" i="1" dirty="0">
                          <a:solidFill>
                            <a:srgbClr val="7EA16C"/>
                          </a:solidFill>
                          <a:effectLst/>
                          <a:latin typeface="Courier New" pitchFamily="49" charset="0"/>
                          <a:cs typeface="Courier New" pitchFamily="49" charset="0"/>
                        </a:rPr>
                        <a:t>опять относится к внешней переменной </a:t>
                      </a:r>
                      <a:r>
                        <a:rPr lang="en-US" sz="1400" i="1" dirty="0">
                          <a:solidFill>
                            <a:srgbClr val="7EA16C"/>
                          </a:solidFill>
                          <a:effectLst/>
                          <a:latin typeface="Courier New" pitchFamily="49" charset="0"/>
                          <a:cs typeface="Courier New" pitchFamily="49" charset="0"/>
                        </a:rPr>
                        <a:t>oranges</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FFFFFF"/>
                          </a:solidFill>
                          <a:effectLst/>
                          <a:latin typeface="Courier New" pitchFamily="49" charset="0"/>
                          <a:cs typeface="Courier New" pitchFamily="49" charset="0"/>
                        </a:rPr>
                        <a:t> </a:t>
                      </a:r>
                    </a:p>
                    <a:p>
                      <a:pPr algn="l" fontAlgn="t"/>
                      <a:r>
                        <a:rPr lang="en-US" sz="1400" dirty="0" err="1">
                          <a:solidFill>
                            <a:srgbClr val="F8F8F2"/>
                          </a:solidFill>
                          <a:effectLst/>
                          <a:latin typeface="Courier New" pitchFamily="49" charset="0"/>
                          <a:cs typeface="Courier New" pitchFamily="49" charset="0"/>
                        </a:rPr>
                        <a:t>std</a:t>
                      </a:r>
                      <a:r>
                        <a:rPr lang="en-US" sz="1400" dirty="0">
                          <a:solidFill>
                            <a:srgbClr val="F92672"/>
                          </a:solidFill>
                          <a:effectLst/>
                          <a:latin typeface="Courier New" pitchFamily="49" charset="0"/>
                          <a:cs typeface="Courier New" pitchFamily="49" charset="0"/>
                        </a:rPr>
                        <a:t>::</a:t>
                      </a:r>
                      <a:r>
                        <a:rPr lang="en-US" sz="1400" dirty="0" err="1">
                          <a:solidFill>
                            <a:srgbClr val="F8F8F2"/>
                          </a:solidFill>
                          <a:effectLst/>
                          <a:latin typeface="Courier New" pitchFamily="49" charset="0"/>
                          <a:cs typeface="Courier New" pitchFamily="49" charset="0"/>
                        </a:rPr>
                        <a:t>cout</a:t>
                      </a:r>
                      <a:r>
                        <a:rPr lang="en-US" sz="1400" dirty="0">
                          <a:solidFill>
                            <a:srgbClr val="006FE0"/>
                          </a:solidFill>
                          <a:effectLst/>
                          <a:latin typeface="Courier New" pitchFamily="49" charset="0"/>
                          <a:cs typeface="Courier New" pitchFamily="49" charset="0"/>
                        </a:rPr>
                        <a:t> </a:t>
                      </a:r>
                      <a:r>
                        <a:rPr lang="en-US" sz="1400" dirty="0">
                          <a:solidFill>
                            <a:srgbClr val="F92672"/>
                          </a:solidFill>
                          <a:effectLst/>
                          <a:latin typeface="Courier New" pitchFamily="49" charset="0"/>
                          <a:cs typeface="Courier New" pitchFamily="49" charset="0"/>
                        </a:rPr>
                        <a:t>&lt;&lt;</a:t>
                      </a:r>
                      <a:r>
                        <a:rPr lang="en-US" sz="1400" dirty="0">
                          <a:solidFill>
                            <a:srgbClr val="006FE0"/>
                          </a:solidFill>
                          <a:effectLst/>
                          <a:latin typeface="Courier New" pitchFamily="49" charset="0"/>
                          <a:cs typeface="Courier New" pitchFamily="49" charset="0"/>
                        </a:rPr>
                        <a:t> </a:t>
                      </a:r>
                      <a:r>
                        <a:rPr lang="en-US" sz="1400" dirty="0">
                          <a:solidFill>
                            <a:srgbClr val="F8F8F2"/>
                          </a:solidFill>
                          <a:effectLst/>
                          <a:latin typeface="Courier New" pitchFamily="49" charset="0"/>
                          <a:cs typeface="Courier New" pitchFamily="49" charset="0"/>
                        </a:rPr>
                        <a:t>oranges</a:t>
                      </a:r>
                      <a:r>
                        <a:rPr lang="en-US" sz="1400" dirty="0">
                          <a:solidFill>
                            <a:srgbClr val="006FE0"/>
                          </a:solidFill>
                          <a:effectLst/>
                          <a:latin typeface="Courier New" pitchFamily="49" charset="0"/>
                          <a:cs typeface="Courier New" pitchFamily="49" charset="0"/>
                        </a:rPr>
                        <a:t> </a:t>
                      </a:r>
                      <a:r>
                        <a:rPr lang="en-US" sz="1400" dirty="0">
                          <a:solidFill>
                            <a:srgbClr val="F92672"/>
                          </a:solidFill>
                          <a:effectLst/>
                          <a:latin typeface="Courier New" pitchFamily="49" charset="0"/>
                          <a:cs typeface="Courier New" pitchFamily="49" charset="0"/>
                        </a:rPr>
                        <a:t>&lt;&lt;</a:t>
                      </a:r>
                      <a:r>
                        <a:rPr lang="en-US" sz="1400" dirty="0">
                          <a:solidFill>
                            <a:srgbClr val="006FE0"/>
                          </a:solidFill>
                          <a:effectLst/>
                          <a:latin typeface="Courier New" pitchFamily="49" charset="0"/>
                          <a:cs typeface="Courier New" pitchFamily="49" charset="0"/>
                        </a:rPr>
                        <a:t> </a:t>
                      </a:r>
                      <a:r>
                        <a:rPr lang="en-US" sz="1400" dirty="0" err="1">
                          <a:solidFill>
                            <a:srgbClr val="F8F8F2"/>
                          </a:solidFill>
                          <a:effectLst/>
                          <a:latin typeface="Courier New" pitchFamily="49" charset="0"/>
                          <a:cs typeface="Courier New" pitchFamily="49" charset="0"/>
                        </a:rPr>
                        <a:t>std</a:t>
                      </a:r>
                      <a:r>
                        <a:rPr lang="en-US" sz="1400" dirty="0">
                          <a:solidFill>
                            <a:srgbClr val="F92672"/>
                          </a:solidFill>
                          <a:effectLst/>
                          <a:latin typeface="Courier New" pitchFamily="49" charset="0"/>
                          <a:cs typeface="Courier New" pitchFamily="49" charset="0"/>
                        </a:rPr>
                        <a:t>::</a:t>
                      </a:r>
                      <a:r>
                        <a:rPr lang="en-US" sz="1400" dirty="0" err="1">
                          <a:solidFill>
                            <a:srgbClr val="F8F8F2"/>
                          </a:solidFill>
                          <a:effectLst/>
                          <a:latin typeface="Courier New" pitchFamily="49" charset="0"/>
                          <a:cs typeface="Courier New" pitchFamily="49" charset="0"/>
                        </a:rPr>
                        <a:t>endl</a:t>
                      </a:r>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выводим значение внешней переменной </a:t>
                      </a:r>
                      <a:r>
                        <a:rPr lang="en-US" sz="1400" i="1" dirty="0">
                          <a:solidFill>
                            <a:srgbClr val="7EA16C"/>
                          </a:solidFill>
                          <a:effectLst/>
                          <a:latin typeface="Courier New" pitchFamily="49" charset="0"/>
                          <a:cs typeface="Courier New" pitchFamily="49" charset="0"/>
                        </a:rPr>
                        <a:t>oranges</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FFFFFF"/>
                          </a:solidFill>
                          <a:effectLst/>
                          <a:latin typeface="Courier New" pitchFamily="49" charset="0"/>
                          <a:cs typeface="Courier New" pitchFamily="49" charset="0"/>
                        </a:rPr>
                        <a:t> </a:t>
                      </a:r>
                    </a:p>
                    <a:p>
                      <a:pPr algn="l" fontAlgn="t"/>
                      <a:r>
                        <a:rPr lang="en-US" sz="1400" dirty="0">
                          <a:solidFill>
                            <a:srgbClr val="F92672"/>
                          </a:solidFill>
                          <a:effectLst/>
                          <a:latin typeface="Courier New" pitchFamily="49" charset="0"/>
                          <a:cs typeface="Courier New" pitchFamily="49" charset="0"/>
                        </a:rPr>
                        <a:t>return</a:t>
                      </a:r>
                      <a:r>
                        <a:rPr lang="en-US" sz="1400" dirty="0">
                          <a:solidFill>
                            <a:srgbClr val="006FE0"/>
                          </a:solidFill>
                          <a:effectLst/>
                          <a:latin typeface="Courier New" pitchFamily="49" charset="0"/>
                          <a:cs typeface="Courier New" pitchFamily="49" charset="0"/>
                        </a:rPr>
                        <a:t> </a:t>
                      </a:r>
                      <a:r>
                        <a:rPr lang="en-US" sz="1400" dirty="0">
                          <a:solidFill>
                            <a:srgbClr val="E7A37A"/>
                          </a:solidFill>
                          <a:effectLst/>
                          <a:latin typeface="Courier New" pitchFamily="49" charset="0"/>
                          <a:cs typeface="Courier New" pitchFamily="49" charset="0"/>
                        </a:rPr>
                        <a:t>0</a:t>
                      </a:r>
                      <a:r>
                        <a:rPr lang="en-US" sz="1400" dirty="0">
                          <a:solidFill>
                            <a:srgbClr val="F8F8F2"/>
                          </a:solidFill>
                          <a:effectLst/>
                          <a:latin typeface="Courier New" pitchFamily="49" charset="0"/>
                          <a:cs typeface="Courier New" pitchFamily="49" charset="0"/>
                        </a:rPr>
                        <a:t>;</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Внешняя переменная </a:t>
                      </a:r>
                      <a:r>
                        <a:rPr lang="en-US" sz="1400" i="1" dirty="0">
                          <a:solidFill>
                            <a:srgbClr val="7EA16C"/>
                          </a:solidFill>
                          <a:effectLst/>
                          <a:latin typeface="Courier New" pitchFamily="49" charset="0"/>
                          <a:cs typeface="Courier New" pitchFamily="49" charset="0"/>
                        </a:rPr>
                        <a:t>oranges </a:t>
                      </a:r>
                      <a:r>
                        <a:rPr lang="ru-RU" sz="1400" i="1" dirty="0">
                          <a:solidFill>
                            <a:srgbClr val="7EA16C"/>
                          </a:solidFill>
                          <a:effectLst/>
                          <a:latin typeface="Courier New" pitchFamily="49" charset="0"/>
                          <a:cs typeface="Courier New" pitchFamily="49" charset="0"/>
                        </a:rPr>
                        <a:t>уничтожается</a:t>
                      </a:r>
                      <a:endParaRPr lang="ru-RU" sz="1400" dirty="0">
                        <a:solidFill>
                          <a:srgbClr val="FFFFFF"/>
                        </a:solidFill>
                        <a:effectLst/>
                        <a:latin typeface="Courier New" pitchFamily="49" charset="0"/>
                        <a:cs typeface="Courier New" pitchFamily="49" charset="0"/>
                      </a:endParaRPr>
                    </a:p>
                  </a:txBody>
                  <a:tcPr marL="41302" marR="41302" marT="20651" marB="20651">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365595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4196578846"/>
              </p:ext>
            </p:extLst>
          </p:nvPr>
        </p:nvGraphicFramePr>
        <p:xfrm>
          <a:off x="323528" y="1700808"/>
          <a:ext cx="8333640" cy="4873625"/>
        </p:xfrm>
        <a:graphic>
          <a:graphicData uri="http://schemas.openxmlformats.org/drawingml/2006/table">
            <a:tbl>
              <a:tblPr/>
              <a:tblGrid>
                <a:gridCol w="484768"/>
                <a:gridCol w="7848872"/>
              </a:tblGrid>
              <a:tr h="4873625">
                <a:tc>
                  <a:txBody>
                    <a:bodyPr/>
                    <a:lstStyle/>
                    <a:p>
                      <a:pPr algn="ctr" fontAlgn="t"/>
                      <a:r>
                        <a:rPr lang="ru-RU" sz="1400">
                          <a:solidFill>
                            <a:srgbClr val="979797"/>
                          </a:solidFill>
                          <a:effectLst/>
                          <a:latin typeface="Courier New" pitchFamily="49" charset="0"/>
                          <a:cs typeface="Courier New" pitchFamily="49" charset="0"/>
                        </a:rPr>
                        <a:t/>
                      </a:r>
                      <a:br>
                        <a:rPr lang="ru-RU" sz="1400">
                          <a:solidFill>
                            <a:srgbClr val="979797"/>
                          </a:solidFill>
                          <a:effectLst/>
                          <a:latin typeface="Courier New" pitchFamily="49" charset="0"/>
                          <a:cs typeface="Courier New" pitchFamily="49" charset="0"/>
                        </a:rPr>
                      </a:br>
                      <a:r>
                        <a:rPr lang="ru-RU" sz="1400">
                          <a:solidFill>
                            <a:srgbClr val="979797"/>
                          </a:solidFill>
                          <a:effectLst/>
                          <a:latin typeface="Courier New" pitchFamily="49" charset="0"/>
                          <a:cs typeface="Courier New" pitchFamily="49" charset="0"/>
                        </a:rPr>
                        <a:t>2</a:t>
                      </a:r>
                    </a:p>
                    <a:p>
                      <a:pPr algn="ctr" fontAlgn="t"/>
                      <a:r>
                        <a:rPr lang="ru-RU" sz="1400">
                          <a:solidFill>
                            <a:srgbClr val="898989"/>
                          </a:solidFill>
                          <a:effectLst/>
                          <a:latin typeface="Courier New" pitchFamily="49" charset="0"/>
                          <a:cs typeface="Courier New" pitchFamily="49" charset="0"/>
                        </a:rPr>
                        <a:t>3</a:t>
                      </a:r>
                    </a:p>
                    <a:p>
                      <a:pPr algn="ctr" fontAlgn="t"/>
                      <a:r>
                        <a:rPr lang="ru-RU" sz="1400">
                          <a:solidFill>
                            <a:srgbClr val="979797"/>
                          </a:solidFill>
                          <a:effectLst/>
                          <a:latin typeface="Courier New" pitchFamily="49" charset="0"/>
                          <a:cs typeface="Courier New" pitchFamily="49" charset="0"/>
                        </a:rPr>
                        <a:t>4</a:t>
                      </a:r>
                    </a:p>
                    <a:p>
                      <a:pPr algn="ctr" fontAlgn="t"/>
                      <a:r>
                        <a:rPr lang="ru-RU" sz="1400">
                          <a:solidFill>
                            <a:srgbClr val="898989"/>
                          </a:solidFill>
                          <a:effectLst/>
                          <a:latin typeface="Courier New" pitchFamily="49" charset="0"/>
                          <a:cs typeface="Courier New" pitchFamily="49" charset="0"/>
                        </a:rPr>
                        <a:t>5</a:t>
                      </a:r>
                    </a:p>
                    <a:p>
                      <a:pPr algn="ctr" fontAlgn="t"/>
                      <a:r>
                        <a:rPr lang="ru-RU" sz="1400">
                          <a:solidFill>
                            <a:srgbClr val="979797"/>
                          </a:solidFill>
                          <a:effectLst/>
                          <a:latin typeface="Courier New" pitchFamily="49" charset="0"/>
                          <a:cs typeface="Courier New" pitchFamily="49" charset="0"/>
                        </a:rPr>
                        <a:t>6</a:t>
                      </a:r>
                    </a:p>
                    <a:p>
                      <a:pPr algn="ctr" fontAlgn="t"/>
                      <a:r>
                        <a:rPr lang="ru-RU" sz="1400">
                          <a:solidFill>
                            <a:srgbClr val="898989"/>
                          </a:solidFill>
                          <a:effectLst/>
                          <a:latin typeface="Courier New" pitchFamily="49" charset="0"/>
                          <a:cs typeface="Courier New" pitchFamily="49" charset="0"/>
                        </a:rPr>
                        <a:t>7</a:t>
                      </a:r>
                    </a:p>
                    <a:p>
                      <a:pPr algn="ctr" fontAlgn="t"/>
                      <a:r>
                        <a:rPr lang="ru-RU" sz="1400">
                          <a:solidFill>
                            <a:srgbClr val="979797"/>
                          </a:solidFill>
                          <a:effectLst/>
                          <a:latin typeface="Courier New" pitchFamily="49" charset="0"/>
                          <a:cs typeface="Courier New" pitchFamily="49" charset="0"/>
                        </a:rPr>
                        <a:t>8</a:t>
                      </a:r>
                    </a:p>
                    <a:p>
                      <a:pPr algn="ctr" fontAlgn="t"/>
                      <a:r>
                        <a:rPr lang="ru-RU" sz="1400">
                          <a:solidFill>
                            <a:srgbClr val="898989"/>
                          </a:solidFill>
                          <a:effectLst/>
                          <a:latin typeface="Courier New" pitchFamily="49" charset="0"/>
                          <a:cs typeface="Courier New" pitchFamily="49" charset="0"/>
                        </a:rPr>
                        <a:t>9</a:t>
                      </a:r>
                    </a:p>
                    <a:p>
                      <a:pPr algn="ctr" fontAlgn="t"/>
                      <a:r>
                        <a:rPr lang="ru-RU" sz="1400">
                          <a:solidFill>
                            <a:srgbClr val="979797"/>
                          </a:solidFill>
                          <a:effectLst/>
                          <a:latin typeface="Courier New" pitchFamily="49" charset="0"/>
                          <a:cs typeface="Courier New" pitchFamily="49" charset="0"/>
                        </a:rPr>
                        <a:t>10</a:t>
                      </a:r>
                    </a:p>
                    <a:p>
                      <a:pPr algn="ctr" fontAlgn="t"/>
                      <a:r>
                        <a:rPr lang="ru-RU" sz="1400">
                          <a:solidFill>
                            <a:srgbClr val="898989"/>
                          </a:solidFill>
                          <a:effectLst/>
                          <a:latin typeface="Courier New" pitchFamily="49" charset="0"/>
                          <a:cs typeface="Courier New" pitchFamily="49" charset="0"/>
                        </a:rPr>
                        <a:t>11</a:t>
                      </a:r>
                    </a:p>
                    <a:p>
                      <a:pPr algn="ctr" fontAlgn="t"/>
                      <a:r>
                        <a:rPr lang="ru-RU" sz="1400">
                          <a:solidFill>
                            <a:srgbClr val="979797"/>
                          </a:solidFill>
                          <a:effectLst/>
                          <a:latin typeface="Courier New" pitchFamily="49" charset="0"/>
                          <a:cs typeface="Courier New" pitchFamily="49" charset="0"/>
                        </a:rPr>
                        <a:t>12</a:t>
                      </a:r>
                    </a:p>
                    <a:p>
                      <a:pPr algn="ctr" fontAlgn="t"/>
                      <a:r>
                        <a:rPr lang="ru-RU" sz="1400">
                          <a:solidFill>
                            <a:srgbClr val="898989"/>
                          </a:solidFill>
                          <a:effectLst/>
                          <a:latin typeface="Courier New" pitchFamily="49" charset="0"/>
                          <a:cs typeface="Courier New" pitchFamily="49" charset="0"/>
                        </a:rPr>
                        <a:t>13</a:t>
                      </a:r>
                    </a:p>
                    <a:p>
                      <a:pPr algn="ctr" fontAlgn="t"/>
                      <a:r>
                        <a:rPr lang="ru-RU" sz="1400">
                          <a:solidFill>
                            <a:srgbClr val="979797"/>
                          </a:solidFill>
                          <a:effectLst/>
                          <a:latin typeface="Courier New" pitchFamily="49" charset="0"/>
                          <a:cs typeface="Courier New" pitchFamily="49" charset="0"/>
                        </a:rPr>
                        <a:t>14</a:t>
                      </a:r>
                    </a:p>
                    <a:p>
                      <a:pPr algn="ctr" fontAlgn="t"/>
                      <a:r>
                        <a:rPr lang="ru-RU" sz="1400">
                          <a:solidFill>
                            <a:srgbClr val="898989"/>
                          </a:solidFill>
                          <a:effectLst/>
                          <a:latin typeface="Courier New" pitchFamily="49" charset="0"/>
                          <a:cs typeface="Courier New" pitchFamily="49" charset="0"/>
                        </a:rPr>
                        <a:t>15</a:t>
                      </a:r>
                    </a:p>
                    <a:p>
                      <a:pPr algn="ctr" fontAlgn="t"/>
                      <a:r>
                        <a:rPr lang="ru-RU" sz="1400">
                          <a:solidFill>
                            <a:srgbClr val="979797"/>
                          </a:solidFill>
                          <a:effectLst/>
                          <a:latin typeface="Courier New" pitchFamily="49" charset="0"/>
                          <a:cs typeface="Courier New" pitchFamily="49" charset="0"/>
                        </a:rPr>
                        <a:t>16</a:t>
                      </a:r>
                    </a:p>
                    <a:p>
                      <a:pPr algn="ctr" fontAlgn="t"/>
                      <a:r>
                        <a:rPr lang="ru-RU" sz="1400">
                          <a:solidFill>
                            <a:srgbClr val="898989"/>
                          </a:solidFill>
                          <a:effectLst/>
                          <a:latin typeface="Courier New" pitchFamily="49" charset="0"/>
                          <a:cs typeface="Courier New" pitchFamily="49" charset="0"/>
                        </a:rPr>
                        <a:t>17</a:t>
                      </a:r>
                    </a:p>
                    <a:p>
                      <a:pPr algn="ctr" fontAlgn="t"/>
                      <a:r>
                        <a:rPr lang="ru-RU" sz="1400">
                          <a:solidFill>
                            <a:srgbClr val="979797"/>
                          </a:solidFill>
                          <a:effectLst/>
                          <a:latin typeface="Courier New" pitchFamily="49" charset="0"/>
                          <a:cs typeface="Courier New" pitchFamily="49" charset="0"/>
                        </a:rPr>
                        <a:t>18</a:t>
                      </a:r>
                    </a:p>
                    <a:p>
                      <a:pPr algn="ctr" fontAlgn="t"/>
                      <a:r>
                        <a:rPr lang="ru-RU" sz="1400">
                          <a:solidFill>
                            <a:srgbClr val="898989"/>
                          </a:solidFill>
                          <a:effectLst/>
                          <a:latin typeface="Courier New" pitchFamily="49" charset="0"/>
                          <a:cs typeface="Courier New" pitchFamily="49" charset="0"/>
                        </a:rPr>
                        <a:t>19</a:t>
                      </a:r>
                    </a:p>
                  </a:txBody>
                  <a:tcPr marL="55382" marR="55382" marT="27691" marB="27691">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a:solidFill>
                            <a:srgbClr val="B85C00"/>
                          </a:solidFill>
                          <a:effectLst/>
                          <a:latin typeface="Courier New" pitchFamily="49" charset="0"/>
                          <a:cs typeface="Courier New" pitchFamily="49" charset="0"/>
                        </a:rPr>
                        <a:t>#include &lt;</a:t>
                      </a:r>
                      <a:r>
                        <a:rPr lang="en-US" sz="1400" dirty="0" err="1">
                          <a:solidFill>
                            <a:srgbClr val="B85C00"/>
                          </a:solidFill>
                          <a:effectLst/>
                          <a:latin typeface="Courier New" pitchFamily="49" charset="0"/>
                          <a:cs typeface="Courier New" pitchFamily="49" charset="0"/>
                        </a:rPr>
                        <a:t>iostream</a:t>
                      </a:r>
                      <a:r>
                        <a:rPr lang="en-US" sz="1400" dirty="0">
                          <a:solidFill>
                            <a:srgbClr val="B85C00"/>
                          </a:solidFill>
                          <a:effectLst/>
                          <a:latin typeface="Courier New" pitchFamily="49" charset="0"/>
                          <a:cs typeface="Courier New" pitchFamily="49" charset="0"/>
                        </a:rPr>
                        <a:t>&gt;</a:t>
                      </a:r>
                      <a:endParaRPr lang="en-US" sz="1400" dirty="0">
                        <a:solidFill>
                          <a:srgbClr val="FFFFFF"/>
                        </a:solidFill>
                        <a:effectLst/>
                        <a:latin typeface="Courier New" pitchFamily="49" charset="0"/>
                        <a:cs typeface="Courier New" pitchFamily="49" charset="0"/>
                      </a:endParaRPr>
                    </a:p>
                    <a:p>
                      <a:pPr algn="l" fontAlgn="t"/>
                      <a:r>
                        <a:rPr lang="en-US" sz="1400" dirty="0" err="1">
                          <a:solidFill>
                            <a:srgbClr val="66D9EF"/>
                          </a:solidFill>
                          <a:effectLst/>
                          <a:latin typeface="Courier New" pitchFamily="49" charset="0"/>
                          <a:cs typeface="Courier New" pitchFamily="49" charset="0"/>
                        </a:rPr>
                        <a:t>int</a:t>
                      </a:r>
                      <a:r>
                        <a:rPr lang="en-US" sz="1400" dirty="0">
                          <a:solidFill>
                            <a:srgbClr val="006FE0"/>
                          </a:solidFill>
                          <a:effectLst/>
                          <a:latin typeface="Courier New" pitchFamily="49" charset="0"/>
                          <a:cs typeface="Courier New" pitchFamily="49" charset="0"/>
                        </a:rPr>
                        <a:t> </a:t>
                      </a:r>
                      <a:r>
                        <a:rPr lang="en-US" sz="1400" dirty="0">
                          <a:solidFill>
                            <a:srgbClr val="66D9EF"/>
                          </a:solidFill>
                          <a:effectLst/>
                          <a:latin typeface="Courier New" pitchFamily="49" charset="0"/>
                          <a:cs typeface="Courier New" pitchFamily="49" charset="0"/>
                        </a:rPr>
                        <a:t>main</a:t>
                      </a:r>
                      <a:r>
                        <a:rPr lang="en-US" sz="1400" dirty="0">
                          <a:solidFill>
                            <a:srgbClr val="F8F8F2"/>
                          </a:solidFill>
                          <a:effectLst/>
                          <a:latin typeface="Courier New" pitchFamily="49" charset="0"/>
                          <a:cs typeface="Courier New" pitchFamily="49" charset="0"/>
                        </a:rPr>
                        <a:t>()</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Внешний блок </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en-US" sz="1400" dirty="0" err="1">
                          <a:solidFill>
                            <a:srgbClr val="66D9EF"/>
                          </a:solidFill>
                          <a:effectLst/>
                          <a:latin typeface="Courier New" pitchFamily="49" charset="0"/>
                          <a:cs typeface="Courier New" pitchFamily="49" charset="0"/>
                        </a:rPr>
                        <a:t>int</a:t>
                      </a:r>
                      <a:r>
                        <a:rPr lang="en-US" sz="1400" dirty="0">
                          <a:solidFill>
                            <a:srgbClr val="006FE0"/>
                          </a:solidFill>
                          <a:effectLst/>
                          <a:latin typeface="Courier New" pitchFamily="49" charset="0"/>
                          <a:cs typeface="Courier New" pitchFamily="49" charset="0"/>
                        </a:rPr>
                        <a:t> </a:t>
                      </a:r>
                      <a:r>
                        <a:rPr lang="en-US" sz="1400" dirty="0">
                          <a:solidFill>
                            <a:srgbClr val="66D9EF"/>
                          </a:solidFill>
                          <a:effectLst/>
                          <a:latin typeface="Courier New" pitchFamily="49" charset="0"/>
                          <a:cs typeface="Courier New" pitchFamily="49" charset="0"/>
                        </a:rPr>
                        <a:t>oranges</a:t>
                      </a:r>
                      <a:r>
                        <a:rPr lang="en-US" sz="1400" dirty="0">
                          <a:solidFill>
                            <a:srgbClr val="F8F8F2"/>
                          </a:solidFill>
                          <a:effectLst/>
                          <a:latin typeface="Courier New" pitchFamily="49" charset="0"/>
                          <a:cs typeface="Courier New" pitchFamily="49" charset="0"/>
                        </a:rPr>
                        <a:t>(</a:t>
                      </a:r>
                      <a:r>
                        <a:rPr lang="en-US" sz="1400" dirty="0">
                          <a:solidFill>
                            <a:srgbClr val="E7A37A"/>
                          </a:solidFill>
                          <a:effectLst/>
                          <a:latin typeface="Courier New" pitchFamily="49" charset="0"/>
                          <a:cs typeface="Courier New" pitchFamily="49" charset="0"/>
                        </a:rPr>
                        <a:t>5</a:t>
                      </a:r>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внешняя переменная </a:t>
                      </a:r>
                      <a:r>
                        <a:rPr lang="en-US" sz="1400" i="1" dirty="0">
                          <a:solidFill>
                            <a:srgbClr val="7EA16C"/>
                          </a:solidFill>
                          <a:effectLst/>
                          <a:latin typeface="Courier New" pitchFamily="49" charset="0"/>
                          <a:cs typeface="Courier New" pitchFamily="49" charset="0"/>
                        </a:rPr>
                        <a:t>oranges </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006FE0"/>
                          </a:solidFill>
                          <a:effectLst/>
                          <a:latin typeface="Courier New" pitchFamily="49" charset="0"/>
                          <a:cs typeface="Courier New" pitchFamily="49" charset="0"/>
                        </a:rPr>
                        <a:t>    </a:t>
                      </a:r>
                      <a:r>
                        <a:rPr lang="en-US" sz="1400" dirty="0" smtClean="0">
                          <a:solidFill>
                            <a:srgbClr val="F8F8F2"/>
                          </a:solidFill>
                          <a:effectLst/>
                          <a:latin typeface="Courier New" pitchFamily="49" charset="0"/>
                          <a:cs typeface="Courier New" pitchFamily="49" charset="0"/>
                        </a:rPr>
                        <a:t>{</a:t>
                      </a:r>
                      <a:r>
                        <a:rPr lang="en-US" sz="1400" dirty="0" smtClean="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Вложенный блок </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en-US" sz="1400" dirty="0" smtClean="0">
                          <a:solidFill>
                            <a:srgbClr val="F8F8F2"/>
                          </a:solidFill>
                          <a:effectLst/>
                          <a:latin typeface="Courier New" pitchFamily="49" charset="0"/>
                          <a:cs typeface="Courier New" pitchFamily="49" charset="0"/>
                        </a:rPr>
                        <a:t>oranges</a:t>
                      </a:r>
                      <a:r>
                        <a:rPr lang="en-US" sz="1400" dirty="0" smtClean="0">
                          <a:solidFill>
                            <a:srgbClr val="006FE0"/>
                          </a:solidFill>
                          <a:effectLst/>
                          <a:latin typeface="Courier New" pitchFamily="49" charset="0"/>
                          <a:cs typeface="Courier New" pitchFamily="49" charset="0"/>
                        </a:rPr>
                        <a:t> </a:t>
                      </a:r>
                      <a:r>
                        <a:rPr lang="en-US" sz="1400" dirty="0">
                          <a:solidFill>
                            <a:srgbClr val="F9267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dirty="0">
                          <a:solidFill>
                            <a:srgbClr val="E7A37A"/>
                          </a:solidFill>
                          <a:effectLst/>
                          <a:latin typeface="Courier New" pitchFamily="49" charset="0"/>
                          <a:cs typeface="Courier New" pitchFamily="49" charset="0"/>
                        </a:rPr>
                        <a:t>10</a:t>
                      </a:r>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en-US" sz="1400" dirty="0" err="1">
                          <a:solidFill>
                            <a:srgbClr val="F8F8F2"/>
                          </a:solidFill>
                          <a:effectLst/>
                          <a:latin typeface="Courier New" pitchFamily="49" charset="0"/>
                          <a:cs typeface="Courier New" pitchFamily="49" charset="0"/>
                        </a:rPr>
                        <a:t>std</a:t>
                      </a:r>
                      <a:r>
                        <a:rPr lang="en-US" sz="1400" dirty="0">
                          <a:solidFill>
                            <a:srgbClr val="F92672"/>
                          </a:solidFill>
                          <a:effectLst/>
                          <a:latin typeface="Courier New" pitchFamily="49" charset="0"/>
                          <a:cs typeface="Courier New" pitchFamily="49" charset="0"/>
                        </a:rPr>
                        <a:t>::</a:t>
                      </a:r>
                      <a:r>
                        <a:rPr lang="en-US" sz="1400" dirty="0" err="1">
                          <a:solidFill>
                            <a:srgbClr val="F8F8F2"/>
                          </a:solidFill>
                          <a:effectLst/>
                          <a:latin typeface="Courier New" pitchFamily="49" charset="0"/>
                          <a:cs typeface="Courier New" pitchFamily="49" charset="0"/>
                        </a:rPr>
                        <a:t>cout</a:t>
                      </a:r>
                      <a:r>
                        <a:rPr lang="en-US" sz="1400" dirty="0">
                          <a:solidFill>
                            <a:srgbClr val="006FE0"/>
                          </a:solidFill>
                          <a:effectLst/>
                          <a:latin typeface="Courier New" pitchFamily="49" charset="0"/>
                          <a:cs typeface="Courier New" pitchFamily="49" charset="0"/>
                        </a:rPr>
                        <a:t> </a:t>
                      </a:r>
                      <a:r>
                        <a:rPr lang="en-US" sz="1400" dirty="0">
                          <a:solidFill>
                            <a:srgbClr val="F92672"/>
                          </a:solidFill>
                          <a:effectLst/>
                          <a:latin typeface="Courier New" pitchFamily="49" charset="0"/>
                          <a:cs typeface="Courier New" pitchFamily="49" charset="0"/>
                        </a:rPr>
                        <a:t>&lt;&lt;</a:t>
                      </a:r>
                      <a:r>
                        <a:rPr lang="en-US" sz="1400" dirty="0">
                          <a:solidFill>
                            <a:srgbClr val="006FE0"/>
                          </a:solidFill>
                          <a:effectLst/>
                          <a:latin typeface="Courier New" pitchFamily="49" charset="0"/>
                          <a:cs typeface="Courier New" pitchFamily="49" charset="0"/>
                        </a:rPr>
                        <a:t> </a:t>
                      </a:r>
                      <a:r>
                        <a:rPr lang="en-US" sz="1400" dirty="0">
                          <a:solidFill>
                            <a:srgbClr val="F8F8F2"/>
                          </a:solidFill>
                          <a:effectLst/>
                          <a:latin typeface="Courier New" pitchFamily="49" charset="0"/>
                          <a:cs typeface="Courier New" pitchFamily="49" charset="0"/>
                        </a:rPr>
                        <a:t>oranges</a:t>
                      </a:r>
                      <a:r>
                        <a:rPr lang="en-US" sz="1400" dirty="0">
                          <a:solidFill>
                            <a:srgbClr val="006FE0"/>
                          </a:solidFill>
                          <a:effectLst/>
                          <a:latin typeface="Courier New" pitchFamily="49" charset="0"/>
                          <a:cs typeface="Courier New" pitchFamily="49" charset="0"/>
                        </a:rPr>
                        <a:t> </a:t>
                      </a:r>
                      <a:r>
                        <a:rPr lang="en-US" sz="1400" dirty="0">
                          <a:solidFill>
                            <a:srgbClr val="F92672"/>
                          </a:solidFill>
                          <a:effectLst/>
                          <a:latin typeface="Courier New" pitchFamily="49" charset="0"/>
                          <a:cs typeface="Courier New" pitchFamily="49" charset="0"/>
                        </a:rPr>
                        <a:t>&lt;&lt;</a:t>
                      </a:r>
                      <a:r>
                        <a:rPr lang="en-US" sz="1400" dirty="0">
                          <a:solidFill>
                            <a:srgbClr val="006FE0"/>
                          </a:solidFill>
                          <a:effectLst/>
                          <a:latin typeface="Courier New" pitchFamily="49" charset="0"/>
                          <a:cs typeface="Courier New" pitchFamily="49" charset="0"/>
                        </a:rPr>
                        <a:t> </a:t>
                      </a:r>
                      <a:r>
                        <a:rPr lang="en-US" sz="1400" dirty="0" err="1">
                          <a:solidFill>
                            <a:srgbClr val="F8F8F2"/>
                          </a:solidFill>
                          <a:effectLst/>
                          <a:latin typeface="Courier New" pitchFamily="49" charset="0"/>
                          <a:cs typeface="Courier New" pitchFamily="49" charset="0"/>
                        </a:rPr>
                        <a:t>std</a:t>
                      </a:r>
                      <a:r>
                        <a:rPr lang="en-US" sz="1400" dirty="0">
                          <a:solidFill>
                            <a:srgbClr val="F92672"/>
                          </a:solidFill>
                          <a:effectLst/>
                          <a:latin typeface="Courier New" pitchFamily="49" charset="0"/>
                          <a:cs typeface="Courier New" pitchFamily="49" charset="0"/>
                        </a:rPr>
                        <a:t>::</a:t>
                      </a:r>
                      <a:r>
                        <a:rPr lang="en-US" sz="1400" dirty="0" err="1">
                          <a:solidFill>
                            <a:srgbClr val="F8F8F2"/>
                          </a:solidFill>
                          <a:effectLst/>
                          <a:latin typeface="Courier New" pitchFamily="49" charset="0"/>
                          <a:cs typeface="Courier New" pitchFamily="49" charset="0"/>
                        </a:rPr>
                        <a:t>endl</a:t>
                      </a:r>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006FE0"/>
                          </a:solidFill>
                          <a:effectLst/>
                          <a:latin typeface="Courier New" pitchFamily="49" charset="0"/>
                          <a:cs typeface="Courier New" pitchFamily="49" charset="0"/>
                        </a:rPr>
                        <a:t>    </a:t>
                      </a:r>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endParaRPr lang="en-US" sz="1400" dirty="0" smtClean="0">
                        <a:solidFill>
                          <a:srgbClr val="006FE0"/>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en-US" sz="1400" dirty="0" err="1">
                          <a:solidFill>
                            <a:srgbClr val="F8F8F2"/>
                          </a:solidFill>
                          <a:effectLst/>
                          <a:latin typeface="Courier New" pitchFamily="49" charset="0"/>
                          <a:cs typeface="Courier New" pitchFamily="49" charset="0"/>
                        </a:rPr>
                        <a:t>std</a:t>
                      </a:r>
                      <a:r>
                        <a:rPr lang="en-US" sz="1400" dirty="0">
                          <a:solidFill>
                            <a:srgbClr val="F92672"/>
                          </a:solidFill>
                          <a:effectLst/>
                          <a:latin typeface="Courier New" pitchFamily="49" charset="0"/>
                          <a:cs typeface="Courier New" pitchFamily="49" charset="0"/>
                        </a:rPr>
                        <a:t>::</a:t>
                      </a:r>
                      <a:r>
                        <a:rPr lang="en-US" sz="1400" dirty="0" err="1">
                          <a:solidFill>
                            <a:srgbClr val="F8F8F2"/>
                          </a:solidFill>
                          <a:effectLst/>
                          <a:latin typeface="Courier New" pitchFamily="49" charset="0"/>
                          <a:cs typeface="Courier New" pitchFamily="49" charset="0"/>
                        </a:rPr>
                        <a:t>cout</a:t>
                      </a:r>
                      <a:r>
                        <a:rPr lang="en-US" sz="1400" dirty="0">
                          <a:solidFill>
                            <a:srgbClr val="006FE0"/>
                          </a:solidFill>
                          <a:effectLst/>
                          <a:latin typeface="Courier New" pitchFamily="49" charset="0"/>
                          <a:cs typeface="Courier New" pitchFamily="49" charset="0"/>
                        </a:rPr>
                        <a:t> </a:t>
                      </a:r>
                      <a:r>
                        <a:rPr lang="en-US" sz="1400" dirty="0">
                          <a:solidFill>
                            <a:srgbClr val="F92672"/>
                          </a:solidFill>
                          <a:effectLst/>
                          <a:latin typeface="Courier New" pitchFamily="49" charset="0"/>
                          <a:cs typeface="Courier New" pitchFamily="49" charset="0"/>
                        </a:rPr>
                        <a:t>&lt;&lt;</a:t>
                      </a:r>
                      <a:r>
                        <a:rPr lang="en-US" sz="1400" dirty="0">
                          <a:solidFill>
                            <a:srgbClr val="006FE0"/>
                          </a:solidFill>
                          <a:effectLst/>
                          <a:latin typeface="Courier New" pitchFamily="49" charset="0"/>
                          <a:cs typeface="Courier New" pitchFamily="49" charset="0"/>
                        </a:rPr>
                        <a:t> </a:t>
                      </a:r>
                      <a:r>
                        <a:rPr lang="en-US" sz="1400" dirty="0">
                          <a:solidFill>
                            <a:srgbClr val="F8F8F2"/>
                          </a:solidFill>
                          <a:effectLst/>
                          <a:latin typeface="Courier New" pitchFamily="49" charset="0"/>
                          <a:cs typeface="Courier New" pitchFamily="49" charset="0"/>
                        </a:rPr>
                        <a:t>oranges</a:t>
                      </a:r>
                      <a:r>
                        <a:rPr lang="en-US" sz="1400" dirty="0">
                          <a:solidFill>
                            <a:srgbClr val="006FE0"/>
                          </a:solidFill>
                          <a:effectLst/>
                          <a:latin typeface="Courier New" pitchFamily="49" charset="0"/>
                          <a:cs typeface="Courier New" pitchFamily="49" charset="0"/>
                        </a:rPr>
                        <a:t> </a:t>
                      </a:r>
                      <a:r>
                        <a:rPr lang="en-US" sz="1400" dirty="0">
                          <a:solidFill>
                            <a:srgbClr val="F92672"/>
                          </a:solidFill>
                          <a:effectLst/>
                          <a:latin typeface="Courier New" pitchFamily="49" charset="0"/>
                          <a:cs typeface="Courier New" pitchFamily="49" charset="0"/>
                        </a:rPr>
                        <a:t>&lt;&lt;</a:t>
                      </a:r>
                      <a:r>
                        <a:rPr lang="en-US" sz="1400" dirty="0">
                          <a:solidFill>
                            <a:srgbClr val="006FE0"/>
                          </a:solidFill>
                          <a:effectLst/>
                          <a:latin typeface="Courier New" pitchFamily="49" charset="0"/>
                          <a:cs typeface="Courier New" pitchFamily="49" charset="0"/>
                        </a:rPr>
                        <a:t> </a:t>
                      </a:r>
                      <a:r>
                        <a:rPr lang="en-US" sz="1400" dirty="0" err="1">
                          <a:solidFill>
                            <a:srgbClr val="F8F8F2"/>
                          </a:solidFill>
                          <a:effectLst/>
                          <a:latin typeface="Courier New" pitchFamily="49" charset="0"/>
                          <a:cs typeface="Courier New" pitchFamily="49" charset="0"/>
                        </a:rPr>
                        <a:t>std</a:t>
                      </a:r>
                      <a:r>
                        <a:rPr lang="en-US" sz="1400" dirty="0">
                          <a:solidFill>
                            <a:srgbClr val="F92672"/>
                          </a:solidFill>
                          <a:effectLst/>
                          <a:latin typeface="Courier New" pitchFamily="49" charset="0"/>
                          <a:cs typeface="Courier New" pitchFamily="49" charset="0"/>
                        </a:rPr>
                        <a:t>::</a:t>
                      </a:r>
                      <a:r>
                        <a:rPr lang="en-US" sz="1400" dirty="0" err="1">
                          <a:solidFill>
                            <a:srgbClr val="F8F8F2"/>
                          </a:solidFill>
                          <a:effectLst/>
                          <a:latin typeface="Courier New" pitchFamily="49" charset="0"/>
                          <a:cs typeface="Courier New" pitchFamily="49" charset="0"/>
                        </a:rPr>
                        <a:t>endl</a:t>
                      </a:r>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endParaRPr lang="en-US" sz="1400" dirty="0" smtClean="0">
                        <a:solidFill>
                          <a:srgbClr val="006FE0"/>
                        </a:solidFill>
                        <a:effectLst/>
                        <a:latin typeface="Courier New" pitchFamily="49" charset="0"/>
                        <a:cs typeface="Courier New" pitchFamily="49" charset="0"/>
                      </a:endParaRPr>
                    </a:p>
                    <a:p>
                      <a:pPr algn="l" fontAlgn="t"/>
                      <a:r>
                        <a:rPr lang="en-US" sz="1400" dirty="0">
                          <a:solidFill>
                            <a:srgbClr val="006FE0"/>
                          </a:solidFill>
                          <a:effectLst/>
                          <a:latin typeface="Courier New" pitchFamily="49" charset="0"/>
                          <a:cs typeface="Courier New" pitchFamily="49" charset="0"/>
                        </a:rPr>
                        <a:t>    </a:t>
                      </a:r>
                      <a:r>
                        <a:rPr lang="en-US" sz="1400" dirty="0">
                          <a:solidFill>
                            <a:srgbClr val="F92672"/>
                          </a:solidFill>
                          <a:effectLst/>
                          <a:latin typeface="Courier New" pitchFamily="49" charset="0"/>
                          <a:cs typeface="Courier New" pitchFamily="49" charset="0"/>
                        </a:rPr>
                        <a:t>return</a:t>
                      </a:r>
                      <a:r>
                        <a:rPr lang="en-US" sz="1400" dirty="0">
                          <a:solidFill>
                            <a:srgbClr val="006FE0"/>
                          </a:solidFill>
                          <a:effectLst/>
                          <a:latin typeface="Courier New" pitchFamily="49" charset="0"/>
                          <a:cs typeface="Courier New" pitchFamily="49" charset="0"/>
                        </a:rPr>
                        <a:t> </a:t>
                      </a:r>
                      <a:r>
                        <a:rPr lang="en-US" sz="1400" dirty="0">
                          <a:solidFill>
                            <a:srgbClr val="E7A37A"/>
                          </a:solidFill>
                          <a:effectLst/>
                          <a:latin typeface="Courier New" pitchFamily="49" charset="0"/>
                          <a:cs typeface="Courier New" pitchFamily="49" charset="0"/>
                        </a:rPr>
                        <a:t>0</a:t>
                      </a:r>
                      <a:r>
                        <a:rPr lang="en-US" sz="1400" dirty="0">
                          <a:solidFill>
                            <a:srgbClr val="F8F8F2"/>
                          </a:solidFill>
                          <a:effectLst/>
                          <a:latin typeface="Courier New" pitchFamily="49" charset="0"/>
                          <a:cs typeface="Courier New" pitchFamily="49" charset="0"/>
                        </a:rPr>
                        <a:t>;</a:t>
                      </a:r>
                      <a:endParaRPr lang="en-US" sz="1400" dirty="0">
                        <a:solidFill>
                          <a:srgbClr val="FFFFFF"/>
                        </a:solidFill>
                        <a:effectLst/>
                        <a:latin typeface="Courier New" pitchFamily="49" charset="0"/>
                        <a:cs typeface="Courier New" pitchFamily="49" charset="0"/>
                      </a:endParaRPr>
                    </a:p>
                    <a:p>
                      <a:pPr algn="l" fontAlgn="t"/>
                      <a:r>
                        <a:rPr lang="en-US" sz="1400" dirty="0">
                          <a:solidFill>
                            <a:srgbClr val="F8F8F2"/>
                          </a:solidFill>
                          <a:effectLst/>
                          <a:latin typeface="Courier New" pitchFamily="49" charset="0"/>
                          <a:cs typeface="Courier New" pitchFamily="49" charset="0"/>
                        </a:rPr>
                        <a:t>}</a:t>
                      </a:r>
                      <a:r>
                        <a:rPr lang="en-US" sz="1400" dirty="0">
                          <a:solidFill>
                            <a:srgbClr val="006FE0"/>
                          </a:solidFill>
                          <a:effectLst/>
                          <a:latin typeface="Courier New" pitchFamily="49" charset="0"/>
                          <a:cs typeface="Courier New" pitchFamily="49" charset="0"/>
                        </a:rPr>
                        <a:t> </a:t>
                      </a:r>
                      <a:r>
                        <a:rPr lang="en-US" sz="1400" i="1" dirty="0">
                          <a:solidFill>
                            <a:srgbClr val="7EA16C"/>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Переменная </a:t>
                      </a:r>
                      <a:r>
                        <a:rPr lang="en-US" sz="1400" i="1" dirty="0">
                          <a:solidFill>
                            <a:srgbClr val="7EA16C"/>
                          </a:solidFill>
                          <a:effectLst/>
                          <a:latin typeface="Courier New" pitchFamily="49" charset="0"/>
                          <a:cs typeface="Courier New" pitchFamily="49" charset="0"/>
                        </a:rPr>
                        <a:t>oranges </a:t>
                      </a:r>
                      <a:r>
                        <a:rPr lang="ru-RU" sz="1400" i="1" dirty="0">
                          <a:solidFill>
                            <a:srgbClr val="7EA16C"/>
                          </a:solidFill>
                          <a:effectLst/>
                          <a:latin typeface="Courier New" pitchFamily="49" charset="0"/>
                          <a:cs typeface="Courier New" pitchFamily="49" charset="0"/>
                        </a:rPr>
                        <a:t>уничтожается</a:t>
                      </a:r>
                      <a:endParaRPr lang="ru-RU" sz="1400" dirty="0">
                        <a:solidFill>
                          <a:srgbClr val="FFFFFF"/>
                        </a:solidFill>
                        <a:effectLst/>
                        <a:latin typeface="Courier New" pitchFamily="49" charset="0"/>
                        <a:cs typeface="Courier New" pitchFamily="49" charset="0"/>
                      </a:endParaRPr>
                    </a:p>
                  </a:txBody>
                  <a:tcPr marL="55382" marR="55382" marT="27691" marB="27691">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8</a:t>
            </a:fld>
            <a:endParaRPr lang="ru-RU"/>
          </a:p>
        </p:txBody>
      </p:sp>
    </p:spTree>
    <p:extLst>
      <p:ext uri="{BB962C8B-B14F-4D97-AF65-F5344CB8AC3E}">
        <p14:creationId xmlns:p14="http://schemas.microsoft.com/office/powerpoint/2010/main" val="135706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Область видимости </a:t>
            </a:r>
            <a:r>
              <a:rPr lang="ru-RU" b="1" dirty="0" smtClean="0"/>
              <a:t>переменных</a:t>
            </a:r>
            <a:endParaRPr lang="ru-RU" dirty="0"/>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649675948"/>
              </p:ext>
            </p:extLst>
          </p:nvPr>
        </p:nvGraphicFramePr>
        <p:xfrm>
          <a:off x="323528" y="1412776"/>
          <a:ext cx="7692526" cy="4873625"/>
        </p:xfrm>
        <a:graphic>
          <a:graphicData uri="http://schemas.openxmlformats.org/drawingml/2006/table">
            <a:tbl>
              <a:tblPr/>
              <a:tblGrid>
                <a:gridCol w="419718"/>
                <a:gridCol w="7272808"/>
              </a:tblGrid>
              <a:tr h="4873625">
                <a:tc>
                  <a:txBody>
                    <a:bodyPr/>
                    <a:lstStyle/>
                    <a:p>
                      <a:pPr algn="ctr" fontAlgn="t"/>
                      <a:r>
                        <a:rPr lang="ru-RU" sz="1400">
                          <a:solidFill>
                            <a:srgbClr val="898989"/>
                          </a:solidFill>
                          <a:effectLst/>
                          <a:latin typeface="Courier New" pitchFamily="49" charset="0"/>
                          <a:cs typeface="Courier New" pitchFamily="49" charset="0"/>
                        </a:rPr>
                        <a:t>1</a:t>
                      </a:r>
                    </a:p>
                    <a:p>
                      <a:pPr algn="ctr" fontAlgn="t"/>
                      <a:r>
                        <a:rPr lang="ru-RU" sz="1400">
                          <a:solidFill>
                            <a:srgbClr val="979797"/>
                          </a:solidFill>
                          <a:effectLst/>
                          <a:latin typeface="Courier New" pitchFamily="49" charset="0"/>
                          <a:cs typeface="Courier New" pitchFamily="49" charset="0"/>
                        </a:rPr>
                        <a:t>2</a:t>
                      </a:r>
                    </a:p>
                    <a:p>
                      <a:pPr algn="ctr" fontAlgn="t"/>
                      <a:r>
                        <a:rPr lang="ru-RU" sz="1400">
                          <a:solidFill>
                            <a:srgbClr val="898989"/>
                          </a:solidFill>
                          <a:effectLst/>
                          <a:latin typeface="Courier New" pitchFamily="49" charset="0"/>
                          <a:cs typeface="Courier New" pitchFamily="49" charset="0"/>
                        </a:rPr>
                        <a:t>3</a:t>
                      </a:r>
                    </a:p>
                    <a:p>
                      <a:pPr algn="ctr" fontAlgn="t"/>
                      <a:r>
                        <a:rPr lang="ru-RU" sz="1400">
                          <a:solidFill>
                            <a:srgbClr val="979797"/>
                          </a:solidFill>
                          <a:effectLst/>
                          <a:latin typeface="Courier New" pitchFamily="49" charset="0"/>
                          <a:cs typeface="Courier New" pitchFamily="49" charset="0"/>
                        </a:rPr>
                        <a:t>4</a:t>
                      </a:r>
                    </a:p>
                    <a:p>
                      <a:pPr algn="ctr" fontAlgn="t"/>
                      <a:r>
                        <a:rPr lang="ru-RU" sz="1400">
                          <a:solidFill>
                            <a:srgbClr val="898989"/>
                          </a:solidFill>
                          <a:effectLst/>
                          <a:latin typeface="Courier New" pitchFamily="49" charset="0"/>
                          <a:cs typeface="Courier New" pitchFamily="49" charset="0"/>
                        </a:rPr>
                        <a:t>5</a:t>
                      </a:r>
                    </a:p>
                    <a:p>
                      <a:pPr algn="ctr" fontAlgn="t"/>
                      <a:r>
                        <a:rPr lang="ru-RU" sz="1400">
                          <a:solidFill>
                            <a:srgbClr val="979797"/>
                          </a:solidFill>
                          <a:effectLst/>
                          <a:latin typeface="Courier New" pitchFamily="49" charset="0"/>
                          <a:cs typeface="Courier New" pitchFamily="49" charset="0"/>
                        </a:rPr>
                        <a:t>6</a:t>
                      </a:r>
                    </a:p>
                    <a:p>
                      <a:pPr algn="ctr" fontAlgn="t"/>
                      <a:r>
                        <a:rPr lang="ru-RU" sz="1400">
                          <a:solidFill>
                            <a:srgbClr val="898989"/>
                          </a:solidFill>
                          <a:effectLst/>
                          <a:latin typeface="Courier New" pitchFamily="49" charset="0"/>
                          <a:cs typeface="Courier New" pitchFamily="49" charset="0"/>
                        </a:rPr>
                        <a:t>7</a:t>
                      </a:r>
                    </a:p>
                    <a:p>
                      <a:pPr algn="ctr" fontAlgn="t"/>
                      <a:r>
                        <a:rPr lang="ru-RU" sz="1400">
                          <a:solidFill>
                            <a:srgbClr val="979797"/>
                          </a:solidFill>
                          <a:effectLst/>
                          <a:latin typeface="Courier New" pitchFamily="49" charset="0"/>
                          <a:cs typeface="Courier New" pitchFamily="49" charset="0"/>
                        </a:rPr>
                        <a:t>8</a:t>
                      </a:r>
                    </a:p>
                    <a:p>
                      <a:pPr algn="ctr" fontAlgn="t"/>
                      <a:r>
                        <a:rPr lang="ru-RU" sz="1400">
                          <a:solidFill>
                            <a:srgbClr val="898989"/>
                          </a:solidFill>
                          <a:effectLst/>
                          <a:latin typeface="Courier New" pitchFamily="49" charset="0"/>
                          <a:cs typeface="Courier New" pitchFamily="49" charset="0"/>
                        </a:rPr>
                        <a:t>9</a:t>
                      </a:r>
                    </a:p>
                    <a:p>
                      <a:pPr algn="ctr" fontAlgn="t"/>
                      <a:r>
                        <a:rPr lang="ru-RU" sz="1400">
                          <a:solidFill>
                            <a:srgbClr val="979797"/>
                          </a:solidFill>
                          <a:effectLst/>
                          <a:latin typeface="Courier New" pitchFamily="49" charset="0"/>
                          <a:cs typeface="Courier New" pitchFamily="49" charset="0"/>
                        </a:rPr>
                        <a:t>10</a:t>
                      </a:r>
                    </a:p>
                    <a:p>
                      <a:pPr algn="ctr" fontAlgn="t"/>
                      <a:r>
                        <a:rPr lang="ru-RU" sz="1400">
                          <a:solidFill>
                            <a:srgbClr val="898989"/>
                          </a:solidFill>
                          <a:effectLst/>
                          <a:latin typeface="Courier New" pitchFamily="49" charset="0"/>
                          <a:cs typeface="Courier New" pitchFamily="49" charset="0"/>
                        </a:rPr>
                        <a:t>11</a:t>
                      </a:r>
                    </a:p>
                    <a:p>
                      <a:pPr algn="ctr" fontAlgn="t"/>
                      <a:r>
                        <a:rPr lang="ru-RU" sz="1400">
                          <a:solidFill>
                            <a:srgbClr val="979797"/>
                          </a:solidFill>
                          <a:effectLst/>
                          <a:latin typeface="Courier New" pitchFamily="49" charset="0"/>
                          <a:cs typeface="Courier New" pitchFamily="49" charset="0"/>
                        </a:rPr>
                        <a:t>12</a:t>
                      </a:r>
                    </a:p>
                    <a:p>
                      <a:pPr algn="ctr" fontAlgn="t"/>
                      <a:r>
                        <a:rPr lang="ru-RU" sz="1400">
                          <a:solidFill>
                            <a:srgbClr val="898989"/>
                          </a:solidFill>
                          <a:effectLst/>
                          <a:latin typeface="Courier New" pitchFamily="49" charset="0"/>
                          <a:cs typeface="Courier New" pitchFamily="49" charset="0"/>
                        </a:rPr>
                        <a:t>13</a:t>
                      </a:r>
                    </a:p>
                    <a:p>
                      <a:pPr algn="ctr" fontAlgn="t"/>
                      <a:r>
                        <a:rPr lang="ru-RU" sz="1400">
                          <a:solidFill>
                            <a:srgbClr val="979797"/>
                          </a:solidFill>
                          <a:effectLst/>
                          <a:latin typeface="Courier New" pitchFamily="49" charset="0"/>
                          <a:cs typeface="Courier New" pitchFamily="49" charset="0"/>
                        </a:rPr>
                        <a:t>14</a:t>
                      </a:r>
                    </a:p>
                    <a:p>
                      <a:pPr algn="ctr" fontAlgn="t"/>
                      <a:r>
                        <a:rPr lang="ru-RU" sz="1400">
                          <a:solidFill>
                            <a:srgbClr val="898989"/>
                          </a:solidFill>
                          <a:effectLst/>
                          <a:latin typeface="Courier New" pitchFamily="49" charset="0"/>
                          <a:cs typeface="Courier New" pitchFamily="49" charset="0"/>
                        </a:rPr>
                        <a:t>15</a:t>
                      </a:r>
                    </a:p>
                    <a:p>
                      <a:pPr algn="ctr" fontAlgn="t"/>
                      <a:r>
                        <a:rPr lang="ru-RU" sz="1400">
                          <a:solidFill>
                            <a:srgbClr val="979797"/>
                          </a:solidFill>
                          <a:effectLst/>
                          <a:latin typeface="Courier New" pitchFamily="49" charset="0"/>
                          <a:cs typeface="Courier New" pitchFamily="49" charset="0"/>
                        </a:rPr>
                        <a:t>16</a:t>
                      </a:r>
                    </a:p>
                  </a:txBody>
                  <a:tcPr marL="69623" marR="69623" marT="34812" marB="34812">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dirty="0">
                          <a:solidFill>
                            <a:srgbClr val="B85C00"/>
                          </a:solidFill>
                          <a:effectLst/>
                          <a:latin typeface="Courier New" pitchFamily="49" charset="0"/>
                          <a:cs typeface="Courier New" pitchFamily="49" charset="0"/>
                        </a:rPr>
                        <a:t>#</a:t>
                      </a:r>
                      <a:r>
                        <a:rPr lang="ru-RU" sz="1400" dirty="0" err="1">
                          <a:solidFill>
                            <a:srgbClr val="B85C00"/>
                          </a:solidFill>
                          <a:effectLst/>
                          <a:latin typeface="Courier New" pitchFamily="49" charset="0"/>
                          <a:cs typeface="Courier New" pitchFamily="49" charset="0"/>
                        </a:rPr>
                        <a:t>include</a:t>
                      </a:r>
                      <a:r>
                        <a:rPr lang="ru-RU" sz="1400" dirty="0">
                          <a:solidFill>
                            <a:srgbClr val="B85C00"/>
                          </a:solidFill>
                          <a:effectLst/>
                          <a:latin typeface="Courier New" pitchFamily="49" charset="0"/>
                          <a:cs typeface="Courier New" pitchFamily="49" charset="0"/>
                        </a:rPr>
                        <a:t> &lt;</a:t>
                      </a:r>
                      <a:r>
                        <a:rPr lang="ru-RU" sz="1400" dirty="0" err="1">
                          <a:solidFill>
                            <a:srgbClr val="B85C00"/>
                          </a:solidFill>
                          <a:effectLst/>
                          <a:latin typeface="Courier New" pitchFamily="49" charset="0"/>
                          <a:cs typeface="Courier New" pitchFamily="49" charset="0"/>
                        </a:rPr>
                        <a:t>iostream</a:t>
                      </a:r>
                      <a:r>
                        <a:rPr lang="ru-RU" sz="1400" dirty="0">
                          <a:solidFill>
                            <a:srgbClr val="B85C00"/>
                          </a:solidFill>
                          <a:effectLst/>
                          <a:latin typeface="Courier New" pitchFamily="49" charset="0"/>
                          <a:cs typeface="Courier New" pitchFamily="49" charset="0"/>
                        </a:rPr>
                        <a:t>&gt;</a:t>
                      </a:r>
                      <a:endParaRPr lang="ru-RU" sz="1400" dirty="0">
                        <a:solidFill>
                          <a:srgbClr val="FFFFFF"/>
                        </a:solidFill>
                        <a:effectLst/>
                        <a:latin typeface="Courier New" pitchFamily="49" charset="0"/>
                        <a:cs typeface="Courier New" pitchFamily="49" charset="0"/>
                      </a:endParaRPr>
                    </a:p>
                    <a:p>
                      <a:pPr algn="l" fontAlgn="t"/>
                      <a:r>
                        <a:rPr lang="ru-RU" sz="1400" dirty="0" err="1">
                          <a:solidFill>
                            <a:srgbClr val="66D9EF"/>
                          </a:solidFill>
                          <a:effectLst/>
                          <a:latin typeface="Courier New" pitchFamily="49" charset="0"/>
                          <a:cs typeface="Courier New" pitchFamily="49" charset="0"/>
                        </a:rPr>
                        <a:t>int</a:t>
                      </a:r>
                      <a:r>
                        <a:rPr lang="ru-RU" sz="1400" dirty="0">
                          <a:solidFill>
                            <a:srgbClr val="006FE0"/>
                          </a:solidFill>
                          <a:effectLst/>
                          <a:latin typeface="Courier New" pitchFamily="49" charset="0"/>
                          <a:cs typeface="Courier New" pitchFamily="49" charset="0"/>
                        </a:rPr>
                        <a:t> </a:t>
                      </a:r>
                      <a:r>
                        <a:rPr lang="ru-RU" sz="1400" dirty="0" err="1">
                          <a:solidFill>
                            <a:srgbClr val="66D9EF"/>
                          </a:solidFill>
                          <a:effectLst/>
                          <a:latin typeface="Courier New" pitchFamily="49" charset="0"/>
                          <a:cs typeface="Courier New" pitchFamily="49" charset="0"/>
                        </a:rPr>
                        <a:t>main</a:t>
                      </a:r>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 Не определяйте x здесь</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 Переменная y используется только внутри этого блока, поэтому определяем её здесь </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err="1">
                          <a:solidFill>
                            <a:srgbClr val="66D9EF"/>
                          </a:solidFill>
                          <a:effectLst/>
                          <a:latin typeface="Courier New" pitchFamily="49" charset="0"/>
                          <a:cs typeface="Courier New" pitchFamily="49" charset="0"/>
                        </a:rPr>
                        <a:t>int</a:t>
                      </a:r>
                      <a:r>
                        <a:rPr lang="ru-RU" sz="1400" dirty="0">
                          <a:solidFill>
                            <a:srgbClr val="006FE0"/>
                          </a:solidFill>
                          <a:effectLst/>
                          <a:latin typeface="Courier New" pitchFamily="49" charset="0"/>
                          <a:cs typeface="Courier New" pitchFamily="49" charset="0"/>
                        </a:rPr>
                        <a:t> </a:t>
                      </a:r>
                      <a:r>
                        <a:rPr lang="ru-RU" sz="1400" dirty="0">
                          <a:solidFill>
                            <a:srgbClr val="66D9EF"/>
                          </a:solidFill>
                          <a:effectLst/>
                          <a:latin typeface="Courier New" pitchFamily="49" charset="0"/>
                          <a:cs typeface="Courier New" pitchFamily="49" charset="0"/>
                        </a:rPr>
                        <a:t>x</a:t>
                      </a:r>
                      <a:r>
                        <a:rPr lang="ru-RU" sz="1400" dirty="0">
                          <a:solidFill>
                            <a:srgbClr val="F8F8F2"/>
                          </a:solidFill>
                          <a:effectLst/>
                          <a:latin typeface="Courier New" pitchFamily="49" charset="0"/>
                          <a:cs typeface="Courier New" pitchFamily="49" charset="0"/>
                        </a:rPr>
                        <a:t>(</a:t>
                      </a:r>
                      <a:r>
                        <a:rPr lang="ru-RU" sz="1400" dirty="0">
                          <a:solidFill>
                            <a:srgbClr val="E7A37A"/>
                          </a:solidFill>
                          <a:effectLst/>
                          <a:latin typeface="Courier New" pitchFamily="49" charset="0"/>
                          <a:cs typeface="Courier New" pitchFamily="49" charset="0"/>
                        </a:rPr>
                        <a:t>7</a:t>
                      </a:r>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err="1">
                          <a:solidFill>
                            <a:srgbClr val="F8F8F2"/>
                          </a:solidFill>
                          <a:effectLst/>
                          <a:latin typeface="Courier New" pitchFamily="49" charset="0"/>
                          <a:cs typeface="Courier New" pitchFamily="49" charset="0"/>
                        </a:rPr>
                        <a:t>std</a:t>
                      </a:r>
                      <a:r>
                        <a:rPr lang="ru-RU" sz="1400" dirty="0">
                          <a:solidFill>
                            <a:srgbClr val="F92672"/>
                          </a:solidFill>
                          <a:effectLst/>
                          <a:latin typeface="Courier New" pitchFamily="49" charset="0"/>
                          <a:cs typeface="Courier New" pitchFamily="49" charset="0"/>
                        </a:rPr>
                        <a:t>::</a:t>
                      </a:r>
                      <a:r>
                        <a:rPr lang="ru-RU" sz="1400" dirty="0" err="1">
                          <a:solidFill>
                            <a:srgbClr val="F8F8F2"/>
                          </a:solidFill>
                          <a:effectLst/>
                          <a:latin typeface="Courier New" pitchFamily="49" charset="0"/>
                          <a:cs typeface="Courier New" pitchFamily="49" charset="0"/>
                        </a:rPr>
                        <a:t>cout</a:t>
                      </a:r>
                      <a:r>
                        <a:rPr lang="ru-RU" sz="1400" dirty="0">
                          <a:solidFill>
                            <a:srgbClr val="006FE0"/>
                          </a:solidFill>
                          <a:effectLst/>
                          <a:latin typeface="Courier New" pitchFamily="49" charset="0"/>
                          <a:cs typeface="Courier New" pitchFamily="49" charset="0"/>
                        </a:rPr>
                        <a:t> </a:t>
                      </a:r>
                      <a:r>
                        <a:rPr lang="ru-RU" sz="1400" dirty="0">
                          <a:solidFill>
                            <a:srgbClr val="F92672"/>
                          </a:solidFill>
                          <a:effectLst/>
                          <a:latin typeface="Courier New" pitchFamily="49" charset="0"/>
                          <a:cs typeface="Courier New" pitchFamily="49" charset="0"/>
                        </a:rPr>
                        <a:t>&lt;&lt;</a:t>
                      </a:r>
                      <a:r>
                        <a:rPr lang="ru-RU" sz="1400" dirty="0">
                          <a:solidFill>
                            <a:srgbClr val="006FE0"/>
                          </a:solidFill>
                          <a:effectLst/>
                          <a:latin typeface="Courier New" pitchFamily="49" charset="0"/>
                          <a:cs typeface="Courier New" pitchFamily="49" charset="0"/>
                        </a:rPr>
                        <a:t> </a:t>
                      </a:r>
                      <a:r>
                        <a:rPr lang="ru-RU" sz="1400" dirty="0">
                          <a:solidFill>
                            <a:srgbClr val="F8F8F2"/>
                          </a:solidFill>
                          <a:effectLst/>
                          <a:latin typeface="Courier New" pitchFamily="49" charset="0"/>
                          <a:cs typeface="Courier New" pitchFamily="49" charset="0"/>
                        </a:rPr>
                        <a:t>x;</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i="1" dirty="0">
                          <a:solidFill>
                            <a:srgbClr val="7EA16C"/>
                          </a:solidFill>
                          <a:effectLst/>
                          <a:latin typeface="Courier New" pitchFamily="49" charset="0"/>
                          <a:cs typeface="Courier New" pitchFamily="49" charset="0"/>
                        </a:rPr>
                        <a:t>// В противном случае, x может быть использован и здесь</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006FE0"/>
                          </a:solidFill>
                          <a:effectLst/>
                          <a:latin typeface="Courier New" pitchFamily="49" charset="0"/>
                          <a:cs typeface="Courier New" pitchFamily="49" charset="0"/>
                        </a:rPr>
                        <a:t>    </a:t>
                      </a:r>
                      <a:r>
                        <a:rPr lang="ru-RU" sz="1400" dirty="0" err="1">
                          <a:solidFill>
                            <a:srgbClr val="F92672"/>
                          </a:solidFill>
                          <a:effectLst/>
                          <a:latin typeface="Courier New" pitchFamily="49" charset="0"/>
                          <a:cs typeface="Courier New" pitchFamily="49" charset="0"/>
                        </a:rPr>
                        <a:t>return</a:t>
                      </a:r>
                      <a:r>
                        <a:rPr lang="ru-RU" sz="1400" dirty="0">
                          <a:solidFill>
                            <a:srgbClr val="006FE0"/>
                          </a:solidFill>
                          <a:effectLst/>
                          <a:latin typeface="Courier New" pitchFamily="49" charset="0"/>
                          <a:cs typeface="Courier New" pitchFamily="49" charset="0"/>
                        </a:rPr>
                        <a:t> </a:t>
                      </a:r>
                      <a:r>
                        <a:rPr lang="ru-RU" sz="1400" dirty="0">
                          <a:solidFill>
                            <a:srgbClr val="E7A37A"/>
                          </a:solidFill>
                          <a:effectLst/>
                          <a:latin typeface="Courier New" pitchFamily="49" charset="0"/>
                          <a:cs typeface="Courier New" pitchFamily="49" charset="0"/>
                        </a:rPr>
                        <a:t>0</a:t>
                      </a:r>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p>
                      <a:pPr algn="l" fontAlgn="t"/>
                      <a:r>
                        <a:rPr lang="ru-RU" sz="1400" dirty="0">
                          <a:solidFill>
                            <a:srgbClr val="F8F8F2"/>
                          </a:solidFill>
                          <a:effectLst/>
                          <a:latin typeface="Courier New" pitchFamily="49" charset="0"/>
                          <a:cs typeface="Courier New" pitchFamily="49" charset="0"/>
                        </a:rPr>
                        <a:t>}</a:t>
                      </a:r>
                      <a:endParaRPr lang="ru-RU" sz="1400" dirty="0">
                        <a:solidFill>
                          <a:srgbClr val="FFFFFF"/>
                        </a:solidFill>
                        <a:effectLst/>
                        <a:latin typeface="Courier New" pitchFamily="49" charset="0"/>
                        <a:cs typeface="Courier New" pitchFamily="49" charset="0"/>
                      </a:endParaRPr>
                    </a:p>
                  </a:txBody>
                  <a:tcPr marL="69623" marR="69623" marT="34812" marB="34812">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9</a:t>
            </a:fld>
            <a:endParaRPr lang="ru-RU"/>
          </a:p>
        </p:txBody>
      </p:sp>
    </p:spTree>
    <p:extLst>
      <p:ext uri="{BB962C8B-B14F-4D97-AF65-F5344CB8AC3E}">
        <p14:creationId xmlns:p14="http://schemas.microsoft.com/office/powerpoint/2010/main" val="2273411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4033</TotalTime>
  <Words>851</Words>
  <Application>Microsoft Office PowerPoint</Application>
  <PresentationFormat>Экран (4:3)</PresentationFormat>
  <Paragraphs>262</Paragraphs>
  <Slides>10</Slides>
  <Notes>9</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Эркер</vt:lpstr>
      <vt:lpstr>Область видимости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Область видимости переменных</vt:lpstr>
      <vt:lpstr>Область видимости переменных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Арифметико-логическое устройство</dc:title>
  <dc:creator>YAN</dc:creator>
  <cp:lastModifiedBy>Yan Grinkevich</cp:lastModifiedBy>
  <cp:revision>374</cp:revision>
  <dcterms:created xsi:type="dcterms:W3CDTF">2009-10-14T13:59:34Z</dcterms:created>
  <dcterms:modified xsi:type="dcterms:W3CDTF">2019-09-17T21:34:32Z</dcterms:modified>
</cp:coreProperties>
</file>