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2"/>
  </p:notesMasterIdLst>
  <p:sldIdLst>
    <p:sldId id="382" r:id="rId2"/>
    <p:sldId id="383" r:id="rId3"/>
    <p:sldId id="384" r:id="rId4"/>
    <p:sldId id="385" r:id="rId5"/>
    <p:sldId id="390" r:id="rId6"/>
    <p:sldId id="386" r:id="rId7"/>
    <p:sldId id="387" r:id="rId8"/>
    <p:sldId id="388" r:id="rId9"/>
    <p:sldId id="389" r:id="rId10"/>
    <p:sldId id="39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71335" autoAdjust="0"/>
  </p:normalViewPr>
  <p:slideViewPr>
    <p:cSldViewPr>
      <p:cViewPr>
        <p:scale>
          <a:sx n="100" d="100"/>
          <a:sy n="100" d="100"/>
        </p:scale>
        <p:origin x="-1782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47-bloki-stejtmentov-sostavnye-operator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43-logicheskie-operatory-i-ili-n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Условное ветвление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заставляет программу изменить свой порядок выполнения, основываясь на значении результата выражения.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2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выполняет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одну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операцию, если </a:t>
            </a:r>
            <a:r>
              <a:rPr lang="ru-RU" dirty="0" smtClean="0"/>
              <a:t>выражение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также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одну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 </a:t>
            </a:r>
            <a:r>
              <a:rPr lang="ru-RU" dirty="0" smtClean="0"/>
              <a:t>выражение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Чтобы выполнить несколько операций подряд, используйте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блок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стейтментов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2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2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быть вложены в другие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в программе выше мы можем наблюдать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потенциальную ошибку двусмысленности оператора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 какому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 внешнему или к внутреннему?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в том, что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всегда относится к последнему незакрытому оператору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блоке, в котором находится сам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 есть, в программе выше,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 к внутреннему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2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избежать таких вот неоднозначностей при вложенности операторов условного ветвления, рекомендуется использовать блоки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(указывать скобки). Например, вот та же программа, что выше, но уже без двусмысленности: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понятно, что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 к внутреннему оператору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95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скобок также позволяет явно указать привязку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внешнему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блоки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уточняем, к какому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следует прикреплять определённый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Без блоков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прикрепляться к ближайшему незакрытому оператору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проверять сразу несколько условий в ветвлениях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используя </a:t>
            </a:r>
            <a:r>
              <a:rPr lang="ru-RU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логические операторы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1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18.09.2019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18.09.2019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18.09.2019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18.09.2019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18.09.2019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18.09.2019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/>
              <a:t>Операторы 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5933362"/>
              </p:ext>
            </p:extLst>
          </p:nvPr>
        </p:nvGraphicFramePr>
        <p:xfrm>
          <a:off x="179512" y="1498045"/>
          <a:ext cx="7920880" cy="4873625"/>
        </p:xfrm>
        <a:graphic>
          <a:graphicData uri="http://schemas.openxmlformats.org/drawingml/2006/table">
            <a:tbl>
              <a:tblPr/>
              <a:tblGrid>
                <a:gridCol w="360040"/>
                <a:gridCol w="7560840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</a:p>
                  </a:txBody>
                  <a:tcPr marL="48736" marR="48736" marT="24368" marB="24368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"Enter an integer: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"Enter another integer: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&amp;&amp; -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это логическое И. Проверяем, являются ли два условия истинными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"Both numbers are positive\n"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|| -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это логическое ИЛИ. Проверяем, является ли истинным хоть одно из условий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"One of the numbers is positive\n"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"Neither number is positive\n"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8736" marR="48736" marT="24368" marB="2436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84784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expression</a:t>
            </a:r>
            <a:r>
              <a:rPr lang="ru-RU" dirty="0"/>
              <a:t>)</a:t>
            </a:r>
          </a:p>
          <a:p>
            <a:r>
              <a:rPr lang="ru-RU" dirty="0"/>
              <a:t>    statement1</a:t>
            </a:r>
          </a:p>
          <a:p>
            <a:endParaRPr lang="ru-RU" dirty="0"/>
          </a:p>
          <a:p>
            <a:r>
              <a:rPr lang="ru-RU" dirty="0"/>
              <a:t>или так:</a:t>
            </a:r>
          </a:p>
          <a:p>
            <a:endParaRPr lang="ru-RU" dirty="0"/>
          </a:p>
          <a:p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expression</a:t>
            </a:r>
            <a:r>
              <a:rPr lang="ru-RU" dirty="0"/>
              <a:t>)</a:t>
            </a:r>
          </a:p>
          <a:p>
            <a:r>
              <a:rPr lang="ru-RU" dirty="0"/>
              <a:t>    statement1</a:t>
            </a:r>
          </a:p>
          <a:p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statement2</a:t>
            </a:r>
          </a:p>
          <a:p>
            <a:endParaRPr lang="ru-RU" dirty="0"/>
          </a:p>
          <a:p>
            <a:r>
              <a:rPr lang="en-US" dirty="0"/>
              <a:t>e</a:t>
            </a:r>
            <a:r>
              <a:rPr lang="ru-RU" dirty="0" err="1" smtClean="0"/>
              <a:t>xpression</a:t>
            </a:r>
            <a:r>
              <a:rPr lang="ru-RU" dirty="0" smtClean="0"/>
              <a:t> </a:t>
            </a:r>
            <a:r>
              <a:rPr lang="ru-RU" dirty="0"/>
              <a:t>(выражение, что находится в скобках) называется условием (или условным выражением). Если его значение — </a:t>
            </a:r>
            <a:r>
              <a:rPr lang="ru-RU" dirty="0" err="1"/>
              <a:t>true</a:t>
            </a:r>
            <a:r>
              <a:rPr lang="ru-RU" dirty="0"/>
              <a:t> (ненулевое), то выполняться будет statement1. Если результат условия – </a:t>
            </a:r>
            <a:r>
              <a:rPr lang="ru-RU" dirty="0" err="1"/>
              <a:t>false</a:t>
            </a:r>
            <a:r>
              <a:rPr lang="ru-RU" dirty="0"/>
              <a:t> (0), тогда выполняться будет statement2, если он </a:t>
            </a:r>
            <a:r>
              <a:rPr lang="ru-RU" dirty="0" smtClean="0"/>
              <a:t>есть.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2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1625821"/>
              </p:ext>
            </p:extLst>
          </p:nvPr>
        </p:nvGraphicFramePr>
        <p:xfrm>
          <a:off x="467544" y="1556792"/>
          <a:ext cx="7632848" cy="4873625"/>
        </p:xfrm>
        <a:graphic>
          <a:graphicData uri="http://schemas.openxmlformats.org/drawingml/2006/table">
            <a:tbl>
              <a:tblPr/>
              <a:tblGrid>
                <a:gridCol w="402871"/>
                <a:gridCol w="7229977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5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6150" marR="76150" marT="38075" marB="380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greater than 15\n"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5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not greater than 15\n"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6150" marR="76150" marT="38075" marB="380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6002908"/>
              </p:ext>
            </p:extLst>
          </p:nvPr>
        </p:nvGraphicFramePr>
        <p:xfrm>
          <a:off x="467544" y="1556792"/>
          <a:ext cx="7416824" cy="4950794"/>
        </p:xfrm>
        <a:graphic>
          <a:graphicData uri="http://schemas.openxmlformats.org/drawingml/2006/table">
            <a:tbl>
              <a:tblPr/>
              <a:tblGrid>
                <a:gridCol w="504056"/>
                <a:gridCol w="691276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</a:p>
                  </a:txBody>
                  <a:tcPr marL="43515" marR="43515" marT="21757" marB="21757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"Enter a number: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обе операции будут выполнены, если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 &gt; 15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"You entered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"is greater than 15\n"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обе операции будут выполнены, если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 &lt;= 15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"You entered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"is not greater than 15\n"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3515" marR="43515" marT="21757" marB="2175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84784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программист не указал скобки для блока </a:t>
            </a:r>
            <a:r>
              <a:rPr lang="ru-RU" dirty="0" err="1"/>
              <a:t>стейтмента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или </a:t>
            </a:r>
            <a:r>
              <a:rPr lang="ru-RU" dirty="0" err="1"/>
              <a:t>else</a:t>
            </a:r>
            <a:r>
              <a:rPr lang="ru-RU" dirty="0"/>
              <a:t>, то компилятор неявно сделает это за него. Таким образом, следующее:</a:t>
            </a:r>
          </a:p>
          <a:p>
            <a:r>
              <a:rPr lang="ru-RU" dirty="0" err="1"/>
              <a:t>if</a:t>
            </a:r>
            <a:r>
              <a:rPr lang="ru-RU" dirty="0"/>
              <a:t> (выражение)</a:t>
            </a:r>
            <a:br>
              <a:rPr lang="ru-RU" dirty="0"/>
            </a:br>
            <a:r>
              <a:rPr lang="ru-RU" dirty="0"/>
              <a:t>    стейтмент1</a:t>
            </a:r>
            <a:br>
              <a:rPr lang="ru-RU" dirty="0"/>
            </a:br>
            <a:r>
              <a:rPr lang="ru-RU" dirty="0" err="1"/>
              <a:t>else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   </a:t>
            </a:r>
            <a:r>
              <a:rPr lang="ru-RU" dirty="0" smtClean="0"/>
              <a:t>стейтмент2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Будет выполняться как:</a:t>
            </a:r>
          </a:p>
          <a:p>
            <a:r>
              <a:rPr lang="ru-RU" dirty="0" err="1"/>
              <a:t>if</a:t>
            </a:r>
            <a:r>
              <a:rPr lang="ru-RU" dirty="0"/>
              <a:t> (выражение)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   стейтмент1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r>
              <a:rPr lang="ru-RU" dirty="0" err="1"/>
              <a:t>else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   стейтмент2</a:t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14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6815498"/>
              </p:ext>
            </p:extLst>
          </p:nvPr>
        </p:nvGraphicFramePr>
        <p:xfrm>
          <a:off x="395536" y="1556792"/>
          <a:ext cx="7704856" cy="4873625"/>
        </p:xfrm>
        <a:graphic>
          <a:graphicData uri="http://schemas.openxmlformats.org/drawingml/2006/table">
            <a:tbl>
              <a:tblPr/>
              <a:tblGrid>
                <a:gridCol w="437684"/>
                <a:gridCol w="7267172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3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4127" marR="64127" marT="32063" marB="32063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3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3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greater than 15\n"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less than 15\n"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exactly 15\n"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4127" marR="64127" marT="32063" marB="320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5088888"/>
              </p:ext>
            </p:extLst>
          </p:nvPr>
        </p:nvGraphicFramePr>
        <p:xfrm>
          <a:off x="395536" y="1556792"/>
          <a:ext cx="7704856" cy="4873625"/>
        </p:xfrm>
        <a:graphic>
          <a:graphicData uri="http://schemas.openxmlformats.org/drawingml/2006/table">
            <a:tbl>
              <a:tblPr/>
              <a:tblGrid>
                <a:gridCol w="313854"/>
                <a:gridCol w="7391002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55382" marR="55382" marT="27691" marB="27691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внешний оператор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 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плохой способ написания вложенных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стейтментов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внутренний оператор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 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between 15 and 25\n"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 какому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относится этот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else?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greater than 25\n"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5382" marR="55382" marT="27691" marB="27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4895445"/>
              </p:ext>
            </p:extLst>
          </p:nvPr>
        </p:nvGraphicFramePr>
        <p:xfrm>
          <a:off x="467544" y="1556792"/>
          <a:ext cx="7632848" cy="4873625"/>
        </p:xfrm>
        <a:graphic>
          <a:graphicData uri="http://schemas.openxmlformats.org/drawingml/2006/table">
            <a:tbl>
              <a:tblPr/>
              <a:tblGrid>
                <a:gridCol w="360040"/>
                <a:gridCol w="727280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9434" marR="59434" marT="29717" marB="29717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between 15 and 25 (inclusive)\n"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относится к внутреннему оператору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 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greater than 25\n"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9434" marR="59434" marT="29717" marB="2971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2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9185298"/>
              </p:ext>
            </p:extLst>
          </p:nvPr>
        </p:nvGraphicFramePr>
        <p:xfrm>
          <a:off x="467544" y="1556792"/>
          <a:ext cx="7632848" cy="4873625"/>
        </p:xfrm>
        <a:graphic>
          <a:graphicData uri="http://schemas.openxmlformats.org/drawingml/2006/table">
            <a:tbl>
              <a:tblPr/>
              <a:tblGrid>
                <a:gridCol w="360040"/>
                <a:gridCol w="727280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9434" marR="59434" marT="29717" marB="29717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number: 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between 15 and 25 (inclusive)\n"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относится к внешнему оператору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if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"is less than 15\n"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9434" marR="59434" marT="29717" marB="2971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9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4017</TotalTime>
  <Words>429</Words>
  <Application>Microsoft Office PowerPoint</Application>
  <PresentationFormat>Экран (4:3)</PresentationFormat>
  <Paragraphs>282</Paragraphs>
  <Slides>10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Операторы ветвления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372</cp:revision>
  <dcterms:created xsi:type="dcterms:W3CDTF">2009-10-14T13:59:34Z</dcterms:created>
  <dcterms:modified xsi:type="dcterms:W3CDTF">2019-09-17T21:49:02Z</dcterms:modified>
</cp:coreProperties>
</file>