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10"/>
  </p:notesMasterIdLst>
  <p:sldIdLst>
    <p:sldId id="382" r:id="rId2"/>
    <p:sldId id="383" r:id="rId3"/>
    <p:sldId id="384" r:id="rId4"/>
    <p:sldId id="385" r:id="rId5"/>
    <p:sldId id="386" r:id="rId6"/>
    <p:sldId id="387" r:id="rId7"/>
    <p:sldId id="388" r:id="rId8"/>
    <p:sldId id="389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66776" autoAdjust="0"/>
  </p:normalViewPr>
  <p:slideViewPr>
    <p:cSldViewPr>
      <p:cViewPr>
        <p:scale>
          <a:sx n="125" d="100"/>
          <a:sy n="125" d="100"/>
        </p:scale>
        <p:origin x="-1062" y="1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1133-AA30-4682-A88E-A0A1066411D2}" type="datetimeFigureOut">
              <a:rPr lang="ru-RU" smtClean="0"/>
              <a:pPr/>
              <a:t>30.10.2019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6DA6E-3E6A-4C51-A65E-2FA83A7723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57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85-dinamicheskoe-vydelenie-pamyati-operatory-new-i-delet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avesli.com/urok-86-dinamicheskie-massivy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vesli.com/urok-78-mnogomernye-massivy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avesli.com/urok-62-klyuchevoe-slovo-auto-vyvod-tipov/" TargetMode="External"/><Relationship Id="rId5" Type="http://schemas.openxmlformats.org/officeDocument/2006/relationships/hyperlink" Target="https://ravesli.com/urok-38-prioritet-operatsij-assotsiativnost/" TargetMode="External"/><Relationship Id="rId4" Type="http://schemas.openxmlformats.org/officeDocument/2006/relationships/hyperlink" Target="https://ravesli.com/urok-37-simvolnye-konstanty-const-constexpr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Обычный указатель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объявляется с использованием одной звёздочки: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Указатель на указатель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объявляется с использованием двух звёздочек: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Указатель на указатель работает подобно обычному указателю: вы можете его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разыменовать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получения значения, на которое он указывает. И, поскольку этим значением является другой указатель, для получения исходного значения вам потребуется выполнить разыменование ещё раз. Их следует выполнять последовательно: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06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Указатели на указатели имеют несколько применений. Наиболее используемым является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динамическое выделение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массива указателей: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тот же обычный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динамически выделенный массив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 исключением того, что элементами являются указатели на тип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не значения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1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 распространённым применением указателей на указатели является динамическое выделение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многомерных массивов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отличие от двумерного фиксированного массива, который можно легко объявить следующим образом: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Динамическое выделение двумерного массива немного отличается. У вас может возникнуть соблазн написать что-то вроде следующего: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вы получите ошибку. Есть два возможных решения. Если правый индекс является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константой типа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compile-time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вы можете сделать следующее: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Скобки здесь потребуются для соблюдения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приоритета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C++11 хорошей идеей будет использовать </a:t>
            </a:r>
            <a:r>
              <a:rPr lang="ru-RU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ключевое слово </a:t>
            </a:r>
            <a:r>
              <a:rPr lang="ru-RU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auto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автоматического определения типа данных: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сожалению, это относительно простое решение не работает, если правый индекс не является константой типа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compile-time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63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 всё немного усложняется. Сначала мы выделяем массив указателей (как в примере выше), а затем перебираем каждый элемент массива указателей и выделяем динамический массив для каждого элемента этого массива. Итого, наш динамический двумерный массив — это динамический одномерный массив динамических одномерных массивов!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Доступ к элементам массива выполняется как обычно: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07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этим методом, поскольку каждый столбец массива динамически выделяется независимо, можно сделать динамически выделенные двумерные массивы, которые не являются прямоугольными. Например, мы можем создать массив треугольной формы:</a:t>
            </a:r>
            <a:endParaRPr lang="en-US" dirty="0" smtClean="0"/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выше </a:t>
            </a:r>
            <a:r>
              <a:rPr lang="ru-RU" dirty="0" err="1" smtClean="0"/>
              <a:t>array</a:t>
            </a:r>
            <a:r>
              <a:rPr lang="ru-RU" dirty="0" smtClean="0"/>
              <a:t>[0]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массив длиной 1, а </a:t>
            </a:r>
            <a:r>
              <a:rPr lang="ru-RU" dirty="0" err="1" smtClean="0"/>
              <a:t>array</a:t>
            </a:r>
            <a:r>
              <a:rPr lang="ru-RU" dirty="0" smtClean="0"/>
              <a:t>[1]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массив длиной 2 и т.д.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освобождения памяти динамически выделенного двумерного массива (который создавался с помощью этого способа) также потребуется цикл: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мы удаляем массив в обратном порядке его создания. Если мы удалим массив перед удалением элементов массива, то нам придётся получать доступ к освобождённой памяти для удаления элементов массива. А это, в свою очередь, приведёт к неожиданным результатам.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79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процесс выделения и освобождения двумерных массивов является несколько запутанным (можно легко наделать ошибок), то часто проще «сгладить» двумерный массив (размером x на y) в одномерный массив размером x * y: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Простая математика используется для конвертации индексов строки и столбца прямоугольного двумерного массива в один индекс одномерного массива: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796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можно объявить указатель на указатель на указатель: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могут использоваться для динамического выделения трёхмерного массива. Тем не менее, для этого потребуется цикл внутри цикла и чрезвычайная аккуратность и осторожность, чтобы не наделать ошибок. Вы даже можете объявить указатель на указатель на указатель на указатель: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сделать ещё большую вложенность, если захотите.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на практике такие указатели редко когда используются.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6DA6E-3E6A-4C51-A65E-2FA83A77234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4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22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EA3A-8331-41B8-8C86-B0B6A88B5CD2}" type="datetime1">
              <a:rPr lang="ru-RU" smtClean="0"/>
              <a:t>30.10.2019</a:t>
            </a:fld>
            <a:endParaRPr lang="ru-RU"/>
          </a:p>
        </p:txBody>
      </p:sp>
      <p:sp>
        <p:nvSpPr>
          <p:cNvPr id="23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A4404-A68F-407D-B360-CA86652214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1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1A2F-86ED-4540-A3E4-E22C6089ED2C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AE6D0-CAD4-4B11-982A-EA735F0889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A9858-099F-4C32-9293-3B4DD647A083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9969B-4C9C-48A4-933F-5F5847808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EA9F515-9D98-4252-B479-5AD3EB125C21}" type="datetime1">
              <a:rPr lang="ru-RU" smtClean="0"/>
              <a:t>30.10.2019</a:t>
            </a:fld>
            <a:endParaRPr lang="ru-RU"/>
          </a:p>
        </p:txBody>
      </p:sp>
      <p:sp>
        <p:nvSpPr>
          <p:cNvPr id="5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D2641A1-8ECD-4A11-B18A-999E724BAD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6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Овал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Овал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Овал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Овал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6744E-7314-40C2-901F-84EBF4208372}" type="datetime1">
              <a:rPr lang="ru-RU" smtClean="0"/>
              <a:t>30.10.2019</a:t>
            </a:fld>
            <a:endParaRPr lang="ru-RU"/>
          </a:p>
        </p:txBody>
      </p:sp>
      <p:sp>
        <p:nvSpPr>
          <p:cNvPr id="21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2E836-4E94-446F-90E2-F6779B68C9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D8E7A-F571-496B-9BB9-64B0B26BD071}" type="datetime1">
              <a:rPr lang="ru-RU" smtClean="0"/>
              <a:t>30.10.2019</a:t>
            </a:fld>
            <a:endParaRPr lang="ru-RU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21F19-F4CF-4704-81C0-8C445578A1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41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04C8-38C0-4C54-8EE0-618CFF25BDF5}" type="datetime1">
              <a:rPr lang="ru-RU" smtClean="0"/>
              <a:t>30.10.2019</a:t>
            </a:fld>
            <a:endParaRPr lang="ru-RU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3F89F-B9B9-439C-B3D4-DFDF5D98A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4730CC6-4A9F-44E4-B452-ADCF71CDC455}" type="datetime1">
              <a:rPr lang="ru-RU" smtClean="0"/>
              <a:t>30.10.2019</a:t>
            </a:fld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3E6518-17F6-4B44-860B-5B83B08178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B2E5E-9286-4819-A0A5-CDBD0709C0D7}" type="datetime1">
              <a:rPr lang="ru-RU" smtClean="0"/>
              <a:t>30.10.2019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754E5-D70E-405F-B36C-D53FB8963B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74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Прямая соединительная линия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2" name="Дата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2717DDB-A99E-4204-947E-99C5A9376D65}" type="datetime1">
              <a:rPr lang="ru-RU" smtClean="0"/>
              <a:t>30.10.2019</a:t>
            </a:fld>
            <a:endParaRPr lang="ru-RU"/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CB29402-CCB6-4237-A6A3-B2DB05F893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491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548FFD-C22C-4E5A-A051-4819B51DDE0B}" type="datetime1">
              <a:rPr lang="ru-RU" smtClean="0"/>
              <a:t>30.10.2019</a:t>
            </a:fld>
            <a:endParaRPr lang="ru-RU"/>
          </a:p>
        </p:txBody>
      </p:sp>
      <p:sp>
        <p:nvSpPr>
          <p:cNvPr id="13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FFC15E2-8F94-4DC1-9659-4925062B30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076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6F3F371B-EAF2-4E32-BD8B-FDA2D45DDE5B}" type="datetime1">
              <a:rPr lang="ru-RU" smtClean="0"/>
              <a:t>30.10.2019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1D7EB5-3AE4-471D-8646-1D17A5C4DD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1" r:id="rId4"/>
    <p:sldLayoutId id="2147484172" r:id="rId5"/>
    <p:sldLayoutId id="2147484179" r:id="rId6"/>
    <p:sldLayoutId id="2147484173" r:id="rId7"/>
    <p:sldLayoutId id="2147484180" r:id="rId8"/>
    <p:sldLayoutId id="2147484181" r:id="rId9"/>
    <p:sldLayoutId id="2147484174" r:id="rId10"/>
    <p:sldLayoutId id="21474841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8750" y="1428750"/>
            <a:ext cx="6858000" cy="2143125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Указатели на указатели</a:t>
            </a:r>
          </a:p>
        </p:txBody>
      </p:sp>
    </p:spTree>
    <p:extLst>
      <p:ext uri="{BB962C8B-B14F-4D97-AF65-F5344CB8AC3E}">
        <p14:creationId xmlns:p14="http://schemas.microsoft.com/office/powerpoint/2010/main" val="136147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28077407"/>
              </p:ext>
            </p:extLst>
          </p:nvPr>
        </p:nvGraphicFramePr>
        <p:xfrm>
          <a:off x="467544" y="1556792"/>
          <a:ext cx="7472903" cy="289399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893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указатель типа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, одна звёздочка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7739"/>
              </p:ext>
            </p:extLst>
          </p:nvPr>
        </p:nvGraphicFramePr>
        <p:xfrm>
          <a:off x="467544" y="1988840"/>
          <a:ext cx="7472903" cy="289399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893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ptrptr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указатель на указателя типа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(две звёздочки)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423295"/>
              </p:ext>
            </p:extLst>
          </p:nvPr>
        </p:nvGraphicFramePr>
        <p:xfrm>
          <a:off x="467544" y="2492896"/>
          <a:ext cx="8568952" cy="3059978"/>
        </p:xfrm>
        <a:graphic>
          <a:graphicData uri="http://schemas.openxmlformats.org/drawingml/2006/table">
            <a:tbl>
              <a:tblPr/>
              <a:tblGrid>
                <a:gridCol w="360040"/>
                <a:gridCol w="8208912"/>
              </a:tblGrid>
              <a:tr h="301126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2939" marR="72939" marT="36469" marB="36469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#include &lt;</a:t>
                      </a:r>
                      <a:r>
                        <a:rPr lang="en-US" sz="1400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iostream</a:t>
                      </a:r>
                      <a:r>
                        <a:rPr lang="en-US" sz="1400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value;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разыменовываем указатель, чтобы получить значение типа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&amp;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   </a:t>
                      </a:r>
                      <a:r>
                        <a:rPr lang="en-US" sz="1400" dirty="0" err="1" smtClean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ptrptr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std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::</a:t>
                      </a:r>
                      <a:r>
                        <a:rPr lang="en-US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endl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dirty="0" smtClean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   return</a:t>
                      </a:r>
                      <a:r>
                        <a:rPr lang="en-US" sz="1400" dirty="0" smtClean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939" marR="72939" marT="36469" marB="36469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</p:nvPr>
        </p:nvGraphicFramePr>
        <p:xfrm>
          <a:off x="454549" y="3892313"/>
          <a:ext cx="7472903" cy="289399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893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20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выделяем массив из 20 указателей типа 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55620487"/>
              </p:ext>
            </p:extLst>
          </p:nvPr>
        </p:nvGraphicFramePr>
        <p:xfrm>
          <a:off x="467544" y="2204864"/>
          <a:ext cx="7472903" cy="289399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893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85279"/>
              </p:ext>
            </p:extLst>
          </p:nvPr>
        </p:nvGraphicFramePr>
        <p:xfrm>
          <a:off x="467544" y="2708920"/>
          <a:ext cx="7472903" cy="289399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893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][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не будет работать!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32201"/>
              </p:ext>
            </p:extLst>
          </p:nvPr>
        </p:nvGraphicFramePr>
        <p:xfrm>
          <a:off x="467544" y="3140968"/>
          <a:ext cx="7472903" cy="289399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893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)[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</p:nvPr>
        </p:nvGraphicFramePr>
        <p:xfrm>
          <a:off x="454549" y="3566739"/>
          <a:ext cx="7472903" cy="940547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94054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выделяем массив из 15 указателей типа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—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это наши строки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[count]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а это наши столбцы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00826"/>
              </p:ext>
            </p:extLst>
          </p:nvPr>
        </p:nvGraphicFramePr>
        <p:xfrm>
          <a:off x="467544" y="4869160"/>
          <a:ext cx="7472903" cy="289399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893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][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ru-RU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ru-RU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это то же самое, что и (</a:t>
                      </a:r>
                      <a:r>
                        <a:rPr lang="ru-RU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[8])[3] = 4;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87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35636890"/>
              </p:ext>
            </p:extLst>
          </p:nvPr>
        </p:nvGraphicFramePr>
        <p:xfrm>
          <a:off x="467544" y="1916832"/>
          <a:ext cx="7472903" cy="940547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94054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 dirty="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выделяем массив из 15 указателей типа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—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это наши строки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[count]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[count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а это наши столбцы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454549" y="3675263"/>
          <a:ext cx="7472903" cy="723498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72349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delete[]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[count];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delete[]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это следует выполнять в конце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8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2296411"/>
              </p:ext>
            </p:extLst>
          </p:nvPr>
        </p:nvGraphicFramePr>
        <p:xfrm>
          <a:off x="251520" y="1700808"/>
          <a:ext cx="8352928" cy="1808744"/>
        </p:xfrm>
        <a:graphic>
          <a:graphicData uri="http://schemas.openxmlformats.org/drawingml/2006/table">
            <a:tbl>
              <a:tblPr/>
              <a:tblGrid>
                <a:gridCol w="170100"/>
                <a:gridCol w="8182828"/>
              </a:tblGrid>
              <a:tr h="1808744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979797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Вместо следующего: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выделяем массив из 15 указателей типа </a:t>
                      </a:r>
                      <a:r>
                        <a:rPr lang="en-US" sz="1400" i="1" dirty="0" err="1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 —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это наши строки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count)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[count]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а это наши столбцы </a:t>
                      </a:r>
                      <a:endParaRPr lang="en-US" sz="1400" i="1" dirty="0" smtClean="0">
                        <a:solidFill>
                          <a:srgbClr val="7EA16C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Делаем следующее: 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400" dirty="0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new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4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105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];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двумерный массив 15</a:t>
                      </a:r>
                      <a:r>
                        <a:rPr lang="en-US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x7 </a:t>
                      </a:r>
                      <a:r>
                        <a:rPr lang="ru-RU" sz="1400" i="1" dirty="0" smtClean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в </a:t>
                      </a:r>
                      <a:r>
                        <a:rPr lang="ru-RU" sz="1400" i="1" dirty="0">
                          <a:solidFill>
                            <a:srgbClr val="7EA16C"/>
                          </a:solidFill>
                          <a:effectLst/>
                          <a:latin typeface="inherit"/>
                        </a:rPr>
                        <a:t>одномерный массив</a:t>
                      </a:r>
                      <a:endParaRPr lang="ru-RU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51520" y="3861048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(row * </a:t>
            </a:r>
            <a:r>
              <a:rPr lang="en-US" dirty="0" smtClean="0"/>
              <a:t>width) </a:t>
            </a:r>
            <a:r>
              <a:rPr lang="en-US" dirty="0"/>
              <a:t>+ col;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6604" y="465313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array[9][4]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5183376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array[9 * 7 + 4]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"/>
          </p:nvPr>
        </p:nvGraphicFramePr>
        <p:xfrm>
          <a:off x="454549" y="3892313"/>
          <a:ext cx="7472903" cy="289399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893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***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ptrx3;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2641A1-8ECD-4A11-B18A-999E724BADA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758587"/>
              </p:ext>
            </p:extLst>
          </p:nvPr>
        </p:nvGraphicFramePr>
        <p:xfrm>
          <a:off x="467544" y="4365104"/>
          <a:ext cx="7472903" cy="289399"/>
        </p:xfrm>
        <a:graphic>
          <a:graphicData uri="http://schemas.openxmlformats.org/drawingml/2006/table">
            <a:tbl>
              <a:tblPr/>
              <a:tblGrid>
                <a:gridCol w="170100"/>
                <a:gridCol w="7302803"/>
              </a:tblGrid>
              <a:tr h="2893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400">
                          <a:solidFill>
                            <a:srgbClr val="898989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2350" marR="72350" marT="36175" marB="36175">
                    <a:lnL>
                      <a:noFill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222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66D9EF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92672"/>
                          </a:solidFill>
                          <a:effectLst/>
                          <a:latin typeface="inherit"/>
                        </a:rPr>
                        <a:t>****</a:t>
                      </a:r>
                      <a:r>
                        <a:rPr lang="en-US" sz="1400" dirty="0">
                          <a:solidFill>
                            <a:srgbClr val="F8F8F2"/>
                          </a:solidFill>
                          <a:effectLst/>
                          <a:latin typeface="inherit"/>
                        </a:rPr>
                        <a:t>ptrx4;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2350" marR="72350" marT="36175" marB="361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2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4349</TotalTime>
  <Words>611</Words>
  <Application>Microsoft Office PowerPoint</Application>
  <PresentationFormat>Экран (4:3)</PresentationFormat>
  <Paragraphs>130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Эркер</vt:lpstr>
      <vt:lpstr>Указатели на указатели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Арифметико-логическое устройство</dc:title>
  <dc:creator>YAN</dc:creator>
  <cp:lastModifiedBy>Yan Grinkevich</cp:lastModifiedBy>
  <cp:revision>407</cp:revision>
  <dcterms:created xsi:type="dcterms:W3CDTF">2009-10-14T13:59:34Z</dcterms:created>
  <dcterms:modified xsi:type="dcterms:W3CDTF">2019-10-29T21:35:11Z</dcterms:modified>
</cp:coreProperties>
</file>