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3"/>
  </p:notesMasterIdLst>
  <p:sldIdLst>
    <p:sldId id="382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7" r:id="rId15"/>
    <p:sldId id="408" r:id="rId16"/>
    <p:sldId id="401" r:id="rId17"/>
    <p:sldId id="402" r:id="rId18"/>
    <p:sldId id="403" r:id="rId19"/>
    <p:sldId id="404" r:id="rId20"/>
    <p:sldId id="405" r:id="rId21"/>
    <p:sldId id="406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66776" autoAdjust="0"/>
  </p:normalViewPr>
  <p:slideViewPr>
    <p:cSldViewPr>
      <p:cViewPr varScale="1">
        <p:scale>
          <a:sx n="80" d="100"/>
          <a:sy n="80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8-prioritet-operatsij-assotsiativnost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1-tselochislennyj-tip-dannyh-integ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avesli.com/urok-30-razmer-peremennyh-operator-sizeof/" TargetMode="External"/><Relationship Id="rId4" Type="http://schemas.openxmlformats.org/officeDocument/2006/relationships/hyperlink" Target="https://ravesli.com/urok-33-tip-dannyh-s-plavayushhej-tochkoj-floating-poi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9-arifmeticheskie-operato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42-operatory-sravneniya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Например, для представления человека, вы, скорее всего, захотите указать своё имя, день рождения, рост, вес или любую другую информацию:</a:t>
            </a:r>
          </a:p>
          <a:p>
            <a:r>
              <a:rPr lang="ru-RU" dirty="0" smtClean="0"/>
              <a:t>Но теперь у вас есть 6 отдельных независимых переменных. Если вы захотите передать информацию о себе в функцию, то вам придётся передавать каждую переменную по отдельности. Кроме того, если вы захотите хранить информацию о ком-то ещё, то вам придётся дополнительно объявить ещё 6 переменных на каждого человека! Невооружённым глазом видно, что такая реализация не очень эффективна.</a:t>
            </a:r>
          </a:p>
          <a:p>
            <a:r>
              <a:rPr lang="ru-RU" dirty="0" smtClean="0"/>
              <a:t>К счастью, C++ позволяет программистам создавать свои собственные </a:t>
            </a:r>
            <a:r>
              <a:rPr lang="ru-RU" b="1" dirty="0" smtClean="0"/>
              <a:t>пользовательские типы данных </a:t>
            </a:r>
            <a:r>
              <a:rPr lang="ru-RU" dirty="0" smtClean="0"/>
              <a:t>— типы, которые группируют несколько отдельных переменных вместе. Одним из простейших пользовательских типов данных является структура. </a:t>
            </a:r>
            <a:r>
              <a:rPr lang="ru-RU" b="1" dirty="0" smtClean="0"/>
              <a:t>Структура</a:t>
            </a:r>
            <a:r>
              <a:rPr lang="ru-RU" dirty="0" smtClean="0"/>
              <a:t> позволяет сгруппировать переменные разных типов в единое целое.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98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случае, если бы мы хотели узнать, какая зарплата в CEO (исполнительного директора), то нам бы пришлось использовать оператор выбора членов дважды: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мы выбираем поле </a:t>
            </a:r>
            <a:r>
              <a:rPr lang="ru-RU" dirty="0" smtClean="0"/>
              <a:t>CEO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структуры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myCompany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поле </a:t>
            </a:r>
            <a:r>
              <a:rPr lang="ru-RU" dirty="0" err="1" smtClean="0"/>
              <a:t>salary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структуры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3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использовать вложенные списки инициализаторов c вложенными структурами: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6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к члену структуры осуществляется через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выбора члена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(или еще 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доступа к члену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»):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в случае с указателем, вам нужно его сначала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разыменовать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разыменование указателя должно находиться в круглых скобках, поскольку оператор выбора члена имеет более высокий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приоритет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чем оператор разыменования.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синтаксис доступа к членам структур/классов с помощью указателя несколько неудобен, то C++ предоставляет второй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выбора членов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осуществления доступа к членам через указатель. Следующие две строчки идентичны: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0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 размеров всех её членов, но не всегда!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рассмотрим структуру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большинстве платформ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тип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short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занимает 2 байта,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4 байта, а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тип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8 байт. Следовательно, ожидается,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занимать </a:t>
            </a:r>
            <a:r>
              <a:rPr lang="ru-RU" dirty="0" smtClean="0"/>
              <a:t>2 + 4 + 8 = 14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байт. Чтобы узнать точный размер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можем воспользоваться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оператором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Оказывается, мы можем сказать только, что размер структуры будет,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крайней мере,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меньше суммы размеров всех её членов. Но он может быть и больше! По соображениям производительности компилятор иногда может добавлять «пробелы/промежутки» в структуры.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структуре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компилятор неявно добавил 2 байта после члена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увеличивая размер структуры к 16 байтам вместо 14.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9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структуры определяются программистом, то вначале мы должны сообщить компилятору, как она вообще будет выглядеть. Для этого используется </a:t>
            </a:r>
            <a:r>
              <a:rPr lang="ru-RU" b="1" dirty="0" smtClean="0"/>
              <a:t>ключевое слово</a:t>
            </a:r>
            <a:r>
              <a:rPr lang="ru-RU" dirty="0" smtClean="0"/>
              <a:t> </a:t>
            </a:r>
            <a:r>
              <a:rPr lang="ru-RU" b="1" dirty="0" err="1" smtClean="0"/>
              <a:t>struct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Мы определили структуру с именем </a:t>
            </a:r>
            <a:r>
              <a:rPr lang="ru-RU" dirty="0" err="1" smtClean="0"/>
              <a:t>Employee</a:t>
            </a:r>
            <a:r>
              <a:rPr lang="ru-RU" dirty="0" smtClean="0"/>
              <a:t>. Она содержит 3 переменные: </a:t>
            </a:r>
            <a:r>
              <a:rPr lang="ru-RU" dirty="0" err="1" smtClean="0"/>
              <a:t>id</a:t>
            </a:r>
            <a:r>
              <a:rPr lang="ru-RU" dirty="0" smtClean="0"/>
              <a:t> типа </a:t>
            </a:r>
            <a:r>
              <a:rPr lang="ru-RU" dirty="0" err="1" smtClean="0"/>
              <a:t>short</a:t>
            </a:r>
            <a:r>
              <a:rPr lang="ru-RU" dirty="0" smtClean="0"/>
              <a:t>, </a:t>
            </a:r>
            <a:r>
              <a:rPr lang="ru-RU" dirty="0" err="1" smtClean="0"/>
              <a:t>age</a:t>
            </a:r>
            <a:r>
              <a:rPr lang="ru-RU" dirty="0" smtClean="0"/>
              <a:t> типа </a:t>
            </a:r>
            <a:r>
              <a:rPr lang="ru-RU" dirty="0" err="1" smtClean="0"/>
              <a:t>int</a:t>
            </a:r>
            <a:r>
              <a:rPr lang="ru-RU" dirty="0" smtClean="0"/>
              <a:t> и </a:t>
            </a:r>
            <a:r>
              <a:rPr lang="ru-RU" dirty="0" err="1" smtClean="0"/>
              <a:t>salary</a:t>
            </a:r>
            <a:r>
              <a:rPr lang="ru-RU" dirty="0" smtClean="0"/>
              <a:t> типа </a:t>
            </a:r>
            <a:r>
              <a:rPr lang="ru-RU" dirty="0" err="1" smtClean="0"/>
              <a:t>double</a:t>
            </a:r>
            <a:r>
              <a:rPr lang="ru-RU" dirty="0" smtClean="0"/>
              <a:t>. Эти переменные, которые являются частью структуры, называются </a:t>
            </a:r>
            <a:r>
              <a:rPr lang="ru-RU" b="1" dirty="0" smtClean="0"/>
              <a:t>членами</a:t>
            </a:r>
            <a:r>
              <a:rPr lang="ru-RU" dirty="0" smtClean="0"/>
              <a:t> </a:t>
            </a:r>
            <a:r>
              <a:rPr lang="ru-RU" b="1" dirty="0" smtClean="0"/>
              <a:t>структуры</a:t>
            </a:r>
            <a:r>
              <a:rPr lang="ru-RU" dirty="0" smtClean="0"/>
              <a:t> (или ещё </a:t>
            </a:r>
            <a:r>
              <a:rPr lang="ru-RU" b="1" dirty="0" smtClean="0"/>
              <a:t>«полями структуры»</a:t>
            </a:r>
            <a:r>
              <a:rPr lang="ru-RU" dirty="0" smtClean="0"/>
              <a:t>). </a:t>
            </a:r>
            <a:r>
              <a:rPr lang="ru-RU" dirty="0" err="1" smtClean="0"/>
              <a:t>Employee</a:t>
            </a:r>
            <a:r>
              <a:rPr lang="ru-RU" dirty="0" smtClean="0"/>
              <a:t> — это простое объявление структуры. Хоть мы и указали компилятору, что она имеет переменные-члены, память под неё сейчас не выделяется. Имена структур принято писать с заглавной буквы, чтобы отличать их от имён переменных.</a:t>
            </a:r>
          </a:p>
          <a:p>
            <a:r>
              <a:rPr lang="ru-RU" i="1" dirty="0" smtClean="0"/>
              <a:t>Предупреждение:</a:t>
            </a:r>
            <a:r>
              <a:rPr lang="ru-RU" dirty="0" smtClean="0"/>
              <a:t> Одной из самых простых ошибок в C++ является забыть точку с запятой в конце объявления структуры. Это приведёт к ошибке компиляции в следующей строке кода. </a:t>
            </a:r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использовать структуру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нам нужно просто объявить переменную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0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объявляем переменную структуры, например, </a:t>
            </a:r>
            <a:r>
              <a:rPr lang="ru-RU" dirty="0" err="1" smtClean="0"/>
              <a:t>Employee</a:t>
            </a:r>
            <a:r>
              <a:rPr lang="ru-RU" dirty="0" smtClean="0"/>
              <a:t> </a:t>
            </a:r>
            <a:r>
              <a:rPr lang="ru-RU" dirty="0" err="1" smtClean="0"/>
              <a:t>john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</a:t>
            </a:r>
            <a:r>
              <a:rPr lang="ru-RU" dirty="0" err="1" smtClean="0"/>
              <a:t>john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ссылается на всю структуру. Для того, чтобы получить доступ к отдельным её членам, используется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выбора члена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Например, в примере ниже мы используем оператор выбора членов для инициализации каждого члена структуры: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в случае с обычными переменными, переменные-члены структуры не инициализируются автоматически и обычно содержат мусор. Инициализировать их нужно вручную.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 легко определить, какая переменная относится к структуре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какая к структуре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обеспечивает гораздо более высокий уровень организации, чем в случае с обычными отдельными переменными.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6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Переменные-члены структуры работают так же, как и простые переменные, поэтому с ними можно выполнять обычные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арифметические операции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операции сравнения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8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структур путём присваивания значений каждому члену по порядку — занятие довольно громоздкое (особенно, если этих членов много), поэтому в C++ есть более быстрый способ инициализации структур с помощью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списка инициализаторов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позволяет инициализировать некоторые или все члены структуры во время объявления переменной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10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C++11 добавили возможность присваивать нестатическим (обычным) членам структуры значения по умолчанию.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2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C++11 вы можете присваивать значения членам структур, используя список инициализаторов: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9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 мы передали структуру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функцию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printInformation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Это позволило нам не передавать каждую переменную по отдельности. Более того, если мы когда-либо захотим добавить новых членов в структуру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нам не придётся изменять объявление или вызов функции!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01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также может возвращать структуру (это один из тех немногих случаев, когда функция может возвращать несколько переменных).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13.11.2019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13.11.2019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13.11.2019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13.11.2019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13.11.2019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Структуры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5331058"/>
              </p:ext>
            </p:extLst>
          </p:nvPr>
        </p:nvGraphicFramePr>
        <p:xfrm>
          <a:off x="467544" y="1556792"/>
          <a:ext cx="7200800" cy="4873625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05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05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  <a:endParaRPr lang="en-US" sz="1050" dirty="0" smtClean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05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en-US" sz="105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en-US" sz="105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29</a:t>
                      </a:r>
                      <a:endParaRPr lang="ru-RU" sz="105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05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05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Vector2d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y;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Vector2d multiply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Vector2d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k)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ru-RU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ru-RU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*= </a:t>
                      </a:r>
                      <a:r>
                        <a:rPr lang="en-US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k;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ru-RU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ru-RU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*= </a:t>
                      </a:r>
                      <a:r>
                        <a:rPr lang="en-US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k;</a:t>
                      </a:r>
                    </a:p>
                    <a:p>
                      <a:pPr algn="l" fontAlgn="t"/>
                      <a:endParaRPr lang="en-US" sz="1050" baseline="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05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 print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Vector2d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5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5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“x: “ &lt;&lt;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ru-RU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&lt;&lt; ‘\n’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05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“y: “ &lt;&lt;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vec</a:t>
                      </a:r>
                      <a:r>
                        <a:rPr lang="ru-RU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&lt;&lt; ‘\n’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05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05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‘\n’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05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  <a:p>
                      <a:pPr algn="l" fontAlgn="t"/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Vector2d 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v1 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 {</a:t>
                      </a:r>
                      <a:r>
                        <a:rPr lang="en-US" sz="105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0.0, 2.0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}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 Vector2d 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v2 </a:t>
                      </a:r>
                      <a:r>
                        <a:rPr lang="en-US" sz="105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 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multiply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(v1, </a:t>
                      </a:r>
                      <a:r>
                        <a:rPr lang="en-US" sz="105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2.5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  <a:p>
                      <a:pPr algn="l" fontAlgn="t"/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(v1);</a:t>
                      </a:r>
                    </a:p>
                    <a:p>
                      <a:pPr algn="l" fontAlgn="t"/>
                      <a:r>
                        <a:rPr lang="en-US" sz="105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 print</a:t>
                      </a:r>
                      <a:r>
                        <a:rPr lang="en-US" sz="105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(v2);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5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5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5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05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40539451"/>
              </p:ext>
            </p:extLst>
          </p:nvPr>
        </p:nvGraphicFramePr>
        <p:xfrm>
          <a:off x="909126" y="1374036"/>
          <a:ext cx="6615202" cy="3711148"/>
        </p:xfrm>
        <a:graphic>
          <a:graphicData uri="http://schemas.openxmlformats.org/drawingml/2006/table">
            <a:tbl>
              <a:tblPr/>
              <a:tblGrid>
                <a:gridCol w="49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4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Company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CEO;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Employee - </a:t>
                      </a:r>
                      <a:r>
                        <a:rPr lang="ru-RU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структура внутри структуры </a:t>
                      </a:r>
                      <a:r>
                        <a:rPr lang="en-US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Company 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numberOfEmployees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Company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myCompany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12221"/>
              </p:ext>
            </p:extLst>
          </p:nvPr>
        </p:nvGraphicFramePr>
        <p:xfrm>
          <a:off x="899592" y="5301208"/>
          <a:ext cx="6624736" cy="365760"/>
        </p:xfrm>
        <a:graphic>
          <a:graphicData uri="http://schemas.openxmlformats.org/drawingml/2006/table">
            <a:tbl>
              <a:tblPr/>
              <a:tblGrid>
                <a:gridCol w="462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myCompany.CEO.salary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1467802"/>
              </p:ext>
            </p:extLst>
          </p:nvPr>
        </p:nvGraphicFramePr>
        <p:xfrm>
          <a:off x="909126" y="1533739"/>
          <a:ext cx="6563748" cy="4873625"/>
        </p:xfrm>
        <a:graphic>
          <a:graphicData uri="http://schemas.openxmlformats.org/drawingml/2006/table">
            <a:tbl>
              <a:tblPr/>
              <a:tblGrid>
                <a:gridCol w="49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Company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CEO;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Employee </a:t>
                      </a:r>
                      <a:r>
                        <a:rPr lang="ru-RU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является структурой внутри структуры </a:t>
                      </a:r>
                      <a:r>
                        <a:rPr lang="en-US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Company 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numberOfEmployees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Company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myCompany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{{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35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55000.0f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},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1540157"/>
              </p:ext>
            </p:extLst>
          </p:nvPr>
        </p:nvGraphicFramePr>
        <p:xfrm>
          <a:off x="467544" y="1556792"/>
          <a:ext cx="7216622" cy="36576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  <a:endParaRPr lang="en-US" dirty="0" smtClean="0">
                        <a:solidFill>
                          <a:srgbClr val="898989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en-US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en-US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14</a:t>
                      </a:r>
                      <a:endParaRPr lang="ru-RU" dirty="0">
                        <a:solidFill>
                          <a:srgbClr val="898989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weight;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height;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Man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man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Доступ к члену осуществляется через использование фактической переменной структуры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Man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man.weight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60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/>
                      <a:endParaRPr lang="en-US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Man *</a:t>
                      </a:r>
                      <a:r>
                        <a:rPr lang="en-US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man;</a:t>
                      </a:r>
                      <a:endParaRPr lang="en-US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).weight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60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/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14577"/>
              </p:ext>
            </p:extLst>
          </p:nvPr>
        </p:nvGraphicFramePr>
        <p:xfrm>
          <a:off x="467544" y="5373216"/>
          <a:ext cx="7216622" cy="64008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).weight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inherit"/>
                        </a:rPr>
                        <a:t>-&gt;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weight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inherit"/>
                        </a:rPr>
                        <a:t>=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</a:t>
            </a:r>
            <a:r>
              <a:rPr lang="ru-RU" dirty="0"/>
              <a:t>е</a:t>
            </a:r>
            <a:r>
              <a:rPr lang="ru-RU" dirty="0" smtClean="0"/>
              <a:t> структур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0227680"/>
              </p:ext>
            </p:extLst>
          </p:nvPr>
        </p:nvGraphicFramePr>
        <p:xfrm>
          <a:off x="454630" y="1667830"/>
          <a:ext cx="7472740" cy="3273338"/>
        </p:xfrm>
        <a:graphic>
          <a:graphicData uri="http://schemas.openxmlformats.org/drawingml/2006/table">
            <a:tbl>
              <a:tblPr/>
              <a:tblGrid>
                <a:gridCol w="44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19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size of Employee is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(Employee)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37321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size of Employee is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2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4518732"/>
              </p:ext>
            </p:extLst>
          </p:nvPr>
        </p:nvGraphicFramePr>
        <p:xfrm>
          <a:off x="454630" y="1651846"/>
          <a:ext cx="7472740" cy="1566458"/>
        </p:xfrm>
        <a:graphic>
          <a:graphicData uri="http://schemas.openxmlformats.org/drawingml/2006/table">
            <a:tbl>
              <a:tblPr/>
              <a:tblGrid>
                <a:gridCol w="44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71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 sz="1400" dirty="0" smtClean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ru-RU" sz="14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Test1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c[5];</a:t>
                      </a:r>
                      <a:b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i1;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i2;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7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58540"/>
              </p:ext>
            </p:extLst>
          </p:nvPr>
        </p:nvGraphicFramePr>
        <p:xfrm>
          <a:off x="467544" y="3356992"/>
          <a:ext cx="7472740" cy="1566458"/>
        </p:xfrm>
        <a:graphic>
          <a:graphicData uri="http://schemas.openxmlformats.org/drawingml/2006/table">
            <a:tbl>
              <a:tblPr/>
              <a:tblGrid>
                <a:gridCol w="44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71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 sz="1400" dirty="0" smtClean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ru-RU" sz="1400" dirty="0">
                        <a:solidFill>
                          <a:srgbClr val="979797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Test2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b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i1;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i2;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 char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c[5];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s;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 err="1"/>
              <a:t>struct</a:t>
            </a:r>
            <a:r>
              <a:rPr lang="en-US" sz="1200" dirty="0"/>
              <a:t> Test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4;</a:t>
            </a:r>
          </a:p>
          <a:p>
            <a:r>
              <a:rPr lang="en-US" sz="1200" dirty="0"/>
              <a:t>    char c[4] = "hi";</a:t>
            </a:r>
          </a:p>
          <a:p>
            <a:r>
              <a:rPr lang="en-US" sz="1200" dirty="0"/>
              <a:t>    double d = 2.71;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void print(</a:t>
            </a:r>
            <a:r>
              <a:rPr lang="en-US" sz="1200" dirty="0" err="1"/>
              <a:t>const</a:t>
            </a:r>
            <a:r>
              <a:rPr lang="en-US" sz="1200" dirty="0"/>
              <a:t> Test*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</a:t>
            </a:r>
            <a:r>
              <a:rPr lang="en-US" sz="1200" dirty="0" err="1"/>
              <a:t>i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t-&gt;c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t-&gt;d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Test t1 = {};</a:t>
            </a:r>
          </a:p>
          <a:p>
            <a:r>
              <a:rPr lang="en-US" sz="1200" dirty="0"/>
              <a:t>    print(&amp;t1);</a:t>
            </a:r>
          </a:p>
          <a:p>
            <a:r>
              <a:rPr lang="en-US" sz="1200" dirty="0" smtClean="0"/>
              <a:t>    </a:t>
            </a:r>
            <a:endParaRPr lang="en-US" sz="1200" dirty="0"/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8328" y="48071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4</a:t>
            </a:r>
          </a:p>
          <a:p>
            <a:r>
              <a:rPr lang="pl-PL" dirty="0"/>
              <a:t>hi</a:t>
            </a:r>
          </a:p>
          <a:p>
            <a:r>
              <a:rPr lang="pl-PL" dirty="0" smtClean="0"/>
              <a:t>2.71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27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 err="1"/>
              <a:t>struct</a:t>
            </a:r>
            <a:r>
              <a:rPr lang="en-US" sz="1200" dirty="0"/>
              <a:t> Test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4;</a:t>
            </a:r>
          </a:p>
          <a:p>
            <a:r>
              <a:rPr lang="en-US" sz="1200" dirty="0"/>
              <a:t>    char c[4] = "hi";</a:t>
            </a:r>
          </a:p>
          <a:p>
            <a:r>
              <a:rPr lang="en-US" sz="1200" dirty="0"/>
              <a:t>    double d = 2.71;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void print(</a:t>
            </a:r>
            <a:r>
              <a:rPr lang="en-US" sz="1200" dirty="0" err="1"/>
              <a:t>const</a:t>
            </a:r>
            <a:r>
              <a:rPr lang="en-US" sz="1200" dirty="0"/>
              <a:t> Test*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</a:t>
            </a:r>
            <a:r>
              <a:rPr lang="en-US" sz="1200" dirty="0" err="1"/>
              <a:t>i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t-&gt;c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t-&gt;d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Test t2 = {3, "ok"};</a:t>
            </a:r>
          </a:p>
          <a:p>
            <a:r>
              <a:rPr lang="en-US" sz="1200" dirty="0"/>
              <a:t>    print(&amp;t2);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8328" y="48071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ok</a:t>
            </a:r>
          </a:p>
          <a:p>
            <a:r>
              <a:rPr lang="pl-PL" dirty="0"/>
              <a:t>2.71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4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 err="1"/>
              <a:t>struct</a:t>
            </a:r>
            <a:r>
              <a:rPr lang="en-US" sz="1200" dirty="0"/>
              <a:t> Test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4;</a:t>
            </a:r>
          </a:p>
          <a:p>
            <a:r>
              <a:rPr lang="en-US" sz="1200" dirty="0"/>
              <a:t>    char c[4] = "hi";</a:t>
            </a:r>
          </a:p>
          <a:p>
            <a:r>
              <a:rPr lang="en-US" sz="1200" dirty="0"/>
              <a:t>    double d = 2.71;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void print(Test*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</a:t>
            </a:r>
            <a:r>
              <a:rPr lang="en-US" sz="1200" dirty="0" err="1"/>
              <a:t>i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t-&gt;c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t-&gt;d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modify(Test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t.c</a:t>
            </a:r>
            <a:r>
              <a:rPr lang="en-US" sz="1200" dirty="0"/>
              <a:t>[0] = 'p';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Test t3 = {};</a:t>
            </a:r>
          </a:p>
          <a:p>
            <a:r>
              <a:rPr lang="en-US" sz="1200" dirty="0"/>
              <a:t>    modify(t3);</a:t>
            </a:r>
          </a:p>
          <a:p>
            <a:r>
              <a:rPr lang="en-US" sz="1200" dirty="0"/>
              <a:t>    print(&amp;t3);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8328" y="5268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 </a:t>
            </a:r>
            <a:endParaRPr lang="en-US" dirty="0" smtClean="0"/>
          </a:p>
          <a:p>
            <a:r>
              <a:rPr lang="en-US" dirty="0" smtClean="0"/>
              <a:t>hi </a:t>
            </a:r>
          </a:p>
          <a:p>
            <a:r>
              <a:rPr lang="en-US" dirty="0" smtClean="0"/>
              <a:t>2.71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 err="1"/>
              <a:t>struct</a:t>
            </a:r>
            <a:r>
              <a:rPr lang="en-US" sz="1200" dirty="0"/>
              <a:t> Test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4;</a:t>
            </a:r>
          </a:p>
          <a:p>
            <a:r>
              <a:rPr lang="en-US" sz="1200" dirty="0"/>
              <a:t>    char c[4] = "hi";</a:t>
            </a:r>
          </a:p>
          <a:p>
            <a:r>
              <a:rPr lang="en-US" sz="1200" dirty="0"/>
              <a:t>    double d = 2.71;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void print(Test*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</a:t>
            </a:r>
            <a:r>
              <a:rPr lang="en-US" sz="1200" dirty="0" err="1"/>
              <a:t>i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t-&gt;c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t-&gt;d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modify(Test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t.c</a:t>
            </a:r>
            <a:r>
              <a:rPr lang="en-US" sz="1200" dirty="0"/>
              <a:t>[0] = 'p';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modify(Test* t) {</a:t>
            </a:r>
          </a:p>
          <a:p>
            <a:r>
              <a:rPr lang="en-US" sz="1200" dirty="0"/>
              <a:t>    t-&gt;c[0] = 'p';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Test t3 = {};</a:t>
            </a:r>
          </a:p>
          <a:p>
            <a:r>
              <a:rPr lang="en-US" sz="1200" dirty="0"/>
              <a:t>    modify(&amp;t3);</a:t>
            </a:r>
          </a:p>
          <a:p>
            <a:r>
              <a:rPr lang="en-US" sz="1200" dirty="0"/>
              <a:t>    print(&amp;t3);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 </a:t>
            </a:r>
            <a:endParaRPr lang="en-US" dirty="0" smtClean="0"/>
          </a:p>
          <a:p>
            <a:r>
              <a:rPr lang="en-US" dirty="0" smtClean="0"/>
              <a:t>pi </a:t>
            </a:r>
          </a:p>
          <a:p>
            <a:r>
              <a:rPr lang="en-US" dirty="0" smtClean="0"/>
              <a:t>2.71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0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8130270"/>
              </p:ext>
            </p:extLst>
          </p:nvPr>
        </p:nvGraphicFramePr>
        <p:xfrm>
          <a:off x="539552" y="1772816"/>
          <a:ext cx="7216622" cy="173736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birthDay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birthMonth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birthYear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height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weight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 err="1"/>
              <a:t>struct</a:t>
            </a:r>
            <a:r>
              <a:rPr lang="en-US" sz="1200" dirty="0"/>
              <a:t> Test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4;</a:t>
            </a:r>
          </a:p>
          <a:p>
            <a:r>
              <a:rPr lang="en-US" sz="1200" dirty="0"/>
              <a:t>    char c[4] = "hi";</a:t>
            </a:r>
          </a:p>
          <a:p>
            <a:r>
              <a:rPr lang="en-US" sz="1200" dirty="0"/>
              <a:t>    double d = 2.71;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void print(Test*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</a:t>
            </a:r>
            <a:r>
              <a:rPr lang="en-US" sz="1200" dirty="0" err="1"/>
              <a:t>i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t-&gt;c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t-&gt;d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modify(Test t)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t.c</a:t>
            </a:r>
            <a:r>
              <a:rPr lang="en-US" sz="1200" dirty="0"/>
              <a:t>[0] = 'p';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modify(Test* t) {</a:t>
            </a:r>
          </a:p>
          <a:p>
            <a:r>
              <a:rPr lang="en-US" sz="1200" dirty="0"/>
              <a:t>    t-&gt;c[0] = 'p';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modify(char </a:t>
            </a:r>
            <a:r>
              <a:rPr lang="en-US" sz="1200" dirty="0" err="1"/>
              <a:t>str</a:t>
            </a:r>
            <a:r>
              <a:rPr lang="en-US" sz="1200" dirty="0"/>
              <a:t>[]) </a:t>
            </a:r>
            <a:r>
              <a:rPr lang="en-US" sz="1200" dirty="0" smtClean="0"/>
              <a:t>{</a:t>
            </a:r>
            <a:r>
              <a:rPr lang="ru-RU" sz="1200" dirty="0" smtClean="0"/>
              <a:t> </a:t>
            </a:r>
            <a:r>
              <a:rPr lang="en-US" sz="1200" dirty="0" smtClean="0"/>
              <a:t>// char* </a:t>
            </a:r>
            <a:r>
              <a:rPr lang="en-US" sz="1200" dirty="0" err="1" smtClean="0"/>
              <a:t>str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str</a:t>
            </a:r>
            <a:r>
              <a:rPr lang="en-US" sz="1200" dirty="0"/>
              <a:t>[0] = 'c';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Test t3 = {};</a:t>
            </a:r>
          </a:p>
          <a:p>
            <a:r>
              <a:rPr lang="en-US" sz="1200" dirty="0"/>
              <a:t>    modify(t3.c);</a:t>
            </a:r>
          </a:p>
          <a:p>
            <a:r>
              <a:rPr lang="en-US" sz="1200" dirty="0"/>
              <a:t>    print(&amp;t3);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5373216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i </a:t>
            </a:r>
          </a:p>
          <a:p>
            <a:r>
              <a:rPr lang="en-US" dirty="0" smtClean="0"/>
              <a:t>2.71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2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6632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cstring</a:t>
            </a:r>
            <a:r>
              <a:rPr lang="en-US" sz="1200" dirty="0"/>
              <a:t>&gt;</a:t>
            </a:r>
          </a:p>
          <a:p>
            <a:r>
              <a:rPr lang="en-US" sz="1200" dirty="0" err="1"/>
              <a:t>struct</a:t>
            </a:r>
            <a:r>
              <a:rPr lang="en-US" sz="1200" dirty="0"/>
              <a:t> Man {</a:t>
            </a:r>
          </a:p>
          <a:p>
            <a:r>
              <a:rPr lang="en-US" sz="1200" dirty="0"/>
              <a:t>    char* name;</a:t>
            </a:r>
          </a:p>
          <a:p>
            <a:r>
              <a:rPr lang="en-US" sz="1200" dirty="0" smtClean="0"/>
              <a:t>};</a:t>
            </a:r>
            <a:endParaRPr lang="en-US" sz="1200" dirty="0"/>
          </a:p>
          <a:p>
            <a:r>
              <a:rPr lang="en-US" sz="1200" dirty="0"/>
              <a:t>Man </a:t>
            </a:r>
            <a:r>
              <a:rPr lang="en-US" sz="1200" dirty="0" err="1"/>
              <a:t>newMan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char* name) {</a:t>
            </a:r>
          </a:p>
          <a:p>
            <a:r>
              <a:rPr lang="en-US" sz="1200" dirty="0"/>
              <a:t>    Man m = {new char[256]};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strcpy</a:t>
            </a:r>
            <a:r>
              <a:rPr lang="en-US" sz="1200" dirty="0"/>
              <a:t>(m.name, name);</a:t>
            </a:r>
          </a:p>
          <a:p>
            <a:r>
              <a:rPr lang="en-US" sz="1200" dirty="0"/>
              <a:t>    return m;</a:t>
            </a:r>
          </a:p>
          <a:p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void destroy(Man* m) {</a:t>
            </a:r>
          </a:p>
          <a:p>
            <a:r>
              <a:rPr lang="en-US" sz="1200" dirty="0"/>
              <a:t>    delete[] m-&gt;name;</a:t>
            </a:r>
          </a:p>
          <a:p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void print(Man* m)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m-&gt;name &lt;&lt; '\n';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'\n';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Man m1 = </a:t>
            </a:r>
            <a:r>
              <a:rPr lang="en-US" sz="1200" dirty="0" err="1"/>
              <a:t>newMan</a:t>
            </a:r>
            <a:r>
              <a:rPr lang="en-US" sz="1200" dirty="0"/>
              <a:t>("James");</a:t>
            </a:r>
          </a:p>
          <a:p>
            <a:r>
              <a:rPr lang="en-US" sz="1200" dirty="0"/>
              <a:t>    Man m2 = </a:t>
            </a:r>
            <a:r>
              <a:rPr lang="en-US" sz="1200" dirty="0" err="1"/>
              <a:t>newMan</a:t>
            </a:r>
            <a:r>
              <a:rPr lang="en-US" sz="1200" dirty="0"/>
              <a:t>("John");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print(&amp;m1);</a:t>
            </a:r>
          </a:p>
          <a:p>
            <a:r>
              <a:rPr lang="en-US" sz="1200" dirty="0"/>
              <a:t>    print(&amp;m2);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m2 = m1;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print(&amp;m2);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destroy(&amp;m1);</a:t>
            </a:r>
          </a:p>
          <a:p>
            <a:r>
              <a:rPr lang="en-US" sz="1200" dirty="0"/>
              <a:t>    destroy(&amp;m2);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5373216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destroy(&amp;m2</a:t>
            </a:r>
            <a:r>
              <a:rPr lang="en-US" dirty="0" smtClean="0"/>
              <a:t>); // </a:t>
            </a:r>
            <a:r>
              <a:rPr lang="ru-RU" dirty="0" smtClean="0"/>
              <a:t>создаст ошибку повторного </a:t>
            </a:r>
            <a:r>
              <a:rPr lang="ru-RU" smtClean="0"/>
              <a:t>удаления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8519991"/>
              </p:ext>
            </p:extLst>
          </p:nvPr>
        </p:nvGraphicFramePr>
        <p:xfrm>
          <a:off x="582689" y="3168332"/>
          <a:ext cx="7157663" cy="173736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1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0674"/>
              </p:ext>
            </p:extLst>
          </p:nvPr>
        </p:nvGraphicFramePr>
        <p:xfrm>
          <a:off x="539553" y="5085184"/>
          <a:ext cx="7207957" cy="361336"/>
        </p:xfrm>
        <a:graphic>
          <a:graphicData uri="http://schemas.openxmlformats.org/drawingml/2006/table">
            <a:tbl>
              <a:tblPr/>
              <a:tblGrid>
                <a:gridCol w="19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8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87015" marR="87015" marT="43508" marB="43508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8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john;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7015" marR="87015" marT="43508" marB="4350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5900"/>
              </p:ext>
            </p:extLst>
          </p:nvPr>
        </p:nvGraphicFramePr>
        <p:xfrm>
          <a:off x="539552" y="5517232"/>
          <a:ext cx="7216622" cy="64008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 smtClean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Доступ к членам </a:t>
            </a:r>
            <a:r>
              <a:rPr lang="ru-RU" b="1" dirty="0" smtClean="0"/>
              <a:t>структур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59236499"/>
              </p:ext>
            </p:extLst>
          </p:nvPr>
        </p:nvGraphicFramePr>
        <p:xfrm>
          <a:off x="179512" y="1916832"/>
          <a:ext cx="8165775" cy="2286000"/>
        </p:xfrm>
        <a:graphic>
          <a:graphicData uri="http://schemas.openxmlformats.org/drawingml/2006/table">
            <a:tbl>
              <a:tblPr/>
              <a:tblGrid>
                <a:gridCol w="2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создаём отдельную структуру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для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John-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id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john.age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age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john.salary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32.17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salary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</a:t>
                      </a:r>
                    </a:p>
                    <a:p>
                      <a:pPr algn="l" fontAlgn="t"/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создаём отдельную структуру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для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James-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id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james.age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age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james.salary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28.35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присваиваем значение члену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salary 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структуры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3013602"/>
              </p:ext>
            </p:extLst>
          </p:nvPr>
        </p:nvGraphicFramePr>
        <p:xfrm>
          <a:off x="539552" y="1446044"/>
          <a:ext cx="7776864" cy="371114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7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84028" marR="84028" marT="42014" marB="4201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7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john.salary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james.salary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"John makes more than James\n"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john.salary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james.salary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"John makes less than James\n"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"John and James make the same amount\n"</a:t>
                      </a:r>
                      <a:r>
                        <a:rPr lang="en-US" sz="17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James </a:t>
                      </a:r>
                      <a:r>
                        <a:rPr lang="ru-RU" sz="17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получил повышение в должности</a:t>
                      </a:r>
                      <a:endParaRPr lang="ru-RU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7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james.salary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7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7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11000</a:t>
                      </a:r>
                      <a:r>
                        <a:rPr lang="en-US" sz="17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7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4028" marR="84028" marT="42014" marB="4201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Инициализация </a:t>
            </a:r>
            <a:r>
              <a:rPr lang="ru-RU" b="1" dirty="0" smtClean="0"/>
              <a:t>структур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3884114"/>
              </p:ext>
            </p:extLst>
          </p:nvPr>
        </p:nvGraphicFramePr>
        <p:xfrm>
          <a:off x="251520" y="2708920"/>
          <a:ext cx="8136904" cy="2548965"/>
        </p:xfrm>
        <a:graphic>
          <a:graphicData uri="http://schemas.openxmlformats.org/drawingml/2006/table">
            <a:tbl>
              <a:tblPr/>
              <a:tblGrid>
                <a:gridCol w="24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96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6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82225" marR="82225" marT="41112" marB="4111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45000.0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john.id = 5,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john.age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= 27,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john.salary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= 45000.0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29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james.id = 6,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james.age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= 29, </a:t>
                      </a:r>
                      <a:r>
                        <a:rPr lang="en-US" sz="16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james.salary</a:t>
                      </a:r>
                      <a:r>
                        <a:rPr lang="en-US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= 0.0 (</a:t>
                      </a:r>
                      <a:r>
                        <a:rPr lang="ru-RU" sz="16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инициализация по умолчанию)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2225" marR="82225" marT="41112" marB="4111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C++11/14: Инициализация нестатических членов </a:t>
            </a:r>
            <a:r>
              <a:rPr lang="ru-RU" b="1" dirty="0" smtClean="0"/>
              <a:t>структур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4580230"/>
              </p:ext>
            </p:extLst>
          </p:nvPr>
        </p:nvGraphicFramePr>
        <p:xfrm>
          <a:off x="539552" y="1556792"/>
          <a:ext cx="7560840" cy="4873625"/>
        </p:xfrm>
        <a:graphic>
          <a:graphicData uri="http://schemas.openxmlformats.org/drawingml/2006/table">
            <a:tbl>
              <a:tblPr/>
              <a:tblGrid>
                <a:gridCol w="43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9623" marR="69623" marT="34812" marB="34812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Triangle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length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2.0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2.0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</a:p>
                    <a:p>
                      <a:pPr algn="l" fontAlgn="t"/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z;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длина = 2.0, ширина = 2.0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z.length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3.0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 также можете присваивать членам структуры и другие значения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9623" marR="69623" marT="34812" marB="3481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9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0325974"/>
              </p:ext>
            </p:extLst>
          </p:nvPr>
        </p:nvGraphicFramePr>
        <p:xfrm>
          <a:off x="395536" y="1556792"/>
          <a:ext cx="7142727" cy="3108960"/>
        </p:xfrm>
        <a:graphic>
          <a:graphicData uri="http://schemas.openxmlformats.org/drawingml/2006/table">
            <a:tbl>
              <a:tblPr/>
              <a:tblGrid>
                <a:gridCol w="56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</a:p>
                    <a:p>
                      <a:pPr algn="l" fontAlgn="t"/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john.salary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45000.0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5766"/>
              </p:ext>
            </p:extLst>
          </p:nvPr>
        </p:nvGraphicFramePr>
        <p:xfrm>
          <a:off x="395536" y="4869160"/>
          <a:ext cx="7216622" cy="640080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ru-RU" dirty="0">
                        <a:solidFill>
                          <a:srgbClr val="898989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john;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45000.0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initializer list, </a:t>
                      </a:r>
                      <a:r>
                        <a:rPr lang="en-US" i="1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только</a:t>
                      </a:r>
                      <a:r>
                        <a:rPr lang="en-US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C++11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4467325"/>
              </p:ext>
            </p:extLst>
          </p:nvPr>
        </p:nvGraphicFramePr>
        <p:xfrm>
          <a:off x="467544" y="1556793"/>
          <a:ext cx="7416824" cy="51511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3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600" dirty="0" smtClean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30460" marR="30460" marT="15230" marB="15230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6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6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struct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short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id;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age;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salary;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printInformation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employee)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"ID: 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employee.id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"Age: 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employee.age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"Salary: 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employee.salary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</a:t>
                      </a:r>
                      <a:r>
                        <a:rPr lang="en-US" sz="16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   </a:t>
                      </a:r>
                      <a:r>
                        <a:rPr lang="en-US" sz="16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6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6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"\n"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john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21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28.45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Employee </a:t>
                      </a:r>
                      <a:r>
                        <a:rPr lang="en-US" sz="16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22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29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19.29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printInformation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(john);</a:t>
                      </a:r>
                      <a:r>
                        <a:rPr lang="en-US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// </a:t>
                      </a:r>
                      <a:r>
                        <a:rPr lang="ru-RU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информацию о </a:t>
                      </a:r>
                      <a:r>
                        <a:rPr lang="en-US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John-</a:t>
                      </a:r>
                      <a:r>
                        <a:rPr lang="ru-RU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е 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printInformation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james</a:t>
                      </a:r>
                      <a:r>
                        <a:rPr lang="en-US" sz="16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 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информацию о </a:t>
                      </a:r>
                      <a:r>
                        <a:rPr lang="en-US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James-</a:t>
                      </a:r>
                      <a:r>
                        <a:rPr lang="ru-RU" sz="16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е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0460" marR="30460" marT="15230" marB="1523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4624</TotalTime>
  <Words>1740</Words>
  <Application>Microsoft Office PowerPoint</Application>
  <PresentationFormat>Экран (4:3)</PresentationFormat>
  <Paragraphs>635</Paragraphs>
  <Slides>21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inherit</vt:lpstr>
      <vt:lpstr>Wingdings</vt:lpstr>
      <vt:lpstr>Wingdings 2</vt:lpstr>
      <vt:lpstr>Эркер</vt:lpstr>
      <vt:lpstr>Структуры</vt:lpstr>
      <vt:lpstr>Презентация PowerPoint</vt:lpstr>
      <vt:lpstr>Презентация PowerPoint</vt:lpstr>
      <vt:lpstr>Доступ к членам структур</vt:lpstr>
      <vt:lpstr>Презентация PowerPoint</vt:lpstr>
      <vt:lpstr>Инициализация структур</vt:lpstr>
      <vt:lpstr>C++11/14: Инициализация нестатических членов структур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выравнивание структур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lektor</cp:lastModifiedBy>
  <cp:revision>422</cp:revision>
  <dcterms:created xsi:type="dcterms:W3CDTF">2009-10-14T13:59:34Z</dcterms:created>
  <dcterms:modified xsi:type="dcterms:W3CDTF">2019-11-13T08:41:45Z</dcterms:modified>
</cp:coreProperties>
</file>