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sldIdLst>
    <p:sldId id="256" r:id="rId2"/>
    <p:sldId id="275"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6"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2"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ru-RU"/>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7/22/2019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9824704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7/22/2019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2234147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ru-RU"/>
              <a:t>Образец заголовка</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F6FA2B21-3FCD-4721-B95C-427943F61125}" type="datetime1">
              <a:rPr lang="en-US" smtClean="0"/>
              <a:t>7/22/2019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6607187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7/22/2019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8781846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ru-RU"/>
              <a:t>Образец заголовка</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F6FA2B21-3FCD-4721-B95C-427943F61125}" type="datetime1">
              <a:rPr lang="en-US" smtClean="0"/>
              <a:t>7/22/2019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4529747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F6FA2B21-3FCD-4721-B95C-427943F61125}" type="datetime1">
              <a:rPr lang="en-US" smtClean="0"/>
              <a:t>7/22/2019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6582509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45127" y="2507550"/>
            <a:ext cx="5156200" cy="368052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2507550"/>
            <a:ext cx="5181601" cy="368052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Date Placeholder 6"/>
          <p:cNvSpPr>
            <a:spLocks noGrp="1"/>
          </p:cNvSpPr>
          <p:nvPr>
            <p:ph type="dt" sz="half" idx="10"/>
          </p:nvPr>
        </p:nvSpPr>
        <p:spPr/>
        <p:txBody>
          <a:bodyPr/>
          <a:lstStyle/>
          <a:p>
            <a:fld id="{F6FA2B21-3FCD-4721-B95C-427943F61125}" type="datetime1">
              <a:rPr lang="en-US" smtClean="0"/>
              <a:t>7/22/2019</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
        <p:nvSpPr>
          <p:cNvPr id="10" name="Title 9"/>
          <p:cNvSpPr>
            <a:spLocks noGrp="1"/>
          </p:cNvSpPr>
          <p:nvPr>
            <p:ph type="title"/>
          </p:nvPr>
        </p:nvSpPr>
        <p:spPr/>
        <p:txBody>
          <a:bodyPr/>
          <a:lstStyle/>
          <a:p>
            <a:r>
              <a:rPr lang="ru-RU"/>
              <a:t>Образец заголовка</a:t>
            </a:r>
            <a:endParaRPr lang="en-US" dirty="0"/>
          </a:p>
        </p:txBody>
      </p:sp>
    </p:spTree>
    <p:extLst>
      <p:ext uri="{BB962C8B-B14F-4D97-AF65-F5344CB8AC3E}">
        <p14:creationId xmlns:p14="http://schemas.microsoft.com/office/powerpoint/2010/main" val="273431625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Только заголовок">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6FA2B21-3FCD-4721-B95C-427943F61125}" type="datetime1">
              <a:rPr lang="en-US" smtClean="0"/>
              <a:t>7/22/2019</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
        <p:nvSpPr>
          <p:cNvPr id="6" name="Title 5"/>
          <p:cNvSpPr>
            <a:spLocks noGrp="1"/>
          </p:cNvSpPr>
          <p:nvPr>
            <p:ph type="title"/>
          </p:nvPr>
        </p:nvSpPr>
        <p:spPr/>
        <p:txBody>
          <a:bodyPr/>
          <a:lstStyle/>
          <a:p>
            <a:r>
              <a:rPr lang="ru-RU"/>
              <a:t>Образец заголовка</a:t>
            </a:r>
            <a:endParaRPr lang="en-US"/>
          </a:p>
        </p:txBody>
      </p:sp>
    </p:spTree>
    <p:extLst>
      <p:ext uri="{BB962C8B-B14F-4D97-AF65-F5344CB8AC3E}">
        <p14:creationId xmlns:p14="http://schemas.microsoft.com/office/powerpoint/2010/main" val="178513795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FA2B21-3FCD-4721-B95C-427943F61125}" type="datetime1">
              <a:rPr lang="en-US" smtClean="0"/>
              <a:t>7/22/2019</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93140505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ru-RU"/>
              <a:t>Образец заголовка</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F6FA2B21-3FCD-4721-B95C-427943F61125}" type="datetime1">
              <a:rPr lang="en-US" smtClean="0"/>
              <a:t>7/22/2019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5404842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ru-RU"/>
              <a:t>Образец заголовка</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F6FA2B21-3FCD-4721-B95C-427943F61125}" type="datetime1">
              <a:rPr lang="en-US" smtClean="0"/>
              <a:t>7/22/2019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4162776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F6FA2B21-3FCD-4721-B95C-427943F61125}" type="datetime1">
              <a:rPr lang="en-US" smtClean="0"/>
              <a:t>7/22/2019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556559418"/>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2.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a:extLst>
              <a:ext uri="{FF2B5EF4-FFF2-40B4-BE49-F238E27FC236}">
                <a16:creationId xmlns:a16="http://schemas.microsoft.com/office/drawing/2014/main" id="{3E3C3FDE-616E-4A5F-A03F-C99E5246B632}"/>
              </a:ext>
            </a:extLst>
          </p:cNvPr>
          <p:cNvPicPr>
            <a:picLocks noChangeAspect="1"/>
          </p:cNvPicPr>
          <p:nvPr/>
        </p:nvPicPr>
        <p:blipFill rotWithShape="1">
          <a:blip r:embed="rId2">
            <a:alphaModFix amt="45000"/>
          </a:blip>
          <a:srcRect t="10335" b="5395"/>
          <a:stretch/>
        </p:blipFill>
        <p:spPr>
          <a:xfrm>
            <a:off x="20" y="10"/>
            <a:ext cx="12191979" cy="6857990"/>
          </a:xfrm>
          <a:prstGeom prst="rect">
            <a:avLst/>
          </a:prstGeom>
        </p:spPr>
      </p:pic>
      <p:sp>
        <p:nvSpPr>
          <p:cNvPr id="4" name="Rectangle 1">
            <a:extLst>
              <a:ext uri="{FF2B5EF4-FFF2-40B4-BE49-F238E27FC236}">
                <a16:creationId xmlns:a16="http://schemas.microsoft.com/office/drawing/2014/main" id="{FF7A377E-08E1-4D6B-BD16-45B3D1CDE6C2}"/>
              </a:ext>
            </a:extLst>
          </p:cNvPr>
          <p:cNvSpPr>
            <a:spLocks noGrp="1" noChangeArrowheads="1"/>
          </p:cNvSpPr>
          <p:nvPr>
            <p:ph type="ctrTitle"/>
          </p:nvPr>
        </p:nvSpPr>
        <p:spPr bwMode="auto">
          <a:xfrm>
            <a:off x="1996035" y="967496"/>
            <a:ext cx="8652938" cy="2461504"/>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p>
            <a:pPr marL="0" marR="0" lvl="0" indent="0" defTabSz="914400" rtl="0" eaLnBrk="0" fontAlgn="base" latinLnBrk="0" hangingPunct="0">
              <a:spcBef>
                <a:spcPct val="0"/>
              </a:spcBef>
              <a:spcAft>
                <a:spcPct val="0"/>
              </a:spcAft>
              <a:buClrTx/>
              <a:buSzTx/>
              <a:buFontTx/>
              <a:buNone/>
              <a:tabLst/>
            </a:pPr>
            <a:r>
              <a:rPr kumimoji="0" lang="ru-RU" altLang="ru-RU" b="0" i="0" u="none" strike="noStrike" cap="none" normalizeH="0" baseline="0" dirty="0" err="1">
                <a:ln>
                  <a:noFill/>
                </a:ln>
                <a:effectLst/>
                <a:latin typeface="inherit"/>
              </a:rPr>
              <a:t>Software</a:t>
            </a:r>
            <a:r>
              <a:rPr kumimoji="0" lang="ru-RU" altLang="ru-RU" b="0" i="0" u="none" strike="noStrike" cap="none" normalizeH="0" baseline="0" dirty="0">
                <a:ln>
                  <a:noFill/>
                </a:ln>
                <a:effectLst/>
                <a:latin typeface="inherit"/>
              </a:rPr>
              <a:t> </a:t>
            </a:r>
            <a:r>
              <a:rPr kumimoji="0" lang="ru-RU" altLang="ru-RU" b="0" i="0" u="none" strike="noStrike" cap="none" normalizeH="0" baseline="0" dirty="0" err="1">
                <a:ln>
                  <a:noFill/>
                </a:ln>
                <a:effectLst/>
                <a:latin typeface="inherit"/>
              </a:rPr>
              <a:t>Life</a:t>
            </a:r>
            <a:r>
              <a:rPr kumimoji="0" lang="ru-RU" altLang="ru-RU" b="0" i="0" u="none" strike="noStrike" cap="none" normalizeH="0" baseline="0" dirty="0">
                <a:ln>
                  <a:noFill/>
                </a:ln>
                <a:effectLst/>
                <a:latin typeface="inherit"/>
              </a:rPr>
              <a:t> </a:t>
            </a:r>
            <a:r>
              <a:rPr kumimoji="0" lang="ru-RU" altLang="ru-RU" b="0" i="0" u="none" strike="noStrike" cap="none" normalizeH="0" baseline="0" dirty="0" err="1">
                <a:ln>
                  <a:noFill/>
                </a:ln>
                <a:effectLst/>
                <a:latin typeface="inherit"/>
              </a:rPr>
              <a:t>Cycle</a:t>
            </a:r>
            <a:r>
              <a:rPr kumimoji="0" lang="ru-RU" altLang="ru-RU" b="0" i="0" u="none" strike="noStrike" cap="none" normalizeH="0" baseline="0" dirty="0">
                <a:ln>
                  <a:noFill/>
                </a:ln>
                <a:effectLst/>
                <a:latin typeface="inherit"/>
              </a:rPr>
              <a:t> </a:t>
            </a:r>
            <a:r>
              <a:rPr kumimoji="0" lang="ru-RU" altLang="ru-RU" b="0" i="0" u="none" strike="noStrike" cap="none" normalizeH="0" baseline="0" dirty="0" err="1">
                <a:ln>
                  <a:noFill/>
                </a:ln>
                <a:effectLst/>
                <a:latin typeface="inherit"/>
              </a:rPr>
              <a:t>Models</a:t>
            </a:r>
            <a:r>
              <a:rPr kumimoji="0" lang="ru-RU" altLang="ru-RU" b="0" i="0" u="none" strike="noStrike" cap="none" normalizeH="0" baseline="0" dirty="0">
                <a:ln>
                  <a:noFill/>
                </a:ln>
                <a:effectLst/>
              </a:rPr>
              <a:t> </a:t>
            </a:r>
            <a:endParaRPr kumimoji="0" lang="ru-RU" altLang="ru-RU"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05909661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B613206C-EC79-40B6-930C-2004C90274DA}"/>
              </a:ext>
            </a:extLst>
          </p:cNvPr>
          <p:cNvSpPr/>
          <p:nvPr/>
        </p:nvSpPr>
        <p:spPr>
          <a:xfrm>
            <a:off x="909782" y="1480603"/>
            <a:ext cx="10372436" cy="3388748"/>
          </a:xfrm>
          <a:prstGeom prst="rect">
            <a:avLst/>
          </a:prstGeom>
        </p:spPr>
        <p:txBody>
          <a:bodyPr wrap="square">
            <a:spAutoFit/>
          </a:bodyPr>
          <a:lstStyle/>
          <a:p>
            <a:pPr algn="ctr" fontAlgn="base"/>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Agile Model</a:t>
            </a:r>
          </a:p>
          <a:p>
            <a:pPr algn="just" fontAlgn="base"/>
            <a:endParaRPr 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lnSpc>
                <a:spcPct val="150000"/>
              </a:lnSpc>
            </a:pPr>
            <a:r>
              <a:rPr lang="en-US" dirty="0">
                <a:latin typeface="medium-content-serif-font"/>
              </a:rPr>
              <a:t>In the agile methodology after every development iteration, the customer is able to see the result and understand if he is satisfied with it or he is not. This is one of the advantages of the agile software development life cycle model. One of its disadvantages is that with the absence of defined requirements it is difficult to estimate the resources and development cost. Extreme programming is one of the practical use of the agile model. The basis of such model consists of short weekly meetings — Sprints which are the part of the Scrum approach.</a:t>
            </a:r>
            <a:endParaRPr lang="en-US" b="0" i="0" dirty="0">
              <a:effectLst/>
              <a:latin typeface="medium-content-serif-font"/>
            </a:endParaRPr>
          </a:p>
        </p:txBody>
      </p:sp>
    </p:spTree>
    <p:extLst>
      <p:ext uri="{BB962C8B-B14F-4D97-AF65-F5344CB8AC3E}">
        <p14:creationId xmlns:p14="http://schemas.microsoft.com/office/powerpoint/2010/main" val="458769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Группа 1">
            <a:extLst>
              <a:ext uri="{FF2B5EF4-FFF2-40B4-BE49-F238E27FC236}">
                <a16:creationId xmlns:a16="http://schemas.microsoft.com/office/drawing/2014/main" id="{EB1208F1-0235-46FA-BCB0-87348A09BCE6}"/>
              </a:ext>
            </a:extLst>
          </p:cNvPr>
          <p:cNvGrpSpPr/>
          <p:nvPr/>
        </p:nvGrpSpPr>
        <p:grpSpPr>
          <a:xfrm>
            <a:off x="965954" y="1126836"/>
            <a:ext cx="9681334" cy="4240937"/>
            <a:chOff x="965954" y="1126836"/>
            <a:chExt cx="9681334" cy="4240937"/>
          </a:xfrm>
        </p:grpSpPr>
        <p:pic>
          <p:nvPicPr>
            <p:cNvPr id="4098" name="Picture 2" descr="https://miro.medium.com/max/700/0*Z8bhKUjbq-FHJ8AO.png">
              <a:extLst>
                <a:ext uri="{FF2B5EF4-FFF2-40B4-BE49-F238E27FC236}">
                  <a16:creationId xmlns:a16="http://schemas.microsoft.com/office/drawing/2014/main" id="{742B759D-3F6A-4375-908A-6C03143795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954" y="1126836"/>
              <a:ext cx="5543903" cy="311250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miro.medium.com/max/700/1*-Hf_gmNSnuwLkeKAoe9tUQ.png">
              <a:extLst>
                <a:ext uri="{FF2B5EF4-FFF2-40B4-BE49-F238E27FC236}">
                  <a16:creationId xmlns:a16="http://schemas.microsoft.com/office/drawing/2014/main" id="{DE44B51C-8C65-42BA-A9FA-DB8DB21CC3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1818" y="3400350"/>
              <a:ext cx="5105470" cy="196742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75663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D118A316-7064-43C6-81E4-C06FE6029698}"/>
              </a:ext>
            </a:extLst>
          </p:cNvPr>
          <p:cNvSpPr/>
          <p:nvPr/>
        </p:nvSpPr>
        <p:spPr>
          <a:xfrm>
            <a:off x="1663817" y="2316946"/>
            <a:ext cx="8193248" cy="1757532"/>
          </a:xfrm>
          <a:prstGeom prst="rect">
            <a:avLst/>
          </a:prstGeom>
        </p:spPr>
        <p:txBody>
          <a:bodyPr wrap="square">
            <a:spAutoFit/>
          </a:bodyPr>
          <a:lstStyle/>
          <a:p>
            <a:pPr>
              <a:lnSpc>
                <a:spcPct val="150000"/>
              </a:lnSpc>
            </a:pPr>
            <a:r>
              <a:rPr lang="en-US" sz="2000" b="1" dirty="0">
                <a:latin typeface="medium-content-serif-font"/>
              </a:rPr>
              <a:t>Use cases for the Agile model:</a:t>
            </a:r>
            <a:endParaRPr lang="en-US" sz="2000" dirty="0">
              <a:latin typeface="medium-content-serif-font"/>
            </a:endParaRPr>
          </a:p>
          <a:p>
            <a:pPr>
              <a:lnSpc>
                <a:spcPct val="150000"/>
              </a:lnSpc>
              <a:buFont typeface="Arial" panose="020B0604020202020204" pitchFamily="34" charset="0"/>
              <a:buChar char="•"/>
            </a:pPr>
            <a:r>
              <a:rPr lang="en-US" dirty="0">
                <a:latin typeface="medium-content-serif-font"/>
              </a:rPr>
              <a:t>The users’ needs change dynamically</a:t>
            </a:r>
          </a:p>
          <a:p>
            <a:pPr>
              <a:lnSpc>
                <a:spcPct val="150000"/>
              </a:lnSpc>
              <a:buFont typeface="Arial" panose="020B0604020202020204" pitchFamily="34" charset="0"/>
              <a:buChar char="•"/>
            </a:pPr>
            <a:r>
              <a:rPr lang="en-US" dirty="0">
                <a:latin typeface="medium-content-serif-font"/>
              </a:rPr>
              <a:t>Less price for the changes implemented because of the many iterations</a:t>
            </a:r>
          </a:p>
          <a:p>
            <a:pPr>
              <a:lnSpc>
                <a:spcPct val="150000"/>
              </a:lnSpc>
              <a:buFont typeface="Arial" panose="020B0604020202020204" pitchFamily="34" charset="0"/>
              <a:buChar char="•"/>
            </a:pPr>
            <a:r>
              <a:rPr lang="en-US" dirty="0">
                <a:latin typeface="medium-content-serif-font"/>
              </a:rPr>
              <a:t>Unlike the Waterfall model, it requires only initial planning to start the project</a:t>
            </a:r>
            <a:endParaRPr lang="en-US" b="0" i="0" dirty="0">
              <a:effectLst/>
              <a:latin typeface="medium-content-serif-font"/>
            </a:endParaRPr>
          </a:p>
        </p:txBody>
      </p:sp>
    </p:spTree>
    <p:extLst>
      <p:ext uri="{BB962C8B-B14F-4D97-AF65-F5344CB8AC3E}">
        <p14:creationId xmlns:p14="http://schemas.microsoft.com/office/powerpoint/2010/main" val="4206892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63251D2D-12E9-4863-ABD8-9DE7071DFA50}"/>
              </a:ext>
            </a:extLst>
          </p:cNvPr>
          <p:cNvSpPr/>
          <p:nvPr/>
        </p:nvSpPr>
        <p:spPr>
          <a:xfrm>
            <a:off x="1089892" y="1357911"/>
            <a:ext cx="10280072" cy="3381951"/>
          </a:xfrm>
          <a:prstGeom prst="rect">
            <a:avLst/>
          </a:prstGeom>
        </p:spPr>
        <p:txBody>
          <a:bodyPr wrap="square">
            <a:spAutoFit/>
          </a:bodyPr>
          <a:lstStyle/>
          <a:p>
            <a:pPr algn="ctr"/>
            <a:r>
              <a:rPr lang="en-US" sz="4000" b="1" dirty="0">
                <a:effectLst>
                  <a:outerShdw blurRad="38100" dist="38100" dir="2700000" algn="tl">
                    <a:srgbClr val="000000">
                      <a:alpha val="43137"/>
                    </a:srgbClr>
                  </a:outerShdw>
                </a:effectLst>
                <a:latin typeface="medium-content-sans-serif-font"/>
              </a:rPr>
              <a:t>Spiral Model</a:t>
            </a:r>
          </a:p>
          <a:p>
            <a:pPr algn="ctr"/>
            <a:endParaRPr lang="en-US" sz="1500" b="1" dirty="0">
              <a:effectLst>
                <a:outerShdw blurRad="38100" dist="38100" dir="2700000" algn="tl">
                  <a:srgbClr val="000000">
                    <a:alpha val="43137"/>
                  </a:srgbClr>
                </a:outerShdw>
              </a:effectLst>
              <a:latin typeface="medium-content-sans-serif-font"/>
            </a:endParaRPr>
          </a:p>
          <a:p>
            <a:pPr>
              <a:lnSpc>
                <a:spcPct val="150000"/>
              </a:lnSpc>
            </a:pPr>
            <a:r>
              <a:rPr lang="en-US" dirty="0">
                <a:latin typeface="Times New Roman" panose="02020603050405020304" pitchFamily="18" charset="0"/>
                <a:cs typeface="Times New Roman" panose="02020603050405020304" pitchFamily="18" charset="0"/>
              </a:rPr>
              <a:t>Spiral model — is model, which combines architecture and prototyping by stages. It is a combination of the Iterative and Waterfall models with the significant accent on the risk analysis. The main issue of the spiral model — is defining the right moment to make a step into the next stage. The preliminary set time frames are recommended as the solution to this issue. The shift to the next stage is done according to the plan, even if the work on the previous stage isn’t done yet. The plan is introduced basing on the statistic data, received during the previous projects even from the personal developer’s experience.</a:t>
            </a: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3575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miro.medium.com/max/700/0*xUPmGSQEX-40Z7Ag.png">
            <a:extLst>
              <a:ext uri="{FF2B5EF4-FFF2-40B4-BE49-F238E27FC236}">
                <a16:creationId xmlns:a16="http://schemas.microsoft.com/office/drawing/2014/main" id="{32CA070A-6DF2-4C85-A50B-E1BD0204AE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0986" y="1320828"/>
            <a:ext cx="7510027" cy="4216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4036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s://miro.medium.com/max/700/1*y5RqNak2m51qnPAGKmhfkQ.png">
            <a:extLst>
              <a:ext uri="{FF2B5EF4-FFF2-40B4-BE49-F238E27FC236}">
                <a16:creationId xmlns:a16="http://schemas.microsoft.com/office/drawing/2014/main" id="{0F9D0329-CF54-4099-BA51-5B5CCF513B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4172" y="1477818"/>
            <a:ext cx="9850291" cy="3714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5707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3411D72C-6228-466E-ABFB-579EF8C13391}"/>
              </a:ext>
            </a:extLst>
          </p:cNvPr>
          <p:cNvSpPr/>
          <p:nvPr/>
        </p:nvSpPr>
        <p:spPr>
          <a:xfrm>
            <a:off x="1630260" y="2077779"/>
            <a:ext cx="8931479" cy="2173031"/>
          </a:xfrm>
          <a:prstGeom prst="rect">
            <a:avLst/>
          </a:prstGeom>
        </p:spPr>
        <p:txBody>
          <a:bodyPr wrap="square">
            <a:spAutoFit/>
          </a:bodyPr>
          <a:lstStyle/>
          <a:p>
            <a:pPr>
              <a:lnSpc>
                <a:spcPct val="150000"/>
              </a:lnSpc>
            </a:pPr>
            <a:r>
              <a:rPr lang="en-US" sz="2000" b="1" dirty="0">
                <a:latin typeface="medium-content-serif-font"/>
              </a:rPr>
              <a:t>Use cases for the Spiral model</a:t>
            </a:r>
            <a:endParaRPr lang="en-US" sz="2000" dirty="0">
              <a:latin typeface="medium-content-serif-font"/>
            </a:endParaRPr>
          </a:p>
          <a:p>
            <a:pPr>
              <a:lnSpc>
                <a:spcPct val="150000"/>
              </a:lnSpc>
              <a:buFont typeface="Arial" panose="020B0604020202020204" pitchFamily="34" charset="0"/>
              <a:buChar char="•"/>
            </a:pPr>
            <a:r>
              <a:rPr lang="en-US" dirty="0">
                <a:latin typeface="medium-content-serif-font"/>
              </a:rPr>
              <a:t>Customer isn’t sure about the requirements</a:t>
            </a:r>
          </a:p>
          <a:p>
            <a:pPr>
              <a:lnSpc>
                <a:spcPct val="150000"/>
              </a:lnSpc>
              <a:buFont typeface="Arial" panose="020B0604020202020204" pitchFamily="34" charset="0"/>
              <a:buChar char="•"/>
            </a:pPr>
            <a:r>
              <a:rPr lang="en-US" dirty="0">
                <a:latin typeface="medium-content-serif-font"/>
              </a:rPr>
              <a:t>Major edits are expected during the development cycle</a:t>
            </a:r>
          </a:p>
          <a:p>
            <a:pPr>
              <a:lnSpc>
                <a:spcPct val="150000"/>
              </a:lnSpc>
              <a:buFont typeface="Arial" panose="020B0604020202020204" pitchFamily="34" charset="0"/>
              <a:buChar char="•"/>
            </a:pPr>
            <a:r>
              <a:rPr lang="en-US" dirty="0">
                <a:latin typeface="medium-content-serif-font"/>
              </a:rPr>
              <a:t>The projects with mid or high-level risk, where it is important to prevent these risks</a:t>
            </a:r>
          </a:p>
          <a:p>
            <a:pPr>
              <a:lnSpc>
                <a:spcPct val="150000"/>
              </a:lnSpc>
              <a:buFont typeface="Arial" panose="020B0604020202020204" pitchFamily="34" charset="0"/>
              <a:buChar char="•"/>
            </a:pPr>
            <a:r>
              <a:rPr lang="en-US" dirty="0">
                <a:latin typeface="medium-content-serif-font"/>
              </a:rPr>
              <a:t>The new product that should be released in a few stages to have enough of client's feedback</a:t>
            </a:r>
            <a:endParaRPr lang="en-US" b="0" i="0" dirty="0">
              <a:effectLst/>
              <a:latin typeface="medium-content-serif-font"/>
            </a:endParaRPr>
          </a:p>
        </p:txBody>
      </p:sp>
    </p:spTree>
    <p:extLst>
      <p:ext uri="{BB962C8B-B14F-4D97-AF65-F5344CB8AC3E}">
        <p14:creationId xmlns:p14="http://schemas.microsoft.com/office/powerpoint/2010/main" val="680927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878BD2B9-1017-43A8-9661-021AC0CF8C54}"/>
              </a:ext>
            </a:extLst>
          </p:cNvPr>
          <p:cNvSpPr/>
          <p:nvPr/>
        </p:nvSpPr>
        <p:spPr>
          <a:xfrm>
            <a:off x="1398675" y="1301560"/>
            <a:ext cx="9241615" cy="3797450"/>
          </a:xfrm>
          <a:prstGeom prst="rect">
            <a:avLst/>
          </a:prstGeom>
        </p:spPr>
        <p:txBody>
          <a:bodyPr wrap="square">
            <a:spAutoFit/>
          </a:bodyPr>
          <a:lstStyle/>
          <a:p>
            <a:pPr algn="ct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Iterative Model</a:t>
            </a:r>
          </a:p>
          <a:p>
            <a:pPr algn="ctr"/>
            <a:endParaRPr 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The Iterative model does not need the full list of requirements before the project starts. The development process may start with the requirements to the functional part, which can be expanded later. The process is repetitive, allowing to make new versions of the product for every cycle. Every iteration (which last from two to six weeks) includes the development of a separate component of the system, and after that, this component is added to the functional developed earlier. Speaking with math terminology, the iterative model is a realization of the sequential approximation method; that means a gradual closeness to the planned final product shape.</a:t>
            </a: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4054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miro.medium.com/max/700/0*kNIgS2SKeUbfP2ZJ.png">
            <a:extLst>
              <a:ext uri="{FF2B5EF4-FFF2-40B4-BE49-F238E27FC236}">
                <a16:creationId xmlns:a16="http://schemas.microsoft.com/office/drawing/2014/main" id="{A25DA185-E28B-4283-8C81-82626644AA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513" y="1448282"/>
            <a:ext cx="5140179" cy="3954228"/>
          </a:xfrm>
          <a:prstGeom prst="rect">
            <a:avLst/>
          </a:prstGeom>
          <a:pattFill prst="pct40">
            <a:fgClr>
              <a:schemeClr val="accent1"/>
            </a:fgClr>
            <a:bgClr>
              <a:schemeClr val="bg1"/>
            </a:bgClr>
          </a:pattFill>
        </p:spPr>
      </p:pic>
      <p:pic>
        <p:nvPicPr>
          <p:cNvPr id="7172" name="Picture 4" descr="https://miro.medium.com/max/700/1*vLfuQnKycft7CpzC0qbMWQ.png">
            <a:extLst>
              <a:ext uri="{FF2B5EF4-FFF2-40B4-BE49-F238E27FC236}">
                <a16:creationId xmlns:a16="http://schemas.microsoft.com/office/drawing/2014/main" id="{C8B841AE-EE69-4087-AC3A-97F4B4B19A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5693" y="1448282"/>
            <a:ext cx="4060794" cy="3954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9837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FF2CE11E-03F4-40FF-AE69-5E0809CDD8FF}"/>
              </a:ext>
            </a:extLst>
          </p:cNvPr>
          <p:cNvSpPr/>
          <p:nvPr/>
        </p:nvSpPr>
        <p:spPr>
          <a:xfrm>
            <a:off x="1736521" y="2413499"/>
            <a:ext cx="7432646" cy="1757532"/>
          </a:xfrm>
          <a:prstGeom prst="rect">
            <a:avLst/>
          </a:prstGeom>
        </p:spPr>
        <p:txBody>
          <a:bodyPr wrap="square">
            <a:spAutoFit/>
          </a:bodyPr>
          <a:lstStyle/>
          <a:p>
            <a:pPr>
              <a:lnSpc>
                <a:spcPct val="150000"/>
              </a:lnSpc>
            </a:pPr>
            <a:r>
              <a:rPr lang="en-US" sz="2000" b="1" dirty="0">
                <a:latin typeface="medium-content-serif-font"/>
              </a:rPr>
              <a:t>Use cases for the Iteration model:</a:t>
            </a:r>
            <a:endParaRPr lang="en-US" sz="2000" dirty="0">
              <a:latin typeface="medium-content-serif-font"/>
            </a:endParaRPr>
          </a:p>
          <a:p>
            <a:pPr>
              <a:lnSpc>
                <a:spcPct val="150000"/>
              </a:lnSpc>
              <a:buFont typeface="Arial" panose="020B0604020202020204" pitchFamily="34" charset="0"/>
              <a:buChar char="•"/>
            </a:pPr>
            <a:r>
              <a:rPr lang="en-US" dirty="0">
                <a:latin typeface="medium-content-serif-font"/>
              </a:rPr>
              <a:t>The requirements to the final product are strictly predefined</a:t>
            </a:r>
          </a:p>
          <a:p>
            <a:pPr>
              <a:lnSpc>
                <a:spcPct val="150000"/>
              </a:lnSpc>
              <a:buFont typeface="Arial" panose="020B0604020202020204" pitchFamily="34" charset="0"/>
              <a:buChar char="•"/>
            </a:pPr>
            <a:r>
              <a:rPr lang="en-US" dirty="0">
                <a:latin typeface="medium-content-serif-font"/>
              </a:rPr>
              <a:t>Applied to the large-scale projects</a:t>
            </a:r>
          </a:p>
          <a:p>
            <a:pPr>
              <a:lnSpc>
                <a:spcPct val="150000"/>
              </a:lnSpc>
              <a:buFont typeface="Arial" panose="020B0604020202020204" pitchFamily="34" charset="0"/>
              <a:buChar char="•"/>
            </a:pPr>
            <a:r>
              <a:rPr lang="en-US" dirty="0">
                <a:latin typeface="medium-content-serif-font"/>
              </a:rPr>
              <a:t>The main task is predefined, but the details may advance with the time</a:t>
            </a:r>
            <a:endParaRPr lang="en-US" b="0" i="0" dirty="0">
              <a:effectLst/>
              <a:latin typeface="medium-content-serif-font"/>
            </a:endParaRPr>
          </a:p>
        </p:txBody>
      </p:sp>
    </p:spTree>
    <p:extLst>
      <p:ext uri="{BB962C8B-B14F-4D97-AF65-F5344CB8AC3E}">
        <p14:creationId xmlns:p14="http://schemas.microsoft.com/office/powerpoint/2010/main" val="1183614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6C587C47-F738-4A86-BBB9-16E06B18923B}"/>
              </a:ext>
            </a:extLst>
          </p:cNvPr>
          <p:cNvSpPr/>
          <p:nvPr/>
        </p:nvSpPr>
        <p:spPr>
          <a:xfrm>
            <a:off x="1128191" y="686138"/>
            <a:ext cx="10694353" cy="4893647"/>
          </a:xfrm>
          <a:prstGeom prst="rect">
            <a:avLst/>
          </a:prstGeom>
        </p:spPr>
        <p:txBody>
          <a:bodyPr wrap="square">
            <a:spAutoFit/>
          </a:bodyPr>
          <a:lstStyle/>
          <a:p>
            <a:pPr algn="just" fontAlgn="base"/>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Types of Software developing life cycles (SDLC)</a:t>
            </a:r>
          </a:p>
          <a:p>
            <a:pPr algn="just" fontAlgn="base"/>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85750" indent="-285750" fontAlgn="base">
              <a:lnSpc>
                <a:spcPct val="150000"/>
              </a:lnSpc>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V - Model</a:t>
            </a:r>
          </a:p>
          <a:p>
            <a:pPr marL="285750" indent="-285750" fontAlgn="base">
              <a:lnSpc>
                <a:spcPct val="150000"/>
              </a:lnSpc>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Waterfall Model</a:t>
            </a:r>
          </a:p>
          <a:p>
            <a:pPr marL="285750" indent="-285750" fontAlgn="base">
              <a:lnSpc>
                <a:spcPct val="150000"/>
              </a:lnSpc>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Agile Model</a:t>
            </a:r>
          </a:p>
          <a:p>
            <a:pPr marL="285750" indent="-285750" fontAlgn="base">
              <a:lnSpc>
                <a:spcPct val="150000"/>
              </a:lnSpc>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Spiral Model</a:t>
            </a:r>
          </a:p>
          <a:p>
            <a:pPr marL="285750" indent="-285750" fontAlgn="base">
              <a:lnSpc>
                <a:spcPct val="150000"/>
              </a:lnSpc>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Iterative Model</a:t>
            </a:r>
          </a:p>
          <a:p>
            <a:pPr marL="285750" indent="-285750" fontAlgn="base">
              <a:lnSpc>
                <a:spcPct val="150000"/>
              </a:lnSpc>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Conclusion</a:t>
            </a:r>
          </a:p>
          <a:p>
            <a:pPr fontAlgn="base"/>
            <a:endParaRPr lang="en-US" b="1" dirty="0">
              <a:latin typeface="medium-content-sans-serif-font"/>
            </a:endParaRPr>
          </a:p>
          <a:p>
            <a:pPr fontAlgn="base">
              <a:buFont typeface="Arial" panose="020B0604020202020204" pitchFamily="34" charset="0"/>
              <a:buChar char="•"/>
            </a:pPr>
            <a:endParaRPr lang="en-US" b="1" dirty="0">
              <a:latin typeface="medium-content-sans-serif-font"/>
            </a:endParaRPr>
          </a:p>
          <a:p>
            <a:pPr fontAlgn="base">
              <a:buFont typeface="Arial" panose="020B0604020202020204" pitchFamily="34" charset="0"/>
              <a:buChar char="•"/>
            </a:pPr>
            <a:endParaRPr lang="en-US" b="1" dirty="0">
              <a:latin typeface="medium-content-sans-serif-font"/>
            </a:endParaRPr>
          </a:p>
          <a:p>
            <a:pPr fontAlgn="base">
              <a:buFont typeface="Arial" panose="020B0604020202020204" pitchFamily="34" charset="0"/>
              <a:buChar char="•"/>
            </a:pPr>
            <a:endParaRPr lang="en-US" b="1" dirty="0">
              <a:latin typeface="medium-content-sans-serif-font"/>
            </a:endParaRPr>
          </a:p>
          <a:p>
            <a:pPr fontAlgn="base">
              <a:buFont typeface="Arial" panose="020B0604020202020204" pitchFamily="34" charset="0"/>
              <a:buChar char="•"/>
            </a:pPr>
            <a:endParaRPr lang="en-US" dirty="0">
              <a:latin typeface="medium-content-serif-font"/>
            </a:endParaRPr>
          </a:p>
        </p:txBody>
      </p:sp>
    </p:spTree>
    <p:extLst>
      <p:ext uri="{BB962C8B-B14F-4D97-AF65-F5344CB8AC3E}">
        <p14:creationId xmlns:p14="http://schemas.microsoft.com/office/powerpoint/2010/main" val="3625563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Объект 2">
            <a:extLst>
              <a:ext uri="{FF2B5EF4-FFF2-40B4-BE49-F238E27FC236}">
                <a16:creationId xmlns:a16="http://schemas.microsoft.com/office/drawing/2014/main" id="{FB4EA2E9-0982-4F67-8953-0ACA13D51730}"/>
              </a:ext>
            </a:extLst>
          </p:cNvPr>
          <p:cNvGraphicFramePr>
            <a:graphicFrameLocks noChangeAspect="1"/>
          </p:cNvGraphicFramePr>
          <p:nvPr>
            <p:extLst>
              <p:ext uri="{D42A27DB-BD31-4B8C-83A1-F6EECF244321}">
                <p14:modId xmlns:p14="http://schemas.microsoft.com/office/powerpoint/2010/main" val="680537509"/>
              </p:ext>
            </p:extLst>
          </p:nvPr>
        </p:nvGraphicFramePr>
        <p:xfrm>
          <a:off x="790575" y="477838"/>
          <a:ext cx="10612438" cy="5902325"/>
        </p:xfrm>
        <a:graphic>
          <a:graphicData uri="http://schemas.openxmlformats.org/presentationml/2006/ole">
            <mc:AlternateContent xmlns:mc="http://schemas.openxmlformats.org/markup-compatibility/2006">
              <mc:Choice xmlns:v="urn:schemas-microsoft-com:vml" Requires="v">
                <p:oleObj spid="_x0000_s1028" name="Document" r:id="rId3" imgW="10612081" imgH="5901889" progId="Word.Document.12">
                  <p:embed/>
                </p:oleObj>
              </mc:Choice>
              <mc:Fallback>
                <p:oleObj name="Document" r:id="rId3" imgW="10612081" imgH="5901889" progId="Word.Document.12">
                  <p:embed/>
                  <p:pic>
                    <p:nvPicPr>
                      <p:cNvPr id="0" name=""/>
                      <p:cNvPicPr/>
                      <p:nvPr/>
                    </p:nvPicPr>
                    <p:blipFill>
                      <a:blip r:embed="rId4"/>
                      <a:stretch>
                        <a:fillRect/>
                      </a:stretch>
                    </p:blipFill>
                    <p:spPr>
                      <a:xfrm>
                        <a:off x="790575" y="477838"/>
                        <a:ext cx="10612438" cy="5902325"/>
                      </a:xfrm>
                      <a:prstGeom prst="rect">
                        <a:avLst/>
                      </a:prstGeom>
                    </p:spPr>
                  </p:pic>
                </p:oleObj>
              </mc:Fallback>
            </mc:AlternateContent>
          </a:graphicData>
        </a:graphic>
      </p:graphicFrame>
    </p:spTree>
    <p:extLst>
      <p:ext uri="{BB962C8B-B14F-4D97-AF65-F5344CB8AC3E}">
        <p14:creationId xmlns:p14="http://schemas.microsoft.com/office/powerpoint/2010/main" val="225383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17E52BC4-DE72-4A34-B9EB-2CD99964D263}"/>
              </a:ext>
            </a:extLst>
          </p:cNvPr>
          <p:cNvSpPr/>
          <p:nvPr/>
        </p:nvSpPr>
        <p:spPr>
          <a:xfrm>
            <a:off x="1501629" y="1867567"/>
            <a:ext cx="9188741" cy="3157916"/>
          </a:xfrm>
          <a:prstGeom prst="rect">
            <a:avLst/>
          </a:prstGeom>
        </p:spPr>
        <p:txBody>
          <a:bodyPr wrap="square">
            <a:spAutoFit/>
          </a:bodyPr>
          <a:lstStyle/>
          <a:p>
            <a:r>
              <a:rPr lang="en-US" sz="4000" b="1" dirty="0">
                <a:effectLst>
                  <a:outerShdw blurRad="38100" dist="38100" dir="2700000" algn="tl">
                    <a:srgbClr val="000000">
                      <a:alpha val="43137"/>
                    </a:srgbClr>
                  </a:outerShdw>
                </a:effectLst>
                <a:latin typeface="medium-content-serif-font"/>
              </a:rPr>
              <a:t>Conclusion</a:t>
            </a:r>
          </a:p>
          <a:p>
            <a:pPr algn="just">
              <a:lnSpc>
                <a:spcPct val="150000"/>
              </a:lnSpc>
            </a:pPr>
            <a:r>
              <a:rPr lang="en-US" dirty="0">
                <a:latin typeface="Times New Roman" panose="02020603050405020304" pitchFamily="18" charset="0"/>
                <a:cs typeface="Times New Roman" panose="02020603050405020304" pitchFamily="18" charset="0"/>
              </a:rPr>
              <a:t>During the years of the SDLC (Software Development Life Cycle) evolution, different models were developed from the basic cascade model to meet a huge variety of development requirements and expectations. There is no only one suitable model for all the projects, starting conditions and payment model. Even at the first sight, multi purpose Agile cannot be used widely because of some customers’ unpreparedness to scale the budget. The SDLC models often cross in the solutions and particularly look similar.</a:t>
            </a:r>
          </a:p>
        </p:txBody>
      </p:sp>
    </p:spTree>
    <p:extLst>
      <p:ext uri="{BB962C8B-B14F-4D97-AF65-F5344CB8AC3E}">
        <p14:creationId xmlns:p14="http://schemas.microsoft.com/office/powerpoint/2010/main" val="2585106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287A28F9-76CA-4268-B4E7-2B84B760DEB6}"/>
              </a:ext>
            </a:extLst>
          </p:cNvPr>
          <p:cNvSpPr/>
          <p:nvPr/>
        </p:nvSpPr>
        <p:spPr>
          <a:xfrm>
            <a:off x="4530055" y="2011153"/>
            <a:ext cx="3389151" cy="707886"/>
          </a:xfrm>
          <a:prstGeom prst="rect">
            <a:avLst/>
          </a:prstGeom>
        </p:spPr>
        <p:txBody>
          <a:bodyPr wrap="square">
            <a:spAutoFit/>
          </a:bodyPr>
          <a:lstStyle/>
          <a:p>
            <a:pPr algn="ct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 - Model</a:t>
            </a:r>
            <a:endParaRPr lang="en-US" sz="4000" b="1" i="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Прямоугольник 4">
            <a:extLst>
              <a:ext uri="{FF2B5EF4-FFF2-40B4-BE49-F238E27FC236}">
                <a16:creationId xmlns:a16="http://schemas.microsoft.com/office/drawing/2014/main" id="{215BC862-D626-4F8C-A68B-BE3613E85C29}"/>
              </a:ext>
            </a:extLst>
          </p:cNvPr>
          <p:cNvSpPr/>
          <p:nvPr/>
        </p:nvSpPr>
        <p:spPr>
          <a:xfrm>
            <a:off x="1350629" y="2780380"/>
            <a:ext cx="9748006" cy="1711366"/>
          </a:xfrm>
          <a:prstGeom prst="rect">
            <a:avLst/>
          </a:prstGeom>
        </p:spPr>
        <p:txBody>
          <a:bodyPr wrap="square">
            <a:spAutoFit/>
          </a:bodyPr>
          <a:lstStyle/>
          <a:p>
            <a:pPr algn="just">
              <a:lnSpc>
                <a:spcPct val="150000"/>
              </a:lnSpc>
            </a:pPr>
            <a:r>
              <a:rPr lang="en-US" dirty="0">
                <a:latin typeface="medium-content-serif-font"/>
              </a:rPr>
              <a:t>V - model is an expansion of classic waterfall model and it’s based on associated test stage for every development stage. This is a very strict model and the next stage is started only after the previous phase. This is also called “Validation and verification” model. Every stage has the current process control, to make sure that the conversion to the next stage is possible.</a:t>
            </a:r>
            <a:endParaRPr lang="ru-RU" dirty="0"/>
          </a:p>
        </p:txBody>
      </p:sp>
    </p:spTree>
    <p:extLst>
      <p:ext uri="{BB962C8B-B14F-4D97-AF65-F5344CB8AC3E}">
        <p14:creationId xmlns:p14="http://schemas.microsoft.com/office/powerpoint/2010/main" val="82692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Группа 1">
            <a:extLst>
              <a:ext uri="{FF2B5EF4-FFF2-40B4-BE49-F238E27FC236}">
                <a16:creationId xmlns:a16="http://schemas.microsoft.com/office/drawing/2014/main" id="{B404F6A0-03C7-4310-A03C-1CCE7BD6893F}"/>
              </a:ext>
            </a:extLst>
          </p:cNvPr>
          <p:cNvGrpSpPr/>
          <p:nvPr/>
        </p:nvGrpSpPr>
        <p:grpSpPr>
          <a:xfrm>
            <a:off x="2080470" y="436226"/>
            <a:ext cx="8011486" cy="5486401"/>
            <a:chOff x="2080470" y="436227"/>
            <a:chExt cx="7440053" cy="5327010"/>
          </a:xfrm>
        </p:grpSpPr>
        <p:pic>
          <p:nvPicPr>
            <p:cNvPr id="1026" name="Picture 2" descr="https://miro.medium.com/max/700/0*Rf8msWoTOrLpzSHn.png">
              <a:extLst>
                <a:ext uri="{FF2B5EF4-FFF2-40B4-BE49-F238E27FC236}">
                  <a16:creationId xmlns:a16="http://schemas.microsoft.com/office/drawing/2014/main" id="{8C081667-6D1D-4D01-9673-3C534ED0D0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775" y="436227"/>
              <a:ext cx="7281748" cy="3459586"/>
            </a:xfrm>
            <a:prstGeom prst="rect">
              <a:avLst/>
            </a:prstGeom>
            <a:noFill/>
            <a:extLst>
              <a:ext uri="{909E8E84-426E-40DD-AFC4-6F175D3DCCD1}">
                <a14:hiddenFill xmlns:a14="http://schemas.microsoft.com/office/drawing/2010/main">
                  <a:solidFill>
                    <a:srgbClr val="FFFFFF"/>
                  </a:solidFill>
                </a14:hiddenFill>
              </a:ext>
            </a:extLst>
          </p:spPr>
        </p:pic>
        <p:pic>
          <p:nvPicPr>
            <p:cNvPr id="4" name="Рисунок 3">
              <a:extLst>
                <a:ext uri="{FF2B5EF4-FFF2-40B4-BE49-F238E27FC236}">
                  <a16:creationId xmlns:a16="http://schemas.microsoft.com/office/drawing/2014/main" id="{C2585EB0-E3FB-4C2B-AAB1-7EB5FB34BD9F}"/>
                </a:ext>
              </a:extLst>
            </p:cNvPr>
            <p:cNvPicPr>
              <a:picLocks noChangeAspect="1"/>
            </p:cNvPicPr>
            <p:nvPr/>
          </p:nvPicPr>
          <p:blipFill>
            <a:blip r:embed="rId3"/>
            <a:stretch>
              <a:fillRect/>
            </a:stretch>
          </p:blipFill>
          <p:spPr>
            <a:xfrm>
              <a:off x="2080470" y="4248151"/>
              <a:ext cx="7373923" cy="1515086"/>
            </a:xfrm>
            <a:prstGeom prst="rect">
              <a:avLst/>
            </a:prstGeom>
          </p:spPr>
        </p:pic>
      </p:grpSp>
    </p:spTree>
    <p:extLst>
      <p:ext uri="{BB962C8B-B14F-4D97-AF65-F5344CB8AC3E}">
        <p14:creationId xmlns:p14="http://schemas.microsoft.com/office/powerpoint/2010/main" val="1772609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F8432C77-5299-4502-BF9A-D0679FC5FDD5}"/>
              </a:ext>
            </a:extLst>
          </p:cNvPr>
          <p:cNvSpPr/>
          <p:nvPr/>
        </p:nvSpPr>
        <p:spPr>
          <a:xfrm>
            <a:off x="1638299" y="2021691"/>
            <a:ext cx="8990551" cy="1891287"/>
          </a:xfrm>
          <a:prstGeom prst="rect">
            <a:avLst/>
          </a:prstGeom>
        </p:spPr>
        <p:txBody>
          <a:bodyPr wrap="square">
            <a:spAutoFit/>
          </a:bodyPr>
          <a:lstStyle/>
          <a:p>
            <a:pPr>
              <a:lnSpc>
                <a:spcPct val="150000"/>
              </a:lnSpc>
            </a:pPr>
            <a:r>
              <a:rPr lang="en-US" sz="2000" b="1" dirty="0">
                <a:latin typeface="medium-content-serif-font"/>
              </a:rPr>
              <a:t>Use cases for the V-shaped model:</a:t>
            </a:r>
            <a:endParaRPr lang="en-US" sz="2000" dirty="0">
              <a:latin typeface="medium-content-serif-font"/>
            </a:endParaRPr>
          </a:p>
          <a:p>
            <a:pPr>
              <a:lnSpc>
                <a:spcPct val="150000"/>
              </a:lnSpc>
              <a:buFont typeface="Arial" panose="020B0604020202020204" pitchFamily="34" charset="0"/>
              <a:buChar char="•"/>
            </a:pPr>
            <a:r>
              <a:rPr lang="en-US" sz="2000" dirty="0">
                <a:latin typeface="medium-content-serif-font"/>
              </a:rPr>
              <a:t>For the projects where an accurate product testing is required</a:t>
            </a:r>
          </a:p>
          <a:p>
            <a:pPr>
              <a:lnSpc>
                <a:spcPct val="150000"/>
              </a:lnSpc>
              <a:buFont typeface="Arial" panose="020B0604020202020204" pitchFamily="34" charset="0"/>
              <a:buChar char="•"/>
            </a:pPr>
            <a:r>
              <a:rPr lang="en-US" sz="2000" dirty="0">
                <a:latin typeface="medium-content-serif-font"/>
              </a:rPr>
              <a:t>For the small and mid-sized projects, where requirements are strictly predefined</a:t>
            </a:r>
          </a:p>
          <a:p>
            <a:pPr>
              <a:lnSpc>
                <a:spcPct val="150000"/>
              </a:lnSpc>
              <a:buFont typeface="Arial" panose="020B0604020202020204" pitchFamily="34" charset="0"/>
              <a:buChar char="•"/>
            </a:pPr>
            <a:r>
              <a:rPr lang="en-US" sz="2000" dirty="0">
                <a:latin typeface="medium-content-serif-font"/>
              </a:rPr>
              <a:t>The engineers of the required qualification, especially testers, are within easy reach.</a:t>
            </a:r>
            <a:endParaRPr lang="en-US" sz="2000" b="0" i="0" dirty="0">
              <a:effectLst/>
              <a:latin typeface="medium-content-serif-font"/>
            </a:endParaRPr>
          </a:p>
        </p:txBody>
      </p:sp>
    </p:spTree>
    <p:extLst>
      <p:ext uri="{BB962C8B-B14F-4D97-AF65-F5344CB8AC3E}">
        <p14:creationId xmlns:p14="http://schemas.microsoft.com/office/powerpoint/2010/main" val="4075046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D4FE9069-66DA-4032-91CF-346933549FA2}"/>
              </a:ext>
            </a:extLst>
          </p:cNvPr>
          <p:cNvSpPr/>
          <p:nvPr/>
        </p:nvSpPr>
        <p:spPr>
          <a:xfrm>
            <a:off x="1960227" y="1776075"/>
            <a:ext cx="8271545" cy="2973250"/>
          </a:xfrm>
          <a:prstGeom prst="rect">
            <a:avLst/>
          </a:prstGeom>
        </p:spPr>
        <p:txBody>
          <a:bodyPr wrap="square">
            <a:spAutoFit/>
          </a:bodyPr>
          <a:lstStyle/>
          <a:p>
            <a:pPr algn="ct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Waterfall Model</a:t>
            </a:r>
          </a:p>
          <a:p>
            <a:pPr algn="ctr"/>
            <a:endParaRPr 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lnSpc>
                <a:spcPct val="150000"/>
              </a:lnSpc>
            </a:pPr>
            <a:r>
              <a:rPr lang="en-US" dirty="0">
                <a:latin typeface="medium-content-serif-font"/>
              </a:rPr>
              <a:t>Waterfall — is a cascade model, in which development process looks like the flow, moving step by step through the phases of analysis, projecting, realization, testing, implementation, and support. This SDLC model includes gradual execution of every stage completely. This process is strictly documented and predefined with features expected to every phase of this software development life cycle model.</a:t>
            </a:r>
          </a:p>
        </p:txBody>
      </p:sp>
    </p:spTree>
    <p:extLst>
      <p:ext uri="{BB962C8B-B14F-4D97-AF65-F5344CB8AC3E}">
        <p14:creationId xmlns:p14="http://schemas.microsoft.com/office/powerpoint/2010/main" val="2310163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miro.medium.com/max/700/0*c8pGrOdSIsxiy22F.png">
            <a:extLst>
              <a:ext uri="{FF2B5EF4-FFF2-40B4-BE49-F238E27FC236}">
                <a16:creationId xmlns:a16="http://schemas.microsoft.com/office/drawing/2014/main" id="{C804AC48-0357-4B08-B661-6EC132069E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5506" y="897622"/>
            <a:ext cx="9806529" cy="4780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788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s://miro.medium.com/max/700/1*uhNi9GTkK-YZiyFCUc01oA.png">
            <a:extLst>
              <a:ext uri="{FF2B5EF4-FFF2-40B4-BE49-F238E27FC236}">
                <a16:creationId xmlns:a16="http://schemas.microsoft.com/office/drawing/2014/main" id="{3DEEB0BE-DB38-4D3E-9427-A8BCBBB9DE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1950" y="864066"/>
            <a:ext cx="8032830" cy="4840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3465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24B9A168-9EAA-4335-87C4-EF1CDD2FF0FD}"/>
              </a:ext>
            </a:extLst>
          </p:cNvPr>
          <p:cNvSpPr/>
          <p:nvPr/>
        </p:nvSpPr>
        <p:spPr>
          <a:xfrm>
            <a:off x="1907097" y="1790859"/>
            <a:ext cx="7178180" cy="2588529"/>
          </a:xfrm>
          <a:prstGeom prst="rect">
            <a:avLst/>
          </a:prstGeom>
        </p:spPr>
        <p:txBody>
          <a:bodyPr wrap="square">
            <a:spAutoFit/>
          </a:bodyPr>
          <a:lstStyle/>
          <a:p>
            <a:pPr>
              <a:lnSpc>
                <a:spcPct val="150000"/>
              </a:lnSpc>
            </a:pPr>
            <a:r>
              <a:rPr lang="en-US" sz="2000" b="1" dirty="0">
                <a:latin typeface="medium-content-serif-font"/>
              </a:rPr>
              <a:t>Use cases for the Waterfall model:</a:t>
            </a:r>
          </a:p>
          <a:p>
            <a:pPr>
              <a:lnSpc>
                <a:spcPct val="150000"/>
              </a:lnSpc>
              <a:buFont typeface="Arial" panose="020B0604020202020204" pitchFamily="34" charset="0"/>
              <a:buChar char="•"/>
            </a:pPr>
            <a:r>
              <a:rPr lang="en-US" dirty="0">
                <a:latin typeface="medium-content-serif-font"/>
              </a:rPr>
              <a:t>The requirements are precisely documented</a:t>
            </a:r>
          </a:p>
          <a:p>
            <a:pPr>
              <a:lnSpc>
                <a:spcPct val="150000"/>
              </a:lnSpc>
              <a:buFont typeface="Arial" panose="020B0604020202020204" pitchFamily="34" charset="0"/>
              <a:buChar char="•"/>
            </a:pPr>
            <a:r>
              <a:rPr lang="en-US" dirty="0">
                <a:latin typeface="medium-content-serif-font"/>
              </a:rPr>
              <a:t>Product definition is stable</a:t>
            </a:r>
          </a:p>
          <a:p>
            <a:pPr>
              <a:lnSpc>
                <a:spcPct val="150000"/>
              </a:lnSpc>
              <a:buFont typeface="Arial" panose="020B0604020202020204" pitchFamily="34" charset="0"/>
              <a:buChar char="•"/>
            </a:pPr>
            <a:r>
              <a:rPr lang="en-US" dirty="0">
                <a:latin typeface="medium-content-serif-font"/>
              </a:rPr>
              <a:t>The technologies stack is predefined which makes it not dynamic</a:t>
            </a:r>
          </a:p>
          <a:p>
            <a:pPr>
              <a:lnSpc>
                <a:spcPct val="150000"/>
              </a:lnSpc>
              <a:buFont typeface="Arial" panose="020B0604020202020204" pitchFamily="34" charset="0"/>
              <a:buChar char="•"/>
            </a:pPr>
            <a:r>
              <a:rPr lang="en-US" dirty="0">
                <a:latin typeface="medium-content-serif-font"/>
              </a:rPr>
              <a:t>No ambiguous requirements</a:t>
            </a:r>
          </a:p>
          <a:p>
            <a:pPr>
              <a:lnSpc>
                <a:spcPct val="150000"/>
              </a:lnSpc>
              <a:buFont typeface="Arial" panose="020B0604020202020204" pitchFamily="34" charset="0"/>
              <a:buChar char="•"/>
            </a:pPr>
            <a:r>
              <a:rPr lang="en-US" dirty="0">
                <a:latin typeface="medium-content-serif-font"/>
              </a:rPr>
              <a:t>The project is short</a:t>
            </a:r>
          </a:p>
        </p:txBody>
      </p:sp>
    </p:spTree>
    <p:extLst>
      <p:ext uri="{BB962C8B-B14F-4D97-AF65-F5344CB8AC3E}">
        <p14:creationId xmlns:p14="http://schemas.microsoft.com/office/powerpoint/2010/main" val="657406946"/>
      </p:ext>
    </p:extLst>
  </p:cSld>
  <p:clrMapOvr>
    <a:masterClrMapping/>
  </p:clrMapOvr>
</p:sld>
</file>

<file path=ppt/theme/theme1.xml><?xml version="1.0" encoding="utf-8"?>
<a:theme xmlns:a="http://schemas.openxmlformats.org/drawingml/2006/main" name="HDOfficeLightV0">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TM02900688[[fn=Аспект]]</Template>
  <TotalTime>187</TotalTime>
  <Words>805</Words>
  <Application>Microsoft Office PowerPoint</Application>
  <PresentationFormat>Широкоэкранный</PresentationFormat>
  <Paragraphs>51</Paragraphs>
  <Slides>21</Slides>
  <Notes>0</Notes>
  <HiddenSlides>0</HiddenSlides>
  <MMClips>0</MMClips>
  <ScaleCrop>false</ScaleCrop>
  <HeadingPairs>
    <vt:vector size="8" baseType="variant">
      <vt:variant>
        <vt:lpstr>Использованные шрифты</vt:lpstr>
      </vt:variant>
      <vt:variant>
        <vt:i4>9</vt:i4>
      </vt:variant>
      <vt:variant>
        <vt:lpstr>Тема</vt:lpstr>
      </vt:variant>
      <vt:variant>
        <vt:i4>1</vt:i4>
      </vt:variant>
      <vt:variant>
        <vt:lpstr>Внедренные серверы OLE</vt:lpstr>
      </vt:variant>
      <vt:variant>
        <vt:i4>1</vt:i4>
      </vt:variant>
      <vt:variant>
        <vt:lpstr>Заголовки слайдов</vt:lpstr>
      </vt:variant>
      <vt:variant>
        <vt:i4>21</vt:i4>
      </vt:variant>
    </vt:vector>
  </HeadingPairs>
  <TitlesOfParts>
    <vt:vector size="32" baseType="lpstr">
      <vt:lpstr>Arial</vt:lpstr>
      <vt:lpstr>Calibri</vt:lpstr>
      <vt:lpstr>Calibri Light</vt:lpstr>
      <vt:lpstr>inherit</vt:lpstr>
      <vt:lpstr>medium-content-sans-serif-font</vt:lpstr>
      <vt:lpstr>medium-content-serif-font</vt:lpstr>
      <vt:lpstr>Times New Roman</vt:lpstr>
      <vt:lpstr>Wingdings</vt:lpstr>
      <vt:lpstr>Wingdings 2</vt:lpstr>
      <vt:lpstr>HDOfficeLightV0</vt:lpstr>
      <vt:lpstr>Document</vt:lpstr>
      <vt:lpstr>Software Life Cycle Models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Life Cycle Models</dc:title>
  <dc:creator>admin</dc:creator>
  <cp:lastModifiedBy>admin</cp:lastModifiedBy>
  <cp:revision>56</cp:revision>
  <dcterms:created xsi:type="dcterms:W3CDTF">2019-07-10T07:54:36Z</dcterms:created>
  <dcterms:modified xsi:type="dcterms:W3CDTF">2019-07-22T08:07:23Z</dcterms:modified>
</cp:coreProperties>
</file>