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29" r:id="rId3"/>
    <p:sldId id="330" r:id="rId4"/>
    <p:sldId id="263" r:id="rId5"/>
    <p:sldId id="264" r:id="rId6"/>
    <p:sldId id="267" r:id="rId7"/>
    <p:sldId id="265" r:id="rId8"/>
    <p:sldId id="266" r:id="rId9"/>
    <p:sldId id="285" r:id="rId10"/>
    <p:sldId id="286" r:id="rId11"/>
    <p:sldId id="268" r:id="rId12"/>
    <p:sldId id="269" r:id="rId13"/>
    <p:sldId id="271" r:id="rId14"/>
    <p:sldId id="273" r:id="rId15"/>
    <p:sldId id="275" r:id="rId16"/>
    <p:sldId id="277" r:id="rId17"/>
    <p:sldId id="278" r:id="rId18"/>
    <p:sldId id="283" r:id="rId19"/>
    <p:sldId id="282" r:id="rId20"/>
    <p:sldId id="280" r:id="rId21"/>
    <p:sldId id="281" r:id="rId22"/>
    <p:sldId id="284" r:id="rId23"/>
    <p:sldId id="288" r:id="rId24"/>
    <p:sldId id="295" r:id="rId25"/>
    <p:sldId id="290" r:id="rId26"/>
    <p:sldId id="291" r:id="rId27"/>
    <p:sldId id="292" r:id="rId28"/>
    <p:sldId id="293" r:id="rId29"/>
    <p:sldId id="294" r:id="rId30"/>
    <p:sldId id="296" r:id="rId31"/>
    <p:sldId id="297" r:id="rId32"/>
    <p:sldId id="299" r:id="rId33"/>
    <p:sldId id="300" r:id="rId34"/>
    <p:sldId id="301" r:id="rId35"/>
    <p:sldId id="302" r:id="rId36"/>
    <p:sldId id="303" r:id="rId37"/>
    <p:sldId id="304" r:id="rId38"/>
    <p:sldId id="305" r:id="rId39"/>
    <p:sldId id="311" r:id="rId40"/>
    <p:sldId id="306" r:id="rId41"/>
    <p:sldId id="307" r:id="rId42"/>
    <p:sldId id="308" r:id="rId43"/>
    <p:sldId id="309" r:id="rId44"/>
    <p:sldId id="310" r:id="rId45"/>
    <p:sldId id="312" r:id="rId46"/>
    <p:sldId id="313" r:id="rId47"/>
    <p:sldId id="314" r:id="rId48"/>
    <p:sldId id="315" r:id="rId49"/>
    <p:sldId id="316" r:id="rId50"/>
    <p:sldId id="317" r:id="rId51"/>
    <p:sldId id="257" r:id="rId52"/>
    <p:sldId id="258" r:id="rId53"/>
    <p:sldId id="259" r:id="rId54"/>
    <p:sldId id="260" r:id="rId55"/>
    <p:sldId id="261" r:id="rId56"/>
    <p:sldId id="318" r:id="rId57"/>
    <p:sldId id="319" r:id="rId58"/>
    <p:sldId id="320" r:id="rId59"/>
    <p:sldId id="321" r:id="rId60"/>
    <p:sldId id="322" r:id="rId61"/>
    <p:sldId id="323" r:id="rId62"/>
    <p:sldId id="324" r:id="rId63"/>
    <p:sldId id="325" r:id="rId64"/>
    <p:sldId id="326" r:id="rId65"/>
    <p:sldId id="327" r:id="rId66"/>
    <p:sldId id="328" r:id="rId67"/>
    <p:sldId id="287" r:id="rId6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259" autoAdjust="0"/>
  </p:normalViewPr>
  <p:slideViewPr>
    <p:cSldViewPr snapToGrid="0">
      <p:cViewPr varScale="1">
        <p:scale>
          <a:sx n="63" d="100"/>
          <a:sy n="63" d="100"/>
        </p:scale>
        <p:origin x="800" y="48"/>
      </p:cViewPr>
      <p:guideLst/>
    </p:cSldViewPr>
  </p:slideViewPr>
  <p:outlineViewPr>
    <p:cViewPr>
      <p:scale>
        <a:sx n="33" d="100"/>
        <a:sy n="33" d="100"/>
      </p:scale>
      <p:origin x="0" y="-535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2EB064-56C6-4B74-9629-4E772D3BD519}" type="doc">
      <dgm:prSet loTypeId="urn:microsoft.com/office/officeart/2005/8/layout/process5" loCatId="process" qsTypeId="urn:microsoft.com/office/officeart/2005/8/quickstyle/simple3" qsCatId="simple" csTypeId="urn:microsoft.com/office/officeart/2005/8/colors/colorful4" csCatId="colorful" phldr="1"/>
      <dgm:spPr/>
      <dgm:t>
        <a:bodyPr/>
        <a:lstStyle/>
        <a:p>
          <a:endParaRPr lang="ru-RU"/>
        </a:p>
      </dgm:t>
    </dgm:pt>
    <dgm:pt modelId="{D1AF9F70-B1F3-4930-9B9B-142286F36581}">
      <dgm:prSet phldrT="[Текст]" custT="1"/>
      <dgm:spPr/>
      <dgm:t>
        <a:bodyPr/>
        <a:lstStyle/>
        <a:p>
          <a:r>
            <a:rPr lang="ru-RU" sz="2000" dirty="0"/>
            <a:t>Создание группы управления и разработка руководящего документа экспертизы</a:t>
          </a:r>
        </a:p>
      </dgm:t>
    </dgm:pt>
    <dgm:pt modelId="{F75FB17E-F8DE-4BB2-847C-F48196928401}" type="parTrans" cxnId="{E5589293-EBA4-4FFB-BCBA-B6FD8D8B4763}">
      <dgm:prSet/>
      <dgm:spPr/>
      <dgm:t>
        <a:bodyPr/>
        <a:lstStyle/>
        <a:p>
          <a:endParaRPr lang="ru-RU"/>
        </a:p>
      </dgm:t>
    </dgm:pt>
    <dgm:pt modelId="{6EFE700F-992E-4A10-BBCF-5B8E7DFC8543}" type="sibTrans" cxnId="{E5589293-EBA4-4FFB-BCBA-B6FD8D8B4763}">
      <dgm:prSet/>
      <dgm:spPr/>
      <dgm:t>
        <a:bodyPr/>
        <a:lstStyle/>
        <a:p>
          <a:endParaRPr lang="ru-RU"/>
        </a:p>
      </dgm:t>
    </dgm:pt>
    <dgm:pt modelId="{A1ACEEA7-5429-4CDC-89A7-A87DD0B70173}">
      <dgm:prSet phldrT="[Текст]" custT="1"/>
      <dgm:spPr/>
      <dgm:t>
        <a:bodyPr/>
        <a:lstStyle/>
        <a:p>
          <a:r>
            <a:rPr lang="ru-RU" sz="2000" dirty="0"/>
            <a:t>Подбор и формирование экспертной группы</a:t>
          </a:r>
        </a:p>
      </dgm:t>
    </dgm:pt>
    <dgm:pt modelId="{AE7D5ABB-AC6A-4BE4-89B7-31496C571DDB}" type="parTrans" cxnId="{70E7A1FD-9652-40D0-BD0D-8B4BFDD7AB18}">
      <dgm:prSet/>
      <dgm:spPr/>
      <dgm:t>
        <a:bodyPr/>
        <a:lstStyle/>
        <a:p>
          <a:endParaRPr lang="ru-RU"/>
        </a:p>
      </dgm:t>
    </dgm:pt>
    <dgm:pt modelId="{F5311978-354F-402E-8A53-6456B2E2A0B7}" type="sibTrans" cxnId="{70E7A1FD-9652-40D0-BD0D-8B4BFDD7AB18}">
      <dgm:prSet/>
      <dgm:spPr/>
      <dgm:t>
        <a:bodyPr/>
        <a:lstStyle/>
        <a:p>
          <a:endParaRPr lang="ru-RU"/>
        </a:p>
      </dgm:t>
    </dgm:pt>
    <dgm:pt modelId="{85360185-CB4E-4F5E-9E54-43E133CCF262}">
      <dgm:prSet phldrT="[Текст]" custT="1"/>
      <dgm:spPr/>
      <dgm:t>
        <a:bodyPr/>
        <a:lstStyle/>
        <a:p>
          <a:r>
            <a:rPr lang="ru-RU" sz="2000" dirty="0"/>
            <a:t>Разработка способа организации и методики  проведения опроса экспертов и обработки данных</a:t>
          </a:r>
        </a:p>
      </dgm:t>
    </dgm:pt>
    <dgm:pt modelId="{3246993C-FBDD-417A-9DA7-D98842B07160}" type="parTrans" cxnId="{CD268C73-9DD3-4E13-AAA1-557E939C83D2}">
      <dgm:prSet/>
      <dgm:spPr/>
      <dgm:t>
        <a:bodyPr/>
        <a:lstStyle/>
        <a:p>
          <a:endParaRPr lang="ru-RU"/>
        </a:p>
      </dgm:t>
    </dgm:pt>
    <dgm:pt modelId="{8356E992-A9FE-45CE-B90C-5E3B7319B647}" type="sibTrans" cxnId="{CD268C73-9DD3-4E13-AAA1-557E939C83D2}">
      <dgm:prSet/>
      <dgm:spPr/>
      <dgm:t>
        <a:bodyPr/>
        <a:lstStyle/>
        <a:p>
          <a:endParaRPr lang="ru-RU"/>
        </a:p>
      </dgm:t>
    </dgm:pt>
    <dgm:pt modelId="{332815DA-5D5B-4047-AC34-4D2E78B6E21F}">
      <dgm:prSet phldrT="[Текст]" custT="1"/>
      <dgm:spPr/>
      <dgm:t>
        <a:bodyPr/>
        <a:lstStyle/>
        <a:p>
          <a:r>
            <a:rPr lang="ru-RU" sz="2000" dirty="0"/>
            <a:t>Проведение экспертного опроса</a:t>
          </a:r>
        </a:p>
      </dgm:t>
    </dgm:pt>
    <dgm:pt modelId="{5C1F46B9-C7FB-45BA-84CC-75DE339E1869}" type="parTrans" cxnId="{F06D7F8A-607C-4006-9B64-F57C852DD1D7}">
      <dgm:prSet/>
      <dgm:spPr/>
      <dgm:t>
        <a:bodyPr/>
        <a:lstStyle/>
        <a:p>
          <a:endParaRPr lang="ru-RU"/>
        </a:p>
      </dgm:t>
    </dgm:pt>
    <dgm:pt modelId="{53EF596A-0AA4-49EF-9088-54582E9C5CE8}" type="sibTrans" cxnId="{F06D7F8A-607C-4006-9B64-F57C852DD1D7}">
      <dgm:prSet/>
      <dgm:spPr/>
      <dgm:t>
        <a:bodyPr/>
        <a:lstStyle/>
        <a:p>
          <a:endParaRPr lang="ru-RU"/>
        </a:p>
      </dgm:t>
    </dgm:pt>
    <dgm:pt modelId="{DC69E1E4-3661-4320-8878-BA36E8892D10}">
      <dgm:prSet phldrT="[Текст]" custT="1"/>
      <dgm:spPr/>
      <dgm:t>
        <a:bodyPr/>
        <a:lstStyle/>
        <a:p>
          <a:r>
            <a:rPr lang="ru-RU" sz="2000" dirty="0"/>
            <a:t>Обработка данных и анализ результатов экспертного опроса</a:t>
          </a:r>
        </a:p>
      </dgm:t>
    </dgm:pt>
    <dgm:pt modelId="{5F495DAB-F1DC-4EFC-848F-E635E2FBB918}" type="parTrans" cxnId="{43F88AE7-8746-429F-BCB0-3B3C07BEC675}">
      <dgm:prSet/>
      <dgm:spPr/>
      <dgm:t>
        <a:bodyPr/>
        <a:lstStyle/>
        <a:p>
          <a:endParaRPr lang="ru-RU"/>
        </a:p>
      </dgm:t>
    </dgm:pt>
    <dgm:pt modelId="{C6F45BE6-AB31-4D1C-BEE3-199302444F5E}" type="sibTrans" cxnId="{43F88AE7-8746-429F-BCB0-3B3C07BEC675}">
      <dgm:prSet/>
      <dgm:spPr/>
      <dgm:t>
        <a:bodyPr/>
        <a:lstStyle/>
        <a:p>
          <a:endParaRPr lang="ru-RU"/>
        </a:p>
      </dgm:t>
    </dgm:pt>
    <dgm:pt modelId="{FD94C958-C112-425E-8FE1-CC1BBB47DAA0}">
      <dgm:prSet/>
      <dgm:spPr/>
      <dgm:t>
        <a:bodyPr/>
        <a:lstStyle/>
        <a:p>
          <a:r>
            <a:rPr lang="ru-RU" dirty="0"/>
            <a:t>Формулирование решения проблемы на основе экспертных оценок и оформление отчёта</a:t>
          </a:r>
        </a:p>
      </dgm:t>
    </dgm:pt>
    <dgm:pt modelId="{E953976B-E4E5-4E96-939E-CD4CDC4F6743}" type="parTrans" cxnId="{0806745F-96CA-4949-93AB-8AC2E458E9BB}">
      <dgm:prSet/>
      <dgm:spPr/>
      <dgm:t>
        <a:bodyPr/>
        <a:lstStyle/>
        <a:p>
          <a:endParaRPr lang="ru-RU"/>
        </a:p>
      </dgm:t>
    </dgm:pt>
    <dgm:pt modelId="{1A4F0749-87C2-478A-80E2-EF630D82EB21}" type="sibTrans" cxnId="{0806745F-96CA-4949-93AB-8AC2E458E9BB}">
      <dgm:prSet/>
      <dgm:spPr/>
      <dgm:t>
        <a:bodyPr/>
        <a:lstStyle/>
        <a:p>
          <a:endParaRPr lang="ru-RU"/>
        </a:p>
      </dgm:t>
    </dgm:pt>
    <dgm:pt modelId="{C0D117BC-8754-45D9-AD95-617F8216857F}" type="pres">
      <dgm:prSet presAssocID="{AE2EB064-56C6-4B74-9629-4E772D3BD519}" presName="diagram" presStyleCnt="0">
        <dgm:presLayoutVars>
          <dgm:dir/>
          <dgm:resizeHandles val="exact"/>
        </dgm:presLayoutVars>
      </dgm:prSet>
      <dgm:spPr/>
    </dgm:pt>
    <dgm:pt modelId="{FE58A05D-73FF-489B-9B42-990ADB198D52}" type="pres">
      <dgm:prSet presAssocID="{D1AF9F70-B1F3-4930-9B9B-142286F36581}" presName="node" presStyleLbl="node1" presStyleIdx="0" presStyleCnt="6">
        <dgm:presLayoutVars>
          <dgm:bulletEnabled val="1"/>
        </dgm:presLayoutVars>
      </dgm:prSet>
      <dgm:spPr/>
    </dgm:pt>
    <dgm:pt modelId="{E7CB6FCF-053B-4B48-AD68-5FE3163793DB}" type="pres">
      <dgm:prSet presAssocID="{6EFE700F-992E-4A10-BBCF-5B8E7DFC8543}" presName="sibTrans" presStyleLbl="sibTrans2D1" presStyleIdx="0" presStyleCnt="5"/>
      <dgm:spPr/>
    </dgm:pt>
    <dgm:pt modelId="{D1D826A7-1468-4E31-8953-767562B1F0F9}" type="pres">
      <dgm:prSet presAssocID="{6EFE700F-992E-4A10-BBCF-5B8E7DFC8543}" presName="connectorText" presStyleLbl="sibTrans2D1" presStyleIdx="0" presStyleCnt="5"/>
      <dgm:spPr/>
    </dgm:pt>
    <dgm:pt modelId="{825E8F02-2941-40F3-A39B-7DCF78878C0F}" type="pres">
      <dgm:prSet presAssocID="{A1ACEEA7-5429-4CDC-89A7-A87DD0B70173}" presName="node" presStyleLbl="node1" presStyleIdx="1" presStyleCnt="6">
        <dgm:presLayoutVars>
          <dgm:bulletEnabled val="1"/>
        </dgm:presLayoutVars>
      </dgm:prSet>
      <dgm:spPr/>
    </dgm:pt>
    <dgm:pt modelId="{B7C7C345-136B-419C-80DA-607B7D3203F1}" type="pres">
      <dgm:prSet presAssocID="{F5311978-354F-402E-8A53-6456B2E2A0B7}" presName="sibTrans" presStyleLbl="sibTrans2D1" presStyleIdx="1" presStyleCnt="5"/>
      <dgm:spPr/>
    </dgm:pt>
    <dgm:pt modelId="{AD6F5CCA-D18E-449B-BEF8-746A33597A16}" type="pres">
      <dgm:prSet presAssocID="{F5311978-354F-402E-8A53-6456B2E2A0B7}" presName="connectorText" presStyleLbl="sibTrans2D1" presStyleIdx="1" presStyleCnt="5"/>
      <dgm:spPr/>
    </dgm:pt>
    <dgm:pt modelId="{02C8446D-DF56-46AA-B094-FCAD2F3DA3B6}" type="pres">
      <dgm:prSet presAssocID="{85360185-CB4E-4F5E-9E54-43E133CCF262}" presName="node" presStyleLbl="node1" presStyleIdx="2" presStyleCnt="6">
        <dgm:presLayoutVars>
          <dgm:bulletEnabled val="1"/>
        </dgm:presLayoutVars>
      </dgm:prSet>
      <dgm:spPr/>
    </dgm:pt>
    <dgm:pt modelId="{CE68B303-109D-4A2B-8888-EDDEB59F5B7A}" type="pres">
      <dgm:prSet presAssocID="{8356E992-A9FE-45CE-B90C-5E3B7319B647}" presName="sibTrans" presStyleLbl="sibTrans2D1" presStyleIdx="2" presStyleCnt="5"/>
      <dgm:spPr/>
    </dgm:pt>
    <dgm:pt modelId="{2FACA097-572B-41DD-B86C-04DB26CFFF78}" type="pres">
      <dgm:prSet presAssocID="{8356E992-A9FE-45CE-B90C-5E3B7319B647}" presName="connectorText" presStyleLbl="sibTrans2D1" presStyleIdx="2" presStyleCnt="5"/>
      <dgm:spPr/>
    </dgm:pt>
    <dgm:pt modelId="{3B9EE400-F4A9-49FE-8809-4A37A1FEAF32}" type="pres">
      <dgm:prSet presAssocID="{332815DA-5D5B-4047-AC34-4D2E78B6E21F}" presName="node" presStyleLbl="node1" presStyleIdx="3" presStyleCnt="6">
        <dgm:presLayoutVars>
          <dgm:bulletEnabled val="1"/>
        </dgm:presLayoutVars>
      </dgm:prSet>
      <dgm:spPr/>
    </dgm:pt>
    <dgm:pt modelId="{240D8154-AD0F-47B1-AB83-8D6E825B4A8A}" type="pres">
      <dgm:prSet presAssocID="{53EF596A-0AA4-49EF-9088-54582E9C5CE8}" presName="sibTrans" presStyleLbl="sibTrans2D1" presStyleIdx="3" presStyleCnt="5"/>
      <dgm:spPr/>
    </dgm:pt>
    <dgm:pt modelId="{A4B1D31C-C3BD-486A-B11F-3179B6A654A9}" type="pres">
      <dgm:prSet presAssocID="{53EF596A-0AA4-49EF-9088-54582E9C5CE8}" presName="connectorText" presStyleLbl="sibTrans2D1" presStyleIdx="3" presStyleCnt="5"/>
      <dgm:spPr/>
    </dgm:pt>
    <dgm:pt modelId="{F572671A-CD73-414E-ACE6-558417E55604}" type="pres">
      <dgm:prSet presAssocID="{DC69E1E4-3661-4320-8878-BA36E8892D10}" presName="node" presStyleLbl="node1" presStyleIdx="4" presStyleCnt="6" custLinFactNeighborY="4066">
        <dgm:presLayoutVars>
          <dgm:bulletEnabled val="1"/>
        </dgm:presLayoutVars>
      </dgm:prSet>
      <dgm:spPr/>
    </dgm:pt>
    <dgm:pt modelId="{A7B90447-8506-4074-A3BF-810A38975712}" type="pres">
      <dgm:prSet presAssocID="{C6F45BE6-AB31-4D1C-BEE3-199302444F5E}" presName="sibTrans" presStyleLbl="sibTrans2D1" presStyleIdx="4" presStyleCnt="5"/>
      <dgm:spPr/>
    </dgm:pt>
    <dgm:pt modelId="{62E08FD1-B638-40CC-9586-00A462603F56}" type="pres">
      <dgm:prSet presAssocID="{C6F45BE6-AB31-4D1C-BEE3-199302444F5E}" presName="connectorText" presStyleLbl="sibTrans2D1" presStyleIdx="4" presStyleCnt="5"/>
      <dgm:spPr/>
    </dgm:pt>
    <dgm:pt modelId="{564DBC1F-A25B-4DF8-B5BA-CD76E14ABFDD}" type="pres">
      <dgm:prSet presAssocID="{FD94C958-C112-425E-8FE1-CC1BBB47DAA0}" presName="node" presStyleLbl="node1" presStyleIdx="5" presStyleCnt="6">
        <dgm:presLayoutVars>
          <dgm:bulletEnabled val="1"/>
        </dgm:presLayoutVars>
      </dgm:prSet>
      <dgm:spPr/>
    </dgm:pt>
  </dgm:ptLst>
  <dgm:cxnLst>
    <dgm:cxn modelId="{DC807805-ABA2-46F5-B5C9-D1E855D27A48}" type="presOf" srcId="{AE2EB064-56C6-4B74-9629-4E772D3BD519}" destId="{C0D117BC-8754-45D9-AD95-617F8216857F}" srcOrd="0" destOrd="0" presId="urn:microsoft.com/office/officeart/2005/8/layout/process5"/>
    <dgm:cxn modelId="{EF4E0F27-8AEE-4CDB-8812-281D85921E66}" type="presOf" srcId="{85360185-CB4E-4F5E-9E54-43E133CCF262}" destId="{02C8446D-DF56-46AA-B094-FCAD2F3DA3B6}" srcOrd="0" destOrd="0" presId="urn:microsoft.com/office/officeart/2005/8/layout/process5"/>
    <dgm:cxn modelId="{30F86F28-BB56-421C-9341-FB4DC6A66428}" type="presOf" srcId="{8356E992-A9FE-45CE-B90C-5E3B7319B647}" destId="{CE68B303-109D-4A2B-8888-EDDEB59F5B7A}" srcOrd="0" destOrd="0" presId="urn:microsoft.com/office/officeart/2005/8/layout/process5"/>
    <dgm:cxn modelId="{F21F9130-417D-4FF6-A85D-F1187C4F49D3}" type="presOf" srcId="{C6F45BE6-AB31-4D1C-BEE3-199302444F5E}" destId="{62E08FD1-B638-40CC-9586-00A462603F56}" srcOrd="1" destOrd="0" presId="urn:microsoft.com/office/officeart/2005/8/layout/process5"/>
    <dgm:cxn modelId="{DA692F31-111F-41AF-84F7-95E2A2C13D76}" type="presOf" srcId="{332815DA-5D5B-4047-AC34-4D2E78B6E21F}" destId="{3B9EE400-F4A9-49FE-8809-4A37A1FEAF32}" srcOrd="0" destOrd="0" presId="urn:microsoft.com/office/officeart/2005/8/layout/process5"/>
    <dgm:cxn modelId="{0AF10739-8069-472A-86BC-BEB955176DC1}" type="presOf" srcId="{A1ACEEA7-5429-4CDC-89A7-A87DD0B70173}" destId="{825E8F02-2941-40F3-A39B-7DCF78878C0F}" srcOrd="0" destOrd="0" presId="urn:microsoft.com/office/officeart/2005/8/layout/process5"/>
    <dgm:cxn modelId="{A42AE23D-4E11-4C24-818E-D4166088854C}" type="presOf" srcId="{6EFE700F-992E-4A10-BBCF-5B8E7DFC8543}" destId="{D1D826A7-1468-4E31-8953-767562B1F0F9}" srcOrd="1" destOrd="0" presId="urn:microsoft.com/office/officeart/2005/8/layout/process5"/>
    <dgm:cxn modelId="{0806745F-96CA-4949-93AB-8AC2E458E9BB}" srcId="{AE2EB064-56C6-4B74-9629-4E772D3BD519}" destId="{FD94C958-C112-425E-8FE1-CC1BBB47DAA0}" srcOrd="5" destOrd="0" parTransId="{E953976B-E4E5-4E96-939E-CD4CDC4F6743}" sibTransId="{1A4F0749-87C2-478A-80E2-EF630D82EB21}"/>
    <dgm:cxn modelId="{CD268C73-9DD3-4E13-AAA1-557E939C83D2}" srcId="{AE2EB064-56C6-4B74-9629-4E772D3BD519}" destId="{85360185-CB4E-4F5E-9E54-43E133CCF262}" srcOrd="2" destOrd="0" parTransId="{3246993C-FBDD-417A-9DA7-D98842B07160}" sibTransId="{8356E992-A9FE-45CE-B90C-5E3B7319B647}"/>
    <dgm:cxn modelId="{38AEA459-FE8B-4D8E-96D1-DD6DD4A7322F}" type="presOf" srcId="{53EF596A-0AA4-49EF-9088-54582E9C5CE8}" destId="{A4B1D31C-C3BD-486A-B11F-3179B6A654A9}" srcOrd="1" destOrd="0" presId="urn:microsoft.com/office/officeart/2005/8/layout/process5"/>
    <dgm:cxn modelId="{199FB679-D095-44C3-96B9-224870FD8E48}" type="presOf" srcId="{DC69E1E4-3661-4320-8878-BA36E8892D10}" destId="{F572671A-CD73-414E-ACE6-558417E55604}" srcOrd="0" destOrd="0" presId="urn:microsoft.com/office/officeart/2005/8/layout/process5"/>
    <dgm:cxn modelId="{F06D7F8A-607C-4006-9B64-F57C852DD1D7}" srcId="{AE2EB064-56C6-4B74-9629-4E772D3BD519}" destId="{332815DA-5D5B-4047-AC34-4D2E78B6E21F}" srcOrd="3" destOrd="0" parTransId="{5C1F46B9-C7FB-45BA-84CC-75DE339E1869}" sibTransId="{53EF596A-0AA4-49EF-9088-54582E9C5CE8}"/>
    <dgm:cxn modelId="{F22B498F-150B-4361-ACFC-4020B493078C}" type="presOf" srcId="{F5311978-354F-402E-8A53-6456B2E2A0B7}" destId="{AD6F5CCA-D18E-449B-BEF8-746A33597A16}" srcOrd="1" destOrd="0" presId="urn:microsoft.com/office/officeart/2005/8/layout/process5"/>
    <dgm:cxn modelId="{E5589293-EBA4-4FFB-BCBA-B6FD8D8B4763}" srcId="{AE2EB064-56C6-4B74-9629-4E772D3BD519}" destId="{D1AF9F70-B1F3-4930-9B9B-142286F36581}" srcOrd="0" destOrd="0" parTransId="{F75FB17E-F8DE-4BB2-847C-F48196928401}" sibTransId="{6EFE700F-992E-4A10-BBCF-5B8E7DFC8543}"/>
    <dgm:cxn modelId="{12BBFFBD-D3E8-4718-AADD-817DC0AF229A}" type="presOf" srcId="{D1AF9F70-B1F3-4930-9B9B-142286F36581}" destId="{FE58A05D-73FF-489B-9B42-990ADB198D52}" srcOrd="0" destOrd="0" presId="urn:microsoft.com/office/officeart/2005/8/layout/process5"/>
    <dgm:cxn modelId="{AF3A58D8-D1B3-4F42-B030-61242423CA02}" type="presOf" srcId="{C6F45BE6-AB31-4D1C-BEE3-199302444F5E}" destId="{A7B90447-8506-4074-A3BF-810A38975712}" srcOrd="0" destOrd="0" presId="urn:microsoft.com/office/officeart/2005/8/layout/process5"/>
    <dgm:cxn modelId="{6B871ADE-8B45-4EAB-8011-3F6C4CB83CD4}" type="presOf" srcId="{F5311978-354F-402E-8A53-6456B2E2A0B7}" destId="{B7C7C345-136B-419C-80DA-607B7D3203F1}" srcOrd="0" destOrd="0" presId="urn:microsoft.com/office/officeart/2005/8/layout/process5"/>
    <dgm:cxn modelId="{43F88AE7-8746-429F-BCB0-3B3C07BEC675}" srcId="{AE2EB064-56C6-4B74-9629-4E772D3BD519}" destId="{DC69E1E4-3661-4320-8878-BA36E8892D10}" srcOrd="4" destOrd="0" parTransId="{5F495DAB-F1DC-4EFC-848F-E635E2FBB918}" sibTransId="{C6F45BE6-AB31-4D1C-BEE3-199302444F5E}"/>
    <dgm:cxn modelId="{59F46CEF-3B34-4C43-AC09-FA3312F0BB1F}" type="presOf" srcId="{8356E992-A9FE-45CE-B90C-5E3B7319B647}" destId="{2FACA097-572B-41DD-B86C-04DB26CFFF78}" srcOrd="1" destOrd="0" presId="urn:microsoft.com/office/officeart/2005/8/layout/process5"/>
    <dgm:cxn modelId="{7AD082F4-34AF-403D-8F61-11BDA61D6D78}" type="presOf" srcId="{FD94C958-C112-425E-8FE1-CC1BBB47DAA0}" destId="{564DBC1F-A25B-4DF8-B5BA-CD76E14ABFDD}" srcOrd="0" destOrd="0" presId="urn:microsoft.com/office/officeart/2005/8/layout/process5"/>
    <dgm:cxn modelId="{BB012AF7-AC28-4B37-B6AE-2F77C74DB406}" type="presOf" srcId="{53EF596A-0AA4-49EF-9088-54582E9C5CE8}" destId="{240D8154-AD0F-47B1-AB83-8D6E825B4A8A}" srcOrd="0" destOrd="0" presId="urn:microsoft.com/office/officeart/2005/8/layout/process5"/>
    <dgm:cxn modelId="{70E7A1FD-9652-40D0-BD0D-8B4BFDD7AB18}" srcId="{AE2EB064-56C6-4B74-9629-4E772D3BD519}" destId="{A1ACEEA7-5429-4CDC-89A7-A87DD0B70173}" srcOrd="1" destOrd="0" parTransId="{AE7D5ABB-AC6A-4BE4-89B7-31496C571DDB}" sibTransId="{F5311978-354F-402E-8A53-6456B2E2A0B7}"/>
    <dgm:cxn modelId="{E95D80FF-2B85-41BE-8064-41F142047A78}" type="presOf" srcId="{6EFE700F-992E-4A10-BBCF-5B8E7DFC8543}" destId="{E7CB6FCF-053B-4B48-AD68-5FE3163793DB}" srcOrd="0" destOrd="0" presId="urn:microsoft.com/office/officeart/2005/8/layout/process5"/>
    <dgm:cxn modelId="{C92EFEBA-6419-410C-8C24-021BF881C3B7}" type="presParOf" srcId="{C0D117BC-8754-45D9-AD95-617F8216857F}" destId="{FE58A05D-73FF-489B-9B42-990ADB198D52}" srcOrd="0" destOrd="0" presId="urn:microsoft.com/office/officeart/2005/8/layout/process5"/>
    <dgm:cxn modelId="{FA0C3ED0-6A03-42DC-B223-FEEF256E3EB9}" type="presParOf" srcId="{C0D117BC-8754-45D9-AD95-617F8216857F}" destId="{E7CB6FCF-053B-4B48-AD68-5FE3163793DB}" srcOrd="1" destOrd="0" presId="urn:microsoft.com/office/officeart/2005/8/layout/process5"/>
    <dgm:cxn modelId="{FF993311-F036-4416-BE8C-E821A7DBBFCA}" type="presParOf" srcId="{E7CB6FCF-053B-4B48-AD68-5FE3163793DB}" destId="{D1D826A7-1468-4E31-8953-767562B1F0F9}" srcOrd="0" destOrd="0" presId="urn:microsoft.com/office/officeart/2005/8/layout/process5"/>
    <dgm:cxn modelId="{A5DD1B24-70BA-4EFB-9249-21060DF1871C}" type="presParOf" srcId="{C0D117BC-8754-45D9-AD95-617F8216857F}" destId="{825E8F02-2941-40F3-A39B-7DCF78878C0F}" srcOrd="2" destOrd="0" presId="urn:microsoft.com/office/officeart/2005/8/layout/process5"/>
    <dgm:cxn modelId="{F1EC7F3C-1213-48F7-90B3-427AEE7A9D72}" type="presParOf" srcId="{C0D117BC-8754-45D9-AD95-617F8216857F}" destId="{B7C7C345-136B-419C-80DA-607B7D3203F1}" srcOrd="3" destOrd="0" presId="urn:microsoft.com/office/officeart/2005/8/layout/process5"/>
    <dgm:cxn modelId="{A18B3680-3A28-4FA1-B5AC-D1F413D151CB}" type="presParOf" srcId="{B7C7C345-136B-419C-80DA-607B7D3203F1}" destId="{AD6F5CCA-D18E-449B-BEF8-746A33597A16}" srcOrd="0" destOrd="0" presId="urn:microsoft.com/office/officeart/2005/8/layout/process5"/>
    <dgm:cxn modelId="{268BA1C5-FF6E-456C-A1A7-E29A09560BD4}" type="presParOf" srcId="{C0D117BC-8754-45D9-AD95-617F8216857F}" destId="{02C8446D-DF56-46AA-B094-FCAD2F3DA3B6}" srcOrd="4" destOrd="0" presId="urn:microsoft.com/office/officeart/2005/8/layout/process5"/>
    <dgm:cxn modelId="{DEBFF1DC-067C-40A5-9539-81912EDEFC6D}" type="presParOf" srcId="{C0D117BC-8754-45D9-AD95-617F8216857F}" destId="{CE68B303-109D-4A2B-8888-EDDEB59F5B7A}" srcOrd="5" destOrd="0" presId="urn:microsoft.com/office/officeart/2005/8/layout/process5"/>
    <dgm:cxn modelId="{7410792D-2980-4F07-8FDF-68DA25D00C1D}" type="presParOf" srcId="{CE68B303-109D-4A2B-8888-EDDEB59F5B7A}" destId="{2FACA097-572B-41DD-B86C-04DB26CFFF78}" srcOrd="0" destOrd="0" presId="urn:microsoft.com/office/officeart/2005/8/layout/process5"/>
    <dgm:cxn modelId="{68F463F3-6AF3-4076-887E-3ADC8B2B44F0}" type="presParOf" srcId="{C0D117BC-8754-45D9-AD95-617F8216857F}" destId="{3B9EE400-F4A9-49FE-8809-4A37A1FEAF32}" srcOrd="6" destOrd="0" presId="urn:microsoft.com/office/officeart/2005/8/layout/process5"/>
    <dgm:cxn modelId="{38223F6B-8F2E-4D8E-81BB-BDBE1A3C4BDF}" type="presParOf" srcId="{C0D117BC-8754-45D9-AD95-617F8216857F}" destId="{240D8154-AD0F-47B1-AB83-8D6E825B4A8A}" srcOrd="7" destOrd="0" presId="urn:microsoft.com/office/officeart/2005/8/layout/process5"/>
    <dgm:cxn modelId="{B3C888A3-946D-43DA-9C95-6DC6390E6360}" type="presParOf" srcId="{240D8154-AD0F-47B1-AB83-8D6E825B4A8A}" destId="{A4B1D31C-C3BD-486A-B11F-3179B6A654A9}" srcOrd="0" destOrd="0" presId="urn:microsoft.com/office/officeart/2005/8/layout/process5"/>
    <dgm:cxn modelId="{B848921E-7A53-4F3A-94D9-640E0401D94B}" type="presParOf" srcId="{C0D117BC-8754-45D9-AD95-617F8216857F}" destId="{F572671A-CD73-414E-ACE6-558417E55604}" srcOrd="8" destOrd="0" presId="urn:microsoft.com/office/officeart/2005/8/layout/process5"/>
    <dgm:cxn modelId="{3688D38E-6C0C-4458-94AE-A4DED30C1268}" type="presParOf" srcId="{C0D117BC-8754-45D9-AD95-617F8216857F}" destId="{A7B90447-8506-4074-A3BF-810A38975712}" srcOrd="9" destOrd="0" presId="urn:microsoft.com/office/officeart/2005/8/layout/process5"/>
    <dgm:cxn modelId="{17C7B399-36B7-457A-A3A3-005F614BC8E8}" type="presParOf" srcId="{A7B90447-8506-4074-A3BF-810A38975712}" destId="{62E08FD1-B638-40CC-9586-00A462603F56}" srcOrd="0" destOrd="0" presId="urn:microsoft.com/office/officeart/2005/8/layout/process5"/>
    <dgm:cxn modelId="{ECCE3E6E-3ECA-4B42-B88F-2C47EEF53070}" type="presParOf" srcId="{C0D117BC-8754-45D9-AD95-617F8216857F}" destId="{564DBC1F-A25B-4DF8-B5BA-CD76E14ABFDD}"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A0AA03-DB4D-4E5F-B179-31ABFB874FEE}" type="doc">
      <dgm:prSet loTypeId="urn:microsoft.com/office/officeart/2009/3/layout/OpposingIdeas" loCatId="relationship" qsTypeId="urn:microsoft.com/office/officeart/2005/8/quickstyle/simple1" qsCatId="simple" csTypeId="urn:microsoft.com/office/officeart/2005/8/colors/colorful2" csCatId="colorful" phldr="1"/>
      <dgm:spPr/>
      <dgm:t>
        <a:bodyPr/>
        <a:lstStyle/>
        <a:p>
          <a:endParaRPr lang="ru-RU"/>
        </a:p>
      </dgm:t>
    </dgm:pt>
    <dgm:pt modelId="{D1EA16EC-3646-40CA-BD21-302BBD80359B}">
      <dgm:prSet phldrT="[Текст]" custT="1"/>
      <dgm:spPr/>
      <dgm:t>
        <a:bodyPr/>
        <a:lstStyle/>
        <a:p>
          <a:pPr algn="ctr"/>
          <a:r>
            <a:rPr lang="ru-RU" sz="2400" b="1" dirty="0"/>
            <a:t>Алгебраический подход</a:t>
          </a:r>
        </a:p>
      </dgm:t>
    </dgm:pt>
    <dgm:pt modelId="{1B2D4A39-FED1-462C-9000-1F65902EA117}" type="parTrans" cxnId="{BF7F3912-FB2E-4E48-9167-B553F485F892}">
      <dgm:prSet/>
      <dgm:spPr/>
      <dgm:t>
        <a:bodyPr/>
        <a:lstStyle/>
        <a:p>
          <a:endParaRPr lang="ru-RU"/>
        </a:p>
      </dgm:t>
    </dgm:pt>
    <dgm:pt modelId="{AA0D5BE4-FC18-4C07-8ED3-DB1BC203A61E}" type="sibTrans" cxnId="{BF7F3912-FB2E-4E48-9167-B553F485F892}">
      <dgm:prSet/>
      <dgm:spPr/>
      <dgm:t>
        <a:bodyPr/>
        <a:lstStyle/>
        <a:p>
          <a:endParaRPr lang="ru-RU"/>
        </a:p>
      </dgm:t>
    </dgm:pt>
    <dgm:pt modelId="{AF918E84-0CA2-4FF2-BB16-21C2478CFF49}">
      <dgm:prSet phldrT="[Текст]"/>
      <dgm:spPr/>
      <dgm:t>
        <a:bodyPr/>
        <a:lstStyle/>
        <a:p>
          <a:pPr algn="ctr"/>
          <a:r>
            <a:rPr lang="ru-RU" dirty="0"/>
            <a:t>Мнения экспертов рассматриваются как равноправные </a:t>
          </a:r>
        </a:p>
      </dgm:t>
    </dgm:pt>
    <dgm:pt modelId="{F8176241-6259-4022-8F4B-2A571DFEB040}" type="parTrans" cxnId="{4BB87F6F-BE7D-4E0C-B034-142FC3879013}">
      <dgm:prSet/>
      <dgm:spPr/>
      <dgm:t>
        <a:bodyPr/>
        <a:lstStyle/>
        <a:p>
          <a:endParaRPr lang="ru-RU"/>
        </a:p>
      </dgm:t>
    </dgm:pt>
    <dgm:pt modelId="{1A5C4F08-B51A-406C-804A-916F589C3DAC}" type="sibTrans" cxnId="{4BB87F6F-BE7D-4E0C-B034-142FC3879013}">
      <dgm:prSet/>
      <dgm:spPr/>
      <dgm:t>
        <a:bodyPr/>
        <a:lstStyle/>
        <a:p>
          <a:endParaRPr lang="ru-RU"/>
        </a:p>
      </dgm:t>
    </dgm:pt>
    <dgm:pt modelId="{27952F01-EB76-49BB-9788-CF411C8211FF}">
      <dgm:prSet phldrT="[Текст]" custT="1"/>
      <dgm:spPr/>
      <dgm:t>
        <a:bodyPr/>
        <a:lstStyle/>
        <a:p>
          <a:pPr algn="ctr"/>
          <a:r>
            <a:rPr lang="ru-RU" sz="2400" b="1" dirty="0"/>
            <a:t>Статистический подход</a:t>
          </a:r>
        </a:p>
      </dgm:t>
    </dgm:pt>
    <dgm:pt modelId="{412972E4-1317-45A0-9F18-32579B36CC05}" type="parTrans" cxnId="{25A7F9DE-01C9-4A3B-AAEE-FF3647B0F058}">
      <dgm:prSet/>
      <dgm:spPr/>
      <dgm:t>
        <a:bodyPr/>
        <a:lstStyle/>
        <a:p>
          <a:endParaRPr lang="ru-RU"/>
        </a:p>
      </dgm:t>
    </dgm:pt>
    <dgm:pt modelId="{1C6F5176-AB7C-47A3-9352-33366C9F09A0}" type="sibTrans" cxnId="{25A7F9DE-01C9-4A3B-AAEE-FF3647B0F058}">
      <dgm:prSet/>
      <dgm:spPr/>
      <dgm:t>
        <a:bodyPr/>
        <a:lstStyle/>
        <a:p>
          <a:endParaRPr lang="ru-RU"/>
        </a:p>
      </dgm:t>
    </dgm:pt>
    <dgm:pt modelId="{1AE7B197-E126-45AC-948C-72C917AB242E}">
      <dgm:prSet phldrT="[Текст]"/>
      <dgm:spPr/>
      <dgm:t>
        <a:bodyPr/>
        <a:lstStyle/>
        <a:p>
          <a:pPr algn="ctr"/>
          <a:r>
            <a:rPr lang="ru-RU" dirty="0"/>
            <a:t>Значимость мнения эксперта зависит от его компетентности</a:t>
          </a:r>
        </a:p>
      </dgm:t>
    </dgm:pt>
    <dgm:pt modelId="{E069FDF7-4ADF-4F5D-9B38-4F8B58CB1A6B}" type="parTrans" cxnId="{4D68875D-C32F-4FF4-8CE1-FEC809B786B3}">
      <dgm:prSet/>
      <dgm:spPr/>
      <dgm:t>
        <a:bodyPr/>
        <a:lstStyle/>
        <a:p>
          <a:endParaRPr lang="ru-RU"/>
        </a:p>
      </dgm:t>
    </dgm:pt>
    <dgm:pt modelId="{0FE9BB96-5444-408A-B818-79DA288AA7D5}" type="sibTrans" cxnId="{4D68875D-C32F-4FF4-8CE1-FEC809B786B3}">
      <dgm:prSet/>
      <dgm:spPr/>
      <dgm:t>
        <a:bodyPr/>
        <a:lstStyle/>
        <a:p>
          <a:endParaRPr lang="ru-RU"/>
        </a:p>
      </dgm:t>
    </dgm:pt>
    <dgm:pt modelId="{B186D468-B313-4BE9-B096-00A48C4DA45F}" type="pres">
      <dgm:prSet presAssocID="{2BA0AA03-DB4D-4E5F-B179-31ABFB874FEE}" presName="Name0" presStyleCnt="0">
        <dgm:presLayoutVars>
          <dgm:chMax val="2"/>
          <dgm:dir/>
          <dgm:animOne val="branch"/>
          <dgm:animLvl val="lvl"/>
          <dgm:resizeHandles val="exact"/>
        </dgm:presLayoutVars>
      </dgm:prSet>
      <dgm:spPr/>
    </dgm:pt>
    <dgm:pt modelId="{5F5CA8D9-4E1B-4A2D-90C0-D81740C76B47}" type="pres">
      <dgm:prSet presAssocID="{2BA0AA03-DB4D-4E5F-B179-31ABFB874FEE}" presName="Background" presStyleLbl="node1" presStyleIdx="0" presStyleCnt="1" custScaleY="68155" custLinFactNeighborX="4124" custLinFactNeighborY="-9016"/>
      <dgm:spPr/>
    </dgm:pt>
    <dgm:pt modelId="{DD37CBC4-37A3-4866-8928-8A9758CF9BB4}" type="pres">
      <dgm:prSet presAssocID="{2BA0AA03-DB4D-4E5F-B179-31ABFB874FEE}" presName="Divider" presStyleLbl="callout" presStyleIdx="0" presStyleCnt="1" custLinFactX="15430003" custLinFactNeighborX="15500000" custLinFactNeighborY="851"/>
      <dgm:spPr/>
    </dgm:pt>
    <dgm:pt modelId="{1D8B2C7F-F9CE-455C-BCDF-C56B25C6536C}" type="pres">
      <dgm:prSet presAssocID="{2BA0AA03-DB4D-4E5F-B179-31ABFB874FEE}" presName="ChildText1" presStyleLbl="revTx" presStyleIdx="0" presStyleCnt="0">
        <dgm:presLayoutVars>
          <dgm:chMax val="0"/>
          <dgm:chPref val="0"/>
          <dgm:bulletEnabled val="1"/>
        </dgm:presLayoutVars>
      </dgm:prSet>
      <dgm:spPr/>
    </dgm:pt>
    <dgm:pt modelId="{6847C267-583E-42C8-A0C5-31B1734FCAF3}" type="pres">
      <dgm:prSet presAssocID="{2BA0AA03-DB4D-4E5F-B179-31ABFB874FEE}" presName="ChildText2" presStyleLbl="revTx" presStyleIdx="0" presStyleCnt="0">
        <dgm:presLayoutVars>
          <dgm:chMax val="0"/>
          <dgm:chPref val="0"/>
          <dgm:bulletEnabled val="1"/>
        </dgm:presLayoutVars>
      </dgm:prSet>
      <dgm:spPr/>
    </dgm:pt>
    <dgm:pt modelId="{9406061D-6227-4F3D-BFD5-DF6CE3A40DCE}" type="pres">
      <dgm:prSet presAssocID="{2BA0AA03-DB4D-4E5F-B179-31ABFB874FEE}" presName="ParentText1" presStyleLbl="revTx" presStyleIdx="0" presStyleCnt="0">
        <dgm:presLayoutVars>
          <dgm:chMax val="1"/>
          <dgm:chPref val="1"/>
        </dgm:presLayoutVars>
      </dgm:prSet>
      <dgm:spPr/>
    </dgm:pt>
    <dgm:pt modelId="{05285E05-E594-40B1-9F5E-501D7D18E144}" type="pres">
      <dgm:prSet presAssocID="{2BA0AA03-DB4D-4E5F-B179-31ABFB874FEE}" presName="ParentShape1" presStyleLbl="alignImgPlace1" presStyleIdx="0" presStyleCnt="2" custAng="0" custScaleX="166851" custScaleY="92352" custLinFactNeighborX="-14224" custLinFactNeighborY="10892">
        <dgm:presLayoutVars/>
      </dgm:prSet>
      <dgm:spPr/>
    </dgm:pt>
    <dgm:pt modelId="{3360704B-E77A-4368-86DC-D356CF513F28}" type="pres">
      <dgm:prSet presAssocID="{2BA0AA03-DB4D-4E5F-B179-31ABFB874FEE}" presName="ParentText2" presStyleLbl="revTx" presStyleIdx="0" presStyleCnt="0">
        <dgm:presLayoutVars>
          <dgm:chMax val="1"/>
          <dgm:chPref val="1"/>
        </dgm:presLayoutVars>
      </dgm:prSet>
      <dgm:spPr/>
    </dgm:pt>
    <dgm:pt modelId="{EC462FDD-CC45-4A44-BA77-267353813A04}" type="pres">
      <dgm:prSet presAssocID="{2BA0AA03-DB4D-4E5F-B179-31ABFB874FEE}" presName="ParentShape2" presStyleLbl="alignImgPlace1" presStyleIdx="1" presStyleCnt="2" custScaleX="177318" custScaleY="96342" custLinFactNeighborX="69543" custLinFactNeighborY="-24529">
        <dgm:presLayoutVars/>
      </dgm:prSet>
      <dgm:spPr/>
    </dgm:pt>
  </dgm:ptLst>
  <dgm:cxnLst>
    <dgm:cxn modelId="{4D57C501-9115-40A9-9E8E-45FB16016FE2}" type="presOf" srcId="{D1EA16EC-3646-40CA-BD21-302BBD80359B}" destId="{9406061D-6227-4F3D-BFD5-DF6CE3A40DCE}" srcOrd="0" destOrd="0" presId="urn:microsoft.com/office/officeart/2009/3/layout/OpposingIdeas"/>
    <dgm:cxn modelId="{BF7F3912-FB2E-4E48-9167-B553F485F892}" srcId="{2BA0AA03-DB4D-4E5F-B179-31ABFB874FEE}" destId="{D1EA16EC-3646-40CA-BD21-302BBD80359B}" srcOrd="0" destOrd="0" parTransId="{1B2D4A39-FED1-462C-9000-1F65902EA117}" sibTransId="{AA0D5BE4-FC18-4C07-8ED3-DB1BC203A61E}"/>
    <dgm:cxn modelId="{1A268539-17B9-40BA-8FF7-BF67F86CBA25}" type="presOf" srcId="{D1EA16EC-3646-40CA-BD21-302BBD80359B}" destId="{05285E05-E594-40B1-9F5E-501D7D18E144}" srcOrd="1" destOrd="0" presId="urn:microsoft.com/office/officeart/2009/3/layout/OpposingIdeas"/>
    <dgm:cxn modelId="{4D68875D-C32F-4FF4-8CE1-FEC809B786B3}" srcId="{27952F01-EB76-49BB-9788-CF411C8211FF}" destId="{1AE7B197-E126-45AC-948C-72C917AB242E}" srcOrd="0" destOrd="0" parTransId="{E069FDF7-4ADF-4F5D-9B38-4F8B58CB1A6B}" sibTransId="{0FE9BB96-5444-408A-B818-79DA288AA7D5}"/>
    <dgm:cxn modelId="{DCAF5E64-986E-400F-BE2B-21F52179836B}" type="presOf" srcId="{2BA0AA03-DB4D-4E5F-B179-31ABFB874FEE}" destId="{B186D468-B313-4BE9-B096-00A48C4DA45F}" srcOrd="0" destOrd="0" presId="urn:microsoft.com/office/officeart/2009/3/layout/OpposingIdeas"/>
    <dgm:cxn modelId="{4BB87F6F-BE7D-4E0C-B034-142FC3879013}" srcId="{D1EA16EC-3646-40CA-BD21-302BBD80359B}" destId="{AF918E84-0CA2-4FF2-BB16-21C2478CFF49}" srcOrd="0" destOrd="0" parTransId="{F8176241-6259-4022-8F4B-2A571DFEB040}" sibTransId="{1A5C4F08-B51A-406C-804A-916F589C3DAC}"/>
    <dgm:cxn modelId="{F9933B77-021D-4B12-B270-98E3DA8B46B9}" type="presOf" srcId="{27952F01-EB76-49BB-9788-CF411C8211FF}" destId="{3360704B-E77A-4368-86DC-D356CF513F28}" srcOrd="0" destOrd="0" presId="urn:microsoft.com/office/officeart/2009/3/layout/OpposingIdeas"/>
    <dgm:cxn modelId="{FA845D8B-E5FA-4469-9900-71D67DCAB799}" type="presOf" srcId="{AF918E84-0CA2-4FF2-BB16-21C2478CFF49}" destId="{1D8B2C7F-F9CE-455C-BCDF-C56B25C6536C}" srcOrd="0" destOrd="0" presId="urn:microsoft.com/office/officeart/2009/3/layout/OpposingIdeas"/>
    <dgm:cxn modelId="{5C4F589F-C904-471E-9F1F-D341D0B21F89}" type="presOf" srcId="{27952F01-EB76-49BB-9788-CF411C8211FF}" destId="{EC462FDD-CC45-4A44-BA77-267353813A04}" srcOrd="1" destOrd="0" presId="urn:microsoft.com/office/officeart/2009/3/layout/OpposingIdeas"/>
    <dgm:cxn modelId="{561A7EDE-3D55-421C-8645-801BAB6FFEA6}" type="presOf" srcId="{1AE7B197-E126-45AC-948C-72C917AB242E}" destId="{6847C267-583E-42C8-A0C5-31B1734FCAF3}" srcOrd="0" destOrd="0" presId="urn:microsoft.com/office/officeart/2009/3/layout/OpposingIdeas"/>
    <dgm:cxn modelId="{25A7F9DE-01C9-4A3B-AAEE-FF3647B0F058}" srcId="{2BA0AA03-DB4D-4E5F-B179-31ABFB874FEE}" destId="{27952F01-EB76-49BB-9788-CF411C8211FF}" srcOrd="1" destOrd="0" parTransId="{412972E4-1317-45A0-9F18-32579B36CC05}" sibTransId="{1C6F5176-AB7C-47A3-9352-33366C9F09A0}"/>
    <dgm:cxn modelId="{679436C2-44EA-433D-B7B2-E55C3100ED23}" type="presParOf" srcId="{B186D468-B313-4BE9-B096-00A48C4DA45F}" destId="{5F5CA8D9-4E1B-4A2D-90C0-D81740C76B47}" srcOrd="0" destOrd="0" presId="urn:microsoft.com/office/officeart/2009/3/layout/OpposingIdeas"/>
    <dgm:cxn modelId="{99BBFC04-EA47-4B17-9A71-37CDF386B94A}" type="presParOf" srcId="{B186D468-B313-4BE9-B096-00A48C4DA45F}" destId="{DD37CBC4-37A3-4866-8928-8A9758CF9BB4}" srcOrd="1" destOrd="0" presId="urn:microsoft.com/office/officeart/2009/3/layout/OpposingIdeas"/>
    <dgm:cxn modelId="{E898D48A-30EB-4830-BAF4-06F04AFC1D8C}" type="presParOf" srcId="{B186D468-B313-4BE9-B096-00A48C4DA45F}" destId="{1D8B2C7F-F9CE-455C-BCDF-C56B25C6536C}" srcOrd="2" destOrd="0" presId="urn:microsoft.com/office/officeart/2009/3/layout/OpposingIdeas"/>
    <dgm:cxn modelId="{286FDE1D-2426-4F6B-B75C-735D59346142}" type="presParOf" srcId="{B186D468-B313-4BE9-B096-00A48C4DA45F}" destId="{6847C267-583E-42C8-A0C5-31B1734FCAF3}" srcOrd="3" destOrd="0" presId="urn:microsoft.com/office/officeart/2009/3/layout/OpposingIdeas"/>
    <dgm:cxn modelId="{FA7CCC37-67D4-4560-A9CE-E7D50AECE97F}" type="presParOf" srcId="{B186D468-B313-4BE9-B096-00A48C4DA45F}" destId="{9406061D-6227-4F3D-BFD5-DF6CE3A40DCE}" srcOrd="4" destOrd="0" presId="urn:microsoft.com/office/officeart/2009/3/layout/OpposingIdeas"/>
    <dgm:cxn modelId="{EADC2BCF-9074-43C3-9A2C-BB0C81CAAC9C}" type="presParOf" srcId="{B186D468-B313-4BE9-B096-00A48C4DA45F}" destId="{05285E05-E594-40B1-9F5E-501D7D18E144}" srcOrd="5" destOrd="0" presId="urn:microsoft.com/office/officeart/2009/3/layout/OpposingIdeas"/>
    <dgm:cxn modelId="{169C6B04-3E69-43A2-B5F4-A32F550344A1}" type="presParOf" srcId="{B186D468-B313-4BE9-B096-00A48C4DA45F}" destId="{3360704B-E77A-4368-86DC-D356CF513F28}" srcOrd="6" destOrd="0" presId="urn:microsoft.com/office/officeart/2009/3/layout/OpposingIdeas"/>
    <dgm:cxn modelId="{766289E6-1935-4DE4-822D-5192AB549712}" type="presParOf" srcId="{B186D468-B313-4BE9-B096-00A48C4DA45F}" destId="{EC462FDD-CC45-4A44-BA77-267353813A04}"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82B3AC-6016-410D-A362-42A24C903E75}"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ru-RU"/>
        </a:p>
      </dgm:t>
    </dgm:pt>
    <dgm:pt modelId="{0C412F5F-4E27-40A7-9E34-0F9076C04BAA}">
      <dgm:prSet phldrT="[Текст]"/>
      <dgm:spPr/>
      <dgm:t>
        <a:bodyPr/>
        <a:lstStyle/>
        <a:p>
          <a:r>
            <a:rPr lang="ru-RU" dirty="0"/>
            <a:t>Качественные показатели</a:t>
          </a:r>
        </a:p>
      </dgm:t>
    </dgm:pt>
    <dgm:pt modelId="{DA64AA70-620A-41F3-B0A3-6BEA3F77FD0D}" type="parTrans" cxnId="{5094933B-EBD1-466B-B7D8-837B81BDAEAB}">
      <dgm:prSet/>
      <dgm:spPr/>
      <dgm:t>
        <a:bodyPr/>
        <a:lstStyle/>
        <a:p>
          <a:endParaRPr lang="ru-RU"/>
        </a:p>
      </dgm:t>
    </dgm:pt>
    <dgm:pt modelId="{F4D4E27E-2AF9-4FFB-9C25-BCF683C8DA36}" type="sibTrans" cxnId="{5094933B-EBD1-466B-B7D8-837B81BDAEAB}">
      <dgm:prSet/>
      <dgm:spPr/>
      <dgm:t>
        <a:bodyPr/>
        <a:lstStyle/>
        <a:p>
          <a:endParaRPr lang="ru-RU"/>
        </a:p>
      </dgm:t>
    </dgm:pt>
    <dgm:pt modelId="{AD764D4F-6F4D-4EC0-AF5F-394494B83657}">
      <dgm:prSet phldrT="[Текст]"/>
      <dgm:spPr/>
      <dgm:t>
        <a:bodyPr/>
        <a:lstStyle/>
        <a:p>
          <a:r>
            <a:rPr lang="ru-RU" dirty="0"/>
            <a:t>Шкала наименований</a:t>
          </a:r>
        </a:p>
      </dgm:t>
    </dgm:pt>
    <dgm:pt modelId="{4719CB33-F7A4-4080-9EC6-19D63732707A}" type="parTrans" cxnId="{DF59E296-8215-4123-B67E-0F8920B17AFD}">
      <dgm:prSet/>
      <dgm:spPr/>
      <dgm:t>
        <a:bodyPr/>
        <a:lstStyle/>
        <a:p>
          <a:endParaRPr lang="ru-RU"/>
        </a:p>
      </dgm:t>
    </dgm:pt>
    <dgm:pt modelId="{CCDE8211-C954-44D3-9C62-9CE96AE6F1B0}" type="sibTrans" cxnId="{DF59E296-8215-4123-B67E-0F8920B17AFD}">
      <dgm:prSet/>
      <dgm:spPr/>
      <dgm:t>
        <a:bodyPr/>
        <a:lstStyle/>
        <a:p>
          <a:endParaRPr lang="ru-RU"/>
        </a:p>
      </dgm:t>
    </dgm:pt>
    <dgm:pt modelId="{ED7123E2-80E2-4D94-B1B6-5F0FDE9C7A24}">
      <dgm:prSet phldrT="[Текст]"/>
      <dgm:spPr/>
      <dgm:t>
        <a:bodyPr/>
        <a:lstStyle/>
        <a:p>
          <a:r>
            <a:rPr lang="ru-RU" dirty="0"/>
            <a:t>Порядковая шкала</a:t>
          </a:r>
        </a:p>
      </dgm:t>
    </dgm:pt>
    <dgm:pt modelId="{78AF4FFB-2915-499D-9530-B86B99154FE4}" type="parTrans" cxnId="{FBB402CB-0329-4F7D-B04C-6BC713D250F2}">
      <dgm:prSet/>
      <dgm:spPr/>
      <dgm:t>
        <a:bodyPr/>
        <a:lstStyle/>
        <a:p>
          <a:endParaRPr lang="ru-RU"/>
        </a:p>
      </dgm:t>
    </dgm:pt>
    <dgm:pt modelId="{05A1F177-0556-4BED-8B77-D9D836F53112}" type="sibTrans" cxnId="{FBB402CB-0329-4F7D-B04C-6BC713D250F2}">
      <dgm:prSet/>
      <dgm:spPr/>
      <dgm:t>
        <a:bodyPr/>
        <a:lstStyle/>
        <a:p>
          <a:endParaRPr lang="ru-RU"/>
        </a:p>
      </dgm:t>
    </dgm:pt>
    <dgm:pt modelId="{E57F232F-00FD-4053-A362-379DB76AC2DF}">
      <dgm:prSet phldrT="[Текст]"/>
      <dgm:spPr/>
      <dgm:t>
        <a:bodyPr/>
        <a:lstStyle/>
        <a:p>
          <a:r>
            <a:rPr lang="ru-RU" dirty="0"/>
            <a:t>Количественные показатели</a:t>
          </a:r>
        </a:p>
      </dgm:t>
    </dgm:pt>
    <dgm:pt modelId="{7ED4396F-BA56-48A3-ACFB-6FFF4388E066}" type="parTrans" cxnId="{2DEE4766-85E4-4EFA-8B21-AC7439E2A32E}">
      <dgm:prSet/>
      <dgm:spPr/>
      <dgm:t>
        <a:bodyPr/>
        <a:lstStyle/>
        <a:p>
          <a:endParaRPr lang="ru-RU"/>
        </a:p>
      </dgm:t>
    </dgm:pt>
    <dgm:pt modelId="{DA070335-5489-417D-9EA4-0B5D42074B8A}" type="sibTrans" cxnId="{2DEE4766-85E4-4EFA-8B21-AC7439E2A32E}">
      <dgm:prSet/>
      <dgm:spPr/>
      <dgm:t>
        <a:bodyPr/>
        <a:lstStyle/>
        <a:p>
          <a:endParaRPr lang="ru-RU"/>
        </a:p>
      </dgm:t>
    </dgm:pt>
    <dgm:pt modelId="{26CE85A0-23C5-4284-9E33-DB4CEBDB090B}">
      <dgm:prSet phldrT="[Текст]"/>
      <dgm:spPr/>
      <dgm:t>
        <a:bodyPr/>
        <a:lstStyle/>
        <a:p>
          <a:r>
            <a:rPr lang="ru-RU" dirty="0"/>
            <a:t>Шкала интервалов</a:t>
          </a:r>
        </a:p>
      </dgm:t>
    </dgm:pt>
    <dgm:pt modelId="{D77EC6A9-68AE-46EE-9DA8-DEBB9A7EC48D}" type="parTrans" cxnId="{14AC3239-CC95-49AB-8319-F77841561C26}">
      <dgm:prSet/>
      <dgm:spPr/>
      <dgm:t>
        <a:bodyPr/>
        <a:lstStyle/>
        <a:p>
          <a:endParaRPr lang="ru-RU"/>
        </a:p>
      </dgm:t>
    </dgm:pt>
    <dgm:pt modelId="{5B6EF1BC-FC01-4E74-8852-75E8E45243D4}" type="sibTrans" cxnId="{14AC3239-CC95-49AB-8319-F77841561C26}">
      <dgm:prSet/>
      <dgm:spPr/>
      <dgm:t>
        <a:bodyPr/>
        <a:lstStyle/>
        <a:p>
          <a:endParaRPr lang="ru-RU"/>
        </a:p>
      </dgm:t>
    </dgm:pt>
    <dgm:pt modelId="{04F67A0B-FA37-4CB3-96A8-2D22AD7E447E}">
      <dgm:prSet phldrT="[Текст]"/>
      <dgm:spPr/>
      <dgm:t>
        <a:bodyPr/>
        <a:lstStyle/>
        <a:p>
          <a:r>
            <a:rPr lang="ru-RU" dirty="0"/>
            <a:t>Шкала отношений</a:t>
          </a:r>
        </a:p>
      </dgm:t>
    </dgm:pt>
    <dgm:pt modelId="{19F2F83F-4638-4AB0-9E77-0F9414F08838}" type="parTrans" cxnId="{72FFAB1D-4407-49AD-998C-4E0D19B25AE2}">
      <dgm:prSet/>
      <dgm:spPr/>
      <dgm:t>
        <a:bodyPr/>
        <a:lstStyle/>
        <a:p>
          <a:endParaRPr lang="ru-RU"/>
        </a:p>
      </dgm:t>
    </dgm:pt>
    <dgm:pt modelId="{53763F72-BD7D-43A6-99C7-B51A4262971E}" type="sibTrans" cxnId="{72FFAB1D-4407-49AD-998C-4E0D19B25AE2}">
      <dgm:prSet/>
      <dgm:spPr/>
      <dgm:t>
        <a:bodyPr/>
        <a:lstStyle/>
        <a:p>
          <a:endParaRPr lang="ru-RU"/>
        </a:p>
      </dgm:t>
    </dgm:pt>
    <dgm:pt modelId="{5626853F-F17D-49E1-9A2F-30440C34D72C}" type="pres">
      <dgm:prSet presAssocID="{BC82B3AC-6016-410D-A362-42A24C903E75}" presName="diagram" presStyleCnt="0">
        <dgm:presLayoutVars>
          <dgm:chPref val="1"/>
          <dgm:dir/>
          <dgm:animOne val="branch"/>
          <dgm:animLvl val="lvl"/>
          <dgm:resizeHandles/>
        </dgm:presLayoutVars>
      </dgm:prSet>
      <dgm:spPr/>
    </dgm:pt>
    <dgm:pt modelId="{9150336E-D677-462D-9854-98E8D02A0678}" type="pres">
      <dgm:prSet presAssocID="{0C412F5F-4E27-40A7-9E34-0F9076C04BAA}" presName="root" presStyleCnt="0"/>
      <dgm:spPr/>
    </dgm:pt>
    <dgm:pt modelId="{6E41C93E-8C2F-4084-B7E1-E997F73DC1DE}" type="pres">
      <dgm:prSet presAssocID="{0C412F5F-4E27-40A7-9E34-0F9076C04BAA}" presName="rootComposite" presStyleCnt="0"/>
      <dgm:spPr/>
    </dgm:pt>
    <dgm:pt modelId="{A2800B84-CA33-4F4E-8A91-C27EF151DD99}" type="pres">
      <dgm:prSet presAssocID="{0C412F5F-4E27-40A7-9E34-0F9076C04BAA}" presName="rootText" presStyleLbl="node1" presStyleIdx="0" presStyleCnt="2"/>
      <dgm:spPr/>
    </dgm:pt>
    <dgm:pt modelId="{C3E860F5-49F6-4D4D-9D13-14A403FCCFE1}" type="pres">
      <dgm:prSet presAssocID="{0C412F5F-4E27-40A7-9E34-0F9076C04BAA}" presName="rootConnector" presStyleLbl="node1" presStyleIdx="0" presStyleCnt="2"/>
      <dgm:spPr/>
    </dgm:pt>
    <dgm:pt modelId="{32EA3748-3D7F-4809-84AD-17D26C89055A}" type="pres">
      <dgm:prSet presAssocID="{0C412F5F-4E27-40A7-9E34-0F9076C04BAA}" presName="childShape" presStyleCnt="0"/>
      <dgm:spPr/>
    </dgm:pt>
    <dgm:pt modelId="{A8DAFB6D-4182-45CD-BC20-FAC0698A90AE}" type="pres">
      <dgm:prSet presAssocID="{4719CB33-F7A4-4080-9EC6-19D63732707A}" presName="Name13" presStyleLbl="parChTrans1D2" presStyleIdx="0" presStyleCnt="4"/>
      <dgm:spPr/>
    </dgm:pt>
    <dgm:pt modelId="{1BD9F2EE-5D91-4455-B5B5-3D2BEDF58AF4}" type="pres">
      <dgm:prSet presAssocID="{AD764D4F-6F4D-4EC0-AF5F-394494B83657}" presName="childText" presStyleLbl="bgAcc1" presStyleIdx="0" presStyleCnt="4">
        <dgm:presLayoutVars>
          <dgm:bulletEnabled val="1"/>
        </dgm:presLayoutVars>
      </dgm:prSet>
      <dgm:spPr/>
    </dgm:pt>
    <dgm:pt modelId="{E72A4E3F-8E5A-4BBC-9E30-72309D26E507}" type="pres">
      <dgm:prSet presAssocID="{78AF4FFB-2915-499D-9530-B86B99154FE4}" presName="Name13" presStyleLbl="parChTrans1D2" presStyleIdx="1" presStyleCnt="4"/>
      <dgm:spPr/>
    </dgm:pt>
    <dgm:pt modelId="{6F2EB376-D02D-4CB4-AC96-D1715AAAA3AA}" type="pres">
      <dgm:prSet presAssocID="{ED7123E2-80E2-4D94-B1B6-5F0FDE9C7A24}" presName="childText" presStyleLbl="bgAcc1" presStyleIdx="1" presStyleCnt="4">
        <dgm:presLayoutVars>
          <dgm:bulletEnabled val="1"/>
        </dgm:presLayoutVars>
      </dgm:prSet>
      <dgm:spPr/>
    </dgm:pt>
    <dgm:pt modelId="{267AF9D0-5BFF-4AD5-9EEF-D81A111AAED6}" type="pres">
      <dgm:prSet presAssocID="{E57F232F-00FD-4053-A362-379DB76AC2DF}" presName="root" presStyleCnt="0"/>
      <dgm:spPr/>
    </dgm:pt>
    <dgm:pt modelId="{3B11A902-540F-4CEF-B2E7-3FAE7380FEFA}" type="pres">
      <dgm:prSet presAssocID="{E57F232F-00FD-4053-A362-379DB76AC2DF}" presName="rootComposite" presStyleCnt="0"/>
      <dgm:spPr/>
    </dgm:pt>
    <dgm:pt modelId="{B5589691-DAC8-4790-A16E-E8F7C8B190B9}" type="pres">
      <dgm:prSet presAssocID="{E57F232F-00FD-4053-A362-379DB76AC2DF}" presName="rootText" presStyleLbl="node1" presStyleIdx="1" presStyleCnt="2"/>
      <dgm:spPr/>
    </dgm:pt>
    <dgm:pt modelId="{5AC56796-70F7-40AB-A4DE-04D4247E7016}" type="pres">
      <dgm:prSet presAssocID="{E57F232F-00FD-4053-A362-379DB76AC2DF}" presName="rootConnector" presStyleLbl="node1" presStyleIdx="1" presStyleCnt="2"/>
      <dgm:spPr/>
    </dgm:pt>
    <dgm:pt modelId="{810D0BDE-F360-41CC-91B7-43C63839CAFF}" type="pres">
      <dgm:prSet presAssocID="{E57F232F-00FD-4053-A362-379DB76AC2DF}" presName="childShape" presStyleCnt="0"/>
      <dgm:spPr/>
    </dgm:pt>
    <dgm:pt modelId="{6DB8D646-9BF6-4FED-9B7B-B2490884FCAD}" type="pres">
      <dgm:prSet presAssocID="{D77EC6A9-68AE-46EE-9DA8-DEBB9A7EC48D}" presName="Name13" presStyleLbl="parChTrans1D2" presStyleIdx="2" presStyleCnt="4"/>
      <dgm:spPr/>
    </dgm:pt>
    <dgm:pt modelId="{4290AA8C-A865-4B1C-8633-B3FB5C3F46AD}" type="pres">
      <dgm:prSet presAssocID="{26CE85A0-23C5-4284-9E33-DB4CEBDB090B}" presName="childText" presStyleLbl="bgAcc1" presStyleIdx="2" presStyleCnt="4">
        <dgm:presLayoutVars>
          <dgm:bulletEnabled val="1"/>
        </dgm:presLayoutVars>
      </dgm:prSet>
      <dgm:spPr/>
    </dgm:pt>
    <dgm:pt modelId="{07333205-8145-40C0-B2C2-8E2D34895214}" type="pres">
      <dgm:prSet presAssocID="{19F2F83F-4638-4AB0-9E77-0F9414F08838}" presName="Name13" presStyleLbl="parChTrans1D2" presStyleIdx="3" presStyleCnt="4"/>
      <dgm:spPr/>
    </dgm:pt>
    <dgm:pt modelId="{EDE6A68C-BE2F-40DA-A45E-2AFCE27C1067}" type="pres">
      <dgm:prSet presAssocID="{04F67A0B-FA37-4CB3-96A8-2D22AD7E447E}" presName="childText" presStyleLbl="bgAcc1" presStyleIdx="3" presStyleCnt="4">
        <dgm:presLayoutVars>
          <dgm:bulletEnabled val="1"/>
        </dgm:presLayoutVars>
      </dgm:prSet>
      <dgm:spPr/>
    </dgm:pt>
  </dgm:ptLst>
  <dgm:cxnLst>
    <dgm:cxn modelId="{469D9E10-D5AE-4282-8C18-0F5596C6E3FD}" type="presOf" srcId="{04F67A0B-FA37-4CB3-96A8-2D22AD7E447E}" destId="{EDE6A68C-BE2F-40DA-A45E-2AFCE27C1067}" srcOrd="0" destOrd="0" presId="urn:microsoft.com/office/officeart/2005/8/layout/hierarchy3"/>
    <dgm:cxn modelId="{8EB43D18-1BB9-4041-8F1C-978056E6A073}" type="presOf" srcId="{D77EC6A9-68AE-46EE-9DA8-DEBB9A7EC48D}" destId="{6DB8D646-9BF6-4FED-9B7B-B2490884FCAD}" srcOrd="0" destOrd="0" presId="urn:microsoft.com/office/officeart/2005/8/layout/hierarchy3"/>
    <dgm:cxn modelId="{72FFAB1D-4407-49AD-998C-4E0D19B25AE2}" srcId="{E57F232F-00FD-4053-A362-379DB76AC2DF}" destId="{04F67A0B-FA37-4CB3-96A8-2D22AD7E447E}" srcOrd="1" destOrd="0" parTransId="{19F2F83F-4638-4AB0-9E77-0F9414F08838}" sibTransId="{53763F72-BD7D-43A6-99C7-B51A4262971E}"/>
    <dgm:cxn modelId="{7108BA2E-44BA-41B5-BD60-393E52A276E0}" type="presOf" srcId="{BC82B3AC-6016-410D-A362-42A24C903E75}" destId="{5626853F-F17D-49E1-9A2F-30440C34D72C}" srcOrd="0" destOrd="0" presId="urn:microsoft.com/office/officeart/2005/8/layout/hierarchy3"/>
    <dgm:cxn modelId="{14AC3239-CC95-49AB-8319-F77841561C26}" srcId="{E57F232F-00FD-4053-A362-379DB76AC2DF}" destId="{26CE85A0-23C5-4284-9E33-DB4CEBDB090B}" srcOrd="0" destOrd="0" parTransId="{D77EC6A9-68AE-46EE-9DA8-DEBB9A7EC48D}" sibTransId="{5B6EF1BC-FC01-4E74-8852-75E8E45243D4}"/>
    <dgm:cxn modelId="{5094933B-EBD1-466B-B7D8-837B81BDAEAB}" srcId="{BC82B3AC-6016-410D-A362-42A24C903E75}" destId="{0C412F5F-4E27-40A7-9E34-0F9076C04BAA}" srcOrd="0" destOrd="0" parTransId="{DA64AA70-620A-41F3-B0A3-6BEA3F77FD0D}" sibTransId="{F4D4E27E-2AF9-4FFB-9C25-BCF683C8DA36}"/>
    <dgm:cxn modelId="{03A20D61-BB8B-4DF0-8CA6-BD48209ECC26}" type="presOf" srcId="{ED7123E2-80E2-4D94-B1B6-5F0FDE9C7A24}" destId="{6F2EB376-D02D-4CB4-AC96-D1715AAAA3AA}" srcOrd="0" destOrd="0" presId="urn:microsoft.com/office/officeart/2005/8/layout/hierarchy3"/>
    <dgm:cxn modelId="{2DEE4766-85E4-4EFA-8B21-AC7439E2A32E}" srcId="{BC82B3AC-6016-410D-A362-42A24C903E75}" destId="{E57F232F-00FD-4053-A362-379DB76AC2DF}" srcOrd="1" destOrd="0" parTransId="{7ED4396F-BA56-48A3-ACFB-6FFF4388E066}" sibTransId="{DA070335-5489-417D-9EA4-0B5D42074B8A}"/>
    <dgm:cxn modelId="{58815C70-0C77-4099-89E2-15BE6FC6CB1D}" type="presOf" srcId="{4719CB33-F7A4-4080-9EC6-19D63732707A}" destId="{A8DAFB6D-4182-45CD-BC20-FAC0698A90AE}" srcOrd="0" destOrd="0" presId="urn:microsoft.com/office/officeart/2005/8/layout/hierarchy3"/>
    <dgm:cxn modelId="{62566957-AF37-4E21-B6E8-EFA9BCE3FA33}" type="presOf" srcId="{0C412F5F-4E27-40A7-9E34-0F9076C04BAA}" destId="{C3E860F5-49F6-4D4D-9D13-14A403FCCFE1}" srcOrd="1" destOrd="0" presId="urn:microsoft.com/office/officeart/2005/8/layout/hierarchy3"/>
    <dgm:cxn modelId="{68B52988-D4C1-47B5-A85A-4701A945A4CF}" type="presOf" srcId="{26CE85A0-23C5-4284-9E33-DB4CEBDB090B}" destId="{4290AA8C-A865-4B1C-8633-B3FB5C3F46AD}" srcOrd="0" destOrd="0" presId="urn:microsoft.com/office/officeart/2005/8/layout/hierarchy3"/>
    <dgm:cxn modelId="{E2536B8A-42FD-44B6-A190-393BC40FECD0}" type="presOf" srcId="{E57F232F-00FD-4053-A362-379DB76AC2DF}" destId="{B5589691-DAC8-4790-A16E-E8F7C8B190B9}" srcOrd="0" destOrd="0" presId="urn:microsoft.com/office/officeart/2005/8/layout/hierarchy3"/>
    <dgm:cxn modelId="{DF59E296-8215-4123-B67E-0F8920B17AFD}" srcId="{0C412F5F-4E27-40A7-9E34-0F9076C04BAA}" destId="{AD764D4F-6F4D-4EC0-AF5F-394494B83657}" srcOrd="0" destOrd="0" parTransId="{4719CB33-F7A4-4080-9EC6-19D63732707A}" sibTransId="{CCDE8211-C954-44D3-9C62-9CE96AE6F1B0}"/>
    <dgm:cxn modelId="{FCF52DAA-3858-4092-ADD1-ADCB9A640CB9}" type="presOf" srcId="{AD764D4F-6F4D-4EC0-AF5F-394494B83657}" destId="{1BD9F2EE-5D91-4455-B5B5-3D2BEDF58AF4}" srcOrd="0" destOrd="0" presId="urn:microsoft.com/office/officeart/2005/8/layout/hierarchy3"/>
    <dgm:cxn modelId="{691E8DAE-7959-42AA-9E84-675CEFEAEB39}" type="presOf" srcId="{E57F232F-00FD-4053-A362-379DB76AC2DF}" destId="{5AC56796-70F7-40AB-A4DE-04D4247E7016}" srcOrd="1" destOrd="0" presId="urn:microsoft.com/office/officeart/2005/8/layout/hierarchy3"/>
    <dgm:cxn modelId="{0DA651AF-0C1D-4DBB-B32D-99B653C8064B}" type="presOf" srcId="{19F2F83F-4638-4AB0-9E77-0F9414F08838}" destId="{07333205-8145-40C0-B2C2-8E2D34895214}" srcOrd="0" destOrd="0" presId="urn:microsoft.com/office/officeart/2005/8/layout/hierarchy3"/>
    <dgm:cxn modelId="{9DA9BDB3-F4B9-454A-9C1E-4D72FE4B82A8}" type="presOf" srcId="{78AF4FFB-2915-499D-9530-B86B99154FE4}" destId="{E72A4E3F-8E5A-4BBC-9E30-72309D26E507}" srcOrd="0" destOrd="0" presId="urn:microsoft.com/office/officeart/2005/8/layout/hierarchy3"/>
    <dgm:cxn modelId="{367156B8-BF19-4206-A0B4-CA23FD804572}" type="presOf" srcId="{0C412F5F-4E27-40A7-9E34-0F9076C04BAA}" destId="{A2800B84-CA33-4F4E-8A91-C27EF151DD99}" srcOrd="0" destOrd="0" presId="urn:microsoft.com/office/officeart/2005/8/layout/hierarchy3"/>
    <dgm:cxn modelId="{FBB402CB-0329-4F7D-B04C-6BC713D250F2}" srcId="{0C412F5F-4E27-40A7-9E34-0F9076C04BAA}" destId="{ED7123E2-80E2-4D94-B1B6-5F0FDE9C7A24}" srcOrd="1" destOrd="0" parTransId="{78AF4FFB-2915-499D-9530-B86B99154FE4}" sibTransId="{05A1F177-0556-4BED-8B77-D9D836F53112}"/>
    <dgm:cxn modelId="{AA3BC7EE-D116-4394-8EA9-F425EA3D6F44}" type="presParOf" srcId="{5626853F-F17D-49E1-9A2F-30440C34D72C}" destId="{9150336E-D677-462D-9854-98E8D02A0678}" srcOrd="0" destOrd="0" presId="urn:microsoft.com/office/officeart/2005/8/layout/hierarchy3"/>
    <dgm:cxn modelId="{DBF2FED2-ABBD-4223-BDB3-33D928780EC6}" type="presParOf" srcId="{9150336E-D677-462D-9854-98E8D02A0678}" destId="{6E41C93E-8C2F-4084-B7E1-E997F73DC1DE}" srcOrd="0" destOrd="0" presId="urn:microsoft.com/office/officeart/2005/8/layout/hierarchy3"/>
    <dgm:cxn modelId="{D9063C9B-F901-487B-8ABC-FA417C37448D}" type="presParOf" srcId="{6E41C93E-8C2F-4084-B7E1-E997F73DC1DE}" destId="{A2800B84-CA33-4F4E-8A91-C27EF151DD99}" srcOrd="0" destOrd="0" presId="urn:microsoft.com/office/officeart/2005/8/layout/hierarchy3"/>
    <dgm:cxn modelId="{1346F18B-7CCF-422A-9D4A-2E2E7E485D65}" type="presParOf" srcId="{6E41C93E-8C2F-4084-B7E1-E997F73DC1DE}" destId="{C3E860F5-49F6-4D4D-9D13-14A403FCCFE1}" srcOrd="1" destOrd="0" presId="urn:microsoft.com/office/officeart/2005/8/layout/hierarchy3"/>
    <dgm:cxn modelId="{7DB909DA-BD2C-478D-B514-C0951B3C7B6C}" type="presParOf" srcId="{9150336E-D677-462D-9854-98E8D02A0678}" destId="{32EA3748-3D7F-4809-84AD-17D26C89055A}" srcOrd="1" destOrd="0" presId="urn:microsoft.com/office/officeart/2005/8/layout/hierarchy3"/>
    <dgm:cxn modelId="{1B8ABD49-52F8-43EC-9DF5-C69871F97FBD}" type="presParOf" srcId="{32EA3748-3D7F-4809-84AD-17D26C89055A}" destId="{A8DAFB6D-4182-45CD-BC20-FAC0698A90AE}" srcOrd="0" destOrd="0" presId="urn:microsoft.com/office/officeart/2005/8/layout/hierarchy3"/>
    <dgm:cxn modelId="{A768CCE8-176C-4D6E-9901-09A650B2BFC9}" type="presParOf" srcId="{32EA3748-3D7F-4809-84AD-17D26C89055A}" destId="{1BD9F2EE-5D91-4455-B5B5-3D2BEDF58AF4}" srcOrd="1" destOrd="0" presId="urn:microsoft.com/office/officeart/2005/8/layout/hierarchy3"/>
    <dgm:cxn modelId="{9177993E-7166-4121-A65C-2D767FC5C253}" type="presParOf" srcId="{32EA3748-3D7F-4809-84AD-17D26C89055A}" destId="{E72A4E3F-8E5A-4BBC-9E30-72309D26E507}" srcOrd="2" destOrd="0" presId="urn:microsoft.com/office/officeart/2005/8/layout/hierarchy3"/>
    <dgm:cxn modelId="{2809335D-5E9F-43AD-BD98-27DE17E4C39B}" type="presParOf" srcId="{32EA3748-3D7F-4809-84AD-17D26C89055A}" destId="{6F2EB376-D02D-4CB4-AC96-D1715AAAA3AA}" srcOrd="3" destOrd="0" presId="urn:microsoft.com/office/officeart/2005/8/layout/hierarchy3"/>
    <dgm:cxn modelId="{694D2EC7-C01E-4A8D-9EF1-93D1C20AA43F}" type="presParOf" srcId="{5626853F-F17D-49E1-9A2F-30440C34D72C}" destId="{267AF9D0-5BFF-4AD5-9EEF-D81A111AAED6}" srcOrd="1" destOrd="0" presId="urn:microsoft.com/office/officeart/2005/8/layout/hierarchy3"/>
    <dgm:cxn modelId="{15DE9F27-4540-435A-AAEF-5CC63514C8AA}" type="presParOf" srcId="{267AF9D0-5BFF-4AD5-9EEF-D81A111AAED6}" destId="{3B11A902-540F-4CEF-B2E7-3FAE7380FEFA}" srcOrd="0" destOrd="0" presId="urn:microsoft.com/office/officeart/2005/8/layout/hierarchy3"/>
    <dgm:cxn modelId="{C664BCC2-70A1-4C0C-8D05-F55D69D3B57C}" type="presParOf" srcId="{3B11A902-540F-4CEF-B2E7-3FAE7380FEFA}" destId="{B5589691-DAC8-4790-A16E-E8F7C8B190B9}" srcOrd="0" destOrd="0" presId="urn:microsoft.com/office/officeart/2005/8/layout/hierarchy3"/>
    <dgm:cxn modelId="{516ECE10-D05E-4F6A-95E5-6881DC5C5D65}" type="presParOf" srcId="{3B11A902-540F-4CEF-B2E7-3FAE7380FEFA}" destId="{5AC56796-70F7-40AB-A4DE-04D4247E7016}" srcOrd="1" destOrd="0" presId="urn:microsoft.com/office/officeart/2005/8/layout/hierarchy3"/>
    <dgm:cxn modelId="{C7BA3200-1D06-4C09-AE49-283DB8477160}" type="presParOf" srcId="{267AF9D0-5BFF-4AD5-9EEF-D81A111AAED6}" destId="{810D0BDE-F360-41CC-91B7-43C63839CAFF}" srcOrd="1" destOrd="0" presId="urn:microsoft.com/office/officeart/2005/8/layout/hierarchy3"/>
    <dgm:cxn modelId="{D5C75448-B1C7-4400-9EF2-4A6CF530DCAB}" type="presParOf" srcId="{810D0BDE-F360-41CC-91B7-43C63839CAFF}" destId="{6DB8D646-9BF6-4FED-9B7B-B2490884FCAD}" srcOrd="0" destOrd="0" presId="urn:microsoft.com/office/officeart/2005/8/layout/hierarchy3"/>
    <dgm:cxn modelId="{F722A084-A140-4ADD-B39D-BD25815D0D67}" type="presParOf" srcId="{810D0BDE-F360-41CC-91B7-43C63839CAFF}" destId="{4290AA8C-A865-4B1C-8633-B3FB5C3F46AD}" srcOrd="1" destOrd="0" presId="urn:microsoft.com/office/officeart/2005/8/layout/hierarchy3"/>
    <dgm:cxn modelId="{59AA33FD-840C-432A-8E9B-D59BDC44FCF7}" type="presParOf" srcId="{810D0BDE-F360-41CC-91B7-43C63839CAFF}" destId="{07333205-8145-40C0-B2C2-8E2D34895214}" srcOrd="2" destOrd="0" presId="urn:microsoft.com/office/officeart/2005/8/layout/hierarchy3"/>
    <dgm:cxn modelId="{2CDEAA26-9599-4A86-86E0-B31149B0FB06}" type="presParOf" srcId="{810D0BDE-F360-41CC-91B7-43C63839CAFF}" destId="{EDE6A68C-BE2F-40DA-A45E-2AFCE27C106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5C9F73-4052-4426-A043-FF33C6C37BB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ru-RU"/>
        </a:p>
      </dgm:t>
    </dgm:pt>
    <dgm:pt modelId="{7594C5C9-C9EB-4B0C-9404-9A371362FB39}">
      <dgm:prSet phldrT="[Текст]"/>
      <dgm:spPr/>
      <dgm:t>
        <a:bodyPr/>
        <a:lstStyle/>
        <a:p>
          <a:r>
            <a:rPr lang="ru-RU" dirty="0"/>
            <a:t>Методы психологической активизации творчества</a:t>
          </a:r>
        </a:p>
      </dgm:t>
    </dgm:pt>
    <dgm:pt modelId="{25D36AB2-9EE1-4C82-9D8E-A0C40BC19B62}" type="parTrans" cxnId="{197B058D-650B-4DD2-A8CD-950902239CCC}">
      <dgm:prSet/>
      <dgm:spPr/>
      <dgm:t>
        <a:bodyPr/>
        <a:lstStyle/>
        <a:p>
          <a:endParaRPr lang="ru-RU"/>
        </a:p>
      </dgm:t>
    </dgm:pt>
    <dgm:pt modelId="{A225CBB9-4E2E-4186-9930-9B0EFE78927D}" type="sibTrans" cxnId="{197B058D-650B-4DD2-A8CD-950902239CCC}">
      <dgm:prSet/>
      <dgm:spPr/>
      <dgm:t>
        <a:bodyPr/>
        <a:lstStyle/>
        <a:p>
          <a:endParaRPr lang="ru-RU"/>
        </a:p>
      </dgm:t>
    </dgm:pt>
    <dgm:pt modelId="{AEB91B95-13DF-4371-A5DE-8CC8C8FBA33D}">
      <dgm:prSet phldrT="[Текст]"/>
      <dgm:spPr/>
      <dgm:t>
        <a:bodyPr/>
        <a:lstStyle/>
        <a:p>
          <a:r>
            <a:rPr lang="ru-RU" dirty="0"/>
            <a:t>Метод мозговой атаки и его модификации</a:t>
          </a:r>
        </a:p>
      </dgm:t>
    </dgm:pt>
    <dgm:pt modelId="{3D1A249D-F8AC-4770-80DF-FB113BF376AC}" type="parTrans" cxnId="{4CEB274C-F2CA-49D3-8DF3-F9593C9367D2}">
      <dgm:prSet/>
      <dgm:spPr/>
      <dgm:t>
        <a:bodyPr/>
        <a:lstStyle/>
        <a:p>
          <a:endParaRPr lang="ru-RU"/>
        </a:p>
      </dgm:t>
    </dgm:pt>
    <dgm:pt modelId="{322D21D9-89F1-4ADA-BF6E-C24353C8C7E3}" type="sibTrans" cxnId="{4CEB274C-F2CA-49D3-8DF3-F9593C9367D2}">
      <dgm:prSet/>
      <dgm:spPr/>
      <dgm:t>
        <a:bodyPr/>
        <a:lstStyle/>
        <a:p>
          <a:endParaRPr lang="ru-RU"/>
        </a:p>
      </dgm:t>
    </dgm:pt>
    <dgm:pt modelId="{6C1EC5D5-5D16-401F-9E4E-99D4C89D8EC4}">
      <dgm:prSet phldrT="[Текст]"/>
      <dgm:spPr/>
      <dgm:t>
        <a:bodyPr/>
        <a:lstStyle/>
        <a:p>
          <a:r>
            <a:rPr lang="ru-RU" dirty="0"/>
            <a:t>Метод фокальных объектов и его модификации</a:t>
          </a:r>
        </a:p>
      </dgm:t>
    </dgm:pt>
    <dgm:pt modelId="{7A0511F4-3B3E-4689-A9B6-BCA42DE51550}" type="parTrans" cxnId="{4C273243-FFEC-4DCC-AC32-512AB5F9C997}">
      <dgm:prSet/>
      <dgm:spPr/>
      <dgm:t>
        <a:bodyPr/>
        <a:lstStyle/>
        <a:p>
          <a:endParaRPr lang="ru-RU"/>
        </a:p>
      </dgm:t>
    </dgm:pt>
    <dgm:pt modelId="{30F25B5F-3BA9-4D1B-9DB0-EE7C224EA01C}" type="sibTrans" cxnId="{4C273243-FFEC-4DCC-AC32-512AB5F9C997}">
      <dgm:prSet/>
      <dgm:spPr/>
      <dgm:t>
        <a:bodyPr/>
        <a:lstStyle/>
        <a:p>
          <a:endParaRPr lang="ru-RU"/>
        </a:p>
      </dgm:t>
    </dgm:pt>
    <dgm:pt modelId="{9A47E083-DB7F-4FCA-89B5-1AB4A872ABAF}">
      <dgm:prSet phldrT="[Текст]"/>
      <dgm:spPr/>
      <dgm:t>
        <a:bodyPr/>
        <a:lstStyle/>
        <a:p>
          <a:r>
            <a:rPr lang="ru-RU" dirty="0"/>
            <a:t>Методы систематизации поиска</a:t>
          </a:r>
        </a:p>
      </dgm:t>
    </dgm:pt>
    <dgm:pt modelId="{9A27A19D-EDB0-47A1-8E50-21D34084AF65}" type="parTrans" cxnId="{5A727129-8A69-4CE0-B766-6B8C33EA9F3B}">
      <dgm:prSet/>
      <dgm:spPr/>
      <dgm:t>
        <a:bodyPr/>
        <a:lstStyle/>
        <a:p>
          <a:endParaRPr lang="ru-RU"/>
        </a:p>
      </dgm:t>
    </dgm:pt>
    <dgm:pt modelId="{DB1B5DD4-3355-42F5-B241-8BEDFEF70A81}" type="sibTrans" cxnId="{5A727129-8A69-4CE0-B766-6B8C33EA9F3B}">
      <dgm:prSet/>
      <dgm:spPr/>
      <dgm:t>
        <a:bodyPr/>
        <a:lstStyle/>
        <a:p>
          <a:endParaRPr lang="ru-RU"/>
        </a:p>
      </dgm:t>
    </dgm:pt>
    <dgm:pt modelId="{558001EE-BE98-4BAD-964D-6B89B4432693}">
      <dgm:prSet phldrT="[Текст]"/>
      <dgm:spPr/>
      <dgm:t>
        <a:bodyPr/>
        <a:lstStyle/>
        <a:p>
          <a:r>
            <a:rPr lang="ru-RU" dirty="0"/>
            <a:t>Морфологический анализ и его модификации</a:t>
          </a:r>
        </a:p>
      </dgm:t>
    </dgm:pt>
    <dgm:pt modelId="{47982498-BF41-4D1D-950F-C059D47A1FC2}" type="parTrans" cxnId="{217F40BA-271E-4B0D-97E3-C477328AFA59}">
      <dgm:prSet/>
      <dgm:spPr/>
      <dgm:t>
        <a:bodyPr/>
        <a:lstStyle/>
        <a:p>
          <a:endParaRPr lang="ru-RU"/>
        </a:p>
      </dgm:t>
    </dgm:pt>
    <dgm:pt modelId="{83AAAB89-7808-4D1A-88F9-3998A6E3B935}" type="sibTrans" cxnId="{217F40BA-271E-4B0D-97E3-C477328AFA59}">
      <dgm:prSet/>
      <dgm:spPr/>
      <dgm:t>
        <a:bodyPr/>
        <a:lstStyle/>
        <a:p>
          <a:endParaRPr lang="ru-RU"/>
        </a:p>
      </dgm:t>
    </dgm:pt>
    <dgm:pt modelId="{CCE03B3C-8805-4C51-BF64-BC1F28147A70}">
      <dgm:prSet phldrT="[Текст]"/>
      <dgm:spPr/>
      <dgm:t>
        <a:bodyPr/>
        <a:lstStyle/>
        <a:p>
          <a:r>
            <a:rPr lang="ru-RU" dirty="0"/>
            <a:t>Списки контрольных вопросов и т.д.</a:t>
          </a:r>
        </a:p>
      </dgm:t>
    </dgm:pt>
    <dgm:pt modelId="{BB0820EC-BC9C-4E71-92EB-FAEA3FC7FD39}" type="parTrans" cxnId="{1D7A6925-B085-4019-80D0-096DC0427627}">
      <dgm:prSet/>
      <dgm:spPr/>
      <dgm:t>
        <a:bodyPr/>
        <a:lstStyle/>
        <a:p>
          <a:endParaRPr lang="ru-RU"/>
        </a:p>
      </dgm:t>
    </dgm:pt>
    <dgm:pt modelId="{073EC3A4-F2DF-4C77-A2B5-14B68725AD9C}" type="sibTrans" cxnId="{1D7A6925-B085-4019-80D0-096DC0427627}">
      <dgm:prSet/>
      <dgm:spPr/>
      <dgm:t>
        <a:bodyPr/>
        <a:lstStyle/>
        <a:p>
          <a:endParaRPr lang="ru-RU"/>
        </a:p>
      </dgm:t>
    </dgm:pt>
    <dgm:pt modelId="{B62EADCF-B166-4B48-BB09-3E67C6E7BE45}">
      <dgm:prSet phldrT="[Текст]"/>
      <dgm:spPr/>
      <dgm:t>
        <a:bodyPr/>
        <a:lstStyle/>
        <a:p>
          <a:r>
            <a:rPr lang="ru-RU" dirty="0"/>
            <a:t>Модели информационного взаимодействия </a:t>
          </a:r>
        </a:p>
      </dgm:t>
    </dgm:pt>
    <dgm:pt modelId="{BA900C52-7F03-4774-8966-32965AEF6D00}" type="parTrans" cxnId="{190BB895-66F6-404A-B14F-A6C247E5FE02}">
      <dgm:prSet/>
      <dgm:spPr/>
      <dgm:t>
        <a:bodyPr/>
        <a:lstStyle/>
        <a:p>
          <a:endParaRPr lang="ru-RU"/>
        </a:p>
      </dgm:t>
    </dgm:pt>
    <dgm:pt modelId="{A529E858-AC9E-4A13-A492-BCB2B97032D1}" type="sibTrans" cxnId="{190BB895-66F6-404A-B14F-A6C247E5FE02}">
      <dgm:prSet/>
      <dgm:spPr/>
      <dgm:t>
        <a:bodyPr/>
        <a:lstStyle/>
        <a:p>
          <a:endParaRPr lang="ru-RU"/>
        </a:p>
      </dgm:t>
    </dgm:pt>
    <dgm:pt modelId="{285B925D-B285-4112-B3FB-98BFD101E01A}">
      <dgm:prSet phldrT="[Текст]"/>
      <dgm:spPr/>
      <dgm:t>
        <a:bodyPr/>
        <a:lstStyle/>
        <a:p>
          <a:r>
            <a:rPr lang="ru-RU" dirty="0"/>
            <a:t>Метод «</a:t>
          </a:r>
          <a:r>
            <a:rPr lang="ru-RU" dirty="0" err="1"/>
            <a:t>Дельфи</a:t>
          </a:r>
          <a:r>
            <a:rPr lang="ru-RU" dirty="0"/>
            <a:t>» и его модификации</a:t>
          </a:r>
        </a:p>
      </dgm:t>
    </dgm:pt>
    <dgm:pt modelId="{6CE47B0A-3BFB-4232-8C1D-BFA67C85E224}" type="parTrans" cxnId="{6961E65D-847B-44FC-B707-0E5838C6F1AB}">
      <dgm:prSet/>
      <dgm:spPr/>
      <dgm:t>
        <a:bodyPr/>
        <a:lstStyle/>
        <a:p>
          <a:endParaRPr lang="ru-RU"/>
        </a:p>
      </dgm:t>
    </dgm:pt>
    <dgm:pt modelId="{47E3779A-E64F-45BE-863B-EA35660FA6F9}" type="sibTrans" cxnId="{6961E65D-847B-44FC-B707-0E5838C6F1AB}">
      <dgm:prSet/>
      <dgm:spPr/>
      <dgm:t>
        <a:bodyPr/>
        <a:lstStyle/>
        <a:p>
          <a:endParaRPr lang="ru-RU"/>
        </a:p>
      </dgm:t>
    </dgm:pt>
    <dgm:pt modelId="{0B8289A0-67E8-4950-A735-3C65B50D888C}">
      <dgm:prSet phldrT="[Текст]"/>
      <dgm:spPr/>
      <dgm:t>
        <a:bodyPr/>
        <a:lstStyle/>
        <a:p>
          <a:r>
            <a:rPr lang="ru-RU" dirty="0"/>
            <a:t>Экспертное прогнозирование с использованием процедур ПАТТЕРН, ПРОФАЙЛ, КВЕСТ, МАИ, метод прогнозного графа, метод решающих матриц, метод перекрёстного воздействия и др.</a:t>
          </a:r>
        </a:p>
      </dgm:t>
    </dgm:pt>
    <dgm:pt modelId="{FEB662E1-7804-445C-AA6A-E1F5E1167E5A}" type="parTrans" cxnId="{A1B2C4D6-1ED3-4C8B-9BA0-C914612999EA}">
      <dgm:prSet/>
      <dgm:spPr/>
      <dgm:t>
        <a:bodyPr/>
        <a:lstStyle/>
        <a:p>
          <a:endParaRPr lang="ru-RU"/>
        </a:p>
      </dgm:t>
    </dgm:pt>
    <dgm:pt modelId="{97F71095-193A-4D3A-8DF1-49CC88F9CFD9}" type="sibTrans" cxnId="{A1B2C4D6-1ED3-4C8B-9BA0-C914612999EA}">
      <dgm:prSet/>
      <dgm:spPr/>
      <dgm:t>
        <a:bodyPr/>
        <a:lstStyle/>
        <a:p>
          <a:endParaRPr lang="ru-RU"/>
        </a:p>
      </dgm:t>
    </dgm:pt>
    <dgm:pt modelId="{9ED3EB61-867A-4A8D-B928-173E89D57A56}">
      <dgm:prSet phldrT="[Текст]"/>
      <dgm:spPr/>
      <dgm:t>
        <a:bodyPr/>
        <a:lstStyle/>
        <a:p>
          <a:r>
            <a:rPr lang="ru-RU" dirty="0"/>
            <a:t>Методы, реализующие принцип системного подхода</a:t>
          </a:r>
        </a:p>
      </dgm:t>
    </dgm:pt>
    <dgm:pt modelId="{FA07DB0F-2B8D-4841-82F0-C6944D4F22B9}" type="parTrans" cxnId="{BC26777A-7523-44E7-9E96-BFA6A20268C7}">
      <dgm:prSet/>
      <dgm:spPr/>
      <dgm:t>
        <a:bodyPr/>
        <a:lstStyle/>
        <a:p>
          <a:endParaRPr lang="ru-RU"/>
        </a:p>
      </dgm:t>
    </dgm:pt>
    <dgm:pt modelId="{D1642778-7230-4367-B841-0498104A7FF5}" type="sibTrans" cxnId="{BC26777A-7523-44E7-9E96-BFA6A20268C7}">
      <dgm:prSet/>
      <dgm:spPr/>
      <dgm:t>
        <a:bodyPr/>
        <a:lstStyle/>
        <a:p>
          <a:endParaRPr lang="ru-RU"/>
        </a:p>
      </dgm:t>
    </dgm:pt>
    <dgm:pt modelId="{89399F2D-ECDE-49F1-8A6C-FAC89A372282}">
      <dgm:prSet phldrT="[Текст]"/>
      <dgm:spPr/>
      <dgm:t>
        <a:bodyPr/>
        <a:lstStyle/>
        <a:p>
          <a:r>
            <a:rPr lang="ru-RU" dirty="0"/>
            <a:t>Методы построения экспертных сценариев и его модификации</a:t>
          </a:r>
        </a:p>
      </dgm:t>
    </dgm:pt>
    <dgm:pt modelId="{81690E7F-3753-482F-9262-AC7FB541E229}" type="parTrans" cxnId="{D8FB4C2D-61C3-4F85-A1B5-3B97731ED38B}">
      <dgm:prSet/>
      <dgm:spPr/>
      <dgm:t>
        <a:bodyPr/>
        <a:lstStyle/>
        <a:p>
          <a:endParaRPr lang="ru-RU"/>
        </a:p>
      </dgm:t>
    </dgm:pt>
    <dgm:pt modelId="{4133922D-9867-4CB6-BD01-6E6C29C73318}" type="sibTrans" cxnId="{D8FB4C2D-61C3-4F85-A1B5-3B97731ED38B}">
      <dgm:prSet/>
      <dgm:spPr/>
      <dgm:t>
        <a:bodyPr/>
        <a:lstStyle/>
        <a:p>
          <a:endParaRPr lang="ru-RU"/>
        </a:p>
      </dgm:t>
    </dgm:pt>
    <dgm:pt modelId="{DD4A6862-E6F0-49F8-B469-6A0A0AD12352}">
      <dgm:prSet phldrT="[Текст]"/>
      <dgm:spPr/>
      <dgm:t>
        <a:bodyPr/>
        <a:lstStyle/>
        <a:p>
          <a:endParaRPr lang="ru-RU" dirty="0"/>
        </a:p>
      </dgm:t>
    </dgm:pt>
    <dgm:pt modelId="{F60B2DCA-24E1-4D24-8D45-9024828A403F}" type="parTrans" cxnId="{DBA253CB-C8D9-468B-93E3-0E0883D8CB82}">
      <dgm:prSet/>
      <dgm:spPr/>
      <dgm:t>
        <a:bodyPr/>
        <a:lstStyle/>
        <a:p>
          <a:endParaRPr lang="ru-RU"/>
        </a:p>
      </dgm:t>
    </dgm:pt>
    <dgm:pt modelId="{2B2C69A8-8555-493A-B686-D8BB061E5298}" type="sibTrans" cxnId="{DBA253CB-C8D9-468B-93E3-0E0883D8CB82}">
      <dgm:prSet/>
      <dgm:spPr/>
      <dgm:t>
        <a:bodyPr/>
        <a:lstStyle/>
        <a:p>
          <a:endParaRPr lang="ru-RU"/>
        </a:p>
      </dgm:t>
    </dgm:pt>
    <dgm:pt modelId="{AC395156-8396-4BB2-B5CD-2C4A9EFD79A2}">
      <dgm:prSet phldrT="[Текст]"/>
      <dgm:spPr/>
      <dgm:t>
        <a:bodyPr/>
        <a:lstStyle/>
        <a:p>
          <a:r>
            <a:rPr lang="ru-RU" dirty="0"/>
            <a:t>Все остальные процедуры комплексного решения проблем</a:t>
          </a:r>
        </a:p>
      </dgm:t>
    </dgm:pt>
    <dgm:pt modelId="{38B5B814-E496-4005-986C-E1054B90BA11}" type="parTrans" cxnId="{262095B6-3B78-4ED3-BAD5-94F5B182F760}">
      <dgm:prSet/>
      <dgm:spPr/>
      <dgm:t>
        <a:bodyPr/>
        <a:lstStyle/>
        <a:p>
          <a:endParaRPr lang="ru-RU"/>
        </a:p>
      </dgm:t>
    </dgm:pt>
    <dgm:pt modelId="{50548FD9-AD3F-4B21-8D06-822CFBA598B3}" type="sibTrans" cxnId="{262095B6-3B78-4ED3-BAD5-94F5B182F760}">
      <dgm:prSet/>
      <dgm:spPr/>
      <dgm:t>
        <a:bodyPr/>
        <a:lstStyle/>
        <a:p>
          <a:endParaRPr lang="ru-RU"/>
        </a:p>
      </dgm:t>
    </dgm:pt>
    <dgm:pt modelId="{63A6C069-5A43-4342-84E3-214862804158}">
      <dgm:prSet phldrT="[Текст]"/>
      <dgm:spPr/>
      <dgm:t>
        <a:bodyPr/>
        <a:lstStyle/>
        <a:p>
          <a:r>
            <a:rPr lang="ru-RU" dirty="0"/>
            <a:t>Метод ситуационного анализа и его модификации</a:t>
          </a:r>
        </a:p>
      </dgm:t>
    </dgm:pt>
    <dgm:pt modelId="{5561F070-43C1-495E-8AE1-0863281683C9}" type="parTrans" cxnId="{03817D99-D524-4CEB-91B8-5FCB07C1F513}">
      <dgm:prSet/>
      <dgm:spPr/>
      <dgm:t>
        <a:bodyPr/>
        <a:lstStyle/>
        <a:p>
          <a:endParaRPr lang="ru-RU"/>
        </a:p>
      </dgm:t>
    </dgm:pt>
    <dgm:pt modelId="{EA3937AE-801A-41A5-B97D-CDFD8176DF44}" type="sibTrans" cxnId="{03817D99-D524-4CEB-91B8-5FCB07C1F513}">
      <dgm:prSet/>
      <dgm:spPr/>
      <dgm:t>
        <a:bodyPr/>
        <a:lstStyle/>
        <a:p>
          <a:endParaRPr lang="ru-RU"/>
        </a:p>
      </dgm:t>
    </dgm:pt>
    <dgm:pt modelId="{DA64697B-EA25-4ED6-BA14-243083D2A156}" type="pres">
      <dgm:prSet presAssocID="{085C9F73-4052-4426-A043-FF33C6C37BBA}" presName="Name0" presStyleCnt="0">
        <dgm:presLayoutVars>
          <dgm:dir/>
          <dgm:animLvl val="lvl"/>
          <dgm:resizeHandles val="exact"/>
        </dgm:presLayoutVars>
      </dgm:prSet>
      <dgm:spPr/>
    </dgm:pt>
    <dgm:pt modelId="{47DB18C8-F96E-4223-AB98-A64A42FCA98E}" type="pres">
      <dgm:prSet presAssocID="{7594C5C9-C9EB-4B0C-9404-9A371362FB39}" presName="linNode" presStyleCnt="0"/>
      <dgm:spPr/>
    </dgm:pt>
    <dgm:pt modelId="{F0D2B4EB-B0B4-4FC5-B6CF-7CF512CD898D}" type="pres">
      <dgm:prSet presAssocID="{7594C5C9-C9EB-4B0C-9404-9A371362FB39}" presName="parentText" presStyleLbl="node1" presStyleIdx="0" presStyleCnt="5">
        <dgm:presLayoutVars>
          <dgm:chMax val="1"/>
          <dgm:bulletEnabled val="1"/>
        </dgm:presLayoutVars>
      </dgm:prSet>
      <dgm:spPr/>
    </dgm:pt>
    <dgm:pt modelId="{D2D1E945-8A6E-4DCC-A4EC-C6469EEF987F}" type="pres">
      <dgm:prSet presAssocID="{7594C5C9-C9EB-4B0C-9404-9A371362FB39}" presName="descendantText" presStyleLbl="alignAccFollowNode1" presStyleIdx="0" presStyleCnt="5" custLinFactNeighborX="3633" custLinFactNeighborY="5022">
        <dgm:presLayoutVars>
          <dgm:bulletEnabled val="1"/>
        </dgm:presLayoutVars>
      </dgm:prSet>
      <dgm:spPr/>
    </dgm:pt>
    <dgm:pt modelId="{4A3D74BB-513F-4A95-ACAB-69C164446512}" type="pres">
      <dgm:prSet presAssocID="{A225CBB9-4E2E-4186-9930-9B0EFE78927D}" presName="sp" presStyleCnt="0"/>
      <dgm:spPr/>
    </dgm:pt>
    <dgm:pt modelId="{E2DB8E59-7E25-451A-AE58-40DFF552B32B}" type="pres">
      <dgm:prSet presAssocID="{9A47E083-DB7F-4FCA-89B5-1AB4A872ABAF}" presName="linNode" presStyleCnt="0"/>
      <dgm:spPr/>
    </dgm:pt>
    <dgm:pt modelId="{B9B7ADA6-B208-4636-90A8-39846F01C575}" type="pres">
      <dgm:prSet presAssocID="{9A47E083-DB7F-4FCA-89B5-1AB4A872ABAF}" presName="parentText" presStyleLbl="node1" presStyleIdx="1" presStyleCnt="5" custLinFactNeighborX="-871">
        <dgm:presLayoutVars>
          <dgm:chMax val="1"/>
          <dgm:bulletEnabled val="1"/>
        </dgm:presLayoutVars>
      </dgm:prSet>
      <dgm:spPr/>
    </dgm:pt>
    <dgm:pt modelId="{C08B6221-C5D1-4DE8-A767-9832FE5CCC52}" type="pres">
      <dgm:prSet presAssocID="{9A47E083-DB7F-4FCA-89B5-1AB4A872ABAF}" presName="descendantText" presStyleLbl="alignAccFollowNode1" presStyleIdx="1" presStyleCnt="5" custAng="0" custLinFactNeighborY="1724">
        <dgm:presLayoutVars>
          <dgm:bulletEnabled val="1"/>
        </dgm:presLayoutVars>
      </dgm:prSet>
      <dgm:spPr/>
    </dgm:pt>
    <dgm:pt modelId="{FB00B009-F8A9-407A-8D49-FAE0B2FB4035}" type="pres">
      <dgm:prSet presAssocID="{DB1B5DD4-3355-42F5-B241-8BEDFEF70A81}" presName="sp" presStyleCnt="0"/>
      <dgm:spPr/>
    </dgm:pt>
    <dgm:pt modelId="{8E1FE5E0-6034-46D3-80D2-5A86F9BE970A}" type="pres">
      <dgm:prSet presAssocID="{B62EADCF-B166-4B48-BB09-3E67C6E7BE45}" presName="linNode" presStyleCnt="0"/>
      <dgm:spPr/>
    </dgm:pt>
    <dgm:pt modelId="{2F2C59D3-BF59-432D-8899-0131109C4E35}" type="pres">
      <dgm:prSet presAssocID="{B62EADCF-B166-4B48-BB09-3E67C6E7BE45}" presName="parentText" presStyleLbl="node1" presStyleIdx="2" presStyleCnt="5">
        <dgm:presLayoutVars>
          <dgm:chMax val="1"/>
          <dgm:bulletEnabled val="1"/>
        </dgm:presLayoutVars>
      </dgm:prSet>
      <dgm:spPr/>
    </dgm:pt>
    <dgm:pt modelId="{C1A05DA1-20F6-4BA4-929B-E2DF79CB3264}" type="pres">
      <dgm:prSet presAssocID="{B62EADCF-B166-4B48-BB09-3E67C6E7BE45}" presName="descendantText" presStyleLbl="alignAccFollowNode1" presStyleIdx="2" presStyleCnt="5">
        <dgm:presLayoutVars>
          <dgm:bulletEnabled val="1"/>
        </dgm:presLayoutVars>
      </dgm:prSet>
      <dgm:spPr/>
    </dgm:pt>
    <dgm:pt modelId="{4488CFEF-AD41-455C-B02F-CCCC24E33429}" type="pres">
      <dgm:prSet presAssocID="{A529E858-AC9E-4A13-A492-BCB2B97032D1}" presName="sp" presStyleCnt="0"/>
      <dgm:spPr/>
    </dgm:pt>
    <dgm:pt modelId="{0ABC0895-8783-4B74-8065-E49F5E9AEAC7}" type="pres">
      <dgm:prSet presAssocID="{9ED3EB61-867A-4A8D-B928-173E89D57A56}" presName="linNode" presStyleCnt="0"/>
      <dgm:spPr/>
    </dgm:pt>
    <dgm:pt modelId="{3CCAEA2E-E754-4A3A-A83F-4B98A4574616}" type="pres">
      <dgm:prSet presAssocID="{9ED3EB61-867A-4A8D-B928-173E89D57A56}" presName="parentText" presStyleLbl="node1" presStyleIdx="3" presStyleCnt="5" custLinFactNeighborX="-871">
        <dgm:presLayoutVars>
          <dgm:chMax val="1"/>
          <dgm:bulletEnabled val="1"/>
        </dgm:presLayoutVars>
      </dgm:prSet>
      <dgm:spPr/>
    </dgm:pt>
    <dgm:pt modelId="{B4762797-1E42-42AC-A31F-8ED1E1A19A9F}" type="pres">
      <dgm:prSet presAssocID="{9ED3EB61-867A-4A8D-B928-173E89D57A56}" presName="descendantText" presStyleLbl="alignAccFollowNode1" presStyleIdx="3" presStyleCnt="5">
        <dgm:presLayoutVars>
          <dgm:bulletEnabled val="1"/>
        </dgm:presLayoutVars>
      </dgm:prSet>
      <dgm:spPr/>
    </dgm:pt>
    <dgm:pt modelId="{45B464C1-07C5-4192-8A06-419B3FEA0355}" type="pres">
      <dgm:prSet presAssocID="{D1642778-7230-4367-B841-0498104A7FF5}" presName="sp" presStyleCnt="0"/>
      <dgm:spPr/>
    </dgm:pt>
    <dgm:pt modelId="{A24E2C48-DF7A-41E1-AB98-3A12CF7D2CD7}" type="pres">
      <dgm:prSet presAssocID="{AC395156-8396-4BB2-B5CD-2C4A9EFD79A2}" presName="linNode" presStyleCnt="0"/>
      <dgm:spPr/>
    </dgm:pt>
    <dgm:pt modelId="{AC1C8DFE-992C-4B37-A9E7-7C5473F97157}" type="pres">
      <dgm:prSet presAssocID="{AC395156-8396-4BB2-B5CD-2C4A9EFD79A2}" presName="parentText" presStyleLbl="node1" presStyleIdx="4" presStyleCnt="5">
        <dgm:presLayoutVars>
          <dgm:chMax val="1"/>
          <dgm:bulletEnabled val="1"/>
        </dgm:presLayoutVars>
      </dgm:prSet>
      <dgm:spPr/>
    </dgm:pt>
    <dgm:pt modelId="{C81C0A07-E9C9-40FE-AAE4-41E5552FBE22}" type="pres">
      <dgm:prSet presAssocID="{AC395156-8396-4BB2-B5CD-2C4A9EFD79A2}" presName="descendantText" presStyleLbl="alignAccFollowNode1" presStyleIdx="4" presStyleCnt="5">
        <dgm:presLayoutVars>
          <dgm:bulletEnabled val="1"/>
        </dgm:presLayoutVars>
      </dgm:prSet>
      <dgm:spPr/>
    </dgm:pt>
  </dgm:ptLst>
  <dgm:cxnLst>
    <dgm:cxn modelId="{11860D06-73D2-49B0-AD35-3E5B910D6399}" type="presOf" srcId="{AC395156-8396-4BB2-B5CD-2C4A9EFD79A2}" destId="{AC1C8DFE-992C-4B37-A9E7-7C5473F97157}" srcOrd="0" destOrd="0" presId="urn:microsoft.com/office/officeart/2005/8/layout/vList5"/>
    <dgm:cxn modelId="{1D7A6925-B085-4019-80D0-096DC0427627}" srcId="{9A47E083-DB7F-4FCA-89B5-1AB4A872ABAF}" destId="{CCE03B3C-8805-4C51-BF64-BC1F28147A70}" srcOrd="1" destOrd="0" parTransId="{BB0820EC-BC9C-4E71-92EB-FAEA3FC7FD39}" sibTransId="{073EC3A4-F2DF-4C77-A2B5-14B68725AD9C}"/>
    <dgm:cxn modelId="{5A727129-8A69-4CE0-B766-6B8C33EA9F3B}" srcId="{085C9F73-4052-4426-A043-FF33C6C37BBA}" destId="{9A47E083-DB7F-4FCA-89B5-1AB4A872ABAF}" srcOrd="1" destOrd="0" parTransId="{9A27A19D-EDB0-47A1-8E50-21D34084AF65}" sibTransId="{DB1B5DD4-3355-42F5-B241-8BEDFEF70A81}"/>
    <dgm:cxn modelId="{D8FB4C2D-61C3-4F85-A1B5-3B97731ED38B}" srcId="{9ED3EB61-867A-4A8D-B928-173E89D57A56}" destId="{89399F2D-ECDE-49F1-8A6C-FAC89A372282}" srcOrd="0" destOrd="0" parTransId="{81690E7F-3753-482F-9262-AC7FB541E229}" sibTransId="{4133922D-9867-4CB6-BD01-6E6C29C73318}"/>
    <dgm:cxn modelId="{D85EC035-7EC3-4E86-98E2-B4650FC1CB2C}" type="presOf" srcId="{6C1EC5D5-5D16-401F-9E4E-99D4C89D8EC4}" destId="{D2D1E945-8A6E-4DCC-A4EC-C6469EEF987F}" srcOrd="0" destOrd="1" presId="urn:microsoft.com/office/officeart/2005/8/layout/vList5"/>
    <dgm:cxn modelId="{7C46663A-1208-4055-BE1B-C90BE512A82D}" type="presOf" srcId="{285B925D-B285-4112-B3FB-98BFD101E01A}" destId="{C1A05DA1-20F6-4BA4-929B-E2DF79CB3264}" srcOrd="0" destOrd="0" presId="urn:microsoft.com/office/officeart/2005/8/layout/vList5"/>
    <dgm:cxn modelId="{E831F55B-7188-419D-B812-5CB273C14FA6}" type="presOf" srcId="{558001EE-BE98-4BAD-964D-6B89B4432693}" destId="{C08B6221-C5D1-4DE8-A767-9832FE5CCC52}" srcOrd="0" destOrd="0" presId="urn:microsoft.com/office/officeart/2005/8/layout/vList5"/>
    <dgm:cxn modelId="{6961E65D-847B-44FC-B707-0E5838C6F1AB}" srcId="{B62EADCF-B166-4B48-BB09-3E67C6E7BE45}" destId="{285B925D-B285-4112-B3FB-98BFD101E01A}" srcOrd="0" destOrd="0" parTransId="{6CE47B0A-3BFB-4232-8C1D-BFA67C85E224}" sibTransId="{47E3779A-E64F-45BE-863B-EA35660FA6F9}"/>
    <dgm:cxn modelId="{9184ED5F-5E1C-4835-A684-A0B1801C3640}" type="presOf" srcId="{DD4A6862-E6F0-49F8-B469-6A0A0AD12352}" destId="{B4762797-1E42-42AC-A31F-8ED1E1A19A9F}" srcOrd="0" destOrd="2" presId="urn:microsoft.com/office/officeart/2005/8/layout/vList5"/>
    <dgm:cxn modelId="{4C273243-FFEC-4DCC-AC32-512AB5F9C997}" srcId="{7594C5C9-C9EB-4B0C-9404-9A371362FB39}" destId="{6C1EC5D5-5D16-401F-9E4E-99D4C89D8EC4}" srcOrd="1" destOrd="0" parTransId="{7A0511F4-3B3E-4689-A9B6-BCA42DE51550}" sibTransId="{30F25B5F-3BA9-4D1B-9DB0-EE7C224EA01C}"/>
    <dgm:cxn modelId="{4CEB274C-F2CA-49D3-8DF3-F9593C9367D2}" srcId="{7594C5C9-C9EB-4B0C-9404-9A371362FB39}" destId="{AEB91B95-13DF-4371-A5DE-8CC8C8FBA33D}" srcOrd="0" destOrd="0" parTransId="{3D1A249D-F8AC-4770-80DF-FB113BF376AC}" sibTransId="{322D21D9-89F1-4ADA-BF6E-C24353C8C7E3}"/>
    <dgm:cxn modelId="{1417B050-8ED8-4C21-AC9E-D1C2DE0B8FC6}" type="presOf" srcId="{89399F2D-ECDE-49F1-8A6C-FAC89A372282}" destId="{B4762797-1E42-42AC-A31F-8ED1E1A19A9F}" srcOrd="0" destOrd="0" presId="urn:microsoft.com/office/officeart/2005/8/layout/vList5"/>
    <dgm:cxn modelId="{F2BAD470-8737-4357-814C-41725C035956}" type="presOf" srcId="{63A6C069-5A43-4342-84E3-214862804158}" destId="{B4762797-1E42-42AC-A31F-8ED1E1A19A9F}" srcOrd="0" destOrd="1" presId="urn:microsoft.com/office/officeart/2005/8/layout/vList5"/>
    <dgm:cxn modelId="{BC26777A-7523-44E7-9E96-BFA6A20268C7}" srcId="{085C9F73-4052-4426-A043-FF33C6C37BBA}" destId="{9ED3EB61-867A-4A8D-B928-173E89D57A56}" srcOrd="3" destOrd="0" parTransId="{FA07DB0F-2B8D-4841-82F0-C6944D4F22B9}" sibTransId="{D1642778-7230-4367-B841-0498104A7FF5}"/>
    <dgm:cxn modelId="{197B058D-650B-4DD2-A8CD-950902239CCC}" srcId="{085C9F73-4052-4426-A043-FF33C6C37BBA}" destId="{7594C5C9-C9EB-4B0C-9404-9A371362FB39}" srcOrd="0" destOrd="0" parTransId="{25D36AB2-9EE1-4C82-9D8E-A0C40BC19B62}" sibTransId="{A225CBB9-4E2E-4186-9930-9B0EFE78927D}"/>
    <dgm:cxn modelId="{190BB895-66F6-404A-B14F-A6C247E5FE02}" srcId="{085C9F73-4052-4426-A043-FF33C6C37BBA}" destId="{B62EADCF-B166-4B48-BB09-3E67C6E7BE45}" srcOrd="2" destOrd="0" parTransId="{BA900C52-7F03-4774-8966-32965AEF6D00}" sibTransId="{A529E858-AC9E-4A13-A492-BCB2B97032D1}"/>
    <dgm:cxn modelId="{EEDE6A98-CAB3-4D16-A6B5-215F102AF634}" type="presOf" srcId="{CCE03B3C-8805-4C51-BF64-BC1F28147A70}" destId="{C08B6221-C5D1-4DE8-A767-9832FE5CCC52}" srcOrd="0" destOrd="1" presId="urn:microsoft.com/office/officeart/2005/8/layout/vList5"/>
    <dgm:cxn modelId="{03817D99-D524-4CEB-91B8-5FCB07C1F513}" srcId="{9ED3EB61-867A-4A8D-B928-173E89D57A56}" destId="{63A6C069-5A43-4342-84E3-214862804158}" srcOrd="1" destOrd="0" parTransId="{5561F070-43C1-495E-8AE1-0863281683C9}" sibTransId="{EA3937AE-801A-41A5-B97D-CDFD8176DF44}"/>
    <dgm:cxn modelId="{17BC10B3-6654-45FA-8AAC-97212C66FF4F}" type="presOf" srcId="{0B8289A0-67E8-4950-A735-3C65B50D888C}" destId="{C81C0A07-E9C9-40FE-AAE4-41E5552FBE22}" srcOrd="0" destOrd="0" presId="urn:microsoft.com/office/officeart/2005/8/layout/vList5"/>
    <dgm:cxn modelId="{262095B6-3B78-4ED3-BAD5-94F5B182F760}" srcId="{085C9F73-4052-4426-A043-FF33C6C37BBA}" destId="{AC395156-8396-4BB2-B5CD-2C4A9EFD79A2}" srcOrd="4" destOrd="0" parTransId="{38B5B814-E496-4005-986C-E1054B90BA11}" sibTransId="{50548FD9-AD3F-4B21-8D06-822CFBA598B3}"/>
    <dgm:cxn modelId="{217F40BA-271E-4B0D-97E3-C477328AFA59}" srcId="{9A47E083-DB7F-4FCA-89B5-1AB4A872ABAF}" destId="{558001EE-BE98-4BAD-964D-6B89B4432693}" srcOrd="0" destOrd="0" parTransId="{47982498-BF41-4D1D-950F-C059D47A1FC2}" sibTransId="{83AAAB89-7808-4D1A-88F9-3998A6E3B935}"/>
    <dgm:cxn modelId="{60E491C2-8044-4F45-A2BF-623B421368F9}" type="presOf" srcId="{7594C5C9-C9EB-4B0C-9404-9A371362FB39}" destId="{F0D2B4EB-B0B4-4FC5-B6CF-7CF512CD898D}" srcOrd="0" destOrd="0" presId="urn:microsoft.com/office/officeart/2005/8/layout/vList5"/>
    <dgm:cxn modelId="{4D94D1C5-6F8C-4B1A-86DE-FFCD3CF1E114}" type="presOf" srcId="{085C9F73-4052-4426-A043-FF33C6C37BBA}" destId="{DA64697B-EA25-4ED6-BA14-243083D2A156}" srcOrd="0" destOrd="0" presId="urn:microsoft.com/office/officeart/2005/8/layout/vList5"/>
    <dgm:cxn modelId="{DBA253CB-C8D9-468B-93E3-0E0883D8CB82}" srcId="{9ED3EB61-867A-4A8D-B928-173E89D57A56}" destId="{DD4A6862-E6F0-49F8-B469-6A0A0AD12352}" srcOrd="2" destOrd="0" parTransId="{F60B2DCA-24E1-4D24-8D45-9024828A403F}" sibTransId="{2B2C69A8-8555-493A-B686-D8BB061E5298}"/>
    <dgm:cxn modelId="{E7D519CD-6DFF-4012-B9A3-18C38BD545C9}" type="presOf" srcId="{B62EADCF-B166-4B48-BB09-3E67C6E7BE45}" destId="{2F2C59D3-BF59-432D-8899-0131109C4E35}" srcOrd="0" destOrd="0" presId="urn:microsoft.com/office/officeart/2005/8/layout/vList5"/>
    <dgm:cxn modelId="{3E2822D1-FDDE-457E-A385-D6699AF824BA}" type="presOf" srcId="{AEB91B95-13DF-4371-A5DE-8CC8C8FBA33D}" destId="{D2D1E945-8A6E-4DCC-A4EC-C6469EEF987F}" srcOrd="0" destOrd="0" presId="urn:microsoft.com/office/officeart/2005/8/layout/vList5"/>
    <dgm:cxn modelId="{64C7AFD3-5561-46E8-9744-A23F750145CE}" type="presOf" srcId="{9ED3EB61-867A-4A8D-B928-173E89D57A56}" destId="{3CCAEA2E-E754-4A3A-A83F-4B98A4574616}" srcOrd="0" destOrd="0" presId="urn:microsoft.com/office/officeart/2005/8/layout/vList5"/>
    <dgm:cxn modelId="{A1B2C4D6-1ED3-4C8B-9BA0-C914612999EA}" srcId="{AC395156-8396-4BB2-B5CD-2C4A9EFD79A2}" destId="{0B8289A0-67E8-4950-A735-3C65B50D888C}" srcOrd="0" destOrd="0" parTransId="{FEB662E1-7804-445C-AA6A-E1F5E1167E5A}" sibTransId="{97F71095-193A-4D3A-8DF1-49CC88F9CFD9}"/>
    <dgm:cxn modelId="{292307EE-A802-46DD-9DDB-6732ABFB9547}" type="presOf" srcId="{9A47E083-DB7F-4FCA-89B5-1AB4A872ABAF}" destId="{B9B7ADA6-B208-4636-90A8-39846F01C575}" srcOrd="0" destOrd="0" presId="urn:microsoft.com/office/officeart/2005/8/layout/vList5"/>
    <dgm:cxn modelId="{5BB60C6A-104F-45E9-AAC9-B2F422E873D2}" type="presParOf" srcId="{DA64697B-EA25-4ED6-BA14-243083D2A156}" destId="{47DB18C8-F96E-4223-AB98-A64A42FCA98E}" srcOrd="0" destOrd="0" presId="urn:microsoft.com/office/officeart/2005/8/layout/vList5"/>
    <dgm:cxn modelId="{679CF86E-6C0B-4505-95B2-1843C0007ED4}" type="presParOf" srcId="{47DB18C8-F96E-4223-AB98-A64A42FCA98E}" destId="{F0D2B4EB-B0B4-4FC5-B6CF-7CF512CD898D}" srcOrd="0" destOrd="0" presId="urn:microsoft.com/office/officeart/2005/8/layout/vList5"/>
    <dgm:cxn modelId="{9F8B9841-C855-4249-A377-EE69CDBE7645}" type="presParOf" srcId="{47DB18C8-F96E-4223-AB98-A64A42FCA98E}" destId="{D2D1E945-8A6E-4DCC-A4EC-C6469EEF987F}" srcOrd="1" destOrd="0" presId="urn:microsoft.com/office/officeart/2005/8/layout/vList5"/>
    <dgm:cxn modelId="{D44D66C2-2951-45FA-B86C-4742BBB0F374}" type="presParOf" srcId="{DA64697B-EA25-4ED6-BA14-243083D2A156}" destId="{4A3D74BB-513F-4A95-ACAB-69C164446512}" srcOrd="1" destOrd="0" presId="urn:microsoft.com/office/officeart/2005/8/layout/vList5"/>
    <dgm:cxn modelId="{6109A418-D79B-4F93-8C30-81B1A5332625}" type="presParOf" srcId="{DA64697B-EA25-4ED6-BA14-243083D2A156}" destId="{E2DB8E59-7E25-451A-AE58-40DFF552B32B}" srcOrd="2" destOrd="0" presId="urn:microsoft.com/office/officeart/2005/8/layout/vList5"/>
    <dgm:cxn modelId="{33E091D6-807F-4CC1-800B-C342E0CAA2F7}" type="presParOf" srcId="{E2DB8E59-7E25-451A-AE58-40DFF552B32B}" destId="{B9B7ADA6-B208-4636-90A8-39846F01C575}" srcOrd="0" destOrd="0" presId="urn:microsoft.com/office/officeart/2005/8/layout/vList5"/>
    <dgm:cxn modelId="{7379A4CF-EEA4-4500-B6C9-1B8F7BFA3F9E}" type="presParOf" srcId="{E2DB8E59-7E25-451A-AE58-40DFF552B32B}" destId="{C08B6221-C5D1-4DE8-A767-9832FE5CCC52}" srcOrd="1" destOrd="0" presId="urn:microsoft.com/office/officeart/2005/8/layout/vList5"/>
    <dgm:cxn modelId="{8A3BE438-BE61-4D99-805B-E41A65B1D10F}" type="presParOf" srcId="{DA64697B-EA25-4ED6-BA14-243083D2A156}" destId="{FB00B009-F8A9-407A-8D49-FAE0B2FB4035}" srcOrd="3" destOrd="0" presId="urn:microsoft.com/office/officeart/2005/8/layout/vList5"/>
    <dgm:cxn modelId="{90F7628A-B580-4EE4-85D2-A1613FC101AB}" type="presParOf" srcId="{DA64697B-EA25-4ED6-BA14-243083D2A156}" destId="{8E1FE5E0-6034-46D3-80D2-5A86F9BE970A}" srcOrd="4" destOrd="0" presId="urn:microsoft.com/office/officeart/2005/8/layout/vList5"/>
    <dgm:cxn modelId="{87AFCFAA-3881-4A46-8647-B12000B1E5B3}" type="presParOf" srcId="{8E1FE5E0-6034-46D3-80D2-5A86F9BE970A}" destId="{2F2C59D3-BF59-432D-8899-0131109C4E35}" srcOrd="0" destOrd="0" presId="urn:microsoft.com/office/officeart/2005/8/layout/vList5"/>
    <dgm:cxn modelId="{5FCCBB67-161F-4970-A4C8-F2916780C061}" type="presParOf" srcId="{8E1FE5E0-6034-46D3-80D2-5A86F9BE970A}" destId="{C1A05DA1-20F6-4BA4-929B-E2DF79CB3264}" srcOrd="1" destOrd="0" presId="urn:microsoft.com/office/officeart/2005/8/layout/vList5"/>
    <dgm:cxn modelId="{4B197E24-EC68-4A1C-A1F9-A1401F5B2E1C}" type="presParOf" srcId="{DA64697B-EA25-4ED6-BA14-243083D2A156}" destId="{4488CFEF-AD41-455C-B02F-CCCC24E33429}" srcOrd="5" destOrd="0" presId="urn:microsoft.com/office/officeart/2005/8/layout/vList5"/>
    <dgm:cxn modelId="{1292C14F-D48C-4A47-B6C7-DAD8025B76FB}" type="presParOf" srcId="{DA64697B-EA25-4ED6-BA14-243083D2A156}" destId="{0ABC0895-8783-4B74-8065-E49F5E9AEAC7}" srcOrd="6" destOrd="0" presId="urn:microsoft.com/office/officeart/2005/8/layout/vList5"/>
    <dgm:cxn modelId="{96453483-D080-4D9F-AAEF-D443EE6B03D6}" type="presParOf" srcId="{0ABC0895-8783-4B74-8065-E49F5E9AEAC7}" destId="{3CCAEA2E-E754-4A3A-A83F-4B98A4574616}" srcOrd="0" destOrd="0" presId="urn:microsoft.com/office/officeart/2005/8/layout/vList5"/>
    <dgm:cxn modelId="{F9505876-A6BA-44C3-8B2A-A6E1CE4FBCB6}" type="presParOf" srcId="{0ABC0895-8783-4B74-8065-E49F5E9AEAC7}" destId="{B4762797-1E42-42AC-A31F-8ED1E1A19A9F}" srcOrd="1" destOrd="0" presId="urn:microsoft.com/office/officeart/2005/8/layout/vList5"/>
    <dgm:cxn modelId="{95F4BC82-7791-4D3B-882B-1CE04EFCF0CC}" type="presParOf" srcId="{DA64697B-EA25-4ED6-BA14-243083D2A156}" destId="{45B464C1-07C5-4192-8A06-419B3FEA0355}" srcOrd="7" destOrd="0" presId="urn:microsoft.com/office/officeart/2005/8/layout/vList5"/>
    <dgm:cxn modelId="{6E309518-0D2F-441C-B2E0-ADDDB81EC58C}" type="presParOf" srcId="{DA64697B-EA25-4ED6-BA14-243083D2A156}" destId="{A24E2C48-DF7A-41E1-AB98-3A12CF7D2CD7}" srcOrd="8" destOrd="0" presId="urn:microsoft.com/office/officeart/2005/8/layout/vList5"/>
    <dgm:cxn modelId="{B6FC7977-15AC-4669-97A8-A37E4AD2AB09}" type="presParOf" srcId="{A24E2C48-DF7A-41E1-AB98-3A12CF7D2CD7}" destId="{AC1C8DFE-992C-4B37-A9E7-7C5473F97157}" srcOrd="0" destOrd="0" presId="urn:microsoft.com/office/officeart/2005/8/layout/vList5"/>
    <dgm:cxn modelId="{B448D085-66A2-4498-8360-69751F5A93A3}" type="presParOf" srcId="{A24E2C48-DF7A-41E1-AB98-3A12CF7D2CD7}" destId="{C81C0A07-E9C9-40FE-AAE4-41E5552FBE2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E1CEAD-0CF5-49FF-97C9-9FBFC7EC8D2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ru-RU"/>
        </a:p>
      </dgm:t>
    </dgm:pt>
    <dgm:pt modelId="{62EC7186-8FDE-46A6-A6A7-F2F0943B64DC}">
      <dgm:prSet phldrT="[Текст]"/>
      <dgm:spPr/>
      <dgm:t>
        <a:bodyPr/>
        <a:lstStyle/>
        <a:p>
          <a:r>
            <a:rPr lang="ru-RU" dirty="0"/>
            <a:t>Статистические методы</a:t>
          </a:r>
        </a:p>
      </dgm:t>
    </dgm:pt>
    <dgm:pt modelId="{C606F619-17A3-4C14-B13A-DA371691B098}" type="parTrans" cxnId="{6F9F5785-E4B9-4340-9F1B-074AEF9E8BB8}">
      <dgm:prSet/>
      <dgm:spPr/>
      <dgm:t>
        <a:bodyPr/>
        <a:lstStyle/>
        <a:p>
          <a:endParaRPr lang="ru-RU"/>
        </a:p>
      </dgm:t>
    </dgm:pt>
    <dgm:pt modelId="{0503ABAD-4213-4401-8736-7C329D79ADC2}" type="sibTrans" cxnId="{6F9F5785-E4B9-4340-9F1B-074AEF9E8BB8}">
      <dgm:prSet/>
      <dgm:spPr/>
      <dgm:t>
        <a:bodyPr/>
        <a:lstStyle/>
        <a:p>
          <a:endParaRPr lang="ru-RU"/>
        </a:p>
      </dgm:t>
    </dgm:pt>
    <dgm:pt modelId="{3715F02B-7FDB-47EC-B43D-D7A9DE369BD3}">
      <dgm:prSet phldrT="[Текст]"/>
      <dgm:spPr/>
      <dgm:t>
        <a:bodyPr/>
        <a:lstStyle/>
        <a:p>
          <a:pPr algn="ctr">
            <a:buNone/>
          </a:pPr>
          <a:r>
            <a:rPr lang="ru-RU" dirty="0"/>
            <a:t>	</a:t>
          </a:r>
        </a:p>
      </dgm:t>
    </dgm:pt>
    <dgm:pt modelId="{7BF47CBF-FB9E-43DD-8DF6-6BCE9095519A}" type="parTrans" cxnId="{B683B202-65DA-4AF4-99EA-D05BCE8EEB99}">
      <dgm:prSet/>
      <dgm:spPr/>
      <dgm:t>
        <a:bodyPr/>
        <a:lstStyle/>
        <a:p>
          <a:endParaRPr lang="ru-RU"/>
        </a:p>
      </dgm:t>
    </dgm:pt>
    <dgm:pt modelId="{9BF0D2DC-4646-4B6E-87BE-3DBACF6BCBC7}" type="sibTrans" cxnId="{B683B202-65DA-4AF4-99EA-D05BCE8EEB99}">
      <dgm:prSet/>
      <dgm:spPr/>
      <dgm:t>
        <a:bodyPr/>
        <a:lstStyle/>
        <a:p>
          <a:endParaRPr lang="ru-RU"/>
        </a:p>
      </dgm:t>
    </dgm:pt>
    <dgm:pt modelId="{517A1BC0-FEFE-4295-8D88-36758F0D7AAC}">
      <dgm:prSet phldrT="[Текст]"/>
      <dgm:spPr/>
      <dgm:t>
        <a:bodyPr/>
        <a:lstStyle/>
        <a:p>
          <a:r>
            <a:rPr lang="ru-RU" dirty="0"/>
            <a:t>Алгебраические методы</a:t>
          </a:r>
        </a:p>
      </dgm:t>
    </dgm:pt>
    <dgm:pt modelId="{148F3D1F-B497-4565-9068-DA9DA1674EFA}" type="parTrans" cxnId="{33CCB016-921A-4B2E-9445-58E7E6A55FDF}">
      <dgm:prSet/>
      <dgm:spPr/>
      <dgm:t>
        <a:bodyPr/>
        <a:lstStyle/>
        <a:p>
          <a:endParaRPr lang="ru-RU"/>
        </a:p>
      </dgm:t>
    </dgm:pt>
    <dgm:pt modelId="{EE2C3E91-BFDC-490E-A0AE-A729ECFB99B8}" type="sibTrans" cxnId="{33CCB016-921A-4B2E-9445-58E7E6A55FDF}">
      <dgm:prSet/>
      <dgm:spPr/>
      <dgm:t>
        <a:bodyPr/>
        <a:lstStyle/>
        <a:p>
          <a:endParaRPr lang="ru-RU"/>
        </a:p>
      </dgm:t>
    </dgm:pt>
    <dgm:pt modelId="{9236E742-31D3-47C2-80EE-18B49515CAAA}">
      <dgm:prSet phldrT="[Текст]"/>
      <dgm:spPr/>
      <dgm:t>
        <a:bodyPr/>
        <a:lstStyle/>
        <a:p>
          <a:pPr algn="ctr">
            <a:buNone/>
          </a:pPr>
          <a:r>
            <a:rPr lang="ru-RU" dirty="0"/>
            <a:t>	</a:t>
          </a:r>
        </a:p>
      </dgm:t>
    </dgm:pt>
    <dgm:pt modelId="{20DF2785-598A-4782-A47D-7B33E3B062B9}" type="parTrans" cxnId="{3A0795BC-59FC-425E-A7A6-80732C6EDCC4}">
      <dgm:prSet/>
      <dgm:spPr/>
      <dgm:t>
        <a:bodyPr/>
        <a:lstStyle/>
        <a:p>
          <a:endParaRPr lang="ru-RU"/>
        </a:p>
      </dgm:t>
    </dgm:pt>
    <dgm:pt modelId="{DB472C62-D411-4382-85D2-A2839121F0E8}" type="sibTrans" cxnId="{3A0795BC-59FC-425E-A7A6-80732C6EDCC4}">
      <dgm:prSet/>
      <dgm:spPr/>
      <dgm:t>
        <a:bodyPr/>
        <a:lstStyle/>
        <a:p>
          <a:endParaRPr lang="ru-RU"/>
        </a:p>
      </dgm:t>
    </dgm:pt>
    <dgm:pt modelId="{DFE9ED53-B60E-46E3-BEA5-541C4B07DCFE}">
      <dgm:prSet phldrT="[Текст]"/>
      <dgm:spPr/>
      <dgm:t>
        <a:bodyPr/>
        <a:lstStyle/>
        <a:p>
          <a:r>
            <a:rPr lang="ru-RU" dirty="0"/>
            <a:t>Методы </a:t>
          </a:r>
          <a:r>
            <a:rPr lang="ru-RU" dirty="0" err="1"/>
            <a:t>шкалирования</a:t>
          </a:r>
          <a:endParaRPr lang="ru-RU" dirty="0"/>
        </a:p>
      </dgm:t>
    </dgm:pt>
    <dgm:pt modelId="{C1208674-EEC4-4236-8722-A9210E426DF0}" type="parTrans" cxnId="{3B1FE6EC-1A82-401F-B508-9FDD3310BEEE}">
      <dgm:prSet/>
      <dgm:spPr/>
      <dgm:t>
        <a:bodyPr/>
        <a:lstStyle/>
        <a:p>
          <a:endParaRPr lang="ru-RU"/>
        </a:p>
      </dgm:t>
    </dgm:pt>
    <dgm:pt modelId="{E13CF770-55E6-438D-B806-EDF8EB62223E}" type="sibTrans" cxnId="{3B1FE6EC-1A82-401F-B508-9FDD3310BEEE}">
      <dgm:prSet/>
      <dgm:spPr/>
      <dgm:t>
        <a:bodyPr/>
        <a:lstStyle/>
        <a:p>
          <a:endParaRPr lang="ru-RU"/>
        </a:p>
      </dgm:t>
    </dgm:pt>
    <dgm:pt modelId="{73DF7DFB-8F6F-404E-99CE-87CFBF19E277}">
      <dgm:prSet phldrT="[Текст]"/>
      <dgm:spPr/>
      <dgm:t>
        <a:bodyPr/>
        <a:lstStyle/>
        <a:p>
          <a:pPr algn="l">
            <a:buNone/>
          </a:pPr>
          <a:r>
            <a:rPr lang="ru-RU" dirty="0"/>
            <a:t>	</a:t>
          </a:r>
        </a:p>
      </dgm:t>
    </dgm:pt>
    <dgm:pt modelId="{70DFF9AF-537F-4614-9A57-830FFEE9AFFD}" type="parTrans" cxnId="{C42FF499-6DF7-4881-BD23-C722BE0A3902}">
      <dgm:prSet/>
      <dgm:spPr/>
      <dgm:t>
        <a:bodyPr/>
        <a:lstStyle/>
        <a:p>
          <a:endParaRPr lang="ru-RU"/>
        </a:p>
      </dgm:t>
    </dgm:pt>
    <dgm:pt modelId="{4F04DDE5-5461-4757-82A8-9B5C71125599}" type="sibTrans" cxnId="{C42FF499-6DF7-4881-BD23-C722BE0A3902}">
      <dgm:prSet/>
      <dgm:spPr/>
      <dgm:t>
        <a:bodyPr/>
        <a:lstStyle/>
        <a:p>
          <a:endParaRPr lang="ru-RU"/>
        </a:p>
      </dgm:t>
    </dgm:pt>
    <dgm:pt modelId="{38ABF56B-8914-4316-8A40-9ED823F0C368}">
      <dgm:prSet/>
      <dgm:spPr/>
      <dgm:t>
        <a:bodyPr/>
        <a:lstStyle/>
        <a:p>
          <a:r>
            <a:rPr lang="ru-RU" dirty="0"/>
            <a:t>Эвристические процедуры </a:t>
          </a:r>
        </a:p>
      </dgm:t>
    </dgm:pt>
    <dgm:pt modelId="{16B7C2DB-D325-4A0D-8F04-6CD492C405C4}" type="parTrans" cxnId="{A438A06A-E39C-4D1C-B0F3-4DE17352C9B6}">
      <dgm:prSet/>
      <dgm:spPr/>
      <dgm:t>
        <a:bodyPr/>
        <a:lstStyle/>
        <a:p>
          <a:endParaRPr lang="ru-RU"/>
        </a:p>
      </dgm:t>
    </dgm:pt>
    <dgm:pt modelId="{FEBD5CA8-817A-4A1C-BDA7-263A6EA60897}" type="sibTrans" cxnId="{A438A06A-E39C-4D1C-B0F3-4DE17352C9B6}">
      <dgm:prSet/>
      <dgm:spPr/>
      <dgm:t>
        <a:bodyPr/>
        <a:lstStyle/>
        <a:p>
          <a:endParaRPr lang="ru-RU"/>
        </a:p>
      </dgm:t>
    </dgm:pt>
    <dgm:pt modelId="{F834C77A-9042-4298-94D5-3B8A17C35590}">
      <dgm:prSet phldrT="[Текст]"/>
      <dgm:spPr/>
      <dgm:t>
        <a:bodyPr/>
        <a:lstStyle/>
        <a:p>
          <a:pPr algn="l">
            <a:buNone/>
          </a:pPr>
          <a:r>
            <a:rPr lang="ru-RU" dirty="0"/>
            <a:t>	Основаны на предположении о случайности отклонения оценок экспертов от истинных значений оцениваемых параметров</a:t>
          </a:r>
        </a:p>
      </dgm:t>
    </dgm:pt>
    <dgm:pt modelId="{431EE2CC-32DD-4763-9C31-A389EF839C95}" type="parTrans" cxnId="{64D41E0F-D029-462C-9357-F2A77E533DAF}">
      <dgm:prSet/>
      <dgm:spPr/>
      <dgm:t>
        <a:bodyPr/>
        <a:lstStyle/>
        <a:p>
          <a:endParaRPr lang="ru-RU"/>
        </a:p>
      </dgm:t>
    </dgm:pt>
    <dgm:pt modelId="{B2517F43-34CC-48F2-B6E8-3FE0E67039E2}" type="sibTrans" cxnId="{64D41E0F-D029-462C-9357-F2A77E533DAF}">
      <dgm:prSet/>
      <dgm:spPr/>
      <dgm:t>
        <a:bodyPr/>
        <a:lstStyle/>
        <a:p>
          <a:endParaRPr lang="ru-RU"/>
        </a:p>
      </dgm:t>
    </dgm:pt>
    <dgm:pt modelId="{41E9EA65-A203-49C0-BB2A-593A16363494}">
      <dgm:prSet phldrT="[Текст]"/>
      <dgm:spPr/>
      <dgm:t>
        <a:bodyPr/>
        <a:lstStyle/>
        <a:p>
          <a:pPr algn="l">
            <a:buNone/>
          </a:pPr>
          <a:r>
            <a:rPr lang="ru-RU" dirty="0"/>
            <a:t>	Суть этих методов заключается в задании расстояния на множестве оценок экспертов и определении такой результирующей оценки, сумма расстояний от которой до оценок экспертов будет минимальна</a:t>
          </a:r>
        </a:p>
      </dgm:t>
    </dgm:pt>
    <dgm:pt modelId="{FD831DDF-261C-4540-A273-185B17703635}" type="parTrans" cxnId="{67E03357-87C3-4483-A9AD-BE4206FC1502}">
      <dgm:prSet/>
      <dgm:spPr/>
      <dgm:t>
        <a:bodyPr/>
        <a:lstStyle/>
        <a:p>
          <a:endParaRPr lang="ru-RU"/>
        </a:p>
      </dgm:t>
    </dgm:pt>
    <dgm:pt modelId="{863B97CB-9340-4794-8FE8-33D6487D6FB0}" type="sibTrans" cxnId="{67E03357-87C3-4483-A9AD-BE4206FC1502}">
      <dgm:prSet/>
      <dgm:spPr/>
      <dgm:t>
        <a:bodyPr/>
        <a:lstStyle/>
        <a:p>
          <a:endParaRPr lang="ru-RU"/>
        </a:p>
      </dgm:t>
    </dgm:pt>
    <dgm:pt modelId="{F91B73BD-27B6-43FE-9E45-DBC7C5EE6C22}">
      <dgm:prSet phldrT="[Текст]"/>
      <dgm:spPr/>
      <dgm:t>
        <a:bodyPr/>
        <a:lstStyle/>
        <a:p>
          <a:pPr algn="l">
            <a:buNone/>
          </a:pPr>
          <a:r>
            <a:rPr lang="ru-RU" dirty="0"/>
            <a:t>	При использовании этих методов по экспертной информации о степени различия объектов определяется минимальный набор критериев и оценок по ним, устанавливающих указанные экспертом отличия</a:t>
          </a:r>
        </a:p>
      </dgm:t>
    </dgm:pt>
    <dgm:pt modelId="{180FD540-AFAB-4596-AF09-EC78A7903932}" type="parTrans" cxnId="{EE1158AE-7BA9-40E9-9B3E-F2E918672149}">
      <dgm:prSet/>
      <dgm:spPr/>
      <dgm:t>
        <a:bodyPr/>
        <a:lstStyle/>
        <a:p>
          <a:endParaRPr lang="ru-RU"/>
        </a:p>
      </dgm:t>
    </dgm:pt>
    <dgm:pt modelId="{16030823-567C-4524-A6A8-AE41B3E35C03}" type="sibTrans" cxnId="{EE1158AE-7BA9-40E9-9B3E-F2E918672149}">
      <dgm:prSet/>
      <dgm:spPr/>
      <dgm:t>
        <a:bodyPr/>
        <a:lstStyle/>
        <a:p>
          <a:endParaRPr lang="ru-RU"/>
        </a:p>
      </dgm:t>
    </dgm:pt>
    <dgm:pt modelId="{B6415A44-87EA-4EB2-B2A2-6E94E57466FA}">
      <dgm:prSet/>
      <dgm:spPr/>
      <dgm:t>
        <a:bodyPr/>
        <a:lstStyle/>
        <a:p>
          <a:pPr algn="l">
            <a:buNone/>
          </a:pPr>
          <a:r>
            <a:rPr lang="ru-RU" dirty="0"/>
            <a:t>	</a:t>
          </a:r>
        </a:p>
      </dgm:t>
    </dgm:pt>
    <dgm:pt modelId="{67EA3833-67F1-4EFF-9DD2-7243A3A24BA6}" type="parTrans" cxnId="{495A5438-5CD5-42B1-B044-84D947AA9F83}">
      <dgm:prSet/>
      <dgm:spPr/>
      <dgm:t>
        <a:bodyPr/>
        <a:lstStyle/>
        <a:p>
          <a:endParaRPr lang="ru-RU"/>
        </a:p>
      </dgm:t>
    </dgm:pt>
    <dgm:pt modelId="{B6613489-B804-494F-9005-2AF10B2CCDC5}" type="sibTrans" cxnId="{495A5438-5CD5-42B1-B044-84D947AA9F83}">
      <dgm:prSet/>
      <dgm:spPr/>
      <dgm:t>
        <a:bodyPr/>
        <a:lstStyle/>
        <a:p>
          <a:endParaRPr lang="ru-RU"/>
        </a:p>
      </dgm:t>
    </dgm:pt>
    <dgm:pt modelId="{59061B89-8E6E-4B70-92F2-17BC2C10B228}">
      <dgm:prSet/>
      <dgm:spPr/>
      <dgm:t>
        <a:bodyPr/>
        <a:lstStyle/>
        <a:p>
          <a:pPr algn="l">
            <a:buNone/>
          </a:pPr>
          <a:endParaRPr lang="ru-RU" dirty="0"/>
        </a:p>
      </dgm:t>
    </dgm:pt>
    <dgm:pt modelId="{6CE4E9E7-905B-4031-AAF2-2E51DBBC3445}" type="parTrans" cxnId="{E4BF3DBB-3A5C-4777-A60D-1F17F5BEA686}">
      <dgm:prSet/>
      <dgm:spPr/>
      <dgm:t>
        <a:bodyPr/>
        <a:lstStyle/>
        <a:p>
          <a:endParaRPr lang="ru-RU"/>
        </a:p>
      </dgm:t>
    </dgm:pt>
    <dgm:pt modelId="{F0B25017-2BFA-4BD1-81E9-26EEE40259D2}" type="sibTrans" cxnId="{E4BF3DBB-3A5C-4777-A60D-1F17F5BEA686}">
      <dgm:prSet/>
      <dgm:spPr/>
      <dgm:t>
        <a:bodyPr/>
        <a:lstStyle/>
        <a:p>
          <a:endParaRPr lang="ru-RU"/>
        </a:p>
      </dgm:t>
    </dgm:pt>
    <dgm:pt modelId="{5ABF5B2B-37F3-4585-8401-B90D82C8AA8F}">
      <dgm:prSet/>
      <dgm:spPr/>
      <dgm:t>
        <a:bodyPr/>
        <a:lstStyle/>
        <a:p>
          <a:pPr algn="l">
            <a:buNone/>
          </a:pPr>
          <a:r>
            <a:rPr lang="ru-RU" dirty="0"/>
            <a:t>	</a:t>
          </a:r>
        </a:p>
      </dgm:t>
    </dgm:pt>
    <dgm:pt modelId="{63320627-6B1C-4E04-9B10-A4E159013ACF}" type="sibTrans" cxnId="{54C490CC-E13B-41DE-933E-94F76345B45A}">
      <dgm:prSet/>
      <dgm:spPr/>
      <dgm:t>
        <a:bodyPr/>
        <a:lstStyle/>
        <a:p>
          <a:endParaRPr lang="ru-RU"/>
        </a:p>
      </dgm:t>
    </dgm:pt>
    <dgm:pt modelId="{AD8D8FA7-5A3F-4380-99C9-ACE2FDE4E900}" type="parTrans" cxnId="{54C490CC-E13B-41DE-933E-94F76345B45A}">
      <dgm:prSet/>
      <dgm:spPr/>
      <dgm:t>
        <a:bodyPr/>
        <a:lstStyle/>
        <a:p>
          <a:endParaRPr lang="ru-RU"/>
        </a:p>
      </dgm:t>
    </dgm:pt>
    <dgm:pt modelId="{93B5A7E7-5F89-43F2-AD9E-AD208F9B77C6}">
      <dgm:prSet/>
      <dgm:spPr/>
      <dgm:t>
        <a:bodyPr/>
        <a:lstStyle/>
        <a:p>
          <a:pPr algn="l">
            <a:buNone/>
          </a:pPr>
          <a:r>
            <a:rPr lang="ru-RU" dirty="0"/>
            <a:t>  	   не существуют</a:t>
          </a:r>
        </a:p>
      </dgm:t>
    </dgm:pt>
    <dgm:pt modelId="{2752DD29-B893-46A7-9E01-526176757EBC}" type="parTrans" cxnId="{1C29A21D-8033-4780-A4CA-081315E32C9E}">
      <dgm:prSet/>
      <dgm:spPr/>
      <dgm:t>
        <a:bodyPr/>
        <a:lstStyle/>
        <a:p>
          <a:endParaRPr lang="ru-RU"/>
        </a:p>
      </dgm:t>
    </dgm:pt>
    <dgm:pt modelId="{4D5ADA94-C451-4692-A577-CD8221CC59DD}" type="sibTrans" cxnId="{1C29A21D-8033-4780-A4CA-081315E32C9E}">
      <dgm:prSet/>
      <dgm:spPr/>
      <dgm:t>
        <a:bodyPr/>
        <a:lstStyle/>
        <a:p>
          <a:endParaRPr lang="ru-RU"/>
        </a:p>
      </dgm:t>
    </dgm:pt>
    <dgm:pt modelId="{E5DAED51-8334-4D30-AEC9-4DBF392E2ACD}">
      <dgm:prSet/>
      <dgm:spPr/>
      <dgm:t>
        <a:bodyPr/>
        <a:lstStyle/>
        <a:p>
          <a:pPr algn="l">
            <a:buNone/>
          </a:pPr>
          <a:r>
            <a:rPr lang="ru-RU" dirty="0"/>
            <a:t>  Основаны на логике и здравом смысле, критерии оценки полученного решения</a:t>
          </a:r>
        </a:p>
      </dgm:t>
    </dgm:pt>
    <dgm:pt modelId="{44BC3A98-E28A-4DBE-B46F-841DCB5EA026}" type="parTrans" cxnId="{1085E080-17CC-4BA2-8B77-F167B832CDF6}">
      <dgm:prSet/>
      <dgm:spPr/>
      <dgm:t>
        <a:bodyPr/>
        <a:lstStyle/>
        <a:p>
          <a:endParaRPr lang="ru-RU"/>
        </a:p>
      </dgm:t>
    </dgm:pt>
    <dgm:pt modelId="{67B8E304-DDB8-485E-8D77-9DA40CCEDED0}" type="sibTrans" cxnId="{1085E080-17CC-4BA2-8B77-F167B832CDF6}">
      <dgm:prSet/>
      <dgm:spPr/>
      <dgm:t>
        <a:bodyPr/>
        <a:lstStyle/>
        <a:p>
          <a:endParaRPr lang="ru-RU"/>
        </a:p>
      </dgm:t>
    </dgm:pt>
    <dgm:pt modelId="{3EA774FB-B2E5-44F3-BC3B-90959DC137A4}">
      <dgm:prSet phldrT="[Текст]"/>
      <dgm:spPr/>
      <dgm:t>
        <a:bodyPr/>
        <a:lstStyle/>
        <a:p>
          <a:pPr algn="l">
            <a:buNone/>
          </a:pPr>
          <a:endParaRPr lang="ru-RU" dirty="0"/>
        </a:p>
      </dgm:t>
    </dgm:pt>
    <dgm:pt modelId="{A9947370-B6D0-4177-B5AA-417324B12412}" type="parTrans" cxnId="{4E0E4E89-D248-4514-B842-898D79A1B6EE}">
      <dgm:prSet/>
      <dgm:spPr/>
      <dgm:t>
        <a:bodyPr/>
        <a:lstStyle/>
        <a:p>
          <a:endParaRPr lang="ru-RU"/>
        </a:p>
      </dgm:t>
    </dgm:pt>
    <dgm:pt modelId="{1631F819-A87A-49D0-AD74-8BD4DA24E297}" type="sibTrans" cxnId="{4E0E4E89-D248-4514-B842-898D79A1B6EE}">
      <dgm:prSet/>
      <dgm:spPr/>
      <dgm:t>
        <a:bodyPr/>
        <a:lstStyle/>
        <a:p>
          <a:endParaRPr lang="ru-RU"/>
        </a:p>
      </dgm:t>
    </dgm:pt>
    <dgm:pt modelId="{46149E33-6F44-4091-87A8-481F64C9A49B}" type="pres">
      <dgm:prSet presAssocID="{14E1CEAD-0CF5-49FF-97C9-9FBFC7EC8D2B}" presName="Name0" presStyleCnt="0">
        <dgm:presLayoutVars>
          <dgm:dir/>
          <dgm:animLvl val="lvl"/>
          <dgm:resizeHandles val="exact"/>
        </dgm:presLayoutVars>
      </dgm:prSet>
      <dgm:spPr/>
    </dgm:pt>
    <dgm:pt modelId="{E8664E06-4F31-4C3E-AD13-78D4DE89D691}" type="pres">
      <dgm:prSet presAssocID="{62EC7186-8FDE-46A6-A6A7-F2F0943B64DC}" presName="composite" presStyleCnt="0"/>
      <dgm:spPr/>
    </dgm:pt>
    <dgm:pt modelId="{ABEF81BF-87E2-48DF-95F0-4A6DC5FE49C4}" type="pres">
      <dgm:prSet presAssocID="{62EC7186-8FDE-46A6-A6A7-F2F0943B64DC}" presName="parTx" presStyleLbl="alignNode1" presStyleIdx="0" presStyleCnt="4">
        <dgm:presLayoutVars>
          <dgm:chMax val="0"/>
          <dgm:chPref val="0"/>
          <dgm:bulletEnabled val="1"/>
        </dgm:presLayoutVars>
      </dgm:prSet>
      <dgm:spPr/>
    </dgm:pt>
    <dgm:pt modelId="{C57DAF59-573E-407D-BAB9-0E05EC960F8C}" type="pres">
      <dgm:prSet presAssocID="{62EC7186-8FDE-46A6-A6A7-F2F0943B64DC}" presName="desTx" presStyleLbl="alignAccFollowNode1" presStyleIdx="0" presStyleCnt="4">
        <dgm:presLayoutVars>
          <dgm:bulletEnabled val="1"/>
        </dgm:presLayoutVars>
      </dgm:prSet>
      <dgm:spPr/>
    </dgm:pt>
    <dgm:pt modelId="{F0293ED2-68B5-423E-B7A0-29D7B90D08DC}" type="pres">
      <dgm:prSet presAssocID="{0503ABAD-4213-4401-8736-7C329D79ADC2}" presName="space" presStyleCnt="0"/>
      <dgm:spPr/>
    </dgm:pt>
    <dgm:pt modelId="{A171B4B8-3EF7-4AA9-B88B-302F18A69289}" type="pres">
      <dgm:prSet presAssocID="{517A1BC0-FEFE-4295-8D88-36758F0D7AAC}" presName="composite" presStyleCnt="0"/>
      <dgm:spPr/>
    </dgm:pt>
    <dgm:pt modelId="{62B19D27-D12D-412B-939D-8A17FD3DC383}" type="pres">
      <dgm:prSet presAssocID="{517A1BC0-FEFE-4295-8D88-36758F0D7AAC}" presName="parTx" presStyleLbl="alignNode1" presStyleIdx="1" presStyleCnt="4">
        <dgm:presLayoutVars>
          <dgm:chMax val="0"/>
          <dgm:chPref val="0"/>
          <dgm:bulletEnabled val="1"/>
        </dgm:presLayoutVars>
      </dgm:prSet>
      <dgm:spPr/>
    </dgm:pt>
    <dgm:pt modelId="{A69D4508-DCBC-4B5E-AF08-6B7CB9259EBD}" type="pres">
      <dgm:prSet presAssocID="{517A1BC0-FEFE-4295-8D88-36758F0D7AAC}" presName="desTx" presStyleLbl="alignAccFollowNode1" presStyleIdx="1" presStyleCnt="4">
        <dgm:presLayoutVars>
          <dgm:bulletEnabled val="1"/>
        </dgm:presLayoutVars>
      </dgm:prSet>
      <dgm:spPr/>
    </dgm:pt>
    <dgm:pt modelId="{B7936E63-D23B-4AD9-91A8-C27D41CE8B1F}" type="pres">
      <dgm:prSet presAssocID="{EE2C3E91-BFDC-490E-A0AE-A729ECFB99B8}" presName="space" presStyleCnt="0"/>
      <dgm:spPr/>
    </dgm:pt>
    <dgm:pt modelId="{00D5CDE9-757B-4486-A386-A8ADC3AD28EC}" type="pres">
      <dgm:prSet presAssocID="{DFE9ED53-B60E-46E3-BEA5-541C4B07DCFE}" presName="composite" presStyleCnt="0"/>
      <dgm:spPr/>
    </dgm:pt>
    <dgm:pt modelId="{B8E32B0C-1AB0-4CDC-AF67-4126FAD212C3}" type="pres">
      <dgm:prSet presAssocID="{DFE9ED53-B60E-46E3-BEA5-541C4B07DCFE}" presName="parTx" presStyleLbl="alignNode1" presStyleIdx="2" presStyleCnt="4">
        <dgm:presLayoutVars>
          <dgm:chMax val="0"/>
          <dgm:chPref val="0"/>
          <dgm:bulletEnabled val="1"/>
        </dgm:presLayoutVars>
      </dgm:prSet>
      <dgm:spPr/>
    </dgm:pt>
    <dgm:pt modelId="{1180F824-5669-4D81-8F10-454C59775C9A}" type="pres">
      <dgm:prSet presAssocID="{DFE9ED53-B60E-46E3-BEA5-541C4B07DCFE}" presName="desTx" presStyleLbl="alignAccFollowNode1" presStyleIdx="2" presStyleCnt="4" custLinFactNeighborX="-1225">
        <dgm:presLayoutVars>
          <dgm:bulletEnabled val="1"/>
        </dgm:presLayoutVars>
      </dgm:prSet>
      <dgm:spPr/>
    </dgm:pt>
    <dgm:pt modelId="{A4714970-39B0-4A12-BF83-66276D2B0EA0}" type="pres">
      <dgm:prSet presAssocID="{E13CF770-55E6-438D-B806-EDF8EB62223E}" presName="space" presStyleCnt="0"/>
      <dgm:spPr/>
    </dgm:pt>
    <dgm:pt modelId="{25F42147-C906-4877-9A7D-36EA209937E6}" type="pres">
      <dgm:prSet presAssocID="{38ABF56B-8914-4316-8A40-9ED823F0C368}" presName="composite" presStyleCnt="0"/>
      <dgm:spPr/>
    </dgm:pt>
    <dgm:pt modelId="{87F8E2EA-2527-4C8A-BA43-B5EF81D97A91}" type="pres">
      <dgm:prSet presAssocID="{38ABF56B-8914-4316-8A40-9ED823F0C368}" presName="parTx" presStyleLbl="alignNode1" presStyleIdx="3" presStyleCnt="4">
        <dgm:presLayoutVars>
          <dgm:chMax val="0"/>
          <dgm:chPref val="0"/>
          <dgm:bulletEnabled val="1"/>
        </dgm:presLayoutVars>
      </dgm:prSet>
      <dgm:spPr/>
    </dgm:pt>
    <dgm:pt modelId="{27509389-7D2B-4CB7-9B11-D7CB275B38C1}" type="pres">
      <dgm:prSet presAssocID="{38ABF56B-8914-4316-8A40-9ED823F0C368}" presName="desTx" presStyleLbl="alignAccFollowNode1" presStyleIdx="3" presStyleCnt="4">
        <dgm:presLayoutVars>
          <dgm:bulletEnabled val="1"/>
        </dgm:presLayoutVars>
      </dgm:prSet>
      <dgm:spPr/>
    </dgm:pt>
  </dgm:ptLst>
  <dgm:cxnLst>
    <dgm:cxn modelId="{B683B202-65DA-4AF4-99EA-D05BCE8EEB99}" srcId="{62EC7186-8FDE-46A6-A6A7-F2F0943B64DC}" destId="{3715F02B-7FDB-47EC-B43D-D7A9DE369BD3}" srcOrd="0" destOrd="0" parTransId="{7BF47CBF-FB9E-43DD-8DF6-6BCE9095519A}" sibTransId="{9BF0D2DC-4646-4B6E-87BE-3DBACF6BCBC7}"/>
    <dgm:cxn modelId="{ABDF3304-284D-4537-8CF2-13E0F57B8A00}" type="presOf" srcId="{3EA774FB-B2E5-44F3-BC3B-90959DC137A4}" destId="{C57DAF59-573E-407D-BAB9-0E05EC960F8C}" srcOrd="0" destOrd="1" presId="urn:microsoft.com/office/officeart/2005/8/layout/hList1"/>
    <dgm:cxn modelId="{BF7CFD09-70D5-4F5F-BE8A-C99EFFDB37F2}" type="presOf" srcId="{41E9EA65-A203-49C0-BB2A-593A16363494}" destId="{A69D4508-DCBC-4B5E-AF08-6B7CB9259EBD}" srcOrd="0" destOrd="1" presId="urn:microsoft.com/office/officeart/2005/8/layout/hList1"/>
    <dgm:cxn modelId="{64D41E0F-D029-462C-9357-F2A77E533DAF}" srcId="{3EA774FB-B2E5-44F3-BC3B-90959DC137A4}" destId="{F834C77A-9042-4298-94D5-3B8A17C35590}" srcOrd="0" destOrd="0" parTransId="{431EE2CC-32DD-4763-9C31-A389EF839C95}" sibTransId="{B2517F43-34CC-48F2-B6E8-3FE0E67039E2}"/>
    <dgm:cxn modelId="{709BA912-3724-4291-9FEE-67A8B72C43E2}" type="presOf" srcId="{DFE9ED53-B60E-46E3-BEA5-541C4B07DCFE}" destId="{B8E32B0C-1AB0-4CDC-AF67-4126FAD212C3}" srcOrd="0" destOrd="0" presId="urn:microsoft.com/office/officeart/2005/8/layout/hList1"/>
    <dgm:cxn modelId="{33CCB016-921A-4B2E-9445-58E7E6A55FDF}" srcId="{14E1CEAD-0CF5-49FF-97C9-9FBFC7EC8D2B}" destId="{517A1BC0-FEFE-4295-8D88-36758F0D7AAC}" srcOrd="1" destOrd="0" parTransId="{148F3D1F-B497-4565-9068-DA9DA1674EFA}" sibTransId="{EE2C3E91-BFDC-490E-A0AE-A729ECFB99B8}"/>
    <dgm:cxn modelId="{1C29A21D-8033-4780-A4CA-081315E32C9E}" srcId="{38ABF56B-8914-4316-8A40-9ED823F0C368}" destId="{93B5A7E7-5F89-43F2-AD9E-AD208F9B77C6}" srcOrd="2" destOrd="0" parTransId="{2752DD29-B893-46A7-9E01-526176757EBC}" sibTransId="{4D5ADA94-C451-4692-A577-CD8221CC59DD}"/>
    <dgm:cxn modelId="{8207C41D-B34E-4D73-ADA1-BF8179627258}" type="presOf" srcId="{38ABF56B-8914-4316-8A40-9ED823F0C368}" destId="{87F8E2EA-2527-4C8A-BA43-B5EF81D97A91}" srcOrd="0" destOrd="0" presId="urn:microsoft.com/office/officeart/2005/8/layout/hList1"/>
    <dgm:cxn modelId="{495A5438-5CD5-42B1-B044-84D947AA9F83}" srcId="{38ABF56B-8914-4316-8A40-9ED823F0C368}" destId="{B6415A44-87EA-4EB2-B2A2-6E94E57466FA}" srcOrd="0" destOrd="0" parTransId="{67EA3833-67F1-4EFF-9DD2-7243A3A24BA6}" sibTransId="{B6613489-B804-494F-9005-2AF10B2CCDC5}"/>
    <dgm:cxn modelId="{15F85445-DC11-4D99-A581-01EED092D083}" type="presOf" srcId="{59061B89-8E6E-4B70-92F2-17BC2C10B228}" destId="{27509389-7D2B-4CB7-9B11-D7CB275B38C1}" srcOrd="0" destOrd="1" presId="urn:microsoft.com/office/officeart/2005/8/layout/hList1"/>
    <dgm:cxn modelId="{D096D866-12D1-4020-AA50-92D8E9E74015}" type="presOf" srcId="{E5DAED51-8334-4D30-AEC9-4DBF392E2ACD}" destId="{27509389-7D2B-4CB7-9B11-D7CB275B38C1}" srcOrd="0" destOrd="3" presId="urn:microsoft.com/office/officeart/2005/8/layout/hList1"/>
    <dgm:cxn modelId="{0BA37247-5C5B-4017-827D-BD4113D5403D}" type="presOf" srcId="{517A1BC0-FEFE-4295-8D88-36758F0D7AAC}" destId="{62B19D27-D12D-412B-939D-8A17FD3DC383}" srcOrd="0" destOrd="0" presId="urn:microsoft.com/office/officeart/2005/8/layout/hList1"/>
    <dgm:cxn modelId="{A438A06A-E39C-4D1C-B0F3-4DE17352C9B6}" srcId="{14E1CEAD-0CF5-49FF-97C9-9FBFC7EC8D2B}" destId="{38ABF56B-8914-4316-8A40-9ED823F0C368}" srcOrd="3" destOrd="0" parTransId="{16B7C2DB-D325-4A0D-8F04-6CD492C405C4}" sibTransId="{FEBD5CA8-817A-4A1C-BDA7-263A6EA60897}"/>
    <dgm:cxn modelId="{5C0CEA4A-CB37-485B-BFA9-3E7DC5CD14E4}" type="presOf" srcId="{93B5A7E7-5F89-43F2-AD9E-AD208F9B77C6}" destId="{27509389-7D2B-4CB7-9B11-D7CB275B38C1}" srcOrd="0" destOrd="4" presId="urn:microsoft.com/office/officeart/2005/8/layout/hList1"/>
    <dgm:cxn modelId="{3566E174-E322-4D99-B508-C52560E67E92}" type="presOf" srcId="{9236E742-31D3-47C2-80EE-18B49515CAAA}" destId="{A69D4508-DCBC-4B5E-AF08-6B7CB9259EBD}" srcOrd="0" destOrd="0" presId="urn:microsoft.com/office/officeart/2005/8/layout/hList1"/>
    <dgm:cxn modelId="{67E03357-87C3-4483-A9AD-BE4206FC1502}" srcId="{9236E742-31D3-47C2-80EE-18B49515CAAA}" destId="{41E9EA65-A203-49C0-BB2A-593A16363494}" srcOrd="0" destOrd="0" parTransId="{FD831DDF-261C-4540-A273-185B17703635}" sibTransId="{863B97CB-9340-4794-8FE8-33D6487D6FB0}"/>
    <dgm:cxn modelId="{1085E080-17CC-4BA2-8B77-F167B832CDF6}" srcId="{59061B89-8E6E-4B70-92F2-17BC2C10B228}" destId="{E5DAED51-8334-4D30-AEC9-4DBF392E2ACD}" srcOrd="1" destOrd="0" parTransId="{44BC3A98-E28A-4DBE-B46F-841DCB5EA026}" sibTransId="{67B8E304-DDB8-485E-8D77-9DA40CCEDED0}"/>
    <dgm:cxn modelId="{1C18E980-3BD9-45C3-A47C-0765E3A181CA}" type="presOf" srcId="{62EC7186-8FDE-46A6-A6A7-F2F0943B64DC}" destId="{ABEF81BF-87E2-48DF-95F0-4A6DC5FE49C4}" srcOrd="0" destOrd="0" presId="urn:microsoft.com/office/officeart/2005/8/layout/hList1"/>
    <dgm:cxn modelId="{6F9F5785-E4B9-4340-9F1B-074AEF9E8BB8}" srcId="{14E1CEAD-0CF5-49FF-97C9-9FBFC7EC8D2B}" destId="{62EC7186-8FDE-46A6-A6A7-F2F0943B64DC}" srcOrd="0" destOrd="0" parTransId="{C606F619-17A3-4C14-B13A-DA371691B098}" sibTransId="{0503ABAD-4213-4401-8736-7C329D79ADC2}"/>
    <dgm:cxn modelId="{C8F8D788-E237-41E2-B422-93687D2D8445}" type="presOf" srcId="{73DF7DFB-8F6F-404E-99CE-87CFBF19E277}" destId="{1180F824-5669-4D81-8F10-454C59775C9A}" srcOrd="0" destOrd="0" presId="urn:microsoft.com/office/officeart/2005/8/layout/hList1"/>
    <dgm:cxn modelId="{4E0E4E89-D248-4514-B842-898D79A1B6EE}" srcId="{62EC7186-8FDE-46A6-A6A7-F2F0943B64DC}" destId="{3EA774FB-B2E5-44F3-BC3B-90959DC137A4}" srcOrd="1" destOrd="0" parTransId="{A9947370-B6D0-4177-B5AA-417324B12412}" sibTransId="{1631F819-A87A-49D0-AD74-8BD4DA24E297}"/>
    <dgm:cxn modelId="{C42FF499-6DF7-4881-BD23-C722BE0A3902}" srcId="{DFE9ED53-B60E-46E3-BEA5-541C4B07DCFE}" destId="{73DF7DFB-8F6F-404E-99CE-87CFBF19E277}" srcOrd="0" destOrd="0" parTransId="{70DFF9AF-537F-4614-9A57-830FFEE9AFFD}" sibTransId="{4F04DDE5-5461-4757-82A8-9B5C71125599}"/>
    <dgm:cxn modelId="{6DBD2C9A-8F0E-40FE-8779-A5E104CA889A}" type="presOf" srcId="{F834C77A-9042-4298-94D5-3B8A17C35590}" destId="{C57DAF59-573E-407D-BAB9-0E05EC960F8C}" srcOrd="0" destOrd="2" presId="urn:microsoft.com/office/officeart/2005/8/layout/hList1"/>
    <dgm:cxn modelId="{4CDB87A8-7215-4461-8699-12784E809999}" type="presOf" srcId="{5ABF5B2B-37F3-4585-8401-B90D82C8AA8F}" destId="{27509389-7D2B-4CB7-9B11-D7CB275B38C1}" srcOrd="0" destOrd="2" presId="urn:microsoft.com/office/officeart/2005/8/layout/hList1"/>
    <dgm:cxn modelId="{EE1158AE-7BA9-40E9-9B3E-F2E918672149}" srcId="{73DF7DFB-8F6F-404E-99CE-87CFBF19E277}" destId="{F91B73BD-27B6-43FE-9E45-DBC7C5EE6C22}" srcOrd="0" destOrd="0" parTransId="{180FD540-AFAB-4596-AF09-EC78A7903932}" sibTransId="{16030823-567C-4524-A6A8-AE41B3E35C03}"/>
    <dgm:cxn modelId="{0348B0B5-8B66-4D7D-A196-36FF571B2BAD}" type="presOf" srcId="{14E1CEAD-0CF5-49FF-97C9-9FBFC7EC8D2B}" destId="{46149E33-6F44-4091-87A8-481F64C9A49B}" srcOrd="0" destOrd="0" presId="urn:microsoft.com/office/officeart/2005/8/layout/hList1"/>
    <dgm:cxn modelId="{E4BF3DBB-3A5C-4777-A60D-1F17F5BEA686}" srcId="{38ABF56B-8914-4316-8A40-9ED823F0C368}" destId="{59061B89-8E6E-4B70-92F2-17BC2C10B228}" srcOrd="1" destOrd="0" parTransId="{6CE4E9E7-905B-4031-AAF2-2E51DBBC3445}" sibTransId="{F0B25017-2BFA-4BD1-81E9-26EEE40259D2}"/>
    <dgm:cxn modelId="{3A0795BC-59FC-425E-A7A6-80732C6EDCC4}" srcId="{517A1BC0-FEFE-4295-8D88-36758F0D7AAC}" destId="{9236E742-31D3-47C2-80EE-18B49515CAAA}" srcOrd="0" destOrd="0" parTransId="{20DF2785-598A-4782-A47D-7B33E3B062B9}" sibTransId="{DB472C62-D411-4382-85D2-A2839121F0E8}"/>
    <dgm:cxn modelId="{54C490CC-E13B-41DE-933E-94F76345B45A}" srcId="{59061B89-8E6E-4B70-92F2-17BC2C10B228}" destId="{5ABF5B2B-37F3-4585-8401-B90D82C8AA8F}" srcOrd="0" destOrd="0" parTransId="{AD8D8FA7-5A3F-4380-99C9-ACE2FDE4E900}" sibTransId="{63320627-6B1C-4E04-9B10-A4E159013ACF}"/>
    <dgm:cxn modelId="{DB24D6DD-FB8E-4012-BF9B-B9A45C988037}" type="presOf" srcId="{3715F02B-7FDB-47EC-B43D-D7A9DE369BD3}" destId="{C57DAF59-573E-407D-BAB9-0E05EC960F8C}" srcOrd="0" destOrd="0" presId="urn:microsoft.com/office/officeart/2005/8/layout/hList1"/>
    <dgm:cxn modelId="{AE4C3DEB-F1C2-4F77-AF97-BA2916F276A1}" type="presOf" srcId="{F91B73BD-27B6-43FE-9E45-DBC7C5EE6C22}" destId="{1180F824-5669-4D81-8F10-454C59775C9A}" srcOrd="0" destOrd="1" presId="urn:microsoft.com/office/officeart/2005/8/layout/hList1"/>
    <dgm:cxn modelId="{3B1FE6EC-1A82-401F-B508-9FDD3310BEEE}" srcId="{14E1CEAD-0CF5-49FF-97C9-9FBFC7EC8D2B}" destId="{DFE9ED53-B60E-46E3-BEA5-541C4B07DCFE}" srcOrd="2" destOrd="0" parTransId="{C1208674-EEC4-4236-8722-A9210E426DF0}" sibTransId="{E13CF770-55E6-438D-B806-EDF8EB62223E}"/>
    <dgm:cxn modelId="{FAC218ED-D6D8-4CF9-9773-884C6FFFBCFA}" type="presOf" srcId="{B6415A44-87EA-4EB2-B2A2-6E94E57466FA}" destId="{27509389-7D2B-4CB7-9B11-D7CB275B38C1}" srcOrd="0" destOrd="0" presId="urn:microsoft.com/office/officeart/2005/8/layout/hList1"/>
    <dgm:cxn modelId="{64837E9C-32E6-437F-91B9-C6082E3883B4}" type="presParOf" srcId="{46149E33-6F44-4091-87A8-481F64C9A49B}" destId="{E8664E06-4F31-4C3E-AD13-78D4DE89D691}" srcOrd="0" destOrd="0" presId="urn:microsoft.com/office/officeart/2005/8/layout/hList1"/>
    <dgm:cxn modelId="{62695146-5F4D-4EA1-B904-C0990177E7C0}" type="presParOf" srcId="{E8664E06-4F31-4C3E-AD13-78D4DE89D691}" destId="{ABEF81BF-87E2-48DF-95F0-4A6DC5FE49C4}" srcOrd="0" destOrd="0" presId="urn:microsoft.com/office/officeart/2005/8/layout/hList1"/>
    <dgm:cxn modelId="{8D57F5D7-ABEF-470D-B7F2-8C8A75B6B299}" type="presParOf" srcId="{E8664E06-4F31-4C3E-AD13-78D4DE89D691}" destId="{C57DAF59-573E-407D-BAB9-0E05EC960F8C}" srcOrd="1" destOrd="0" presId="urn:microsoft.com/office/officeart/2005/8/layout/hList1"/>
    <dgm:cxn modelId="{21E392C0-1A73-4149-935B-E953F2673E71}" type="presParOf" srcId="{46149E33-6F44-4091-87A8-481F64C9A49B}" destId="{F0293ED2-68B5-423E-B7A0-29D7B90D08DC}" srcOrd="1" destOrd="0" presId="urn:microsoft.com/office/officeart/2005/8/layout/hList1"/>
    <dgm:cxn modelId="{9F50B995-079F-4383-9D9C-56D3AFDD9E59}" type="presParOf" srcId="{46149E33-6F44-4091-87A8-481F64C9A49B}" destId="{A171B4B8-3EF7-4AA9-B88B-302F18A69289}" srcOrd="2" destOrd="0" presId="urn:microsoft.com/office/officeart/2005/8/layout/hList1"/>
    <dgm:cxn modelId="{7C9454C7-2BBC-413C-AA94-23A8DF70B39C}" type="presParOf" srcId="{A171B4B8-3EF7-4AA9-B88B-302F18A69289}" destId="{62B19D27-D12D-412B-939D-8A17FD3DC383}" srcOrd="0" destOrd="0" presId="urn:microsoft.com/office/officeart/2005/8/layout/hList1"/>
    <dgm:cxn modelId="{E85C526E-A602-4DBF-B8DD-F18183B3A237}" type="presParOf" srcId="{A171B4B8-3EF7-4AA9-B88B-302F18A69289}" destId="{A69D4508-DCBC-4B5E-AF08-6B7CB9259EBD}" srcOrd="1" destOrd="0" presId="urn:microsoft.com/office/officeart/2005/8/layout/hList1"/>
    <dgm:cxn modelId="{7165D02D-BE97-4EE5-BCA8-FE7545784EE9}" type="presParOf" srcId="{46149E33-6F44-4091-87A8-481F64C9A49B}" destId="{B7936E63-D23B-4AD9-91A8-C27D41CE8B1F}" srcOrd="3" destOrd="0" presId="urn:microsoft.com/office/officeart/2005/8/layout/hList1"/>
    <dgm:cxn modelId="{D41E90FC-54F2-4CF2-9C94-5652E0F54661}" type="presParOf" srcId="{46149E33-6F44-4091-87A8-481F64C9A49B}" destId="{00D5CDE9-757B-4486-A386-A8ADC3AD28EC}" srcOrd="4" destOrd="0" presId="urn:microsoft.com/office/officeart/2005/8/layout/hList1"/>
    <dgm:cxn modelId="{C02F75B5-3A41-41AA-8712-DAAB5E833AA1}" type="presParOf" srcId="{00D5CDE9-757B-4486-A386-A8ADC3AD28EC}" destId="{B8E32B0C-1AB0-4CDC-AF67-4126FAD212C3}" srcOrd="0" destOrd="0" presId="urn:microsoft.com/office/officeart/2005/8/layout/hList1"/>
    <dgm:cxn modelId="{630B6DB3-7043-4893-A81F-CA2979587EE8}" type="presParOf" srcId="{00D5CDE9-757B-4486-A386-A8ADC3AD28EC}" destId="{1180F824-5669-4D81-8F10-454C59775C9A}" srcOrd="1" destOrd="0" presId="urn:microsoft.com/office/officeart/2005/8/layout/hList1"/>
    <dgm:cxn modelId="{2C81F686-A45A-4BB7-8DCF-20D543387002}" type="presParOf" srcId="{46149E33-6F44-4091-87A8-481F64C9A49B}" destId="{A4714970-39B0-4A12-BF83-66276D2B0EA0}" srcOrd="5" destOrd="0" presId="urn:microsoft.com/office/officeart/2005/8/layout/hList1"/>
    <dgm:cxn modelId="{39731451-AAA1-478E-9651-4BD18356ABE3}" type="presParOf" srcId="{46149E33-6F44-4091-87A8-481F64C9A49B}" destId="{25F42147-C906-4877-9A7D-36EA209937E6}" srcOrd="6" destOrd="0" presId="urn:microsoft.com/office/officeart/2005/8/layout/hList1"/>
    <dgm:cxn modelId="{F206BBDF-CCC3-41CA-8E5B-08A0093BE0BC}" type="presParOf" srcId="{25F42147-C906-4877-9A7D-36EA209937E6}" destId="{87F8E2EA-2527-4C8A-BA43-B5EF81D97A91}" srcOrd="0" destOrd="0" presId="urn:microsoft.com/office/officeart/2005/8/layout/hList1"/>
    <dgm:cxn modelId="{27E7715F-2DE4-483B-9A04-6537DB6D095E}" type="presParOf" srcId="{25F42147-C906-4877-9A7D-36EA209937E6}" destId="{27509389-7D2B-4CB7-9B11-D7CB275B38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A09FBC-4465-4D97-9663-5BF2592FF10A}" type="doc">
      <dgm:prSet loTypeId="urn:microsoft.com/office/officeart/2005/8/layout/arrow6" loCatId="relationship" qsTypeId="urn:microsoft.com/office/officeart/2005/8/quickstyle/simple3" qsCatId="simple" csTypeId="urn:microsoft.com/office/officeart/2005/8/colors/colorful2" csCatId="colorful" phldr="1"/>
      <dgm:spPr/>
      <dgm:t>
        <a:bodyPr/>
        <a:lstStyle/>
        <a:p>
          <a:endParaRPr lang="ru-RU"/>
        </a:p>
      </dgm:t>
    </dgm:pt>
    <dgm:pt modelId="{BA1906C6-7127-42DE-8F5B-6A4DCBB22077}">
      <dgm:prSet phldrT="[Текст]"/>
      <dgm:spPr/>
      <dgm:t>
        <a:bodyPr/>
        <a:lstStyle/>
        <a:p>
          <a:r>
            <a:rPr lang="ru-RU" dirty="0"/>
            <a:t>Дисперсионный коэффициент </a:t>
          </a:r>
          <a:r>
            <a:rPr lang="ru-RU" dirty="0" err="1"/>
            <a:t>конкордации</a:t>
          </a:r>
          <a:endParaRPr lang="ru-RU" dirty="0"/>
        </a:p>
      </dgm:t>
    </dgm:pt>
    <dgm:pt modelId="{588E8A46-9F3B-4076-93E1-AD825EFCAF2A}" type="parTrans" cxnId="{FC797D72-DAED-4932-ACD7-F37D538F6B63}">
      <dgm:prSet/>
      <dgm:spPr/>
      <dgm:t>
        <a:bodyPr/>
        <a:lstStyle/>
        <a:p>
          <a:endParaRPr lang="ru-RU"/>
        </a:p>
      </dgm:t>
    </dgm:pt>
    <dgm:pt modelId="{CF9868DC-A832-47E8-80CD-76E9250D1059}" type="sibTrans" cxnId="{FC797D72-DAED-4932-ACD7-F37D538F6B63}">
      <dgm:prSet/>
      <dgm:spPr/>
      <dgm:t>
        <a:bodyPr/>
        <a:lstStyle/>
        <a:p>
          <a:endParaRPr lang="ru-RU"/>
        </a:p>
      </dgm:t>
    </dgm:pt>
    <dgm:pt modelId="{C6EA436C-8DC0-4CC8-8573-742942109B38}">
      <dgm:prSet phldrT="[Текст]"/>
      <dgm:spPr/>
      <dgm:t>
        <a:bodyPr/>
        <a:lstStyle/>
        <a:p>
          <a:r>
            <a:rPr lang="ru-RU" dirty="0" err="1"/>
            <a:t>Энтропийный</a:t>
          </a:r>
          <a:r>
            <a:rPr lang="ru-RU" dirty="0"/>
            <a:t> коэффициент </a:t>
          </a:r>
          <a:r>
            <a:rPr lang="ru-RU" dirty="0" err="1"/>
            <a:t>конкордации</a:t>
          </a:r>
          <a:r>
            <a:rPr lang="ru-RU" dirty="0"/>
            <a:t> </a:t>
          </a:r>
        </a:p>
      </dgm:t>
    </dgm:pt>
    <dgm:pt modelId="{5D63D40A-9CF0-4CE1-AD87-9D585ECAEFD0}" type="parTrans" cxnId="{1ECB5842-BB15-481A-A775-1908E672D57D}">
      <dgm:prSet/>
      <dgm:spPr/>
      <dgm:t>
        <a:bodyPr/>
        <a:lstStyle/>
        <a:p>
          <a:endParaRPr lang="ru-RU"/>
        </a:p>
      </dgm:t>
    </dgm:pt>
    <dgm:pt modelId="{9C291129-3558-45C7-94D3-FB533FFDC0FD}" type="sibTrans" cxnId="{1ECB5842-BB15-481A-A775-1908E672D57D}">
      <dgm:prSet/>
      <dgm:spPr/>
      <dgm:t>
        <a:bodyPr/>
        <a:lstStyle/>
        <a:p>
          <a:endParaRPr lang="ru-RU"/>
        </a:p>
      </dgm:t>
    </dgm:pt>
    <dgm:pt modelId="{3D3C5850-CC62-4755-A8F0-F13A5D092B5C}" type="pres">
      <dgm:prSet presAssocID="{FDA09FBC-4465-4D97-9663-5BF2592FF10A}" presName="compositeShape" presStyleCnt="0">
        <dgm:presLayoutVars>
          <dgm:chMax val="2"/>
          <dgm:dir/>
          <dgm:resizeHandles val="exact"/>
        </dgm:presLayoutVars>
      </dgm:prSet>
      <dgm:spPr/>
    </dgm:pt>
    <dgm:pt modelId="{A826FB17-61B9-472B-B0A9-79C893A6852A}" type="pres">
      <dgm:prSet presAssocID="{FDA09FBC-4465-4D97-9663-5BF2592FF10A}" presName="ribbon" presStyleLbl="node1" presStyleIdx="0" presStyleCnt="1" custLinFactNeighborY="-8851"/>
      <dgm:spPr/>
    </dgm:pt>
    <dgm:pt modelId="{DA397F34-D95D-4F9A-A3CE-58DDFA6581BF}" type="pres">
      <dgm:prSet presAssocID="{FDA09FBC-4465-4D97-9663-5BF2592FF10A}" presName="leftArrowText" presStyleLbl="node1" presStyleIdx="0" presStyleCnt="1">
        <dgm:presLayoutVars>
          <dgm:chMax val="0"/>
          <dgm:bulletEnabled val="1"/>
        </dgm:presLayoutVars>
      </dgm:prSet>
      <dgm:spPr/>
    </dgm:pt>
    <dgm:pt modelId="{1829DDE1-E35D-408B-9F35-F868D0C200A9}" type="pres">
      <dgm:prSet presAssocID="{FDA09FBC-4465-4D97-9663-5BF2592FF10A}" presName="rightArrowText" presStyleLbl="node1" presStyleIdx="0" presStyleCnt="1">
        <dgm:presLayoutVars>
          <dgm:chMax val="0"/>
          <dgm:bulletEnabled val="1"/>
        </dgm:presLayoutVars>
      </dgm:prSet>
      <dgm:spPr/>
    </dgm:pt>
  </dgm:ptLst>
  <dgm:cxnLst>
    <dgm:cxn modelId="{1BB69A2C-AF81-41A2-A465-1D40F3AA7471}" type="presOf" srcId="{BA1906C6-7127-42DE-8F5B-6A4DCBB22077}" destId="{DA397F34-D95D-4F9A-A3CE-58DDFA6581BF}" srcOrd="0" destOrd="0" presId="urn:microsoft.com/office/officeart/2005/8/layout/arrow6"/>
    <dgm:cxn modelId="{EEEF1431-B704-42C5-9202-A0520AED5E8F}" type="presOf" srcId="{FDA09FBC-4465-4D97-9663-5BF2592FF10A}" destId="{3D3C5850-CC62-4755-A8F0-F13A5D092B5C}" srcOrd="0" destOrd="0" presId="urn:microsoft.com/office/officeart/2005/8/layout/arrow6"/>
    <dgm:cxn modelId="{5F2DDC3B-DFBD-4310-BE9B-8AB0F8638D5B}" type="presOf" srcId="{C6EA436C-8DC0-4CC8-8573-742942109B38}" destId="{1829DDE1-E35D-408B-9F35-F868D0C200A9}" srcOrd="0" destOrd="0" presId="urn:microsoft.com/office/officeart/2005/8/layout/arrow6"/>
    <dgm:cxn modelId="{1ECB5842-BB15-481A-A775-1908E672D57D}" srcId="{FDA09FBC-4465-4D97-9663-5BF2592FF10A}" destId="{C6EA436C-8DC0-4CC8-8573-742942109B38}" srcOrd="1" destOrd="0" parTransId="{5D63D40A-9CF0-4CE1-AD87-9D585ECAEFD0}" sibTransId="{9C291129-3558-45C7-94D3-FB533FFDC0FD}"/>
    <dgm:cxn modelId="{FC797D72-DAED-4932-ACD7-F37D538F6B63}" srcId="{FDA09FBC-4465-4D97-9663-5BF2592FF10A}" destId="{BA1906C6-7127-42DE-8F5B-6A4DCBB22077}" srcOrd="0" destOrd="0" parTransId="{588E8A46-9F3B-4076-93E1-AD825EFCAF2A}" sibTransId="{CF9868DC-A832-47E8-80CD-76E9250D1059}"/>
    <dgm:cxn modelId="{73E23ED2-D32B-426F-8EDC-6DD72007670B}" type="presParOf" srcId="{3D3C5850-CC62-4755-A8F0-F13A5D092B5C}" destId="{A826FB17-61B9-472B-B0A9-79C893A6852A}" srcOrd="0" destOrd="0" presId="urn:microsoft.com/office/officeart/2005/8/layout/arrow6"/>
    <dgm:cxn modelId="{6B868E91-CAC1-4308-B41D-6A5864E3C5FC}" type="presParOf" srcId="{3D3C5850-CC62-4755-A8F0-F13A5D092B5C}" destId="{DA397F34-D95D-4F9A-A3CE-58DDFA6581BF}" srcOrd="1" destOrd="0" presId="urn:microsoft.com/office/officeart/2005/8/layout/arrow6"/>
    <dgm:cxn modelId="{9EECEC3A-1015-4827-9C1A-60CEF5871318}" type="presParOf" srcId="{3D3C5850-CC62-4755-A8F0-F13A5D092B5C}" destId="{1829DDE1-E35D-408B-9F35-F868D0C200A9}"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8A05D-73FF-489B-9B42-990ADB198D52}">
      <dsp:nvSpPr>
        <dsp:cNvPr id="0" name=""/>
        <dsp:cNvSpPr/>
      </dsp:nvSpPr>
      <dsp:spPr>
        <a:xfrm>
          <a:off x="97043" y="2718"/>
          <a:ext cx="2716187" cy="1629712"/>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dirty="0"/>
            <a:t>Создание группы управления и разработка руководящего документа экспертизы</a:t>
          </a:r>
        </a:p>
      </dsp:txBody>
      <dsp:txXfrm>
        <a:off x="144776" y="50451"/>
        <a:ext cx="2620721" cy="1534246"/>
      </dsp:txXfrm>
    </dsp:sp>
    <dsp:sp modelId="{E7CB6FCF-053B-4B48-AD68-5FE3163793DB}">
      <dsp:nvSpPr>
        <dsp:cNvPr id="0" name=""/>
        <dsp:cNvSpPr/>
      </dsp:nvSpPr>
      <dsp:spPr>
        <a:xfrm>
          <a:off x="3052255" y="480767"/>
          <a:ext cx="575831" cy="673614"/>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ru-RU" sz="1500" kern="1200"/>
        </a:p>
      </dsp:txBody>
      <dsp:txXfrm>
        <a:off x="3052255" y="615490"/>
        <a:ext cx="403082" cy="404168"/>
      </dsp:txXfrm>
    </dsp:sp>
    <dsp:sp modelId="{825E8F02-2941-40F3-A39B-7DCF78878C0F}">
      <dsp:nvSpPr>
        <dsp:cNvPr id="0" name=""/>
        <dsp:cNvSpPr/>
      </dsp:nvSpPr>
      <dsp:spPr>
        <a:xfrm>
          <a:off x="3899706" y="2718"/>
          <a:ext cx="2716187" cy="1629712"/>
        </a:xfrm>
        <a:prstGeom prst="roundRect">
          <a:avLst>
            <a:gd name="adj" fmla="val 10000"/>
          </a:avLst>
        </a:prstGeom>
        <a:gradFill rotWithShape="0">
          <a:gsLst>
            <a:gs pos="0">
              <a:schemeClr val="accent4">
                <a:hueOff val="2079139"/>
                <a:satOff val="-9594"/>
                <a:lumOff val="353"/>
                <a:alphaOff val="0"/>
                <a:lumMod val="110000"/>
                <a:satMod val="105000"/>
                <a:tint val="67000"/>
              </a:schemeClr>
            </a:gs>
            <a:gs pos="50000">
              <a:schemeClr val="accent4">
                <a:hueOff val="2079139"/>
                <a:satOff val="-9594"/>
                <a:lumOff val="353"/>
                <a:alphaOff val="0"/>
                <a:lumMod val="105000"/>
                <a:satMod val="103000"/>
                <a:tint val="73000"/>
              </a:schemeClr>
            </a:gs>
            <a:gs pos="100000">
              <a:schemeClr val="accent4">
                <a:hueOff val="2079139"/>
                <a:satOff val="-9594"/>
                <a:lumOff val="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dirty="0"/>
            <a:t>Подбор и формирование экспертной группы</a:t>
          </a:r>
        </a:p>
      </dsp:txBody>
      <dsp:txXfrm>
        <a:off x="3947439" y="50451"/>
        <a:ext cx="2620721" cy="1534246"/>
      </dsp:txXfrm>
    </dsp:sp>
    <dsp:sp modelId="{B7C7C345-136B-419C-80DA-607B7D3203F1}">
      <dsp:nvSpPr>
        <dsp:cNvPr id="0" name=""/>
        <dsp:cNvSpPr/>
      </dsp:nvSpPr>
      <dsp:spPr>
        <a:xfrm>
          <a:off x="6854918" y="480767"/>
          <a:ext cx="575831" cy="673614"/>
        </a:xfrm>
        <a:prstGeom prst="rightArrow">
          <a:avLst>
            <a:gd name="adj1" fmla="val 60000"/>
            <a:gd name="adj2" fmla="val 50000"/>
          </a:avLst>
        </a:prstGeom>
        <a:gradFill rotWithShape="0">
          <a:gsLst>
            <a:gs pos="0">
              <a:schemeClr val="accent4">
                <a:hueOff val="2598923"/>
                <a:satOff val="-11992"/>
                <a:lumOff val="441"/>
                <a:alphaOff val="0"/>
                <a:lumMod val="110000"/>
                <a:satMod val="105000"/>
                <a:tint val="67000"/>
              </a:schemeClr>
            </a:gs>
            <a:gs pos="50000">
              <a:schemeClr val="accent4">
                <a:hueOff val="2598923"/>
                <a:satOff val="-11992"/>
                <a:lumOff val="441"/>
                <a:alphaOff val="0"/>
                <a:lumMod val="105000"/>
                <a:satMod val="103000"/>
                <a:tint val="73000"/>
              </a:schemeClr>
            </a:gs>
            <a:gs pos="100000">
              <a:schemeClr val="accent4">
                <a:hueOff val="2598923"/>
                <a:satOff val="-11992"/>
                <a:lumOff val="441"/>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ru-RU" sz="1500" kern="1200"/>
        </a:p>
      </dsp:txBody>
      <dsp:txXfrm>
        <a:off x="6854918" y="615490"/>
        <a:ext cx="403082" cy="404168"/>
      </dsp:txXfrm>
    </dsp:sp>
    <dsp:sp modelId="{02C8446D-DF56-46AA-B094-FCAD2F3DA3B6}">
      <dsp:nvSpPr>
        <dsp:cNvPr id="0" name=""/>
        <dsp:cNvSpPr/>
      </dsp:nvSpPr>
      <dsp:spPr>
        <a:xfrm>
          <a:off x="7702368" y="2718"/>
          <a:ext cx="2716187" cy="1629712"/>
        </a:xfrm>
        <a:prstGeom prst="roundRect">
          <a:avLst>
            <a:gd name="adj" fmla="val 10000"/>
          </a:avLst>
        </a:prstGeom>
        <a:gradFill rotWithShape="0">
          <a:gsLst>
            <a:gs pos="0">
              <a:schemeClr val="accent4">
                <a:hueOff val="4158277"/>
                <a:satOff val="-19187"/>
                <a:lumOff val="706"/>
                <a:alphaOff val="0"/>
                <a:lumMod val="110000"/>
                <a:satMod val="105000"/>
                <a:tint val="67000"/>
              </a:schemeClr>
            </a:gs>
            <a:gs pos="50000">
              <a:schemeClr val="accent4">
                <a:hueOff val="4158277"/>
                <a:satOff val="-19187"/>
                <a:lumOff val="706"/>
                <a:alphaOff val="0"/>
                <a:lumMod val="105000"/>
                <a:satMod val="103000"/>
                <a:tint val="73000"/>
              </a:schemeClr>
            </a:gs>
            <a:gs pos="100000">
              <a:schemeClr val="accent4">
                <a:hueOff val="4158277"/>
                <a:satOff val="-19187"/>
                <a:lumOff val="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dirty="0"/>
            <a:t>Разработка способа организации и методики  проведения опроса экспертов и обработки данных</a:t>
          </a:r>
        </a:p>
      </dsp:txBody>
      <dsp:txXfrm>
        <a:off x="7750101" y="50451"/>
        <a:ext cx="2620721" cy="1534246"/>
      </dsp:txXfrm>
    </dsp:sp>
    <dsp:sp modelId="{CE68B303-109D-4A2B-8888-EDDEB59F5B7A}">
      <dsp:nvSpPr>
        <dsp:cNvPr id="0" name=""/>
        <dsp:cNvSpPr/>
      </dsp:nvSpPr>
      <dsp:spPr>
        <a:xfrm rot="5400000">
          <a:off x="8772546" y="1822564"/>
          <a:ext cx="575831" cy="673614"/>
        </a:xfrm>
        <a:prstGeom prst="rightArrow">
          <a:avLst>
            <a:gd name="adj1" fmla="val 60000"/>
            <a:gd name="adj2" fmla="val 50000"/>
          </a:avLst>
        </a:prstGeom>
        <a:gradFill rotWithShape="0">
          <a:gsLst>
            <a:gs pos="0">
              <a:schemeClr val="accent4">
                <a:hueOff val="5197846"/>
                <a:satOff val="-23984"/>
                <a:lumOff val="883"/>
                <a:alphaOff val="0"/>
                <a:lumMod val="110000"/>
                <a:satMod val="105000"/>
                <a:tint val="67000"/>
              </a:schemeClr>
            </a:gs>
            <a:gs pos="50000">
              <a:schemeClr val="accent4">
                <a:hueOff val="5197846"/>
                <a:satOff val="-23984"/>
                <a:lumOff val="883"/>
                <a:alphaOff val="0"/>
                <a:lumMod val="105000"/>
                <a:satMod val="103000"/>
                <a:tint val="73000"/>
              </a:schemeClr>
            </a:gs>
            <a:gs pos="100000">
              <a:schemeClr val="accent4">
                <a:hueOff val="5197846"/>
                <a:satOff val="-23984"/>
                <a:lumOff val="88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ru-RU" sz="1500" kern="1200"/>
        </a:p>
      </dsp:txBody>
      <dsp:txXfrm rot="-5400000">
        <a:off x="8858378" y="1871456"/>
        <a:ext cx="404168" cy="403082"/>
      </dsp:txXfrm>
    </dsp:sp>
    <dsp:sp modelId="{3B9EE400-F4A9-49FE-8809-4A37A1FEAF32}">
      <dsp:nvSpPr>
        <dsp:cNvPr id="0" name=""/>
        <dsp:cNvSpPr/>
      </dsp:nvSpPr>
      <dsp:spPr>
        <a:xfrm>
          <a:off x="7702368" y="2718906"/>
          <a:ext cx="2716187" cy="1629712"/>
        </a:xfrm>
        <a:prstGeom prst="roundRect">
          <a:avLst>
            <a:gd name="adj" fmla="val 10000"/>
          </a:avLst>
        </a:prstGeom>
        <a:gradFill rotWithShape="0">
          <a:gsLst>
            <a:gs pos="0">
              <a:schemeClr val="accent4">
                <a:hueOff val="6237415"/>
                <a:satOff val="-28781"/>
                <a:lumOff val="1059"/>
                <a:alphaOff val="0"/>
                <a:lumMod val="110000"/>
                <a:satMod val="105000"/>
                <a:tint val="67000"/>
              </a:schemeClr>
            </a:gs>
            <a:gs pos="50000">
              <a:schemeClr val="accent4">
                <a:hueOff val="6237415"/>
                <a:satOff val="-28781"/>
                <a:lumOff val="1059"/>
                <a:alphaOff val="0"/>
                <a:lumMod val="105000"/>
                <a:satMod val="103000"/>
                <a:tint val="73000"/>
              </a:schemeClr>
            </a:gs>
            <a:gs pos="100000">
              <a:schemeClr val="accent4">
                <a:hueOff val="6237415"/>
                <a:satOff val="-28781"/>
                <a:lumOff val="105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dirty="0"/>
            <a:t>Проведение экспертного опроса</a:t>
          </a:r>
        </a:p>
      </dsp:txBody>
      <dsp:txXfrm>
        <a:off x="7750101" y="2766639"/>
        <a:ext cx="2620721" cy="1534246"/>
      </dsp:txXfrm>
    </dsp:sp>
    <dsp:sp modelId="{240D8154-AD0F-47B1-AB83-8D6E825B4A8A}">
      <dsp:nvSpPr>
        <dsp:cNvPr id="0" name=""/>
        <dsp:cNvSpPr/>
      </dsp:nvSpPr>
      <dsp:spPr>
        <a:xfrm rot="10797542">
          <a:off x="6887512" y="3198303"/>
          <a:ext cx="575831" cy="673614"/>
        </a:xfrm>
        <a:prstGeom prst="rightArrow">
          <a:avLst>
            <a:gd name="adj1" fmla="val 60000"/>
            <a:gd name="adj2" fmla="val 50000"/>
          </a:avLst>
        </a:prstGeom>
        <a:gradFill rotWithShape="0">
          <a:gsLst>
            <a:gs pos="0">
              <a:schemeClr val="accent4">
                <a:hueOff val="7796769"/>
                <a:satOff val="-35976"/>
                <a:lumOff val="1324"/>
                <a:alphaOff val="0"/>
                <a:lumMod val="110000"/>
                <a:satMod val="105000"/>
                <a:tint val="67000"/>
              </a:schemeClr>
            </a:gs>
            <a:gs pos="50000">
              <a:schemeClr val="accent4">
                <a:hueOff val="7796769"/>
                <a:satOff val="-35976"/>
                <a:lumOff val="1324"/>
                <a:alphaOff val="0"/>
                <a:lumMod val="105000"/>
                <a:satMod val="103000"/>
                <a:tint val="73000"/>
              </a:schemeClr>
            </a:gs>
            <a:gs pos="100000">
              <a:schemeClr val="accent4">
                <a:hueOff val="7796769"/>
                <a:satOff val="-35976"/>
                <a:lumOff val="132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ru-RU" sz="1500" kern="1200"/>
        </a:p>
      </dsp:txBody>
      <dsp:txXfrm rot="10800000">
        <a:off x="7060261" y="3332964"/>
        <a:ext cx="403082" cy="404168"/>
      </dsp:txXfrm>
    </dsp:sp>
    <dsp:sp modelId="{F572671A-CD73-414E-ACE6-558417E55604}">
      <dsp:nvSpPr>
        <dsp:cNvPr id="0" name=""/>
        <dsp:cNvSpPr/>
      </dsp:nvSpPr>
      <dsp:spPr>
        <a:xfrm>
          <a:off x="3899706" y="2721625"/>
          <a:ext cx="2716187" cy="1629712"/>
        </a:xfrm>
        <a:prstGeom prst="roundRect">
          <a:avLst>
            <a:gd name="adj" fmla="val 10000"/>
          </a:avLst>
        </a:prstGeom>
        <a:gradFill rotWithShape="0">
          <a:gsLst>
            <a:gs pos="0">
              <a:schemeClr val="accent4">
                <a:hueOff val="8316554"/>
                <a:satOff val="-38374"/>
                <a:lumOff val="1412"/>
                <a:alphaOff val="0"/>
                <a:lumMod val="110000"/>
                <a:satMod val="105000"/>
                <a:tint val="67000"/>
              </a:schemeClr>
            </a:gs>
            <a:gs pos="50000">
              <a:schemeClr val="accent4">
                <a:hueOff val="8316554"/>
                <a:satOff val="-38374"/>
                <a:lumOff val="1412"/>
                <a:alphaOff val="0"/>
                <a:lumMod val="105000"/>
                <a:satMod val="103000"/>
                <a:tint val="73000"/>
              </a:schemeClr>
            </a:gs>
            <a:gs pos="100000">
              <a:schemeClr val="accent4">
                <a:hueOff val="8316554"/>
                <a:satOff val="-38374"/>
                <a:lumOff val="141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u-RU" sz="2000" kern="1200" dirty="0"/>
            <a:t>Обработка данных и анализ результатов экспертного опроса</a:t>
          </a:r>
        </a:p>
      </dsp:txBody>
      <dsp:txXfrm>
        <a:off x="3947439" y="2769358"/>
        <a:ext cx="2620721" cy="1534246"/>
      </dsp:txXfrm>
    </dsp:sp>
    <dsp:sp modelId="{A7B90447-8506-4074-A3BF-810A38975712}">
      <dsp:nvSpPr>
        <dsp:cNvPr id="0" name=""/>
        <dsp:cNvSpPr/>
      </dsp:nvSpPr>
      <dsp:spPr>
        <a:xfrm rot="10802458">
          <a:off x="3084849" y="3198326"/>
          <a:ext cx="575831" cy="673614"/>
        </a:xfrm>
        <a:prstGeom prst="rightArrow">
          <a:avLst>
            <a:gd name="adj1" fmla="val 60000"/>
            <a:gd name="adj2" fmla="val 50000"/>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ru-RU" sz="1500" kern="1200"/>
        </a:p>
      </dsp:txBody>
      <dsp:txXfrm rot="10800000">
        <a:off x="3257598" y="3333111"/>
        <a:ext cx="403082" cy="404168"/>
      </dsp:txXfrm>
    </dsp:sp>
    <dsp:sp modelId="{564DBC1F-A25B-4DF8-B5BA-CD76E14ABFDD}">
      <dsp:nvSpPr>
        <dsp:cNvPr id="0" name=""/>
        <dsp:cNvSpPr/>
      </dsp:nvSpPr>
      <dsp:spPr>
        <a:xfrm>
          <a:off x="97043" y="2718906"/>
          <a:ext cx="2716187" cy="1629712"/>
        </a:xfrm>
        <a:prstGeom prst="roundRect">
          <a:avLst>
            <a:gd name="adj" fmla="val 10000"/>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ru-RU" sz="1900" kern="1200" dirty="0"/>
            <a:t>Формулирование решения проблемы на основе экспертных оценок и оформление отчёта</a:t>
          </a:r>
        </a:p>
      </dsp:txBody>
      <dsp:txXfrm>
        <a:off x="144776" y="2766639"/>
        <a:ext cx="2620721" cy="1534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CA8D9-4E1B-4A2D-90C0-D81740C76B47}">
      <dsp:nvSpPr>
        <dsp:cNvPr id="0" name=""/>
        <dsp:cNvSpPr/>
      </dsp:nvSpPr>
      <dsp:spPr>
        <a:xfrm>
          <a:off x="2784548" y="906822"/>
          <a:ext cx="5340397" cy="1957331"/>
        </a:xfrm>
        <a:prstGeom prst="round2DiagRect">
          <a:avLst>
            <a:gd name="adj1" fmla="val 0"/>
            <a:gd name="adj2"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37CBC4-37A3-4866-8928-8A9758CF9BB4}">
      <dsp:nvSpPr>
        <dsp:cNvPr id="0" name=""/>
        <dsp:cNvSpPr/>
      </dsp:nvSpPr>
      <dsp:spPr>
        <a:xfrm>
          <a:off x="5454747" y="1032325"/>
          <a:ext cx="712" cy="2262695"/>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8B2C7F-F9CE-455C-BCDF-C56B25C6536C}">
      <dsp:nvSpPr>
        <dsp:cNvPr id="0" name=""/>
        <dsp:cNvSpPr/>
      </dsp:nvSpPr>
      <dsp:spPr>
        <a:xfrm>
          <a:off x="2742323" y="926043"/>
          <a:ext cx="2314172" cy="24367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r>
            <a:rPr lang="ru-RU" sz="2200" kern="1200" dirty="0"/>
            <a:t>Мнения экспертов рассматриваются как равноправные </a:t>
          </a:r>
        </a:p>
      </dsp:txBody>
      <dsp:txXfrm>
        <a:off x="2742323" y="926043"/>
        <a:ext cx="2314172" cy="2436749"/>
      </dsp:txXfrm>
    </dsp:sp>
    <dsp:sp modelId="{6847C267-583E-42C8-A0C5-31B1734FCAF3}">
      <dsp:nvSpPr>
        <dsp:cNvPr id="0" name=""/>
        <dsp:cNvSpPr/>
      </dsp:nvSpPr>
      <dsp:spPr>
        <a:xfrm>
          <a:off x="5412522" y="926043"/>
          <a:ext cx="2314172" cy="243674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r>
            <a:rPr lang="ru-RU" sz="2200" kern="1200" dirty="0"/>
            <a:t>Значимость мнения эксперта зависит от его компетентности</a:t>
          </a:r>
        </a:p>
      </dsp:txBody>
      <dsp:txXfrm>
        <a:off x="5412522" y="926043"/>
        <a:ext cx="2314172" cy="2436749"/>
      </dsp:txXfrm>
    </dsp:sp>
    <dsp:sp modelId="{05285E05-E594-40B1-9F5E-501D7D18E144}">
      <dsp:nvSpPr>
        <dsp:cNvPr id="0" name=""/>
        <dsp:cNvSpPr/>
      </dsp:nvSpPr>
      <dsp:spPr>
        <a:xfrm rot="16200000">
          <a:off x="545997" y="1133930"/>
          <a:ext cx="2893354" cy="1485084"/>
        </a:xfrm>
        <a:prstGeom prst="rightArrow">
          <a:avLst>
            <a:gd name="adj1" fmla="val 49830"/>
            <a:gd name="adj2" fmla="val 6066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b="1" kern="1200" dirty="0"/>
            <a:t>Алгебраический подход</a:t>
          </a:r>
        </a:p>
      </dsp:txBody>
      <dsp:txXfrm>
        <a:off x="770445" y="1730911"/>
        <a:ext cx="2444459" cy="740018"/>
      </dsp:txXfrm>
    </dsp:sp>
    <dsp:sp modelId="{EC462FDD-CC45-4A44-BA77-267353813A04}">
      <dsp:nvSpPr>
        <dsp:cNvPr id="0" name=""/>
        <dsp:cNvSpPr/>
      </dsp:nvSpPr>
      <dsp:spPr>
        <a:xfrm rot="5400000">
          <a:off x="7459539" y="1195996"/>
          <a:ext cx="3018359" cy="1578247"/>
        </a:xfrm>
        <a:prstGeom prst="rightArrow">
          <a:avLst>
            <a:gd name="adj1" fmla="val 49830"/>
            <a:gd name="adj2" fmla="val 60660"/>
          </a:avLst>
        </a:prstGeom>
        <a:solidFill>
          <a:schemeClr val="accent2">
            <a:tint val="50000"/>
            <a:hueOff val="-880662"/>
            <a:satOff val="-76170"/>
            <a:lumOff val="87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ru-RU" sz="2400" b="1" kern="1200" dirty="0"/>
            <a:t>Статистический подход</a:t>
          </a:r>
        </a:p>
      </dsp:txBody>
      <dsp:txXfrm>
        <a:off x="7698067" y="1353372"/>
        <a:ext cx="2541304" cy="7864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00B84-CA33-4F4E-8A91-C27EF151DD99}">
      <dsp:nvSpPr>
        <dsp:cNvPr id="0" name=""/>
        <dsp:cNvSpPr/>
      </dsp:nvSpPr>
      <dsp:spPr>
        <a:xfrm>
          <a:off x="1341775" y="1030"/>
          <a:ext cx="3077637" cy="15388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ru-RU" sz="3100" kern="1200" dirty="0"/>
            <a:t>Качественные показатели</a:t>
          </a:r>
        </a:p>
      </dsp:txBody>
      <dsp:txXfrm>
        <a:off x="1386845" y="46100"/>
        <a:ext cx="2987497" cy="1448678"/>
      </dsp:txXfrm>
    </dsp:sp>
    <dsp:sp modelId="{A8DAFB6D-4182-45CD-BC20-FAC0698A90AE}">
      <dsp:nvSpPr>
        <dsp:cNvPr id="0" name=""/>
        <dsp:cNvSpPr/>
      </dsp:nvSpPr>
      <dsp:spPr>
        <a:xfrm>
          <a:off x="1649538" y="1539849"/>
          <a:ext cx="307763" cy="1154114"/>
        </a:xfrm>
        <a:custGeom>
          <a:avLst/>
          <a:gdLst/>
          <a:ahLst/>
          <a:cxnLst/>
          <a:rect l="0" t="0" r="0" b="0"/>
          <a:pathLst>
            <a:path>
              <a:moveTo>
                <a:pt x="0" y="0"/>
              </a:moveTo>
              <a:lnTo>
                <a:pt x="0" y="1154114"/>
              </a:lnTo>
              <a:lnTo>
                <a:pt x="307763" y="11541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D9F2EE-5D91-4455-B5B5-3D2BEDF58AF4}">
      <dsp:nvSpPr>
        <dsp:cNvPr id="0" name=""/>
        <dsp:cNvSpPr/>
      </dsp:nvSpPr>
      <dsp:spPr>
        <a:xfrm>
          <a:off x="1957302" y="1924554"/>
          <a:ext cx="2462110" cy="15388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ru-RU" sz="2800" kern="1200" dirty="0"/>
            <a:t>Шкала наименований</a:t>
          </a:r>
        </a:p>
      </dsp:txBody>
      <dsp:txXfrm>
        <a:off x="2002372" y="1969624"/>
        <a:ext cx="2371970" cy="1448678"/>
      </dsp:txXfrm>
    </dsp:sp>
    <dsp:sp modelId="{E72A4E3F-8E5A-4BBC-9E30-72309D26E507}">
      <dsp:nvSpPr>
        <dsp:cNvPr id="0" name=""/>
        <dsp:cNvSpPr/>
      </dsp:nvSpPr>
      <dsp:spPr>
        <a:xfrm>
          <a:off x="1649538" y="1539849"/>
          <a:ext cx="307763" cy="3077637"/>
        </a:xfrm>
        <a:custGeom>
          <a:avLst/>
          <a:gdLst/>
          <a:ahLst/>
          <a:cxnLst/>
          <a:rect l="0" t="0" r="0" b="0"/>
          <a:pathLst>
            <a:path>
              <a:moveTo>
                <a:pt x="0" y="0"/>
              </a:moveTo>
              <a:lnTo>
                <a:pt x="0" y="3077637"/>
              </a:lnTo>
              <a:lnTo>
                <a:pt x="307763" y="307763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2EB376-D02D-4CB4-AC96-D1715AAAA3AA}">
      <dsp:nvSpPr>
        <dsp:cNvPr id="0" name=""/>
        <dsp:cNvSpPr/>
      </dsp:nvSpPr>
      <dsp:spPr>
        <a:xfrm>
          <a:off x="1957302" y="3848077"/>
          <a:ext cx="2462110" cy="15388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ru-RU" sz="2800" kern="1200" dirty="0"/>
            <a:t>Порядковая шкала</a:t>
          </a:r>
        </a:p>
      </dsp:txBody>
      <dsp:txXfrm>
        <a:off x="2002372" y="3893147"/>
        <a:ext cx="2371970" cy="1448678"/>
      </dsp:txXfrm>
    </dsp:sp>
    <dsp:sp modelId="{B5589691-DAC8-4790-A16E-E8F7C8B190B9}">
      <dsp:nvSpPr>
        <dsp:cNvPr id="0" name=""/>
        <dsp:cNvSpPr/>
      </dsp:nvSpPr>
      <dsp:spPr>
        <a:xfrm>
          <a:off x="5188822" y="1030"/>
          <a:ext cx="3077637" cy="1538818"/>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ru-RU" sz="3100" kern="1200" dirty="0"/>
            <a:t>Количественные показатели</a:t>
          </a:r>
        </a:p>
      </dsp:txBody>
      <dsp:txXfrm>
        <a:off x="5233892" y="46100"/>
        <a:ext cx="2987497" cy="1448678"/>
      </dsp:txXfrm>
    </dsp:sp>
    <dsp:sp modelId="{6DB8D646-9BF6-4FED-9B7B-B2490884FCAD}">
      <dsp:nvSpPr>
        <dsp:cNvPr id="0" name=""/>
        <dsp:cNvSpPr/>
      </dsp:nvSpPr>
      <dsp:spPr>
        <a:xfrm>
          <a:off x="5496585" y="1539849"/>
          <a:ext cx="307763" cy="1154114"/>
        </a:xfrm>
        <a:custGeom>
          <a:avLst/>
          <a:gdLst/>
          <a:ahLst/>
          <a:cxnLst/>
          <a:rect l="0" t="0" r="0" b="0"/>
          <a:pathLst>
            <a:path>
              <a:moveTo>
                <a:pt x="0" y="0"/>
              </a:moveTo>
              <a:lnTo>
                <a:pt x="0" y="1154114"/>
              </a:lnTo>
              <a:lnTo>
                <a:pt x="307763" y="11541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90AA8C-A865-4B1C-8633-B3FB5C3F46AD}">
      <dsp:nvSpPr>
        <dsp:cNvPr id="0" name=""/>
        <dsp:cNvSpPr/>
      </dsp:nvSpPr>
      <dsp:spPr>
        <a:xfrm>
          <a:off x="5804349" y="1924554"/>
          <a:ext cx="2462110" cy="15388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ru-RU" sz="2800" kern="1200" dirty="0"/>
            <a:t>Шкала интервалов</a:t>
          </a:r>
        </a:p>
      </dsp:txBody>
      <dsp:txXfrm>
        <a:off x="5849419" y="1969624"/>
        <a:ext cx="2371970" cy="1448678"/>
      </dsp:txXfrm>
    </dsp:sp>
    <dsp:sp modelId="{07333205-8145-40C0-B2C2-8E2D34895214}">
      <dsp:nvSpPr>
        <dsp:cNvPr id="0" name=""/>
        <dsp:cNvSpPr/>
      </dsp:nvSpPr>
      <dsp:spPr>
        <a:xfrm>
          <a:off x="5496585" y="1539849"/>
          <a:ext cx="307763" cy="3077637"/>
        </a:xfrm>
        <a:custGeom>
          <a:avLst/>
          <a:gdLst/>
          <a:ahLst/>
          <a:cxnLst/>
          <a:rect l="0" t="0" r="0" b="0"/>
          <a:pathLst>
            <a:path>
              <a:moveTo>
                <a:pt x="0" y="0"/>
              </a:moveTo>
              <a:lnTo>
                <a:pt x="0" y="3077637"/>
              </a:lnTo>
              <a:lnTo>
                <a:pt x="307763" y="3077637"/>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E6A68C-BE2F-40DA-A45E-2AFCE27C1067}">
      <dsp:nvSpPr>
        <dsp:cNvPr id="0" name=""/>
        <dsp:cNvSpPr/>
      </dsp:nvSpPr>
      <dsp:spPr>
        <a:xfrm>
          <a:off x="5804349" y="3848077"/>
          <a:ext cx="2462110" cy="153881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ru-RU" sz="2800" kern="1200" dirty="0"/>
            <a:t>Шкала отношений</a:t>
          </a:r>
        </a:p>
      </dsp:txBody>
      <dsp:txXfrm>
        <a:off x="5849419" y="3893147"/>
        <a:ext cx="2371970" cy="1448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1E945-8A6E-4DCC-A4EC-C6469EEF987F}">
      <dsp:nvSpPr>
        <dsp:cNvPr id="0" name=""/>
        <dsp:cNvSpPr/>
      </dsp:nvSpPr>
      <dsp:spPr>
        <a:xfrm rot="5400000">
          <a:off x="5548531" y="-2289367"/>
          <a:ext cx="726552" cy="556405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a:t>Метод мозговой атаки и его модификации</a:t>
          </a:r>
        </a:p>
        <a:p>
          <a:pPr marL="114300" lvl="1" indent="-114300" algn="l" defTabSz="577850">
            <a:lnSpc>
              <a:spcPct val="90000"/>
            </a:lnSpc>
            <a:spcBef>
              <a:spcPct val="0"/>
            </a:spcBef>
            <a:spcAft>
              <a:spcPct val="15000"/>
            </a:spcAft>
            <a:buChar char="•"/>
          </a:pPr>
          <a:r>
            <a:rPr lang="ru-RU" sz="1300" kern="1200" dirty="0"/>
            <a:t>Метод фокальных объектов и его модификации</a:t>
          </a:r>
        </a:p>
      </dsp:txBody>
      <dsp:txXfrm rot="-5400000">
        <a:off x="3129781" y="164850"/>
        <a:ext cx="5528587" cy="655618"/>
      </dsp:txXfrm>
    </dsp:sp>
    <dsp:sp modelId="{F0D2B4EB-B0B4-4FC5-B6CF-7CF512CD898D}">
      <dsp:nvSpPr>
        <dsp:cNvPr id="0" name=""/>
        <dsp:cNvSpPr/>
      </dsp:nvSpPr>
      <dsp:spPr>
        <a:xfrm>
          <a:off x="0" y="2077"/>
          <a:ext cx="3129780" cy="9081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Методы психологической активизации творчества</a:t>
          </a:r>
        </a:p>
      </dsp:txBody>
      <dsp:txXfrm>
        <a:off x="44334" y="46411"/>
        <a:ext cx="3041112" cy="819522"/>
      </dsp:txXfrm>
    </dsp:sp>
    <dsp:sp modelId="{C08B6221-C5D1-4DE8-A767-9832FE5CCC52}">
      <dsp:nvSpPr>
        <dsp:cNvPr id="0" name=""/>
        <dsp:cNvSpPr/>
      </dsp:nvSpPr>
      <dsp:spPr>
        <a:xfrm rot="5400000">
          <a:off x="5548531" y="-1359729"/>
          <a:ext cx="726552" cy="5564054"/>
        </a:xfrm>
        <a:prstGeom prst="round2Same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a:t>Морфологический анализ и его модификации</a:t>
          </a:r>
        </a:p>
        <a:p>
          <a:pPr marL="114300" lvl="1" indent="-114300" algn="l" defTabSz="577850">
            <a:lnSpc>
              <a:spcPct val="90000"/>
            </a:lnSpc>
            <a:spcBef>
              <a:spcPct val="0"/>
            </a:spcBef>
            <a:spcAft>
              <a:spcPct val="15000"/>
            </a:spcAft>
            <a:buChar char="•"/>
          </a:pPr>
          <a:r>
            <a:rPr lang="ru-RU" sz="1300" kern="1200" dirty="0"/>
            <a:t>Списки контрольных вопросов и т.д.</a:t>
          </a:r>
        </a:p>
      </dsp:txBody>
      <dsp:txXfrm rot="-5400000">
        <a:off x="3129781" y="1094488"/>
        <a:ext cx="5528587" cy="655618"/>
      </dsp:txXfrm>
    </dsp:sp>
    <dsp:sp modelId="{B9B7ADA6-B208-4636-90A8-39846F01C575}">
      <dsp:nvSpPr>
        <dsp:cNvPr id="0" name=""/>
        <dsp:cNvSpPr/>
      </dsp:nvSpPr>
      <dsp:spPr>
        <a:xfrm>
          <a:off x="0" y="955676"/>
          <a:ext cx="3129780" cy="90819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Методы систематизации поиска</a:t>
          </a:r>
        </a:p>
      </dsp:txBody>
      <dsp:txXfrm>
        <a:off x="44334" y="1000010"/>
        <a:ext cx="3041112" cy="819522"/>
      </dsp:txXfrm>
    </dsp:sp>
    <dsp:sp modelId="{C1A05DA1-20F6-4BA4-929B-E2DF79CB3264}">
      <dsp:nvSpPr>
        <dsp:cNvPr id="0" name=""/>
        <dsp:cNvSpPr/>
      </dsp:nvSpPr>
      <dsp:spPr>
        <a:xfrm rot="5400000">
          <a:off x="5548531" y="-418655"/>
          <a:ext cx="726552" cy="5564054"/>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a:t>Метод «</a:t>
          </a:r>
          <a:r>
            <a:rPr lang="ru-RU" sz="1300" kern="1200" dirty="0" err="1"/>
            <a:t>Дельфи</a:t>
          </a:r>
          <a:r>
            <a:rPr lang="ru-RU" sz="1300" kern="1200" dirty="0"/>
            <a:t>» и его модификации</a:t>
          </a:r>
        </a:p>
      </dsp:txBody>
      <dsp:txXfrm rot="-5400000">
        <a:off x="3129781" y="2035562"/>
        <a:ext cx="5528587" cy="655618"/>
      </dsp:txXfrm>
    </dsp:sp>
    <dsp:sp modelId="{2F2C59D3-BF59-432D-8899-0131109C4E35}">
      <dsp:nvSpPr>
        <dsp:cNvPr id="0" name=""/>
        <dsp:cNvSpPr/>
      </dsp:nvSpPr>
      <dsp:spPr>
        <a:xfrm>
          <a:off x="0" y="1909276"/>
          <a:ext cx="3129780" cy="90819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Модели информационного взаимодействия </a:t>
          </a:r>
        </a:p>
      </dsp:txBody>
      <dsp:txXfrm>
        <a:off x="44334" y="1953610"/>
        <a:ext cx="3041112" cy="819522"/>
      </dsp:txXfrm>
    </dsp:sp>
    <dsp:sp modelId="{B4762797-1E42-42AC-A31F-8ED1E1A19A9F}">
      <dsp:nvSpPr>
        <dsp:cNvPr id="0" name=""/>
        <dsp:cNvSpPr/>
      </dsp:nvSpPr>
      <dsp:spPr>
        <a:xfrm rot="5400000">
          <a:off x="5548531" y="534943"/>
          <a:ext cx="726552" cy="5564054"/>
        </a:xfrm>
        <a:prstGeom prst="round2Same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a:t>Методы построения экспертных сценариев и его модификации</a:t>
          </a:r>
        </a:p>
        <a:p>
          <a:pPr marL="114300" lvl="1" indent="-114300" algn="l" defTabSz="577850">
            <a:lnSpc>
              <a:spcPct val="90000"/>
            </a:lnSpc>
            <a:spcBef>
              <a:spcPct val="0"/>
            </a:spcBef>
            <a:spcAft>
              <a:spcPct val="15000"/>
            </a:spcAft>
            <a:buChar char="•"/>
          </a:pPr>
          <a:r>
            <a:rPr lang="ru-RU" sz="1300" kern="1200" dirty="0"/>
            <a:t>Метод ситуационного анализа и его модификации</a:t>
          </a:r>
        </a:p>
        <a:p>
          <a:pPr marL="114300" lvl="1" indent="-114300" algn="l" defTabSz="577850">
            <a:lnSpc>
              <a:spcPct val="90000"/>
            </a:lnSpc>
            <a:spcBef>
              <a:spcPct val="0"/>
            </a:spcBef>
            <a:spcAft>
              <a:spcPct val="15000"/>
            </a:spcAft>
            <a:buChar char="•"/>
          </a:pPr>
          <a:endParaRPr lang="ru-RU" sz="1300" kern="1200" dirty="0"/>
        </a:p>
      </dsp:txBody>
      <dsp:txXfrm rot="-5400000">
        <a:off x="3129781" y="2989161"/>
        <a:ext cx="5528587" cy="655618"/>
      </dsp:txXfrm>
    </dsp:sp>
    <dsp:sp modelId="{3CCAEA2E-E754-4A3A-A83F-4B98A4574616}">
      <dsp:nvSpPr>
        <dsp:cNvPr id="0" name=""/>
        <dsp:cNvSpPr/>
      </dsp:nvSpPr>
      <dsp:spPr>
        <a:xfrm>
          <a:off x="0" y="2862876"/>
          <a:ext cx="3129780" cy="90819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Методы, реализующие принцип системного подхода</a:t>
          </a:r>
        </a:p>
      </dsp:txBody>
      <dsp:txXfrm>
        <a:off x="44334" y="2907210"/>
        <a:ext cx="3041112" cy="819522"/>
      </dsp:txXfrm>
    </dsp:sp>
    <dsp:sp modelId="{C81C0A07-E9C9-40FE-AAE4-41E5552FBE22}">
      <dsp:nvSpPr>
        <dsp:cNvPr id="0" name=""/>
        <dsp:cNvSpPr/>
      </dsp:nvSpPr>
      <dsp:spPr>
        <a:xfrm rot="5400000">
          <a:off x="5548531" y="1488543"/>
          <a:ext cx="726552" cy="5564054"/>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ru-RU" sz="1300" kern="1200" dirty="0"/>
            <a:t>Экспертное прогнозирование с использованием процедур ПАТТЕРН, ПРОФАЙЛ, КВЕСТ, МАИ, метод прогнозного графа, метод решающих матриц, метод перекрёстного воздействия и др.</a:t>
          </a:r>
        </a:p>
      </dsp:txBody>
      <dsp:txXfrm rot="-5400000">
        <a:off x="3129781" y="3942761"/>
        <a:ext cx="5528587" cy="655618"/>
      </dsp:txXfrm>
    </dsp:sp>
    <dsp:sp modelId="{AC1C8DFE-992C-4B37-A9E7-7C5473F97157}">
      <dsp:nvSpPr>
        <dsp:cNvPr id="0" name=""/>
        <dsp:cNvSpPr/>
      </dsp:nvSpPr>
      <dsp:spPr>
        <a:xfrm>
          <a:off x="0" y="3816475"/>
          <a:ext cx="3129780" cy="9081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Все остальные процедуры комплексного решения проблем</a:t>
          </a:r>
        </a:p>
      </dsp:txBody>
      <dsp:txXfrm>
        <a:off x="44334" y="3860809"/>
        <a:ext cx="3041112" cy="819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81BF-87E2-48DF-95F0-4A6DC5FE49C4}">
      <dsp:nvSpPr>
        <dsp:cNvPr id="0" name=""/>
        <dsp:cNvSpPr/>
      </dsp:nvSpPr>
      <dsp:spPr>
        <a:xfrm>
          <a:off x="4127" y="59781"/>
          <a:ext cx="2481992" cy="57717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ru-RU" sz="1600" kern="1200" dirty="0"/>
            <a:t>Статистические методы</a:t>
          </a:r>
        </a:p>
      </dsp:txBody>
      <dsp:txXfrm>
        <a:off x="4127" y="59781"/>
        <a:ext cx="2481992" cy="577174"/>
      </dsp:txXfrm>
    </dsp:sp>
    <dsp:sp modelId="{C57DAF59-573E-407D-BAB9-0E05EC960F8C}">
      <dsp:nvSpPr>
        <dsp:cNvPr id="0" name=""/>
        <dsp:cNvSpPr/>
      </dsp:nvSpPr>
      <dsp:spPr>
        <a:xfrm>
          <a:off x="4127" y="636955"/>
          <a:ext cx="2481992" cy="338321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ru-RU" sz="1600" kern="1200" dirty="0"/>
            <a:t>	</a:t>
          </a:r>
        </a:p>
        <a:p>
          <a:pPr marL="171450" lvl="1" indent="-171450" algn="l" defTabSz="711200">
            <a:lnSpc>
              <a:spcPct val="90000"/>
            </a:lnSpc>
            <a:spcBef>
              <a:spcPct val="0"/>
            </a:spcBef>
            <a:spcAft>
              <a:spcPct val="15000"/>
            </a:spcAft>
            <a:buNone/>
          </a:pPr>
          <a:endParaRPr lang="ru-RU" sz="1600" kern="1200" dirty="0"/>
        </a:p>
        <a:p>
          <a:pPr marL="342900" lvl="2" indent="-171450" algn="l" defTabSz="711200">
            <a:lnSpc>
              <a:spcPct val="90000"/>
            </a:lnSpc>
            <a:spcBef>
              <a:spcPct val="0"/>
            </a:spcBef>
            <a:spcAft>
              <a:spcPct val="15000"/>
            </a:spcAft>
            <a:buNone/>
          </a:pPr>
          <a:r>
            <a:rPr lang="ru-RU" sz="1600" kern="1200" dirty="0"/>
            <a:t>	Основаны на предположении о случайности отклонения оценок экспертов от истинных значений оцениваемых параметров</a:t>
          </a:r>
        </a:p>
      </dsp:txBody>
      <dsp:txXfrm>
        <a:off x="4127" y="636955"/>
        <a:ext cx="2481992" cy="3383212"/>
      </dsp:txXfrm>
    </dsp:sp>
    <dsp:sp modelId="{62B19D27-D12D-412B-939D-8A17FD3DC383}">
      <dsp:nvSpPr>
        <dsp:cNvPr id="0" name=""/>
        <dsp:cNvSpPr/>
      </dsp:nvSpPr>
      <dsp:spPr>
        <a:xfrm>
          <a:off x="2833599" y="59781"/>
          <a:ext cx="2481992" cy="577174"/>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ru-RU" sz="1600" kern="1200" dirty="0"/>
            <a:t>Алгебраические методы</a:t>
          </a:r>
        </a:p>
      </dsp:txBody>
      <dsp:txXfrm>
        <a:off x="2833599" y="59781"/>
        <a:ext cx="2481992" cy="577174"/>
      </dsp:txXfrm>
    </dsp:sp>
    <dsp:sp modelId="{A69D4508-DCBC-4B5E-AF08-6B7CB9259EBD}">
      <dsp:nvSpPr>
        <dsp:cNvPr id="0" name=""/>
        <dsp:cNvSpPr/>
      </dsp:nvSpPr>
      <dsp:spPr>
        <a:xfrm>
          <a:off x="2833599" y="636955"/>
          <a:ext cx="2481992" cy="3383212"/>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ru-RU" sz="1600" kern="1200" dirty="0"/>
            <a:t>	</a:t>
          </a:r>
        </a:p>
        <a:p>
          <a:pPr marL="342900" lvl="2" indent="-171450" algn="l" defTabSz="711200">
            <a:lnSpc>
              <a:spcPct val="90000"/>
            </a:lnSpc>
            <a:spcBef>
              <a:spcPct val="0"/>
            </a:spcBef>
            <a:spcAft>
              <a:spcPct val="15000"/>
            </a:spcAft>
            <a:buNone/>
          </a:pPr>
          <a:r>
            <a:rPr lang="ru-RU" sz="1600" kern="1200" dirty="0"/>
            <a:t>	Суть этих методов заключается в задании расстояния на множестве оценок экспертов и определении такой результирующей оценки, сумма расстояний от которой до оценок экспертов будет минимальна</a:t>
          </a:r>
        </a:p>
      </dsp:txBody>
      <dsp:txXfrm>
        <a:off x="2833599" y="636955"/>
        <a:ext cx="2481992" cy="3383212"/>
      </dsp:txXfrm>
    </dsp:sp>
    <dsp:sp modelId="{B8E32B0C-1AB0-4CDC-AF67-4126FAD212C3}">
      <dsp:nvSpPr>
        <dsp:cNvPr id="0" name=""/>
        <dsp:cNvSpPr/>
      </dsp:nvSpPr>
      <dsp:spPr>
        <a:xfrm>
          <a:off x="5663070" y="59781"/>
          <a:ext cx="2481992" cy="577174"/>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ru-RU" sz="1600" kern="1200" dirty="0"/>
            <a:t>Методы </a:t>
          </a:r>
          <a:r>
            <a:rPr lang="ru-RU" sz="1600" kern="1200" dirty="0" err="1"/>
            <a:t>шкалирования</a:t>
          </a:r>
          <a:endParaRPr lang="ru-RU" sz="1600" kern="1200" dirty="0"/>
        </a:p>
      </dsp:txBody>
      <dsp:txXfrm>
        <a:off x="5663070" y="59781"/>
        <a:ext cx="2481992" cy="577174"/>
      </dsp:txXfrm>
    </dsp:sp>
    <dsp:sp modelId="{1180F824-5669-4D81-8F10-454C59775C9A}">
      <dsp:nvSpPr>
        <dsp:cNvPr id="0" name=""/>
        <dsp:cNvSpPr/>
      </dsp:nvSpPr>
      <dsp:spPr>
        <a:xfrm>
          <a:off x="5632666" y="636955"/>
          <a:ext cx="2481992" cy="3383212"/>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None/>
          </a:pPr>
          <a:r>
            <a:rPr lang="ru-RU" sz="1600" kern="1200" dirty="0"/>
            <a:t>	</a:t>
          </a:r>
        </a:p>
        <a:p>
          <a:pPr marL="342900" lvl="2" indent="-171450" algn="l" defTabSz="711200">
            <a:lnSpc>
              <a:spcPct val="90000"/>
            </a:lnSpc>
            <a:spcBef>
              <a:spcPct val="0"/>
            </a:spcBef>
            <a:spcAft>
              <a:spcPct val="15000"/>
            </a:spcAft>
            <a:buNone/>
          </a:pPr>
          <a:r>
            <a:rPr lang="ru-RU" sz="1600" kern="1200" dirty="0"/>
            <a:t>	При использовании этих методов по экспертной информации о степени различия объектов определяется минимальный набор критериев и оценок по ним, устанавливающих указанные экспертом отличия</a:t>
          </a:r>
        </a:p>
      </dsp:txBody>
      <dsp:txXfrm>
        <a:off x="5632666" y="636955"/>
        <a:ext cx="2481992" cy="3383212"/>
      </dsp:txXfrm>
    </dsp:sp>
    <dsp:sp modelId="{87F8E2EA-2527-4C8A-BA43-B5EF81D97A91}">
      <dsp:nvSpPr>
        <dsp:cNvPr id="0" name=""/>
        <dsp:cNvSpPr/>
      </dsp:nvSpPr>
      <dsp:spPr>
        <a:xfrm>
          <a:off x="8492541" y="59781"/>
          <a:ext cx="2481992" cy="577174"/>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ru-RU" sz="1600" kern="1200" dirty="0"/>
            <a:t>Эвристические процедуры </a:t>
          </a:r>
        </a:p>
      </dsp:txBody>
      <dsp:txXfrm>
        <a:off x="8492541" y="59781"/>
        <a:ext cx="2481992" cy="577174"/>
      </dsp:txXfrm>
    </dsp:sp>
    <dsp:sp modelId="{27509389-7D2B-4CB7-9B11-D7CB275B38C1}">
      <dsp:nvSpPr>
        <dsp:cNvPr id="0" name=""/>
        <dsp:cNvSpPr/>
      </dsp:nvSpPr>
      <dsp:spPr>
        <a:xfrm>
          <a:off x="8492541" y="636955"/>
          <a:ext cx="2481992" cy="3383212"/>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None/>
          </a:pPr>
          <a:r>
            <a:rPr lang="ru-RU" sz="1600" kern="1200" dirty="0"/>
            <a:t>	</a:t>
          </a:r>
        </a:p>
        <a:p>
          <a:pPr marL="171450" lvl="1" indent="-171450" algn="l" defTabSz="711200">
            <a:lnSpc>
              <a:spcPct val="90000"/>
            </a:lnSpc>
            <a:spcBef>
              <a:spcPct val="0"/>
            </a:spcBef>
            <a:spcAft>
              <a:spcPct val="15000"/>
            </a:spcAft>
            <a:buNone/>
          </a:pPr>
          <a:endParaRPr lang="ru-RU" sz="1600" kern="1200" dirty="0"/>
        </a:p>
        <a:p>
          <a:pPr marL="342900" lvl="2" indent="-171450" algn="l" defTabSz="711200">
            <a:lnSpc>
              <a:spcPct val="90000"/>
            </a:lnSpc>
            <a:spcBef>
              <a:spcPct val="0"/>
            </a:spcBef>
            <a:spcAft>
              <a:spcPct val="15000"/>
            </a:spcAft>
            <a:buNone/>
          </a:pPr>
          <a:r>
            <a:rPr lang="ru-RU" sz="1600" kern="1200" dirty="0"/>
            <a:t>	</a:t>
          </a:r>
        </a:p>
        <a:p>
          <a:pPr marL="342900" lvl="2" indent="-171450" algn="l" defTabSz="711200">
            <a:lnSpc>
              <a:spcPct val="90000"/>
            </a:lnSpc>
            <a:spcBef>
              <a:spcPct val="0"/>
            </a:spcBef>
            <a:spcAft>
              <a:spcPct val="15000"/>
            </a:spcAft>
            <a:buNone/>
          </a:pPr>
          <a:r>
            <a:rPr lang="ru-RU" sz="1600" kern="1200" dirty="0"/>
            <a:t>  Основаны на логике и здравом смысле, критерии оценки полученного решения</a:t>
          </a:r>
        </a:p>
        <a:p>
          <a:pPr marL="171450" lvl="1" indent="-171450" algn="l" defTabSz="711200">
            <a:lnSpc>
              <a:spcPct val="90000"/>
            </a:lnSpc>
            <a:spcBef>
              <a:spcPct val="0"/>
            </a:spcBef>
            <a:spcAft>
              <a:spcPct val="15000"/>
            </a:spcAft>
            <a:buNone/>
          </a:pPr>
          <a:r>
            <a:rPr lang="ru-RU" sz="1600" kern="1200" dirty="0"/>
            <a:t>  	   не существуют</a:t>
          </a:r>
        </a:p>
      </dsp:txBody>
      <dsp:txXfrm>
        <a:off x="8492541" y="636955"/>
        <a:ext cx="2481992" cy="33832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6FB17-61B9-472B-B0A9-79C893A6852A}">
      <dsp:nvSpPr>
        <dsp:cNvPr id="0" name=""/>
        <dsp:cNvSpPr/>
      </dsp:nvSpPr>
      <dsp:spPr>
        <a:xfrm>
          <a:off x="181064" y="0"/>
          <a:ext cx="7823510" cy="3129404"/>
        </a:xfrm>
        <a:prstGeom prst="leftRightRibb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397F34-D95D-4F9A-A3CE-58DDFA6581BF}">
      <dsp:nvSpPr>
        <dsp:cNvPr id="0" name=""/>
        <dsp:cNvSpPr/>
      </dsp:nvSpPr>
      <dsp:spPr>
        <a:xfrm>
          <a:off x="1119885" y="547645"/>
          <a:ext cx="2581758" cy="153340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103124" rIns="0" bIns="110490" numCol="1" spcCol="1270" anchor="ctr" anchorCtr="0">
          <a:noAutofit/>
        </a:bodyPr>
        <a:lstStyle/>
        <a:p>
          <a:pPr marL="0" lvl="0" indent="0" algn="ctr" defTabSz="1289050">
            <a:lnSpc>
              <a:spcPct val="90000"/>
            </a:lnSpc>
            <a:spcBef>
              <a:spcPct val="0"/>
            </a:spcBef>
            <a:spcAft>
              <a:spcPct val="35000"/>
            </a:spcAft>
            <a:buNone/>
          </a:pPr>
          <a:r>
            <a:rPr lang="ru-RU" sz="2900" kern="1200" dirty="0"/>
            <a:t>Дисперсионный коэффициент </a:t>
          </a:r>
          <a:r>
            <a:rPr lang="ru-RU" sz="2900" kern="1200" dirty="0" err="1"/>
            <a:t>конкордации</a:t>
          </a:r>
          <a:endParaRPr lang="ru-RU" sz="2900" kern="1200" dirty="0"/>
        </a:p>
      </dsp:txBody>
      <dsp:txXfrm>
        <a:off x="1119885" y="547645"/>
        <a:ext cx="2581758" cy="1533407"/>
      </dsp:txXfrm>
    </dsp:sp>
    <dsp:sp modelId="{1829DDE1-E35D-408B-9F35-F868D0C200A9}">
      <dsp:nvSpPr>
        <dsp:cNvPr id="0" name=""/>
        <dsp:cNvSpPr/>
      </dsp:nvSpPr>
      <dsp:spPr>
        <a:xfrm>
          <a:off x="4092819" y="1048350"/>
          <a:ext cx="3051168" cy="153340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103124" rIns="0" bIns="110490" numCol="1" spcCol="1270" anchor="ctr" anchorCtr="0">
          <a:noAutofit/>
        </a:bodyPr>
        <a:lstStyle/>
        <a:p>
          <a:pPr marL="0" lvl="0" indent="0" algn="ctr" defTabSz="1289050">
            <a:lnSpc>
              <a:spcPct val="90000"/>
            </a:lnSpc>
            <a:spcBef>
              <a:spcPct val="0"/>
            </a:spcBef>
            <a:spcAft>
              <a:spcPct val="35000"/>
            </a:spcAft>
            <a:buNone/>
          </a:pPr>
          <a:r>
            <a:rPr lang="ru-RU" sz="2900" kern="1200" dirty="0" err="1"/>
            <a:t>Энтропийный</a:t>
          </a:r>
          <a:r>
            <a:rPr lang="ru-RU" sz="2900" kern="1200" dirty="0"/>
            <a:t> коэффициент </a:t>
          </a:r>
          <a:r>
            <a:rPr lang="ru-RU" sz="2900" kern="1200" dirty="0" err="1"/>
            <a:t>конкордации</a:t>
          </a:r>
          <a:r>
            <a:rPr lang="ru-RU" sz="2900" kern="1200" dirty="0"/>
            <a:t> </a:t>
          </a:r>
        </a:p>
      </dsp:txBody>
      <dsp:txXfrm>
        <a:off x="4092819" y="1048350"/>
        <a:ext cx="3051168" cy="15334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C4B86-D2D5-4414-9D90-06F478BF49AE}" type="datetimeFigureOut">
              <a:rPr lang="ru-RU" smtClean="0"/>
              <a:t>26.03.2019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506A6-D129-4584-9905-73B01E2F9777}" type="slidenum">
              <a:rPr lang="ru-RU" smtClean="0"/>
              <a:t>‹#›</a:t>
            </a:fld>
            <a:endParaRPr lang="ru-RU"/>
          </a:p>
        </p:txBody>
      </p:sp>
    </p:spTree>
    <p:extLst>
      <p:ext uri="{BB962C8B-B14F-4D97-AF65-F5344CB8AC3E}">
        <p14:creationId xmlns:p14="http://schemas.microsoft.com/office/powerpoint/2010/main" val="349742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D0AE41A-20A0-4BE9-8675-91A898C13DCB}" type="datetime1">
              <a:rPr lang="ru-RU" smtClean="0"/>
              <a:t>26.03.2019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9701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1CA1798-EBCD-4931-B9A6-4BF777851F4D}" type="datetime1">
              <a:rPr lang="ru-RU" smtClean="0"/>
              <a:t>26.03.2019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159466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98DB4C16-E4A6-4FE7-859D-37F39C2D7FE0}" type="datetime1">
              <a:rPr lang="ru-RU" smtClean="0"/>
              <a:t>26.03.2019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225870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B3B5FA5-30A3-4964-816E-F08EBB73EEAA}" type="datetime1">
              <a:rPr lang="ru-RU" smtClean="0"/>
              <a:t>26.03.2019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336117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93B9D1D6-96DE-413C-92E2-F6906387452E}" type="datetime1">
              <a:rPr lang="ru-RU" smtClean="0"/>
              <a:t>26.03.2019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244572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0773981-D49B-4164-98C0-6F12F231A5FF}" type="datetime1">
              <a:rPr lang="ru-RU" smtClean="0"/>
              <a:t>26.03.2019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142807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9D3171E3-7950-4160-945E-DE3DC9D40373}" type="datetime1">
              <a:rPr lang="ru-RU" smtClean="0"/>
              <a:t>26.03.2019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327143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61D4D107-F085-4101-B6DE-26E5D6A66FC1}" type="datetime1">
              <a:rPr lang="ru-RU" smtClean="0"/>
              <a:t>26.03.2019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256403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5BE453F-5332-4C1A-93B0-342173C539AA}" type="datetime1">
              <a:rPr lang="ru-RU" smtClean="0"/>
              <a:t>26.03.2019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239403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C181A41-2BE5-4471-97B9-AA3489A96D2C}" type="datetime1">
              <a:rPr lang="ru-RU" smtClean="0"/>
              <a:t>26.03.2019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116598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69A740D-A322-4A6F-AEDE-F966B64C1E3E}" type="datetime1">
              <a:rPr lang="ru-RU" smtClean="0"/>
              <a:t>26.03.2019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78F4E03-10A4-4630-9732-975407DE0DE5}" type="slidenum">
              <a:rPr lang="ru-RU" smtClean="0"/>
              <a:t>‹#›</a:t>
            </a:fld>
            <a:endParaRPr lang="ru-RU"/>
          </a:p>
        </p:txBody>
      </p:sp>
    </p:spTree>
    <p:extLst>
      <p:ext uri="{BB962C8B-B14F-4D97-AF65-F5344CB8AC3E}">
        <p14:creationId xmlns:p14="http://schemas.microsoft.com/office/powerpoint/2010/main" val="22591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353F4-DB79-4422-AA83-55AB714E2816}" type="datetime1">
              <a:rPr lang="ru-RU" smtClean="0"/>
              <a:t>26.03.2019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F4E03-10A4-4630-9732-975407DE0DE5}" type="slidenum">
              <a:rPr lang="ru-RU" smtClean="0"/>
              <a:t>‹#›</a:t>
            </a:fld>
            <a:endParaRPr lang="ru-RU"/>
          </a:p>
        </p:txBody>
      </p:sp>
    </p:spTree>
    <p:extLst>
      <p:ext uri="{BB962C8B-B14F-4D97-AF65-F5344CB8AC3E}">
        <p14:creationId xmlns:p14="http://schemas.microsoft.com/office/powerpoint/2010/main" val="3552311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58863" y="2001079"/>
            <a:ext cx="9144000" cy="2107095"/>
          </a:xfrm>
        </p:spPr>
        <p:txBody>
          <a:bodyPr>
            <a:noAutofit/>
          </a:bodyPr>
          <a:lstStyle/>
          <a:p>
            <a:r>
              <a:rPr lang="ru-RU" b="1" dirty="0"/>
              <a:t>Качественные методы оценки внедрения информационных систем</a:t>
            </a:r>
          </a:p>
        </p:txBody>
      </p:sp>
      <p:sp>
        <p:nvSpPr>
          <p:cNvPr id="4" name="TextBox 3"/>
          <p:cNvSpPr txBox="1"/>
          <p:nvPr/>
        </p:nvSpPr>
        <p:spPr>
          <a:xfrm>
            <a:off x="1046923" y="5017413"/>
            <a:ext cx="10575235" cy="923330"/>
          </a:xfrm>
          <a:prstGeom prst="rect">
            <a:avLst/>
          </a:prstGeom>
          <a:noFill/>
        </p:spPr>
        <p:txBody>
          <a:bodyPr wrap="square" rtlCol="0">
            <a:spAutoFit/>
          </a:bodyPr>
          <a:lstStyle/>
          <a:p>
            <a:pPr algn="r"/>
            <a:r>
              <a:rPr lang="ru-RU" dirty="0"/>
              <a:t>Кандидат экономических наук, доцент,</a:t>
            </a:r>
          </a:p>
          <a:p>
            <a:pPr algn="r"/>
            <a:r>
              <a:rPr lang="ru-RU" dirty="0"/>
              <a:t>доцент кафедры «Бизнес-информатика» </a:t>
            </a:r>
          </a:p>
          <a:p>
            <a:pPr algn="r"/>
            <a:r>
              <a:rPr lang="ru-RU" b="1" i="1" dirty="0"/>
              <a:t>Елена Алексеевна Деева</a:t>
            </a:r>
          </a:p>
        </p:txBody>
      </p:sp>
    </p:spTree>
    <p:extLst>
      <p:ext uri="{BB962C8B-B14F-4D97-AF65-F5344CB8AC3E}">
        <p14:creationId xmlns:p14="http://schemas.microsoft.com/office/powerpoint/2010/main" val="339998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62707" y="520505"/>
            <a:ext cx="11015003" cy="5908430"/>
          </a:xfrm>
        </p:spPr>
        <p:txBody>
          <a:bodyPr>
            <a:normAutofit lnSpcReduction="10000"/>
          </a:bodyPr>
          <a:lstStyle/>
          <a:p>
            <a:pPr marL="0" indent="0" algn="just">
              <a:buNone/>
            </a:pPr>
            <a:r>
              <a:rPr lang="ru-RU" dirty="0"/>
              <a:t>Общее требование, налагаемое на работу по подбору экспертной группы – </a:t>
            </a:r>
            <a:r>
              <a:rPr lang="ru-RU" b="1" i="1" dirty="0">
                <a:solidFill>
                  <a:srgbClr val="7030A0"/>
                </a:solidFill>
              </a:rPr>
              <a:t>обеспечение эффективного решения проблемы</a:t>
            </a:r>
            <a:r>
              <a:rPr lang="ru-RU" dirty="0"/>
              <a:t>.</a:t>
            </a:r>
          </a:p>
          <a:p>
            <a:pPr marL="0" indent="0" algn="just">
              <a:buNone/>
            </a:pPr>
            <a:endParaRPr lang="ru-RU" dirty="0"/>
          </a:p>
          <a:p>
            <a:pPr marL="0" indent="0" algn="just">
              <a:buNone/>
            </a:pPr>
            <a:r>
              <a:rPr lang="ru-RU" dirty="0"/>
              <a:t>Достоверность экспертного оценивания зависит от общего числа экспертов в группе, долевого состава различных специалистов в группе, характеристик экспертов.</a:t>
            </a:r>
          </a:p>
          <a:p>
            <a:pPr marL="0" indent="0" algn="just">
              <a:buNone/>
            </a:pPr>
            <a:endParaRPr lang="ru-RU" dirty="0"/>
          </a:p>
          <a:p>
            <a:pPr marL="0" indent="0" algn="just">
              <a:buNone/>
            </a:pPr>
            <a:r>
              <a:rPr lang="ru-RU" sz="1900" b="1" i="1" dirty="0">
                <a:latin typeface="Times New Roman" panose="02020603050405020304" pitchFamily="18" charset="0"/>
                <a:cs typeface="Times New Roman" panose="02020603050405020304" pitchFamily="18" charset="0"/>
              </a:rPr>
              <a:t>Примечание.</a:t>
            </a:r>
            <a:r>
              <a:rPr lang="ru-RU" sz="1900" dirty="0">
                <a:latin typeface="Times New Roman" panose="02020603050405020304" pitchFamily="18" charset="0"/>
                <a:cs typeface="Times New Roman" panose="02020603050405020304" pitchFamily="18" charset="0"/>
              </a:rPr>
              <a:t> Для описания экспертов с точки зрения оценки качества решения проблемы используются такие характеристики, как компетентность, креативность, отношение к экспертизе, конформизм, </a:t>
            </a:r>
            <a:r>
              <a:rPr lang="ru-RU" sz="1900" dirty="0" err="1">
                <a:latin typeface="Times New Roman" panose="02020603050405020304" pitchFamily="18" charset="0"/>
                <a:cs typeface="Times New Roman" panose="02020603050405020304" pitchFamily="18" charset="0"/>
              </a:rPr>
              <a:t>аналитичность</a:t>
            </a:r>
            <a:r>
              <a:rPr lang="ru-RU" sz="1900" dirty="0">
                <a:latin typeface="Times New Roman" panose="02020603050405020304" pitchFamily="18" charset="0"/>
                <a:cs typeface="Times New Roman" panose="02020603050405020304" pitchFamily="18" charset="0"/>
              </a:rPr>
              <a:t> и широта мышления, коллективизм, самокритичность. Перечисленные характеристики в основном оцениваются качественно, но для некоторых характеристик можно использовать количественные оценки.</a:t>
            </a:r>
          </a:p>
          <a:p>
            <a:pPr marL="0" indent="0" algn="just">
              <a:buNone/>
            </a:pPr>
            <a:r>
              <a:rPr lang="ru-RU" sz="1900" dirty="0">
                <a:latin typeface="Times New Roman" panose="02020603050405020304" pitchFamily="18" charset="0"/>
                <a:cs typeface="Times New Roman" panose="02020603050405020304" pitchFamily="18" charset="0"/>
              </a:rPr>
              <a:t>Существует довольно много подходов к количественной оценке характеристик экспертов, эти походы можно объединить в 4 группы:</a:t>
            </a:r>
          </a:p>
          <a:p>
            <a:pPr algn="just">
              <a:lnSpc>
                <a:spcPct val="110000"/>
              </a:lnSpc>
              <a:spcBef>
                <a:spcPts val="0"/>
              </a:spcBef>
            </a:pPr>
            <a:r>
              <a:rPr lang="ru-RU" sz="1900" dirty="0">
                <a:latin typeface="Times New Roman" panose="02020603050405020304" pitchFamily="18" charset="0"/>
                <a:cs typeface="Times New Roman" panose="02020603050405020304" pitchFamily="18" charset="0"/>
              </a:rPr>
              <a:t>методы </a:t>
            </a:r>
            <a:r>
              <a:rPr lang="ru-RU" sz="1900" dirty="0" err="1">
                <a:latin typeface="Times New Roman" panose="02020603050405020304" pitchFamily="18" charset="0"/>
                <a:cs typeface="Times New Roman" panose="02020603050405020304" pitchFamily="18" charset="0"/>
              </a:rPr>
              <a:t>самоооценки</a:t>
            </a:r>
            <a:r>
              <a:rPr lang="ru-RU" sz="1900" dirty="0">
                <a:latin typeface="Times New Roman" panose="02020603050405020304" pitchFamily="18" charset="0"/>
                <a:cs typeface="Times New Roman" panose="02020603050405020304" pitchFamily="18" charset="0"/>
              </a:rPr>
              <a:t>;</a:t>
            </a:r>
          </a:p>
          <a:p>
            <a:pPr algn="just">
              <a:lnSpc>
                <a:spcPct val="110000"/>
              </a:lnSpc>
              <a:spcBef>
                <a:spcPts val="0"/>
              </a:spcBef>
            </a:pPr>
            <a:r>
              <a:rPr lang="ru-RU" sz="1900" dirty="0">
                <a:latin typeface="Times New Roman" panose="02020603050405020304" pitchFamily="18" charset="0"/>
                <a:cs typeface="Times New Roman" panose="02020603050405020304" pitchFamily="18" charset="0"/>
              </a:rPr>
              <a:t>методы оценки группой каждого специалиста (</a:t>
            </a:r>
            <a:r>
              <a:rPr lang="ru-RU" sz="1900" dirty="0" err="1">
                <a:latin typeface="Times New Roman" panose="02020603050405020304" pitchFamily="18" charset="0"/>
                <a:cs typeface="Times New Roman" panose="02020603050405020304" pitchFamily="18" charset="0"/>
              </a:rPr>
              <a:t>взаимооценка</a:t>
            </a:r>
            <a:r>
              <a:rPr lang="ru-RU" sz="1900" dirty="0">
                <a:latin typeface="Times New Roman" panose="02020603050405020304" pitchFamily="18" charset="0"/>
                <a:cs typeface="Times New Roman" panose="02020603050405020304" pitchFamily="18" charset="0"/>
              </a:rPr>
              <a:t>);</a:t>
            </a:r>
          </a:p>
          <a:p>
            <a:pPr algn="just">
              <a:lnSpc>
                <a:spcPct val="110000"/>
              </a:lnSpc>
              <a:spcBef>
                <a:spcPts val="0"/>
              </a:spcBef>
            </a:pPr>
            <a:r>
              <a:rPr lang="ru-RU" sz="1900" dirty="0">
                <a:latin typeface="Times New Roman" panose="02020603050405020304" pitchFamily="18" charset="0"/>
                <a:cs typeface="Times New Roman" panose="02020603050405020304" pitchFamily="18" charset="0"/>
              </a:rPr>
              <a:t>оценки на основе результатов прошлой деятельности экспертов;</a:t>
            </a:r>
          </a:p>
          <a:p>
            <a:pPr algn="just">
              <a:lnSpc>
                <a:spcPct val="110000"/>
              </a:lnSpc>
              <a:spcBef>
                <a:spcPts val="0"/>
              </a:spcBef>
            </a:pPr>
            <a:r>
              <a:rPr lang="ru-RU" sz="1900" dirty="0">
                <a:latin typeface="Times New Roman" panose="02020603050405020304" pitchFamily="18" charset="0"/>
                <a:cs typeface="Times New Roman" panose="02020603050405020304" pitchFamily="18" charset="0"/>
              </a:rPr>
              <a:t>методы определения компетентности экспертов.</a:t>
            </a:r>
          </a:p>
          <a:p>
            <a:pPr marL="0" indent="0" algn="just">
              <a:buNone/>
            </a:pPr>
            <a:endParaRPr lang="ru-RU" sz="19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B78F4E03-10A4-4630-9732-975407DE0DE5}" type="slidenum">
              <a:rPr lang="ru-RU" smtClean="0"/>
              <a:t>10</a:t>
            </a:fld>
            <a:endParaRPr lang="ru-RU"/>
          </a:p>
        </p:txBody>
      </p:sp>
    </p:spTree>
    <p:extLst>
      <p:ext uri="{BB962C8B-B14F-4D97-AF65-F5344CB8AC3E}">
        <p14:creationId xmlns:p14="http://schemas.microsoft.com/office/powerpoint/2010/main" val="405606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Группа 4"/>
          <p:cNvGrpSpPr/>
          <p:nvPr/>
        </p:nvGrpSpPr>
        <p:grpSpPr>
          <a:xfrm>
            <a:off x="-342635" y="1351722"/>
            <a:ext cx="7164858" cy="5100038"/>
            <a:chOff x="2494492" y="1330122"/>
            <a:chExt cx="7164858" cy="5100038"/>
          </a:xfrm>
        </p:grpSpPr>
        <p:sp>
          <p:nvSpPr>
            <p:cNvPr id="6" name="Овал 5"/>
            <p:cNvSpPr/>
            <p:nvPr/>
          </p:nvSpPr>
          <p:spPr>
            <a:xfrm>
              <a:off x="4080487" y="1395181"/>
              <a:ext cx="4018565" cy="1395594"/>
            </a:xfrm>
            <a:prstGeom prst="ellipse">
              <a:avLst/>
            </a:prstGeom>
          </p:spPr>
          <p:style>
            <a:lnRef idx="0">
              <a:schemeClr val="accent2">
                <a:hueOff val="0"/>
                <a:satOff val="0"/>
                <a:lumOff val="0"/>
                <a:alphaOff val="0"/>
              </a:schemeClr>
            </a:lnRef>
            <a:fillRef idx="1">
              <a:schemeClr val="accent2">
                <a:tint val="50000"/>
                <a:alpha val="40000"/>
                <a:hueOff val="0"/>
                <a:satOff val="0"/>
                <a:lumOff val="0"/>
                <a:alphaOff val="0"/>
              </a:schemeClr>
            </a:fillRef>
            <a:effectRef idx="0">
              <a:schemeClr val="accent2">
                <a:tint val="50000"/>
                <a:alpha val="40000"/>
                <a:hueOff val="0"/>
                <a:satOff val="0"/>
                <a:lumOff val="0"/>
                <a:alphaOff val="0"/>
              </a:schemeClr>
            </a:effectRef>
            <a:fontRef idx="minor">
              <a:schemeClr val="lt1">
                <a:hueOff val="0"/>
                <a:satOff val="0"/>
                <a:lumOff val="0"/>
                <a:alphaOff val="0"/>
              </a:schemeClr>
            </a:fontRef>
          </p:style>
        </p:sp>
        <p:sp>
          <p:nvSpPr>
            <p:cNvPr id="7" name="Стрелка: вниз 6"/>
            <p:cNvSpPr/>
            <p:nvPr/>
          </p:nvSpPr>
          <p:spPr>
            <a:xfrm>
              <a:off x="5706604" y="4812519"/>
              <a:ext cx="778791" cy="498426"/>
            </a:xfrm>
            <a:prstGeom prst="downArrow">
              <a:avLst/>
            </a:prstGeom>
          </p:spPr>
          <p:style>
            <a:lnRef idx="0">
              <a:schemeClr val="lt1">
                <a:hueOff val="0"/>
                <a:satOff val="0"/>
                <a:lumOff val="0"/>
                <a:alphaOff val="0"/>
              </a:schemeClr>
            </a:lnRef>
            <a:fillRef idx="3">
              <a:schemeClr val="accent2">
                <a:tint val="40000"/>
                <a:hueOff val="0"/>
                <a:satOff val="0"/>
                <a:lumOff val="0"/>
                <a:alphaOff val="0"/>
              </a:schemeClr>
            </a:fillRef>
            <a:effectRef idx="3">
              <a:schemeClr val="accent2">
                <a:tint val="40000"/>
                <a:hueOff val="0"/>
                <a:satOff val="0"/>
                <a:lumOff val="0"/>
                <a:alphaOff val="0"/>
              </a:schemeClr>
            </a:effectRef>
            <a:fontRef idx="minor">
              <a:schemeClr val="dk1">
                <a:hueOff val="0"/>
                <a:satOff val="0"/>
                <a:lumOff val="0"/>
                <a:alphaOff val="0"/>
              </a:schemeClr>
            </a:fontRef>
          </p:style>
        </p:sp>
        <p:sp>
          <p:nvSpPr>
            <p:cNvPr id="8" name="Полилиния: фигура 7"/>
            <p:cNvSpPr/>
            <p:nvPr/>
          </p:nvSpPr>
          <p:spPr>
            <a:xfrm>
              <a:off x="2494492" y="5495610"/>
              <a:ext cx="7164858" cy="934550"/>
            </a:xfrm>
            <a:custGeom>
              <a:avLst/>
              <a:gdLst>
                <a:gd name="connsiteX0" fmla="*/ 0 w 7164858"/>
                <a:gd name="connsiteY0" fmla="*/ 0 h 934550"/>
                <a:gd name="connsiteX1" fmla="*/ 7164858 w 7164858"/>
                <a:gd name="connsiteY1" fmla="*/ 0 h 934550"/>
                <a:gd name="connsiteX2" fmla="*/ 7164858 w 7164858"/>
                <a:gd name="connsiteY2" fmla="*/ 934550 h 934550"/>
                <a:gd name="connsiteX3" fmla="*/ 0 w 7164858"/>
                <a:gd name="connsiteY3" fmla="*/ 934550 h 934550"/>
                <a:gd name="connsiteX4" fmla="*/ 0 w 7164858"/>
                <a:gd name="connsiteY4" fmla="*/ 0 h 93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858" h="934550">
                  <a:moveTo>
                    <a:pt x="0" y="0"/>
                  </a:moveTo>
                  <a:lnTo>
                    <a:pt x="7164858" y="0"/>
                  </a:lnTo>
                  <a:lnTo>
                    <a:pt x="7164858" y="934550"/>
                  </a:lnTo>
                  <a:lnTo>
                    <a:pt x="0" y="9345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584" tIns="227584" rIns="227584" bIns="227584" numCol="1" spcCol="1270" anchor="ctr" anchorCtr="0">
              <a:noAutofit/>
            </a:bodyPr>
            <a:lstStyle/>
            <a:p>
              <a:pPr marL="0" lvl="0" indent="0" algn="ctr" defTabSz="1422400">
                <a:spcBef>
                  <a:spcPct val="0"/>
                </a:spcBef>
                <a:buNone/>
              </a:pPr>
              <a:r>
                <a:rPr lang="ru-RU" sz="2800" kern="1200" dirty="0"/>
                <a:t>Экспертное оценивание </a:t>
              </a:r>
            </a:p>
            <a:p>
              <a:pPr marL="0" lvl="0" indent="0" algn="ctr" defTabSz="1422400">
                <a:spcBef>
                  <a:spcPct val="0"/>
                </a:spcBef>
                <a:buNone/>
              </a:pPr>
              <a:r>
                <a:rPr lang="ru-RU" sz="2800" dirty="0"/>
                <a:t>= </a:t>
              </a:r>
              <a:r>
                <a:rPr lang="ru-RU" sz="2800" b="1" i="1" kern="1200" dirty="0">
                  <a:solidFill>
                    <a:srgbClr val="7030A0"/>
                  </a:solidFill>
                </a:rPr>
                <a:t>процесс измерения</a:t>
              </a:r>
            </a:p>
            <a:p>
              <a:pPr marL="0" lvl="0" indent="0" algn="ctr" defTabSz="1422400">
                <a:lnSpc>
                  <a:spcPct val="90000"/>
                </a:lnSpc>
                <a:spcBef>
                  <a:spcPct val="0"/>
                </a:spcBef>
                <a:spcAft>
                  <a:spcPct val="35000"/>
                </a:spcAft>
                <a:buNone/>
              </a:pPr>
              <a:endParaRPr lang="ru-RU" sz="3200" kern="1200" dirty="0"/>
            </a:p>
          </p:txBody>
        </p:sp>
        <p:sp>
          <p:nvSpPr>
            <p:cNvPr id="10" name="Полилиния: фигура 9"/>
            <p:cNvSpPr/>
            <p:nvPr/>
          </p:nvSpPr>
          <p:spPr>
            <a:xfrm>
              <a:off x="4396948" y="1646998"/>
              <a:ext cx="1692821" cy="1725344"/>
            </a:xfrm>
            <a:custGeom>
              <a:avLst/>
              <a:gdLst>
                <a:gd name="connsiteX0" fmla="*/ 0 w 1554315"/>
                <a:gd name="connsiteY0" fmla="*/ 738748 h 1477495"/>
                <a:gd name="connsiteX1" fmla="*/ 777158 w 1554315"/>
                <a:gd name="connsiteY1" fmla="*/ 0 h 1477495"/>
                <a:gd name="connsiteX2" fmla="*/ 1554316 w 1554315"/>
                <a:gd name="connsiteY2" fmla="*/ 738748 h 1477495"/>
                <a:gd name="connsiteX3" fmla="*/ 777158 w 1554315"/>
                <a:gd name="connsiteY3" fmla="*/ 1477496 h 1477495"/>
                <a:gd name="connsiteX4" fmla="*/ 0 w 1554315"/>
                <a:gd name="connsiteY4" fmla="*/ 738748 h 1477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315" h="1477495">
                  <a:moveTo>
                    <a:pt x="0" y="738748"/>
                  </a:moveTo>
                  <a:cubicBezTo>
                    <a:pt x="0" y="330749"/>
                    <a:pt x="347945" y="0"/>
                    <a:pt x="777158" y="0"/>
                  </a:cubicBezTo>
                  <a:cubicBezTo>
                    <a:pt x="1206371" y="0"/>
                    <a:pt x="1554316" y="330749"/>
                    <a:pt x="1554316" y="738748"/>
                  </a:cubicBezTo>
                  <a:cubicBezTo>
                    <a:pt x="1554316" y="1146747"/>
                    <a:pt x="1206371" y="1477496"/>
                    <a:pt x="777158" y="1477496"/>
                  </a:cubicBezTo>
                  <a:cubicBezTo>
                    <a:pt x="347945" y="1477496"/>
                    <a:pt x="0" y="1146747"/>
                    <a:pt x="0" y="738748"/>
                  </a:cubicBezTo>
                  <a:close/>
                </a:path>
              </a:pathLst>
            </a:custGeom>
          </p:spPr>
          <p:style>
            <a:lnRef idx="0">
              <a:schemeClr val="lt1">
                <a:hueOff val="0"/>
                <a:satOff val="0"/>
                <a:lumOff val="0"/>
                <a:alphaOff val="0"/>
              </a:schemeClr>
            </a:lnRef>
            <a:fillRef idx="3">
              <a:schemeClr val="accent2">
                <a:hueOff val="-727682"/>
                <a:satOff val="-41964"/>
                <a:lumOff val="4314"/>
                <a:alphaOff val="0"/>
              </a:schemeClr>
            </a:fillRef>
            <a:effectRef idx="3">
              <a:schemeClr val="accent2">
                <a:hueOff val="-727682"/>
                <a:satOff val="-41964"/>
                <a:lumOff val="4314"/>
                <a:alphaOff val="0"/>
              </a:schemeClr>
            </a:effectRef>
            <a:fontRef idx="minor">
              <a:schemeClr val="lt1"/>
            </a:fontRef>
          </p:style>
          <p:txBody>
            <a:bodyPr spcFirstLastPara="0" vert="horz" wrap="square" lIns="253024" tIns="241774" rIns="253024" bIns="241774" numCol="1" spcCol="1270" anchor="ctr" anchorCtr="0">
              <a:noAutofit/>
            </a:bodyPr>
            <a:lstStyle/>
            <a:p>
              <a:pPr marL="0" lvl="0" indent="0" algn="ctr" defTabSz="889000">
                <a:lnSpc>
                  <a:spcPct val="90000"/>
                </a:lnSpc>
                <a:spcBef>
                  <a:spcPct val="0"/>
                </a:spcBef>
                <a:spcAft>
                  <a:spcPct val="35000"/>
                </a:spcAft>
                <a:buNone/>
              </a:pPr>
              <a:r>
                <a:rPr lang="ru-RU" sz="2000" kern="1200" dirty="0"/>
                <a:t>Объект</a:t>
              </a:r>
            </a:p>
          </p:txBody>
        </p:sp>
        <p:sp>
          <p:nvSpPr>
            <p:cNvPr id="11" name="Полилиния: фигура 10"/>
            <p:cNvSpPr/>
            <p:nvPr/>
          </p:nvSpPr>
          <p:spPr>
            <a:xfrm>
              <a:off x="6125572" y="1646998"/>
              <a:ext cx="1676397" cy="1677326"/>
            </a:xfrm>
            <a:custGeom>
              <a:avLst/>
              <a:gdLst>
                <a:gd name="connsiteX0" fmla="*/ 0 w 1550839"/>
                <a:gd name="connsiteY0" fmla="*/ 711363 h 1422726"/>
                <a:gd name="connsiteX1" fmla="*/ 775420 w 1550839"/>
                <a:gd name="connsiteY1" fmla="*/ 0 h 1422726"/>
                <a:gd name="connsiteX2" fmla="*/ 1550840 w 1550839"/>
                <a:gd name="connsiteY2" fmla="*/ 711363 h 1422726"/>
                <a:gd name="connsiteX3" fmla="*/ 775420 w 1550839"/>
                <a:gd name="connsiteY3" fmla="*/ 1422726 h 1422726"/>
                <a:gd name="connsiteX4" fmla="*/ 0 w 1550839"/>
                <a:gd name="connsiteY4" fmla="*/ 711363 h 1422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0839" h="1422726">
                  <a:moveTo>
                    <a:pt x="0" y="711363"/>
                  </a:moveTo>
                  <a:cubicBezTo>
                    <a:pt x="0" y="318488"/>
                    <a:pt x="347167" y="0"/>
                    <a:pt x="775420" y="0"/>
                  </a:cubicBezTo>
                  <a:cubicBezTo>
                    <a:pt x="1203673" y="0"/>
                    <a:pt x="1550840" y="318488"/>
                    <a:pt x="1550840" y="711363"/>
                  </a:cubicBezTo>
                  <a:cubicBezTo>
                    <a:pt x="1550840" y="1104238"/>
                    <a:pt x="1203673" y="1422726"/>
                    <a:pt x="775420" y="1422726"/>
                  </a:cubicBezTo>
                  <a:cubicBezTo>
                    <a:pt x="347167" y="1422726"/>
                    <a:pt x="0" y="1104238"/>
                    <a:pt x="0" y="711363"/>
                  </a:cubicBezTo>
                  <a:close/>
                </a:path>
              </a:pathLst>
            </a:custGeom>
          </p:spPr>
          <p:style>
            <a:lnRef idx="0">
              <a:schemeClr val="lt1">
                <a:hueOff val="0"/>
                <a:satOff val="0"/>
                <a:lumOff val="0"/>
                <a:alphaOff val="0"/>
              </a:schemeClr>
            </a:lnRef>
            <a:fillRef idx="3">
              <a:schemeClr val="accent2">
                <a:hueOff val="-1455363"/>
                <a:satOff val="-83928"/>
                <a:lumOff val="8628"/>
                <a:alphaOff val="0"/>
              </a:schemeClr>
            </a:fillRef>
            <a:effectRef idx="3">
              <a:schemeClr val="accent2">
                <a:hueOff val="-1455363"/>
                <a:satOff val="-83928"/>
                <a:lumOff val="8628"/>
                <a:alphaOff val="0"/>
              </a:schemeClr>
            </a:effectRef>
            <a:fontRef idx="minor">
              <a:schemeClr val="lt1"/>
            </a:fontRef>
          </p:style>
          <p:txBody>
            <a:bodyPr spcFirstLastPara="0" vert="horz" wrap="square" lIns="247435" tIns="228673" rIns="247435" bIns="228673" numCol="1" spcCol="1270" anchor="ctr" anchorCtr="0">
              <a:noAutofit/>
            </a:bodyPr>
            <a:lstStyle/>
            <a:p>
              <a:pPr marL="0" lvl="0" indent="0" algn="ctr" defTabSz="711200">
                <a:lnSpc>
                  <a:spcPct val="90000"/>
                </a:lnSpc>
                <a:spcBef>
                  <a:spcPct val="0"/>
                </a:spcBef>
                <a:spcAft>
                  <a:spcPct val="35000"/>
                </a:spcAft>
                <a:buNone/>
              </a:pPr>
              <a:r>
                <a:rPr lang="ru-RU" sz="1900" kern="1200" dirty="0"/>
                <a:t>Показатель</a:t>
              </a:r>
            </a:p>
          </p:txBody>
        </p:sp>
        <p:sp>
          <p:nvSpPr>
            <p:cNvPr id="9" name="Полилиния: фигура 8"/>
            <p:cNvSpPr/>
            <p:nvPr/>
          </p:nvSpPr>
          <p:spPr>
            <a:xfrm>
              <a:off x="5190071" y="2790775"/>
              <a:ext cx="1773700" cy="1784507"/>
            </a:xfrm>
            <a:custGeom>
              <a:avLst/>
              <a:gdLst>
                <a:gd name="connsiteX0" fmla="*/ 0 w 1401825"/>
                <a:gd name="connsiteY0" fmla="*/ 700913 h 1401825"/>
                <a:gd name="connsiteX1" fmla="*/ 700913 w 1401825"/>
                <a:gd name="connsiteY1" fmla="*/ 0 h 1401825"/>
                <a:gd name="connsiteX2" fmla="*/ 1401826 w 1401825"/>
                <a:gd name="connsiteY2" fmla="*/ 700913 h 1401825"/>
                <a:gd name="connsiteX3" fmla="*/ 700913 w 1401825"/>
                <a:gd name="connsiteY3" fmla="*/ 1401826 h 1401825"/>
                <a:gd name="connsiteX4" fmla="*/ 0 w 1401825"/>
                <a:gd name="connsiteY4" fmla="*/ 700913 h 140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1825" h="1401825">
                  <a:moveTo>
                    <a:pt x="0" y="700913"/>
                  </a:moveTo>
                  <a:cubicBezTo>
                    <a:pt x="0" y="313809"/>
                    <a:pt x="313809" y="0"/>
                    <a:pt x="700913" y="0"/>
                  </a:cubicBezTo>
                  <a:cubicBezTo>
                    <a:pt x="1088017" y="0"/>
                    <a:pt x="1401826" y="313809"/>
                    <a:pt x="1401826" y="700913"/>
                  </a:cubicBezTo>
                  <a:cubicBezTo>
                    <a:pt x="1401826" y="1088017"/>
                    <a:pt x="1088017" y="1401826"/>
                    <a:pt x="700913" y="1401826"/>
                  </a:cubicBezTo>
                  <a:cubicBezTo>
                    <a:pt x="313809" y="1401826"/>
                    <a:pt x="0" y="1088017"/>
                    <a:pt x="0" y="700913"/>
                  </a:cubicBez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224343" tIns="224343" rIns="224343" bIns="224343" numCol="1" spcCol="1270" anchor="ctr" anchorCtr="0">
              <a:noAutofit/>
            </a:bodyPr>
            <a:lstStyle/>
            <a:p>
              <a:pPr marL="0" lvl="0" indent="0" algn="ctr" defTabSz="666750">
                <a:lnSpc>
                  <a:spcPct val="90000"/>
                </a:lnSpc>
                <a:spcBef>
                  <a:spcPct val="0"/>
                </a:spcBef>
                <a:spcAft>
                  <a:spcPct val="35000"/>
                </a:spcAft>
                <a:buNone/>
              </a:pPr>
              <a:r>
                <a:rPr lang="ru-RU" sz="2000" kern="1200" dirty="0"/>
                <a:t>Процедура сравнения</a:t>
              </a:r>
            </a:p>
          </p:txBody>
        </p:sp>
        <p:sp>
          <p:nvSpPr>
            <p:cNvPr id="12" name="Shape 11"/>
            <p:cNvSpPr/>
            <p:nvPr/>
          </p:nvSpPr>
          <p:spPr>
            <a:xfrm>
              <a:off x="3915383" y="1330122"/>
              <a:ext cx="4361233" cy="3488986"/>
            </a:xfrm>
            <a:prstGeom prst="funnel">
              <a:avLst/>
            </a:prstGeom>
          </p:spPr>
          <p:style>
            <a:lnRef idx="1">
              <a:schemeClr val="accent2">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a:lstStyle/>
            <a:p>
              <a:endParaRPr lang="ru-RU" dirty="0"/>
            </a:p>
          </p:txBody>
        </p:sp>
      </p:grpSp>
      <p:sp>
        <p:nvSpPr>
          <p:cNvPr id="2" name="Заголовок 1"/>
          <p:cNvSpPr>
            <a:spLocks noGrp="1"/>
          </p:cNvSpPr>
          <p:nvPr>
            <p:ph type="title"/>
          </p:nvPr>
        </p:nvSpPr>
        <p:spPr>
          <a:xfrm>
            <a:off x="838200" y="365125"/>
            <a:ext cx="10515600" cy="814419"/>
          </a:xfrm>
        </p:spPr>
        <p:txBody>
          <a:bodyPr>
            <a:normAutofit/>
          </a:bodyPr>
          <a:lstStyle/>
          <a:p>
            <a:pPr algn="ctr"/>
            <a:r>
              <a:rPr lang="ru-RU" sz="4000" b="1" dirty="0"/>
              <a:t>Элементы теории измерений</a:t>
            </a:r>
          </a:p>
        </p:txBody>
      </p:sp>
      <p:graphicFrame>
        <p:nvGraphicFramePr>
          <p:cNvPr id="13" name="Таблица 12"/>
          <p:cNvGraphicFramePr>
            <a:graphicFrameLocks noGrp="1"/>
          </p:cNvGraphicFramePr>
          <p:nvPr>
            <p:extLst>
              <p:ext uri="{D42A27DB-BD31-4B8C-83A1-F6EECF244321}">
                <p14:modId xmlns:p14="http://schemas.microsoft.com/office/powerpoint/2010/main" val="494027393"/>
              </p:ext>
            </p:extLst>
          </p:nvPr>
        </p:nvGraphicFramePr>
        <p:xfrm>
          <a:off x="6055048" y="1197497"/>
          <a:ext cx="5268911" cy="3229756"/>
        </p:xfrm>
        <a:graphic>
          <a:graphicData uri="http://schemas.openxmlformats.org/drawingml/2006/table">
            <a:tbl>
              <a:tblPr firstRow="1" bandRow="1">
                <a:tableStyleId>{21E4AEA4-8DFA-4A89-87EB-49C32662AFE0}</a:tableStyleId>
              </a:tblPr>
              <a:tblGrid>
                <a:gridCol w="1814135">
                  <a:extLst>
                    <a:ext uri="{9D8B030D-6E8A-4147-A177-3AD203B41FA5}">
                      <a16:colId xmlns:a16="http://schemas.microsoft.com/office/drawing/2014/main" val="2415532514"/>
                    </a:ext>
                  </a:extLst>
                </a:gridCol>
                <a:gridCol w="3454776">
                  <a:extLst>
                    <a:ext uri="{9D8B030D-6E8A-4147-A177-3AD203B41FA5}">
                      <a16:colId xmlns:a16="http://schemas.microsoft.com/office/drawing/2014/main" val="1031015302"/>
                    </a:ext>
                  </a:extLst>
                </a:gridCol>
              </a:tblGrid>
              <a:tr h="365760">
                <a:tc>
                  <a:txBody>
                    <a:bodyPr/>
                    <a:lstStyle/>
                    <a:p>
                      <a:pPr algn="ctr"/>
                      <a:r>
                        <a:rPr lang="ru-RU" dirty="0"/>
                        <a:t>Понятие</a:t>
                      </a:r>
                    </a:p>
                  </a:txBody>
                  <a:tcPr/>
                </a:tc>
                <a:tc>
                  <a:txBody>
                    <a:bodyPr/>
                    <a:lstStyle/>
                    <a:p>
                      <a:pPr algn="ctr"/>
                      <a:r>
                        <a:rPr lang="ru-RU" dirty="0"/>
                        <a:t>Описание</a:t>
                      </a:r>
                    </a:p>
                  </a:txBody>
                  <a:tcPr/>
                </a:tc>
                <a:extLst>
                  <a:ext uri="{0D108BD9-81ED-4DB2-BD59-A6C34878D82A}">
                    <a16:rowId xmlns:a16="http://schemas.microsoft.com/office/drawing/2014/main" val="834916651"/>
                  </a:ext>
                </a:extLst>
              </a:tr>
              <a:tr h="640080">
                <a:tc>
                  <a:txBody>
                    <a:bodyPr/>
                    <a:lstStyle/>
                    <a:p>
                      <a:r>
                        <a:rPr lang="ru-RU" dirty="0"/>
                        <a:t>Объект</a:t>
                      </a:r>
                    </a:p>
                  </a:txBody>
                  <a:tcPr anchor="ctr"/>
                </a:tc>
                <a:tc>
                  <a:txBody>
                    <a:bodyPr/>
                    <a:lstStyle/>
                    <a:p>
                      <a:r>
                        <a:rPr lang="ru-RU" dirty="0"/>
                        <a:t>Предметы, явления, решения и т.д.</a:t>
                      </a:r>
                    </a:p>
                  </a:txBody>
                  <a:tcPr/>
                </a:tc>
                <a:extLst>
                  <a:ext uri="{0D108BD9-81ED-4DB2-BD59-A6C34878D82A}">
                    <a16:rowId xmlns:a16="http://schemas.microsoft.com/office/drawing/2014/main" val="4290755755"/>
                  </a:ext>
                </a:extLst>
              </a:tr>
              <a:tr h="1309516">
                <a:tc>
                  <a:txBody>
                    <a:bodyPr/>
                    <a:lstStyle/>
                    <a:p>
                      <a:r>
                        <a:rPr lang="ru-RU" dirty="0"/>
                        <a:t>Показатель (признак, характеристика)</a:t>
                      </a:r>
                    </a:p>
                  </a:txBody>
                  <a:tcPr anchor="ctr"/>
                </a:tc>
                <a:tc>
                  <a:txBody>
                    <a:bodyPr/>
                    <a:lstStyle/>
                    <a:p>
                      <a:r>
                        <a:rPr lang="ru-RU" dirty="0"/>
                        <a:t>Пространственно-временные, физические, стоимостные и др. свойства и</a:t>
                      </a:r>
                      <a:r>
                        <a:rPr lang="ru-RU" baseline="0" dirty="0"/>
                        <a:t> характеристики объектов</a:t>
                      </a:r>
                      <a:r>
                        <a:rPr lang="ru-RU" dirty="0"/>
                        <a:t> </a:t>
                      </a:r>
                    </a:p>
                  </a:txBody>
                  <a:tcPr/>
                </a:tc>
                <a:extLst>
                  <a:ext uri="{0D108BD9-81ED-4DB2-BD59-A6C34878D82A}">
                    <a16:rowId xmlns:a16="http://schemas.microsoft.com/office/drawing/2014/main" val="1761297084"/>
                  </a:ext>
                </a:extLst>
              </a:tr>
              <a:tr h="914400">
                <a:tc>
                  <a:txBody>
                    <a:bodyPr/>
                    <a:lstStyle/>
                    <a:p>
                      <a:r>
                        <a:rPr lang="ru-RU" dirty="0"/>
                        <a:t>Процедура сравнения</a:t>
                      </a:r>
                    </a:p>
                  </a:txBody>
                  <a:tcPr anchor="ctr"/>
                </a:tc>
                <a:tc>
                  <a:txBody>
                    <a:bodyPr/>
                    <a:lstStyle/>
                    <a:p>
                      <a:pPr algn="l"/>
                      <a:r>
                        <a:rPr lang="ru-RU" dirty="0"/>
                        <a:t>Определение отношений между объектами</a:t>
                      </a:r>
                      <a:r>
                        <a:rPr lang="ru-RU" baseline="0" dirty="0"/>
                        <a:t> и способ их сравнения</a:t>
                      </a:r>
                      <a:endParaRPr lang="ru-RU" dirty="0"/>
                    </a:p>
                  </a:txBody>
                  <a:tcPr/>
                </a:tc>
                <a:extLst>
                  <a:ext uri="{0D108BD9-81ED-4DB2-BD59-A6C34878D82A}">
                    <a16:rowId xmlns:a16="http://schemas.microsoft.com/office/drawing/2014/main" val="3566479808"/>
                  </a:ext>
                </a:extLst>
              </a:tr>
            </a:tbl>
          </a:graphicData>
        </a:graphic>
      </p:graphicFrame>
      <p:sp>
        <p:nvSpPr>
          <p:cNvPr id="3" name="TextBox 2"/>
          <p:cNvSpPr txBox="1"/>
          <p:nvPr/>
        </p:nvSpPr>
        <p:spPr>
          <a:xfrm>
            <a:off x="6096000" y="4701602"/>
            <a:ext cx="5257801" cy="1631216"/>
          </a:xfrm>
          <a:prstGeom prst="rect">
            <a:avLst/>
          </a:prstGeom>
          <a:noFill/>
          <a:ln w="25400">
            <a:solidFill>
              <a:srgbClr val="00B050"/>
            </a:solidFill>
          </a:ln>
        </p:spPr>
        <p:txBody>
          <a:bodyPr wrap="square" rtlCol="0">
            <a:spAutoFit/>
          </a:bodyPr>
          <a:lstStyle/>
          <a:p>
            <a:pPr algn="just"/>
            <a:r>
              <a:rPr lang="ru-RU" sz="2000" dirty="0"/>
              <a:t>Самый важный аспект измерений заключается в необходимости решить, </a:t>
            </a:r>
            <a:r>
              <a:rPr lang="ru-RU" sz="2000" b="1" i="1" dirty="0"/>
              <a:t>каким образом присваивать числа изучаемым характеристикам. </a:t>
            </a:r>
            <a:r>
              <a:rPr lang="ru-RU" sz="2000" dirty="0"/>
              <a:t>Способ измерения зависит от</a:t>
            </a:r>
            <a:r>
              <a:rPr lang="ru-RU" sz="2000" b="1" i="1" dirty="0"/>
              <a:t> </a:t>
            </a:r>
            <a:r>
              <a:rPr lang="ru-RU" sz="2000" b="1" u="sng" dirty="0"/>
              <a:t>типа шкалы</a:t>
            </a:r>
            <a:r>
              <a:rPr lang="ru-RU" sz="2000" b="1" i="1" dirty="0"/>
              <a:t>.</a:t>
            </a:r>
          </a:p>
        </p:txBody>
      </p:sp>
      <p:sp>
        <p:nvSpPr>
          <p:cNvPr id="4" name="Номер слайда 3"/>
          <p:cNvSpPr>
            <a:spLocks noGrp="1"/>
          </p:cNvSpPr>
          <p:nvPr>
            <p:ph type="sldNum" sz="quarter" idx="12"/>
          </p:nvPr>
        </p:nvSpPr>
        <p:spPr/>
        <p:txBody>
          <a:bodyPr/>
          <a:lstStyle/>
          <a:p>
            <a:fld id="{B78F4E03-10A4-4630-9732-975407DE0DE5}" type="slidenum">
              <a:rPr lang="ru-RU" smtClean="0"/>
              <a:t>11</a:t>
            </a:fld>
            <a:endParaRPr lang="ru-RU"/>
          </a:p>
        </p:txBody>
      </p:sp>
    </p:spTree>
    <p:extLst>
      <p:ext uri="{BB962C8B-B14F-4D97-AF65-F5344CB8AC3E}">
        <p14:creationId xmlns:p14="http://schemas.microsoft.com/office/powerpoint/2010/main" val="319826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t="7153" b="10629"/>
          <a:stretch/>
        </p:blipFill>
        <p:spPr>
          <a:xfrm>
            <a:off x="1045698" y="1930400"/>
            <a:ext cx="10100603" cy="4671283"/>
          </a:xfrm>
          <a:prstGeom prst="rect">
            <a:avLst/>
          </a:prstGeom>
        </p:spPr>
      </p:pic>
      <p:sp>
        <p:nvSpPr>
          <p:cNvPr id="2" name="Заголовок 1"/>
          <p:cNvSpPr>
            <a:spLocks noGrp="1"/>
          </p:cNvSpPr>
          <p:nvPr>
            <p:ph type="title"/>
          </p:nvPr>
        </p:nvSpPr>
        <p:spPr>
          <a:xfrm>
            <a:off x="838200" y="514594"/>
            <a:ext cx="10515600" cy="1531920"/>
          </a:xfrm>
        </p:spPr>
        <p:txBody>
          <a:bodyPr>
            <a:normAutofit/>
          </a:bodyPr>
          <a:lstStyle/>
          <a:p>
            <a:pPr algn="ctr"/>
            <a:r>
              <a:rPr lang="ru-RU" sz="4000" b="1" dirty="0"/>
              <a:t>Основные шкалы измерений</a:t>
            </a:r>
            <a:br>
              <a:rPr lang="ru-RU" sz="4000" b="1" dirty="0"/>
            </a:br>
            <a:r>
              <a:rPr lang="ru-RU" sz="2400" dirty="0"/>
              <a:t>(представлены в порядке повышения информативности измерений, </a:t>
            </a:r>
            <a:br>
              <a:rPr lang="en-US" sz="2400" dirty="0"/>
            </a:br>
            <a:r>
              <a:rPr lang="ru-RU" sz="2400" dirty="0"/>
              <a:t>т.е. уровня сложности шкалы)</a:t>
            </a:r>
          </a:p>
        </p:txBody>
      </p:sp>
      <p:sp>
        <p:nvSpPr>
          <p:cNvPr id="3" name="Номер слайда 2"/>
          <p:cNvSpPr>
            <a:spLocks noGrp="1"/>
          </p:cNvSpPr>
          <p:nvPr>
            <p:ph type="sldNum" sz="quarter" idx="12"/>
          </p:nvPr>
        </p:nvSpPr>
        <p:spPr/>
        <p:txBody>
          <a:bodyPr/>
          <a:lstStyle/>
          <a:p>
            <a:fld id="{B78F4E03-10A4-4630-9732-975407DE0DE5}" type="slidenum">
              <a:rPr lang="ru-RU" smtClean="0"/>
              <a:t>12</a:t>
            </a:fld>
            <a:endParaRPr lang="ru-RU"/>
          </a:p>
        </p:txBody>
      </p:sp>
    </p:spTree>
    <p:extLst>
      <p:ext uri="{BB962C8B-B14F-4D97-AF65-F5344CB8AC3E}">
        <p14:creationId xmlns:p14="http://schemas.microsoft.com/office/powerpoint/2010/main" val="327907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916668"/>
            <a:ext cx="10515600" cy="1325563"/>
          </a:xfrm>
        </p:spPr>
        <p:txBody>
          <a:bodyPr>
            <a:normAutofit/>
          </a:bodyPr>
          <a:lstStyle/>
          <a:p>
            <a:pPr algn="ctr"/>
            <a:r>
              <a:rPr lang="ru-RU" sz="3600" b="1" dirty="0"/>
              <a:t>Номинальная шкала (шкала наименований)</a:t>
            </a:r>
          </a:p>
        </p:txBody>
      </p:sp>
      <p:sp>
        <p:nvSpPr>
          <p:cNvPr id="3" name="Объект 2"/>
          <p:cNvSpPr>
            <a:spLocks noGrp="1"/>
          </p:cNvSpPr>
          <p:nvPr>
            <p:ph idx="1"/>
          </p:nvPr>
        </p:nvSpPr>
        <p:spPr>
          <a:xfrm>
            <a:off x="838200" y="2737685"/>
            <a:ext cx="10515600" cy="2451407"/>
          </a:xfrm>
        </p:spPr>
        <p:txBody>
          <a:bodyPr/>
          <a:lstStyle/>
          <a:p>
            <a:pPr marL="0" indent="0" algn="just">
              <a:buNone/>
            </a:pPr>
            <a:r>
              <a:rPr lang="ru-RU" dirty="0"/>
              <a:t>Используется в целях </a:t>
            </a:r>
            <a:r>
              <a:rPr lang="ru-RU" b="1" i="1" dirty="0">
                <a:solidFill>
                  <a:srgbClr val="7030A0"/>
                </a:solidFill>
              </a:rPr>
              <a:t>идентификации</a:t>
            </a:r>
            <a:r>
              <a:rPr lang="ru-RU" dirty="0"/>
              <a:t> и </a:t>
            </a:r>
            <a:r>
              <a:rPr lang="ru-RU" b="1" i="1" dirty="0">
                <a:solidFill>
                  <a:srgbClr val="7030A0"/>
                </a:solidFill>
              </a:rPr>
              <a:t>классификации</a:t>
            </a:r>
            <a:r>
              <a:rPr lang="ru-RU" dirty="0"/>
              <a:t> объектов.</a:t>
            </a:r>
          </a:p>
          <a:p>
            <a:pPr marL="0" indent="0">
              <a:buNone/>
            </a:pPr>
            <a:endParaRPr lang="ru-RU" dirty="0"/>
          </a:p>
          <a:p>
            <a:pPr marL="0" indent="0" algn="just">
              <a:buNone/>
            </a:pPr>
            <a:r>
              <a:rPr lang="ru-RU" dirty="0"/>
              <a:t>Установить отношения «больше» или «лучше» в этой шкале не представляется возможным, поскольку числа здесь играют роль ярлыков и к ним не применимы математические правила.</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13</a:t>
            </a:fld>
            <a:endParaRPr lang="ru-RU"/>
          </a:p>
        </p:txBody>
      </p:sp>
    </p:spTree>
    <p:extLst>
      <p:ext uri="{BB962C8B-B14F-4D97-AF65-F5344CB8AC3E}">
        <p14:creationId xmlns:p14="http://schemas.microsoft.com/office/powerpoint/2010/main" val="21215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b="1" dirty="0"/>
              <a:t>Порядковая шкала (ранговая или ординальная)</a:t>
            </a:r>
          </a:p>
        </p:txBody>
      </p:sp>
      <p:sp>
        <p:nvSpPr>
          <p:cNvPr id="3" name="Объект 2"/>
          <p:cNvSpPr>
            <a:spLocks noGrp="1"/>
          </p:cNvSpPr>
          <p:nvPr>
            <p:ph idx="1"/>
          </p:nvPr>
        </p:nvSpPr>
        <p:spPr>
          <a:xfrm>
            <a:off x="838200" y="1397922"/>
            <a:ext cx="10515600" cy="3926245"/>
          </a:xfrm>
        </p:spPr>
        <p:txBody>
          <a:bodyPr/>
          <a:lstStyle/>
          <a:p>
            <a:pPr marL="0" indent="0" algn="just">
              <a:buNone/>
            </a:pPr>
            <a:r>
              <a:rPr lang="ru-RU" dirty="0"/>
              <a:t>В этой шкале допускается преобразование в виде произвольной монотонно  возрастающей функции. Нельзя сказать, на сколько и во сколько раз один объект лучше другого (показатели качественные). Используется для построения </a:t>
            </a:r>
            <a:r>
              <a:rPr lang="ru-RU" b="1" i="1" dirty="0">
                <a:solidFill>
                  <a:srgbClr val="7030A0"/>
                </a:solidFill>
              </a:rPr>
              <a:t>рейтингов</a:t>
            </a:r>
            <a:r>
              <a:rPr lang="ru-RU" dirty="0"/>
              <a:t> и т.д.</a:t>
            </a:r>
          </a:p>
          <a:p>
            <a:pPr marL="0" indent="0" algn="just">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p:pic>
        <p:nvPicPr>
          <p:cNvPr id="4" name="Рисунок 3"/>
          <p:cNvPicPr>
            <a:picLocks noChangeAspect="1"/>
          </p:cNvPicPr>
          <p:nvPr/>
        </p:nvPicPr>
        <p:blipFill>
          <a:blip r:embed="rId2"/>
          <a:stretch>
            <a:fillRect/>
          </a:stretch>
        </p:blipFill>
        <p:spPr>
          <a:xfrm>
            <a:off x="1001486" y="3170902"/>
            <a:ext cx="10352314" cy="2684208"/>
          </a:xfrm>
          <a:prstGeom prst="rect">
            <a:avLst/>
          </a:prstGeom>
        </p:spPr>
      </p:pic>
      <p:sp>
        <p:nvSpPr>
          <p:cNvPr id="5" name="TextBox 4"/>
          <p:cNvSpPr txBox="1"/>
          <p:nvPr/>
        </p:nvSpPr>
        <p:spPr>
          <a:xfrm>
            <a:off x="1001486" y="5660571"/>
            <a:ext cx="10508343" cy="707886"/>
          </a:xfrm>
          <a:prstGeom prst="rect">
            <a:avLst/>
          </a:prstGeom>
          <a:noFill/>
        </p:spPr>
        <p:txBody>
          <a:bodyPr wrap="square" rtlCol="0">
            <a:spAutoFit/>
          </a:bodyPr>
          <a:lstStyle/>
          <a:p>
            <a:pPr algn="just"/>
            <a:r>
              <a:rPr lang="ru-RU" sz="2000" dirty="0">
                <a:latin typeface="Times New Roman" panose="02020603050405020304" pitchFamily="18" charset="0"/>
                <a:cs typeface="Times New Roman" panose="02020603050405020304" pitchFamily="18" charset="0"/>
              </a:rPr>
              <a:t>По результатам сравнения мнений экспертов можно определённо только лишь сказать, что внешний вид образца 2 лучше, поскольку он имеет большее количество баллов, чем первый.</a:t>
            </a:r>
          </a:p>
        </p:txBody>
      </p:sp>
      <p:sp>
        <p:nvSpPr>
          <p:cNvPr id="6" name="Номер слайда 5"/>
          <p:cNvSpPr>
            <a:spLocks noGrp="1"/>
          </p:cNvSpPr>
          <p:nvPr>
            <p:ph type="sldNum" sz="quarter" idx="12"/>
          </p:nvPr>
        </p:nvSpPr>
        <p:spPr/>
        <p:txBody>
          <a:bodyPr/>
          <a:lstStyle/>
          <a:p>
            <a:fld id="{B78F4E03-10A4-4630-9732-975407DE0DE5}" type="slidenum">
              <a:rPr lang="ru-RU" smtClean="0"/>
              <a:t>14</a:t>
            </a:fld>
            <a:endParaRPr lang="ru-RU"/>
          </a:p>
        </p:txBody>
      </p:sp>
    </p:spTree>
    <p:extLst>
      <p:ext uri="{BB962C8B-B14F-4D97-AF65-F5344CB8AC3E}">
        <p14:creationId xmlns:p14="http://schemas.microsoft.com/office/powerpoint/2010/main" val="4068932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b="1" dirty="0"/>
              <a:t>Шкала интервалов</a:t>
            </a:r>
          </a:p>
        </p:txBody>
      </p:sp>
      <p:sp>
        <p:nvSpPr>
          <p:cNvPr id="3" name="Объект 2"/>
          <p:cNvSpPr>
            <a:spLocks noGrp="1"/>
          </p:cNvSpPr>
          <p:nvPr>
            <p:ph idx="1"/>
          </p:nvPr>
        </p:nvSpPr>
        <p:spPr>
          <a:xfrm>
            <a:off x="838200" y="1442167"/>
            <a:ext cx="10515600" cy="4914388"/>
          </a:xfrm>
        </p:spPr>
        <p:txBody>
          <a:bodyPr>
            <a:normAutofit lnSpcReduction="10000"/>
          </a:bodyPr>
          <a:lstStyle/>
          <a:p>
            <a:pPr marL="0" indent="0" algn="just">
              <a:buNone/>
            </a:pPr>
            <a:r>
              <a:rPr lang="ru-RU" dirty="0"/>
              <a:t>Допускает преобразование в форме умножения на положительную константу и прибавление произвольной константы: при любом линейном преобразовании вида </a:t>
            </a:r>
            <a:r>
              <a:rPr lang="en-US" i="1" dirty="0"/>
              <a:t>y</a:t>
            </a:r>
            <a:r>
              <a:rPr lang="ru-RU" i="1" dirty="0"/>
              <a:t>=</a:t>
            </a:r>
            <a:r>
              <a:rPr lang="en-US" i="1" dirty="0"/>
              <a:t>ax</a:t>
            </a:r>
            <a:r>
              <a:rPr lang="ru-RU" i="1" dirty="0"/>
              <a:t>+</a:t>
            </a:r>
            <a:r>
              <a:rPr lang="en-US" i="1" dirty="0"/>
              <a:t>b</a:t>
            </a:r>
            <a:r>
              <a:rPr lang="ru-RU" dirty="0"/>
              <a:t> (где </a:t>
            </a:r>
            <a:r>
              <a:rPr lang="en-US" i="1" dirty="0"/>
              <a:t>x</a:t>
            </a:r>
            <a:r>
              <a:rPr lang="ru-RU" dirty="0"/>
              <a:t> – изначальная оценка на шкале, параметр </a:t>
            </a:r>
            <a:r>
              <a:rPr lang="en-US" i="1" dirty="0"/>
              <a:t>a</a:t>
            </a:r>
            <a:r>
              <a:rPr lang="ru-RU" dirty="0"/>
              <a:t>&gt;0 – масштаб,  параметр </a:t>
            </a:r>
            <a:r>
              <a:rPr lang="en-US" i="1" dirty="0"/>
              <a:t>b</a:t>
            </a:r>
            <a:r>
              <a:rPr lang="ru-RU" dirty="0"/>
              <a:t>≠0 – начало отсчета) свойства шкалы сохраняются.</a:t>
            </a:r>
          </a:p>
          <a:p>
            <a:pPr marL="0" indent="0" algn="just">
              <a:buNone/>
            </a:pPr>
            <a:r>
              <a:rPr lang="ru-RU" dirty="0"/>
              <a:t>Можно вычислить, </a:t>
            </a:r>
            <a:r>
              <a:rPr lang="ru-RU" b="1" i="1" u="sng" dirty="0">
                <a:solidFill>
                  <a:srgbClr val="7030A0"/>
                </a:solidFill>
              </a:rPr>
              <a:t>на сколько </a:t>
            </a:r>
            <a:r>
              <a:rPr lang="ru-RU" dirty="0"/>
              <a:t>объекты различаются между собой по сравниваемой характеристике (но сказать во сколько раз один объект по сравниваемой характеристике превосходит другой – т.е. вычислять пропорции между оценками - нельзя, поскольку точка нуля в этой шкале не фиксирована).</a:t>
            </a:r>
          </a:p>
          <a:p>
            <a:pPr marL="0" indent="0" algn="just">
              <a:buNone/>
            </a:pPr>
            <a:endParaRPr lang="ru-RU" dirty="0"/>
          </a:p>
          <a:p>
            <a:pPr marL="0" indent="0" algn="just">
              <a:buNone/>
            </a:pPr>
            <a:r>
              <a:rPr lang="ru-RU" sz="2200" b="1" i="1" dirty="0">
                <a:latin typeface="Times New Roman" panose="02020603050405020304" pitchFamily="18" charset="0"/>
                <a:cs typeface="Times New Roman" panose="02020603050405020304" pitchFamily="18" charset="0"/>
              </a:rPr>
              <a:t>Примеры:</a:t>
            </a:r>
            <a:r>
              <a:rPr lang="ru-RU" sz="2200" dirty="0">
                <a:latin typeface="Times New Roman" panose="02020603050405020304" pitchFamily="18" charset="0"/>
                <a:cs typeface="Times New Roman" panose="02020603050405020304" pitchFamily="18" charset="0"/>
              </a:rPr>
              <a:t> измерения времени (например, календарные даты) и температуры (по шкале Цельсия или Фаренгейта).</a:t>
            </a:r>
          </a:p>
        </p:txBody>
      </p:sp>
      <p:sp>
        <p:nvSpPr>
          <p:cNvPr id="4" name="Номер слайда 3"/>
          <p:cNvSpPr>
            <a:spLocks noGrp="1"/>
          </p:cNvSpPr>
          <p:nvPr>
            <p:ph type="sldNum" sz="quarter" idx="12"/>
          </p:nvPr>
        </p:nvSpPr>
        <p:spPr/>
        <p:txBody>
          <a:bodyPr/>
          <a:lstStyle/>
          <a:p>
            <a:fld id="{B78F4E03-10A4-4630-9732-975407DE0DE5}" type="slidenum">
              <a:rPr lang="ru-RU" smtClean="0"/>
              <a:t>15</a:t>
            </a:fld>
            <a:endParaRPr lang="ru-RU"/>
          </a:p>
        </p:txBody>
      </p:sp>
    </p:spTree>
    <p:extLst>
      <p:ext uri="{BB962C8B-B14F-4D97-AF65-F5344CB8AC3E}">
        <p14:creationId xmlns:p14="http://schemas.microsoft.com/office/powerpoint/2010/main" val="422088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b="1" dirty="0"/>
              <a:t>Шкала отношений (пропорциональная)</a:t>
            </a:r>
          </a:p>
        </p:txBody>
      </p:sp>
      <p:sp>
        <p:nvSpPr>
          <p:cNvPr id="3" name="Объект 2"/>
          <p:cNvSpPr>
            <a:spLocks noGrp="1"/>
          </p:cNvSpPr>
          <p:nvPr>
            <p:ph idx="1"/>
          </p:nvPr>
        </p:nvSpPr>
        <p:spPr/>
        <p:txBody>
          <a:bodyPr/>
          <a:lstStyle/>
          <a:p>
            <a:pPr marL="0" indent="0" algn="just">
              <a:buNone/>
            </a:pPr>
            <a:r>
              <a:rPr lang="ru-RU" dirty="0"/>
              <a:t>Частный случай интервальной шкалы, когда на интервальной шкале можно указать абсолютный нуль (фиксированное начало координат или естественное начало). Допускает преобразование в форме умножения на положительную константу.</a:t>
            </a:r>
          </a:p>
          <a:p>
            <a:pPr marL="0" indent="0">
              <a:buNone/>
            </a:pPr>
            <a:endParaRPr lang="ru-RU" dirty="0"/>
          </a:p>
          <a:p>
            <a:pPr marL="0" indent="0" algn="just">
              <a:buNone/>
            </a:pPr>
            <a:r>
              <a:rPr lang="ru-RU" dirty="0"/>
              <a:t>Можно вычислить, </a:t>
            </a:r>
            <a:r>
              <a:rPr lang="ru-RU" b="1" i="1" u="sng" dirty="0">
                <a:solidFill>
                  <a:srgbClr val="7030A0"/>
                </a:solidFill>
              </a:rPr>
              <a:t>во сколько раз </a:t>
            </a:r>
            <a:r>
              <a:rPr lang="ru-RU" dirty="0"/>
              <a:t>один объект по сравниваемой характеристике превосходит другой.</a:t>
            </a:r>
          </a:p>
          <a:p>
            <a:pPr marL="0" indent="0">
              <a:buNone/>
            </a:pPr>
            <a:endParaRPr lang="ru-RU" dirty="0"/>
          </a:p>
          <a:p>
            <a:pPr marL="0" indent="0">
              <a:buNone/>
            </a:pPr>
            <a:r>
              <a:rPr lang="ru-RU" sz="2200" b="1" i="1" dirty="0">
                <a:latin typeface="Times New Roman" panose="02020603050405020304" pitchFamily="18" charset="0"/>
                <a:cs typeface="Times New Roman" panose="02020603050405020304" pitchFamily="18" charset="0"/>
              </a:rPr>
              <a:t>Примеры: </a:t>
            </a:r>
            <a:r>
              <a:rPr lang="ru-RU" sz="2200" dirty="0">
                <a:latin typeface="Times New Roman" panose="02020603050405020304" pitchFamily="18" charset="0"/>
                <a:cs typeface="Times New Roman" panose="02020603050405020304" pitchFamily="18" charset="0"/>
              </a:rPr>
              <a:t>измерения массы и стоимости изделий.</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16</a:t>
            </a:fld>
            <a:endParaRPr lang="ru-RU"/>
          </a:p>
        </p:txBody>
      </p:sp>
    </p:spTree>
    <p:extLst>
      <p:ext uri="{BB962C8B-B14F-4D97-AF65-F5344CB8AC3E}">
        <p14:creationId xmlns:p14="http://schemas.microsoft.com/office/powerpoint/2010/main" val="114846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66336" y="562074"/>
            <a:ext cx="10515600" cy="760290"/>
          </a:xfrm>
        </p:spPr>
        <p:txBody>
          <a:bodyPr>
            <a:normAutofit/>
          </a:bodyPr>
          <a:lstStyle/>
          <a:p>
            <a:pPr algn="ctr"/>
            <a:r>
              <a:rPr lang="ru-RU" sz="4000" b="1" dirty="0"/>
              <a:t>Измерения с помощью основных шкал</a:t>
            </a:r>
          </a:p>
        </p:txBody>
      </p:sp>
      <p:pic>
        <p:nvPicPr>
          <p:cNvPr id="4" name="Объект 3"/>
          <p:cNvPicPr>
            <a:picLocks noGrp="1" noChangeAspect="1"/>
          </p:cNvPicPr>
          <p:nvPr>
            <p:ph idx="1"/>
          </p:nvPr>
        </p:nvPicPr>
        <p:blipFill rotWithShape="1">
          <a:blip r:embed="rId2">
            <a:extLst>
              <a:ext uri="{28A0092B-C50C-407E-A947-70E740481C1C}">
                <a14:useLocalDpi xmlns:a14="http://schemas.microsoft.com/office/drawing/2010/main" val="0"/>
              </a:ext>
            </a:extLst>
          </a:blip>
          <a:srcRect t="7654" b="3061"/>
          <a:stretch/>
        </p:blipFill>
        <p:spPr>
          <a:xfrm>
            <a:off x="1032240" y="1322364"/>
            <a:ext cx="10572904" cy="5310051"/>
          </a:xfrm>
        </p:spPr>
      </p:pic>
      <p:sp>
        <p:nvSpPr>
          <p:cNvPr id="3" name="Номер слайда 2"/>
          <p:cNvSpPr>
            <a:spLocks noGrp="1"/>
          </p:cNvSpPr>
          <p:nvPr>
            <p:ph type="sldNum" sz="quarter" idx="12"/>
          </p:nvPr>
        </p:nvSpPr>
        <p:spPr/>
        <p:txBody>
          <a:bodyPr/>
          <a:lstStyle/>
          <a:p>
            <a:fld id="{B78F4E03-10A4-4630-9732-975407DE0DE5}" type="slidenum">
              <a:rPr lang="ru-RU" smtClean="0"/>
              <a:t>17</a:t>
            </a:fld>
            <a:endParaRPr lang="ru-RU"/>
          </a:p>
        </p:txBody>
      </p:sp>
    </p:spTree>
    <p:extLst>
      <p:ext uri="{BB962C8B-B14F-4D97-AF65-F5344CB8AC3E}">
        <p14:creationId xmlns:p14="http://schemas.microsoft.com/office/powerpoint/2010/main" val="786883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1326088304"/>
              </p:ext>
            </p:extLst>
          </p:nvPr>
        </p:nvGraphicFramePr>
        <p:xfrm>
          <a:off x="-787792" y="801858"/>
          <a:ext cx="9608235" cy="5387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7779434" y="590844"/>
            <a:ext cx="4065563" cy="7540526"/>
          </a:xfrm>
          <a:prstGeom prst="rect">
            <a:avLst/>
          </a:prstGeom>
          <a:noFill/>
        </p:spPr>
        <p:txBody>
          <a:bodyPr wrap="square" rtlCol="0">
            <a:spAutoFit/>
          </a:bodyPr>
          <a:lstStyle/>
          <a:p>
            <a:pPr algn="ctr"/>
            <a:r>
              <a:rPr lang="ru-RU" dirty="0"/>
              <a:t>Одна и та же характеристика </a:t>
            </a:r>
          </a:p>
          <a:p>
            <a:pPr algn="ctr"/>
            <a:r>
              <a:rPr lang="ru-RU" dirty="0"/>
              <a:t>в разных задачах может рассматриваться как измеренная в различных шкалах:</a:t>
            </a:r>
          </a:p>
          <a:p>
            <a:endParaRPr lang="ru-RU" sz="800" dirty="0"/>
          </a:p>
          <a:p>
            <a:pPr marL="285750" indent="-285750">
              <a:buFont typeface="Arial" panose="020B0604020202020204" pitchFamily="34" charset="0"/>
              <a:buChar char="•"/>
            </a:pPr>
            <a:r>
              <a:rPr lang="ru-RU" dirty="0"/>
              <a:t>если нас интересует выбор объекта (из множества допустимых) с наибольшим значением характеристики безотносительно к тому, чему будет равно это значение, то можно считать её </a:t>
            </a:r>
            <a:r>
              <a:rPr lang="ru-RU" b="1" dirty="0"/>
              <a:t>качественной</a:t>
            </a:r>
            <a:r>
              <a:rPr lang="ru-RU" dirty="0"/>
              <a:t>, т.е. измеренной в </a:t>
            </a:r>
            <a:r>
              <a:rPr lang="ru-RU" b="1" dirty="0"/>
              <a:t>порядковой шкале</a:t>
            </a:r>
            <a:r>
              <a:rPr lang="ru-RU" dirty="0"/>
              <a:t>;</a:t>
            </a:r>
          </a:p>
          <a:p>
            <a:endParaRPr lang="ru-RU" sz="800" dirty="0"/>
          </a:p>
          <a:p>
            <a:pPr marL="285750" indent="-285750">
              <a:buFont typeface="Arial" panose="020B0604020202020204" pitchFamily="34" charset="0"/>
              <a:buChar char="•"/>
            </a:pPr>
            <a:r>
              <a:rPr lang="ru-RU" dirty="0"/>
              <a:t>если же нас интересует выбор объекта со значением характеристики, наиболее близким к некоторой заданной величине, то ту же самую характеристику придётся рассматривать как </a:t>
            </a:r>
            <a:r>
              <a:rPr lang="ru-RU" b="1" dirty="0"/>
              <a:t>количественную</a:t>
            </a:r>
            <a:r>
              <a:rPr lang="ru-RU" dirty="0"/>
              <a:t>, измеренную в </a:t>
            </a:r>
            <a:r>
              <a:rPr lang="ru-RU" b="1" dirty="0"/>
              <a:t>шкале интервалов</a:t>
            </a:r>
            <a:r>
              <a:rPr lang="ru-RU" dirty="0"/>
              <a:t>. </a:t>
            </a:r>
          </a:p>
          <a:p>
            <a:endParaRPr lang="ru-RU" dirty="0"/>
          </a:p>
          <a:p>
            <a:endParaRPr lang="ru-RU" dirty="0"/>
          </a:p>
          <a:p>
            <a:endParaRPr lang="ru-RU" dirty="0"/>
          </a:p>
          <a:p>
            <a:endParaRPr lang="ru-RU" dirty="0"/>
          </a:p>
          <a:p>
            <a:endParaRPr lang="ru-RU" dirty="0"/>
          </a:p>
          <a:p>
            <a:endParaRPr lang="ru-RU" dirty="0"/>
          </a:p>
        </p:txBody>
      </p:sp>
      <p:sp>
        <p:nvSpPr>
          <p:cNvPr id="5" name="Номер слайда 4"/>
          <p:cNvSpPr>
            <a:spLocks noGrp="1"/>
          </p:cNvSpPr>
          <p:nvPr>
            <p:ph type="sldNum" sz="quarter" idx="12"/>
          </p:nvPr>
        </p:nvSpPr>
        <p:spPr/>
        <p:txBody>
          <a:bodyPr/>
          <a:lstStyle/>
          <a:p>
            <a:fld id="{B78F4E03-10A4-4630-9732-975407DE0DE5}" type="slidenum">
              <a:rPr lang="ru-RU" smtClean="0"/>
              <a:t>18</a:t>
            </a:fld>
            <a:endParaRPr lang="ru-RU"/>
          </a:p>
        </p:txBody>
      </p:sp>
    </p:spTree>
    <p:extLst>
      <p:ext uri="{BB962C8B-B14F-4D97-AF65-F5344CB8AC3E}">
        <p14:creationId xmlns:p14="http://schemas.microsoft.com/office/powerpoint/2010/main" val="28241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b="1" dirty="0"/>
              <a:t>Методы измерений в экспертном оценивании</a:t>
            </a:r>
          </a:p>
        </p:txBody>
      </p:sp>
      <p:sp>
        <p:nvSpPr>
          <p:cNvPr id="3" name="Объект 2"/>
          <p:cNvSpPr>
            <a:spLocks noGrp="1"/>
          </p:cNvSpPr>
          <p:nvPr>
            <p:ph idx="1"/>
          </p:nvPr>
        </p:nvSpPr>
        <p:spPr/>
        <p:txBody>
          <a:bodyPr/>
          <a:lstStyle/>
          <a:p>
            <a:pPr marL="0" indent="0" algn="just">
              <a:buNone/>
            </a:pPr>
            <a:endParaRPr lang="ru-RU" b="1" i="1" dirty="0"/>
          </a:p>
          <a:p>
            <a:pPr marL="0" indent="0" algn="just">
              <a:buNone/>
            </a:pPr>
            <a:r>
              <a:rPr lang="ru-RU" b="1" i="1" dirty="0">
                <a:solidFill>
                  <a:srgbClr val="7030A0"/>
                </a:solidFill>
              </a:rPr>
              <a:t>Процедура экспертного оценивания</a:t>
            </a:r>
            <a:r>
              <a:rPr lang="ru-RU" b="1" i="1" dirty="0"/>
              <a:t> </a:t>
            </a:r>
            <a:r>
              <a:rPr lang="ru-RU" dirty="0"/>
              <a:t>– это процедура установления отношений между характеристиками объектов и числами, составляющими определённую числовую систему. </a:t>
            </a:r>
          </a:p>
          <a:p>
            <a:pPr marL="0" indent="0">
              <a:buNone/>
            </a:pPr>
            <a:endParaRPr lang="ru-RU" dirty="0"/>
          </a:p>
          <a:p>
            <a:pPr marL="0" indent="0" algn="just">
              <a:buNone/>
            </a:pPr>
            <a:r>
              <a:rPr lang="ru-RU" dirty="0"/>
              <a:t>Тип шкалы, применяемой для измерения характеристик сравниваемых объектов, определяет совокупность возможных способов сравнения этих характеристик.</a:t>
            </a:r>
          </a:p>
        </p:txBody>
      </p:sp>
      <p:sp>
        <p:nvSpPr>
          <p:cNvPr id="4" name="Номер слайда 3"/>
          <p:cNvSpPr>
            <a:spLocks noGrp="1"/>
          </p:cNvSpPr>
          <p:nvPr>
            <p:ph type="sldNum" sz="quarter" idx="12"/>
          </p:nvPr>
        </p:nvSpPr>
        <p:spPr/>
        <p:txBody>
          <a:bodyPr/>
          <a:lstStyle/>
          <a:p>
            <a:fld id="{B78F4E03-10A4-4630-9732-975407DE0DE5}" type="slidenum">
              <a:rPr lang="ru-RU" smtClean="0"/>
              <a:t>19</a:t>
            </a:fld>
            <a:endParaRPr lang="ru-RU"/>
          </a:p>
        </p:txBody>
      </p:sp>
    </p:spTree>
    <p:extLst>
      <p:ext uri="{BB962C8B-B14F-4D97-AF65-F5344CB8AC3E}">
        <p14:creationId xmlns:p14="http://schemas.microsoft.com/office/powerpoint/2010/main" val="123745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72186"/>
            <a:ext cx="10515600" cy="663746"/>
          </a:xfrm>
        </p:spPr>
        <p:txBody>
          <a:bodyPr>
            <a:noAutofit/>
          </a:bodyPr>
          <a:lstStyle/>
          <a:p>
            <a:pPr algn="ctr"/>
            <a:r>
              <a:rPr lang="ru-RU" sz="4000" b="1" dirty="0"/>
              <a:t>Эффект от внедрения ИС</a:t>
            </a:r>
            <a:r>
              <a:rPr lang="en-US" sz="4000" b="1" dirty="0"/>
              <a:t>/</a:t>
            </a:r>
            <a:r>
              <a:rPr lang="ru-RU" sz="4000" b="1" dirty="0"/>
              <a:t>ИТ </a:t>
            </a:r>
            <a:br>
              <a:rPr lang="ru-RU" sz="4000" b="1" dirty="0"/>
            </a:br>
            <a:r>
              <a:rPr lang="ru-RU" sz="4000" b="1" dirty="0"/>
              <a:t>не всегда можно выделить в улучшении экономических (финансовых) показателей деятельности организации.</a:t>
            </a:r>
          </a:p>
        </p:txBody>
      </p:sp>
      <p:sp>
        <p:nvSpPr>
          <p:cNvPr id="3" name="Объект 2"/>
          <p:cNvSpPr>
            <a:spLocks noGrp="1"/>
          </p:cNvSpPr>
          <p:nvPr>
            <p:ph idx="1"/>
          </p:nvPr>
        </p:nvSpPr>
        <p:spPr>
          <a:xfrm>
            <a:off x="838200" y="1825625"/>
            <a:ext cx="10515600" cy="4351338"/>
          </a:xfrm>
        </p:spPr>
        <p:txBody>
          <a:bodyPr>
            <a:normAutofit fontScale="92500" lnSpcReduction="10000"/>
          </a:bodyPr>
          <a:lstStyle/>
          <a:p>
            <a:pPr marL="0" indent="0">
              <a:buNone/>
            </a:pPr>
            <a:endParaRPr lang="ru-RU" dirty="0"/>
          </a:p>
          <a:p>
            <a:pPr marL="0" indent="0">
              <a:buNone/>
            </a:pPr>
            <a:endParaRPr lang="ru-RU" dirty="0"/>
          </a:p>
          <a:p>
            <a:pPr marL="0" indent="0">
              <a:buNone/>
            </a:pPr>
            <a:r>
              <a:rPr lang="ru-RU" dirty="0"/>
              <a:t>Среди наиболее распространённых выгод от проектов автоматизации называют:</a:t>
            </a:r>
          </a:p>
          <a:p>
            <a:r>
              <a:rPr lang="ru-RU" dirty="0"/>
              <a:t>повышение доступности информации;</a:t>
            </a:r>
          </a:p>
          <a:p>
            <a:r>
              <a:rPr lang="ru-RU" dirty="0"/>
              <a:t>улучшение взаимодействия;</a:t>
            </a:r>
          </a:p>
          <a:p>
            <a:r>
              <a:rPr lang="ru-RU" dirty="0"/>
              <a:t>снижение трудовых затрат и времени операций;</a:t>
            </a:r>
          </a:p>
          <a:p>
            <a:r>
              <a:rPr lang="ru-RU" dirty="0"/>
              <a:t>повышение прозрачности бизнес-процессов;</a:t>
            </a:r>
          </a:p>
          <a:p>
            <a:r>
              <a:rPr lang="ru-RU" dirty="0"/>
              <a:t>снижение риска ошибок, в </a:t>
            </a:r>
            <a:r>
              <a:rPr lang="ru-RU" dirty="0" err="1"/>
              <a:t>т.ч</a:t>
            </a:r>
            <a:r>
              <a:rPr lang="ru-RU" dirty="0"/>
              <a:t>. за счёт человеческого фактора;</a:t>
            </a:r>
          </a:p>
          <a:p>
            <a:r>
              <a:rPr lang="ru-RU" dirty="0"/>
              <a:t>Повышение лояльности клиентов и т.д.</a:t>
            </a:r>
          </a:p>
          <a:p>
            <a:pPr marL="0" indent="0">
              <a:buNone/>
            </a:pPr>
            <a:endParaRPr lang="ru-RU" dirty="0"/>
          </a:p>
          <a:p>
            <a:pPr marL="0" indent="0">
              <a:buNone/>
            </a:pP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2</a:t>
            </a:fld>
            <a:endParaRPr lang="ru-RU"/>
          </a:p>
        </p:txBody>
      </p:sp>
    </p:spTree>
    <p:extLst>
      <p:ext uri="{BB962C8B-B14F-4D97-AF65-F5344CB8AC3E}">
        <p14:creationId xmlns:p14="http://schemas.microsoft.com/office/powerpoint/2010/main" val="32380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lnSpc>
                <a:spcPct val="100000"/>
              </a:lnSpc>
            </a:pPr>
            <a:r>
              <a:rPr lang="ru-RU" sz="4000" b="1" dirty="0"/>
              <a:t>Допустимые (+) методы измерений </a:t>
            </a:r>
            <a:br>
              <a:rPr lang="ru-RU" sz="4000" b="1" dirty="0"/>
            </a:br>
            <a:r>
              <a:rPr lang="ru-RU" sz="4000" b="1" dirty="0"/>
              <a:t>в различных шкалах</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783365627"/>
              </p:ext>
            </p:extLst>
          </p:nvPr>
        </p:nvGraphicFramePr>
        <p:xfrm>
          <a:off x="1081548" y="1871002"/>
          <a:ext cx="10028903" cy="4483091"/>
        </p:xfrm>
        <a:graphic>
          <a:graphicData uri="http://schemas.openxmlformats.org/drawingml/2006/table">
            <a:tbl>
              <a:tblPr/>
              <a:tblGrid>
                <a:gridCol w="4550360">
                  <a:extLst>
                    <a:ext uri="{9D8B030D-6E8A-4147-A177-3AD203B41FA5}">
                      <a16:colId xmlns:a16="http://schemas.microsoft.com/office/drawing/2014/main" val="3310035316"/>
                    </a:ext>
                  </a:extLst>
                </a:gridCol>
                <a:gridCol w="1798741">
                  <a:extLst>
                    <a:ext uri="{9D8B030D-6E8A-4147-A177-3AD203B41FA5}">
                      <a16:colId xmlns:a16="http://schemas.microsoft.com/office/drawing/2014/main" val="3576453225"/>
                    </a:ext>
                  </a:extLst>
                </a:gridCol>
                <a:gridCol w="1793594">
                  <a:extLst>
                    <a:ext uri="{9D8B030D-6E8A-4147-A177-3AD203B41FA5}">
                      <a16:colId xmlns:a16="http://schemas.microsoft.com/office/drawing/2014/main" val="2899474811"/>
                    </a:ext>
                  </a:extLst>
                </a:gridCol>
                <a:gridCol w="1886208">
                  <a:extLst>
                    <a:ext uri="{9D8B030D-6E8A-4147-A177-3AD203B41FA5}">
                      <a16:colId xmlns:a16="http://schemas.microsoft.com/office/drawing/2014/main" val="2023171692"/>
                    </a:ext>
                  </a:extLst>
                </a:gridCol>
              </a:tblGrid>
              <a:tr h="2133600">
                <a:tc>
                  <a:txBody>
                    <a:bodyPr/>
                    <a:lstStyle/>
                    <a:p>
                      <a:pPr marL="179705" indent="450215" algn="r">
                        <a:spcAft>
                          <a:spcPts val="0"/>
                        </a:spcAft>
                      </a:pPr>
                      <a:endParaRPr lang="ru-RU" sz="2800" b="1" dirty="0">
                        <a:effectLst/>
                        <a:latin typeface="Times New Roman" panose="02020603050405020304" pitchFamily="18" charset="0"/>
                        <a:ea typeface="Times New Roman" panose="02020603050405020304" pitchFamily="18" charset="0"/>
                      </a:endParaRPr>
                    </a:p>
                    <a:p>
                      <a:pPr marL="179705" indent="450215" algn="r">
                        <a:spcAft>
                          <a:spcPts val="0"/>
                        </a:spcAft>
                      </a:pPr>
                      <a:r>
                        <a:rPr lang="ru-RU" sz="2800" b="1" dirty="0">
                          <a:effectLst/>
                          <a:latin typeface="Times New Roman" panose="02020603050405020304" pitchFamily="18" charset="0"/>
                          <a:ea typeface="Times New Roman" panose="02020603050405020304" pitchFamily="18" charset="0"/>
                        </a:rPr>
                        <a:t>Шкала</a:t>
                      </a:r>
                      <a:endParaRPr lang="ru-RU" sz="2800" dirty="0">
                        <a:effectLst/>
                        <a:latin typeface="Times New Roman" panose="02020603050405020304" pitchFamily="18" charset="0"/>
                        <a:ea typeface="Times New Roman" panose="02020603050405020304" pitchFamily="18" charset="0"/>
                      </a:endParaRPr>
                    </a:p>
                    <a:p>
                      <a:pPr marL="179705">
                        <a:spcAft>
                          <a:spcPts val="0"/>
                        </a:spcAft>
                      </a:pPr>
                      <a:endParaRPr lang="ru-RU" sz="2800" b="1" dirty="0">
                        <a:effectLst/>
                        <a:latin typeface="Times New Roman" panose="02020603050405020304" pitchFamily="18" charset="0"/>
                        <a:ea typeface="Times New Roman" panose="02020603050405020304" pitchFamily="18" charset="0"/>
                      </a:endParaRPr>
                    </a:p>
                    <a:p>
                      <a:pPr marL="179705">
                        <a:spcAft>
                          <a:spcPts val="0"/>
                        </a:spcAft>
                      </a:pPr>
                      <a:endParaRPr lang="ru-RU" sz="2800" b="1" dirty="0">
                        <a:effectLst/>
                        <a:latin typeface="Times New Roman" panose="02020603050405020304" pitchFamily="18" charset="0"/>
                        <a:ea typeface="Times New Roman" panose="02020603050405020304" pitchFamily="18" charset="0"/>
                      </a:endParaRPr>
                    </a:p>
                    <a:p>
                      <a:pPr marL="179705">
                        <a:spcAft>
                          <a:spcPts val="0"/>
                        </a:spcAft>
                      </a:pPr>
                      <a:r>
                        <a:rPr lang="ru-RU" sz="2800" b="1" dirty="0">
                          <a:effectLst/>
                          <a:latin typeface="Times New Roman" panose="02020603050405020304" pitchFamily="18" charset="0"/>
                          <a:ea typeface="Times New Roman" panose="02020603050405020304" pitchFamily="18" charset="0"/>
                        </a:rPr>
                        <a:t>Метод измерений</a:t>
                      </a:r>
                      <a:endParaRPr lang="ru-RU" sz="2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179705" algn="ctr">
                        <a:spcAft>
                          <a:spcPts val="0"/>
                        </a:spcAft>
                      </a:pPr>
                      <a:r>
                        <a:rPr lang="ru-RU" sz="2800" b="1" dirty="0" err="1">
                          <a:effectLst/>
                          <a:latin typeface="Times New Roman" panose="02020603050405020304" pitchFamily="18" charset="0"/>
                          <a:ea typeface="Times New Roman" panose="02020603050405020304" pitchFamily="18" charset="0"/>
                        </a:rPr>
                        <a:t>Номи-нальная</a:t>
                      </a:r>
                      <a:r>
                        <a:rPr lang="ru-RU" sz="2800" b="1" dirty="0">
                          <a:effectLst/>
                          <a:latin typeface="Times New Roman" panose="02020603050405020304" pitchFamily="18" charset="0"/>
                          <a:ea typeface="Times New Roman" panose="02020603050405020304" pitchFamily="18" charset="0"/>
                        </a:rPr>
                        <a:t> </a:t>
                      </a:r>
                      <a:endParaRPr lang="ru-RU" sz="28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79705" algn="ctr">
                        <a:spcAft>
                          <a:spcPts val="0"/>
                        </a:spcAft>
                      </a:pPr>
                      <a:r>
                        <a:rPr lang="ru-RU" sz="2800" b="1" dirty="0" err="1">
                          <a:effectLst/>
                          <a:latin typeface="Times New Roman" panose="02020603050405020304" pitchFamily="18" charset="0"/>
                          <a:ea typeface="Times New Roman" panose="02020603050405020304" pitchFamily="18" charset="0"/>
                        </a:rPr>
                        <a:t>Поряд-ковая</a:t>
                      </a:r>
                      <a:endParaRPr lang="ru-RU" sz="28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179705" indent="21590" algn="ctr">
                        <a:spcAft>
                          <a:spcPts val="0"/>
                        </a:spcAft>
                      </a:pPr>
                      <a:r>
                        <a:rPr lang="ru-RU" sz="2800" b="1" dirty="0">
                          <a:effectLst/>
                          <a:latin typeface="Times New Roman" panose="02020603050405020304" pitchFamily="18" charset="0"/>
                          <a:ea typeface="Times New Roman" panose="02020603050405020304" pitchFamily="18" charset="0"/>
                        </a:rPr>
                        <a:t>Интер-вальная</a:t>
                      </a:r>
                      <a:endParaRPr lang="ru-RU" sz="28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8956721"/>
                  </a:ext>
                </a:extLst>
              </a:tr>
              <a:tr h="426720">
                <a:tc>
                  <a:txBody>
                    <a:bodyPr/>
                    <a:lstStyle/>
                    <a:p>
                      <a:pPr marL="179705" algn="ctr">
                        <a:spcAft>
                          <a:spcPts val="0"/>
                        </a:spcAft>
                      </a:pPr>
                      <a:r>
                        <a:rPr lang="ru-RU" sz="2800" i="1" dirty="0">
                          <a:effectLst/>
                          <a:latin typeface="Times New Roman" panose="02020603050405020304" pitchFamily="18" charset="0"/>
                          <a:ea typeface="Times New Roman" panose="02020603050405020304" pitchFamily="18" charset="0"/>
                        </a:rPr>
                        <a:t>1</a:t>
                      </a:r>
                      <a:endParaRPr lang="ru-RU" sz="2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179705" algn="ctr">
                        <a:spcAft>
                          <a:spcPts val="0"/>
                        </a:spcAft>
                      </a:pPr>
                      <a:r>
                        <a:rPr lang="ru-RU" sz="2000" i="1">
                          <a:effectLst/>
                          <a:latin typeface="Times New Roman" panose="02020603050405020304" pitchFamily="18" charset="0"/>
                          <a:ea typeface="Times New Roman" panose="02020603050405020304" pitchFamily="18" charset="0"/>
                        </a:rPr>
                        <a:t>2</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179705" algn="ctr">
                        <a:spcAft>
                          <a:spcPts val="0"/>
                        </a:spcAft>
                      </a:pPr>
                      <a:r>
                        <a:rPr lang="ru-RU" sz="2000" i="1" dirty="0">
                          <a:effectLst/>
                          <a:latin typeface="Times New Roman" panose="02020603050405020304" pitchFamily="18" charset="0"/>
                          <a:ea typeface="Times New Roman" panose="02020603050405020304" pitchFamily="18" charset="0"/>
                        </a:rPr>
                        <a:t>3</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179705" algn="ctr">
                        <a:spcAft>
                          <a:spcPts val="0"/>
                        </a:spcAft>
                      </a:pPr>
                      <a:r>
                        <a:rPr lang="ru-RU" sz="2000" i="1">
                          <a:effectLst/>
                          <a:latin typeface="Times New Roman" panose="02020603050405020304" pitchFamily="18" charset="0"/>
                          <a:ea typeface="Times New Roman" panose="02020603050405020304" pitchFamily="18" charset="0"/>
                        </a:rPr>
                        <a:t>4</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8313229"/>
                  </a:ext>
                </a:extLst>
              </a:tr>
              <a:tr h="422506">
                <a:tc>
                  <a:txBody>
                    <a:bodyPr/>
                    <a:lstStyle/>
                    <a:p>
                      <a:pPr marL="179705">
                        <a:spcAft>
                          <a:spcPts val="0"/>
                        </a:spcAft>
                      </a:pPr>
                      <a:r>
                        <a:rPr lang="ru-RU" sz="2600" dirty="0">
                          <a:effectLst/>
                          <a:latin typeface="Times New Roman" panose="02020603050405020304" pitchFamily="18" charset="0"/>
                          <a:ea typeface="Times New Roman" panose="02020603050405020304" pitchFamily="18" charset="0"/>
                        </a:rPr>
                        <a:t>Ранжирование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9705" indent="450215" algn="ctr">
                        <a:spcAft>
                          <a:spcPts val="0"/>
                        </a:spcAft>
                      </a:pPr>
                      <a:r>
                        <a:rPr lang="ru-RU" sz="26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upDiag">
                      <a:fgClr>
                        <a:srgbClr val="FFFFFF"/>
                      </a:fgClr>
                      <a:bgClr>
                        <a:srgbClr val="B4B4B4"/>
                      </a:bgClr>
                    </a:pattFill>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9356033"/>
                  </a:ext>
                </a:extLst>
              </a:tr>
              <a:tr h="422506">
                <a:tc>
                  <a:txBody>
                    <a:bodyPr/>
                    <a:lstStyle/>
                    <a:p>
                      <a:pPr marL="179705">
                        <a:spcAft>
                          <a:spcPts val="0"/>
                        </a:spcAft>
                      </a:pPr>
                      <a:r>
                        <a:rPr lang="ru-RU" sz="2600" dirty="0">
                          <a:effectLst/>
                          <a:latin typeface="Times New Roman" panose="02020603050405020304" pitchFamily="18" charset="0"/>
                          <a:ea typeface="Times New Roman" panose="02020603050405020304" pitchFamily="18" charset="0"/>
                        </a:rPr>
                        <a:t>Парное сравнение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9705" indent="450215" algn="ctr">
                        <a:spcAft>
                          <a:spcPts val="0"/>
                        </a:spcAft>
                      </a:pPr>
                      <a:r>
                        <a:rPr lang="ru-RU" sz="2600" dirty="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upDiag">
                      <a:fgClr>
                        <a:srgbClr val="FFFFFF"/>
                      </a:fgClr>
                      <a:bgClr>
                        <a:srgbClr val="B4B4B4"/>
                      </a:bgClr>
                    </a:pattFill>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09874"/>
                  </a:ext>
                </a:extLst>
              </a:tr>
              <a:tr h="422506">
                <a:tc>
                  <a:txBody>
                    <a:bodyPr/>
                    <a:lstStyle/>
                    <a:p>
                      <a:pPr marL="179705">
                        <a:spcAft>
                          <a:spcPts val="0"/>
                        </a:spcAft>
                      </a:pPr>
                      <a:r>
                        <a:rPr lang="ru-RU" sz="2600" dirty="0">
                          <a:effectLst/>
                          <a:latin typeface="Times New Roman" panose="02020603050405020304" pitchFamily="18" charset="0"/>
                          <a:ea typeface="Times New Roman" panose="02020603050405020304" pitchFamily="18" charset="0"/>
                        </a:rPr>
                        <a:t>Непосредственная оценка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9705" indent="450215" algn="ctr">
                        <a:spcAft>
                          <a:spcPts val="0"/>
                        </a:spcAft>
                      </a:pPr>
                      <a:r>
                        <a:rPr lang="ru-RU" sz="2600" dirty="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upDiag">
                      <a:fgClr>
                        <a:srgbClr val="FFFFFF"/>
                      </a:fgClr>
                      <a:bgClr>
                        <a:srgbClr val="B4B4B4"/>
                      </a:bgClr>
                    </a:pattFill>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upDiag">
                      <a:fgClr>
                        <a:srgbClr val="FFFFFF"/>
                      </a:fgClr>
                      <a:bgClr>
                        <a:srgbClr val="B4B4B4"/>
                      </a:bgClr>
                    </a:pattFill>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785648"/>
                  </a:ext>
                </a:extLst>
              </a:tr>
              <a:tr h="655253">
                <a:tc>
                  <a:txBody>
                    <a:bodyPr/>
                    <a:lstStyle/>
                    <a:p>
                      <a:pPr marL="179705">
                        <a:spcAft>
                          <a:spcPts val="0"/>
                        </a:spcAft>
                      </a:pPr>
                      <a:r>
                        <a:rPr lang="ru-RU" sz="2600" dirty="0">
                          <a:effectLst/>
                          <a:latin typeface="Times New Roman" panose="02020603050405020304" pitchFamily="18" charset="0"/>
                          <a:ea typeface="Times New Roman" panose="02020603050405020304" pitchFamily="18" charset="0"/>
                        </a:rPr>
                        <a:t>Последовательное сравнение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9705" indent="450215" algn="ctr">
                        <a:spcAft>
                          <a:spcPts val="0"/>
                        </a:spcAft>
                      </a:pPr>
                      <a:r>
                        <a:rPr lang="ru-RU" sz="2600" dirty="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upDiag">
                      <a:fgClr>
                        <a:srgbClr val="FFFFFF"/>
                      </a:fgClr>
                      <a:bgClr>
                        <a:srgbClr val="B4B4B4"/>
                      </a:bgClr>
                    </a:pattFill>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upDiag">
                      <a:fgClr>
                        <a:srgbClr val="FFFFFF"/>
                      </a:fgClr>
                      <a:bgClr>
                        <a:srgbClr val="B4B4B4"/>
                      </a:bgClr>
                    </a:pattFill>
                  </a:tcPr>
                </a:tc>
                <a:tc>
                  <a:txBody>
                    <a:bodyPr/>
                    <a:lstStyle/>
                    <a:p>
                      <a:pPr marL="179705" algn="ctr">
                        <a:spcAft>
                          <a:spcPts val="0"/>
                        </a:spcAft>
                      </a:pPr>
                      <a:r>
                        <a:rPr lang="ru-RU" sz="2600" dirty="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01301"/>
                  </a:ext>
                </a:extLst>
              </a:tr>
            </a:tbl>
          </a:graphicData>
        </a:graphic>
      </p:graphicFrame>
      <p:sp>
        <p:nvSpPr>
          <p:cNvPr id="3" name="Номер слайда 2"/>
          <p:cNvSpPr>
            <a:spLocks noGrp="1"/>
          </p:cNvSpPr>
          <p:nvPr>
            <p:ph type="sldNum" sz="quarter" idx="12"/>
          </p:nvPr>
        </p:nvSpPr>
        <p:spPr/>
        <p:txBody>
          <a:bodyPr/>
          <a:lstStyle/>
          <a:p>
            <a:fld id="{B78F4E03-10A4-4630-9732-975407DE0DE5}" type="slidenum">
              <a:rPr lang="ru-RU" smtClean="0"/>
              <a:t>20</a:t>
            </a:fld>
            <a:endParaRPr lang="ru-RU"/>
          </a:p>
        </p:txBody>
      </p:sp>
    </p:spTree>
    <p:extLst>
      <p:ext uri="{BB962C8B-B14F-4D97-AF65-F5344CB8AC3E}">
        <p14:creationId xmlns:p14="http://schemas.microsoft.com/office/powerpoint/2010/main" val="298436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4000" b="1" dirty="0"/>
              <a:t>Ранжирование</a:t>
            </a:r>
          </a:p>
        </p:txBody>
      </p:sp>
      <p:sp>
        <p:nvSpPr>
          <p:cNvPr id="3" name="Объект 2"/>
          <p:cNvSpPr>
            <a:spLocks noGrp="1"/>
          </p:cNvSpPr>
          <p:nvPr>
            <p:ph idx="1"/>
          </p:nvPr>
        </p:nvSpPr>
        <p:spPr>
          <a:xfrm>
            <a:off x="838200" y="1811558"/>
            <a:ext cx="10515600" cy="4351338"/>
          </a:xfrm>
        </p:spPr>
        <p:txBody>
          <a:bodyPr>
            <a:normAutofit fontScale="92500" lnSpcReduction="20000"/>
          </a:bodyPr>
          <a:lstStyle/>
          <a:p>
            <a:pPr marL="0" indent="0" algn="just">
              <a:buNone/>
            </a:pPr>
            <a:r>
              <a:rPr lang="ru-RU" dirty="0"/>
              <a:t>Это </a:t>
            </a:r>
            <a:r>
              <a:rPr lang="ru-RU" b="1" i="1" dirty="0">
                <a:solidFill>
                  <a:srgbClr val="7030A0"/>
                </a:solidFill>
              </a:rPr>
              <a:t>процедура упорядочивания </a:t>
            </a:r>
            <a:r>
              <a:rPr lang="ru-RU" dirty="0"/>
              <a:t>объектов, выполняемая экспертом в том случае, когда оцениваемые показатели объектов не поддаются непосредственному измерению. </a:t>
            </a:r>
          </a:p>
          <a:p>
            <a:pPr marL="0" indent="0" algn="just">
              <a:buNone/>
            </a:pPr>
            <a:endParaRPr lang="ru-RU" dirty="0"/>
          </a:p>
          <a:p>
            <a:pPr marL="0" indent="0" algn="just">
              <a:buNone/>
            </a:pPr>
            <a:r>
              <a:rPr lang="ru-RU" dirty="0"/>
              <a:t>Характеристики всех объектов сравниваются друг с другом. В результате применения ранжирования эксперт располагает объекты в порядке возрастания (или убывания) значения оцениваемой характеристики. При этом каждому объекту ставится в соответствие определённое число, называемое рангом. </a:t>
            </a:r>
          </a:p>
          <a:p>
            <a:pPr marL="0" indent="0" algn="just">
              <a:buNone/>
            </a:pPr>
            <a:endParaRPr lang="ru-RU" dirty="0"/>
          </a:p>
          <a:p>
            <a:pPr marL="0" indent="0" algn="just">
              <a:buNone/>
            </a:pPr>
            <a:r>
              <a:rPr lang="ru-RU" b="1" i="1" u="sng" dirty="0">
                <a:solidFill>
                  <a:srgbClr val="7030A0"/>
                </a:solidFill>
              </a:rPr>
              <a:t>Ранг</a:t>
            </a:r>
            <a:r>
              <a:rPr lang="ru-RU" dirty="0"/>
              <a:t> характеризует порядковое место оцениваемого объекта в рассматриваемой группе объектов.</a:t>
            </a:r>
          </a:p>
        </p:txBody>
      </p:sp>
      <p:sp>
        <p:nvSpPr>
          <p:cNvPr id="4" name="Номер слайда 3"/>
          <p:cNvSpPr>
            <a:spLocks noGrp="1"/>
          </p:cNvSpPr>
          <p:nvPr>
            <p:ph type="sldNum" sz="quarter" idx="12"/>
          </p:nvPr>
        </p:nvSpPr>
        <p:spPr/>
        <p:txBody>
          <a:bodyPr/>
          <a:lstStyle/>
          <a:p>
            <a:fld id="{B78F4E03-10A4-4630-9732-975407DE0DE5}" type="slidenum">
              <a:rPr lang="ru-RU" smtClean="0"/>
              <a:t>21</a:t>
            </a:fld>
            <a:endParaRPr lang="ru-RU"/>
          </a:p>
        </p:txBody>
      </p:sp>
    </p:spTree>
    <p:extLst>
      <p:ext uri="{BB962C8B-B14F-4D97-AF65-F5344CB8AC3E}">
        <p14:creationId xmlns:p14="http://schemas.microsoft.com/office/powerpoint/2010/main" val="1790771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86265"/>
            <a:ext cx="10515600" cy="5290698"/>
          </a:xfrm>
        </p:spPr>
        <p:txBody>
          <a:bodyPr>
            <a:normAutofit fontScale="92500" lnSpcReduction="20000"/>
          </a:bodyPr>
          <a:lstStyle/>
          <a:p>
            <a:pPr marL="0" indent="0" algn="just">
              <a:buNone/>
            </a:pPr>
            <a:r>
              <a:rPr lang="ru-RU" dirty="0"/>
              <a:t>Обычно наиболее предпочтительному объекту присваивают ранг, равный единице, второму по предпочтению объекту – два и т.д. </a:t>
            </a:r>
          </a:p>
          <a:p>
            <a:pPr marL="0" indent="0">
              <a:buNone/>
            </a:pPr>
            <a:endParaRPr lang="ru-RU" dirty="0"/>
          </a:p>
          <a:p>
            <a:pPr marL="0" indent="0" algn="just">
              <a:buNone/>
            </a:pPr>
            <a:r>
              <a:rPr lang="ru-RU" dirty="0"/>
              <a:t>Эквивалентные объекты получают </a:t>
            </a:r>
            <a:r>
              <a:rPr lang="ru-RU" b="1" u="sng" dirty="0"/>
              <a:t>равные</a:t>
            </a:r>
            <a:r>
              <a:rPr lang="ru-RU" dirty="0"/>
              <a:t> (</a:t>
            </a:r>
            <a:r>
              <a:rPr lang="ru-RU" b="1" i="1" dirty="0">
                <a:solidFill>
                  <a:srgbClr val="7030A0"/>
                </a:solidFill>
              </a:rPr>
              <a:t>связанные</a:t>
            </a:r>
            <a:r>
              <a:rPr lang="ru-RU" dirty="0"/>
              <a:t>) ранги, каждый из которых равен среднеарифметическому значению порядковых мест этих объектов.</a:t>
            </a:r>
          </a:p>
          <a:p>
            <a:pPr marL="0" indent="0" algn="just">
              <a:buNone/>
            </a:pPr>
            <a:endParaRPr lang="ru-RU" sz="2000" b="1" i="1" dirty="0">
              <a:latin typeface="Times New Roman" panose="02020603050405020304" pitchFamily="18" charset="0"/>
              <a:cs typeface="Times New Roman" panose="02020603050405020304" pitchFamily="18" charset="0"/>
            </a:endParaRPr>
          </a:p>
          <a:p>
            <a:pPr marL="0" indent="0" algn="just">
              <a:buNone/>
            </a:pPr>
            <a:r>
              <a:rPr lang="ru-RU" sz="2400" b="1" i="1" dirty="0">
                <a:latin typeface="Times New Roman" panose="02020603050405020304" pitchFamily="18" charset="0"/>
                <a:cs typeface="Times New Roman" panose="02020603050405020304" pitchFamily="18" charset="0"/>
              </a:rPr>
              <a:t>Пример. </a:t>
            </a:r>
          </a:p>
          <a:p>
            <a:pPr marL="0" indent="0" algn="just">
              <a:buNone/>
            </a:pPr>
            <a:endParaRPr lang="ru-RU" dirty="0">
              <a:cs typeface="Times New Roman" panose="02020603050405020304" pitchFamily="18" charset="0"/>
            </a:endParaRPr>
          </a:p>
          <a:p>
            <a:pPr marL="0" indent="0" algn="just">
              <a:buNone/>
            </a:pPr>
            <a:endParaRPr lang="ru-RU" dirty="0">
              <a:cs typeface="Times New Roman" panose="02020603050405020304" pitchFamily="18" charset="0"/>
            </a:endParaRPr>
          </a:p>
          <a:p>
            <a:pPr marL="0" indent="0" algn="just">
              <a:buNone/>
            </a:pPr>
            <a:endParaRPr lang="ru-RU" dirty="0">
              <a:cs typeface="Times New Roman" panose="02020603050405020304" pitchFamily="18" charset="0"/>
            </a:endParaRPr>
          </a:p>
          <a:p>
            <a:pPr marL="0" indent="0" algn="just">
              <a:buNone/>
            </a:pPr>
            <a:endParaRPr lang="ru-RU" dirty="0">
              <a:cs typeface="Times New Roman" panose="02020603050405020304" pitchFamily="18" charset="0"/>
            </a:endParaRPr>
          </a:p>
          <a:p>
            <a:pPr marL="0" indent="0" algn="just">
              <a:buNone/>
            </a:pPr>
            <a:r>
              <a:rPr lang="ru-RU" sz="2200" b="1" i="1" dirty="0">
                <a:solidFill>
                  <a:schemeClr val="accent6">
                    <a:lumMod val="75000"/>
                  </a:schemeClr>
                </a:solidFill>
                <a:latin typeface="Times New Roman" panose="02020603050405020304" pitchFamily="18" charset="0"/>
                <a:cs typeface="Times New Roman" panose="02020603050405020304" pitchFamily="18" charset="0"/>
              </a:rPr>
              <a:t>Примечание. </a:t>
            </a:r>
            <a:r>
              <a:rPr lang="ru-RU" sz="2200" dirty="0">
                <a:latin typeface="Times New Roman" panose="02020603050405020304" pitchFamily="18" charset="0"/>
                <a:cs typeface="Times New Roman" panose="02020603050405020304" pitchFamily="18" charset="0"/>
              </a:rPr>
              <a:t>Метод ранжирования не применим при большом количестве объектов (больше 15-20).</a:t>
            </a:r>
          </a:p>
        </p:txBody>
      </p:sp>
      <p:graphicFrame>
        <p:nvGraphicFramePr>
          <p:cNvPr id="4" name="Таблица 3"/>
          <p:cNvGraphicFramePr>
            <a:graphicFrameLocks noGrp="1"/>
          </p:cNvGraphicFramePr>
          <p:nvPr>
            <p:extLst>
              <p:ext uri="{D42A27DB-BD31-4B8C-83A1-F6EECF244321}">
                <p14:modId xmlns:p14="http://schemas.microsoft.com/office/powerpoint/2010/main" val="235837686"/>
              </p:ext>
            </p:extLst>
          </p:nvPr>
        </p:nvGraphicFramePr>
        <p:xfrm>
          <a:off x="2172676" y="3531614"/>
          <a:ext cx="8128002" cy="9144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70300999"/>
                    </a:ext>
                  </a:extLst>
                </a:gridCol>
                <a:gridCol w="1354667">
                  <a:extLst>
                    <a:ext uri="{9D8B030D-6E8A-4147-A177-3AD203B41FA5}">
                      <a16:colId xmlns:a16="http://schemas.microsoft.com/office/drawing/2014/main" val="2323063722"/>
                    </a:ext>
                  </a:extLst>
                </a:gridCol>
                <a:gridCol w="1354667">
                  <a:extLst>
                    <a:ext uri="{9D8B030D-6E8A-4147-A177-3AD203B41FA5}">
                      <a16:colId xmlns:a16="http://schemas.microsoft.com/office/drawing/2014/main" val="516165940"/>
                    </a:ext>
                  </a:extLst>
                </a:gridCol>
                <a:gridCol w="1354667">
                  <a:extLst>
                    <a:ext uri="{9D8B030D-6E8A-4147-A177-3AD203B41FA5}">
                      <a16:colId xmlns:a16="http://schemas.microsoft.com/office/drawing/2014/main" val="2638167175"/>
                    </a:ext>
                  </a:extLst>
                </a:gridCol>
                <a:gridCol w="1354667">
                  <a:extLst>
                    <a:ext uri="{9D8B030D-6E8A-4147-A177-3AD203B41FA5}">
                      <a16:colId xmlns:a16="http://schemas.microsoft.com/office/drawing/2014/main" val="445381033"/>
                    </a:ext>
                  </a:extLst>
                </a:gridCol>
                <a:gridCol w="1354667">
                  <a:extLst>
                    <a:ext uri="{9D8B030D-6E8A-4147-A177-3AD203B41FA5}">
                      <a16:colId xmlns:a16="http://schemas.microsoft.com/office/drawing/2014/main" val="1831068987"/>
                    </a:ext>
                  </a:extLst>
                </a:gridCol>
              </a:tblGrid>
              <a:tr h="457200">
                <a:tc>
                  <a:txBody>
                    <a:bodyPr/>
                    <a:lstStyle/>
                    <a:p>
                      <a:r>
                        <a:rPr lang="ru-RU" sz="2400" dirty="0"/>
                        <a:t>Объект</a:t>
                      </a:r>
                    </a:p>
                  </a:txBody>
                  <a:tcPr/>
                </a:tc>
                <a:tc>
                  <a:txBody>
                    <a:bodyPr/>
                    <a:lstStyle/>
                    <a:p>
                      <a:pPr algn="ctr"/>
                      <a:r>
                        <a:rPr lang="ru-RU" sz="2400" dirty="0"/>
                        <a:t>1</a:t>
                      </a:r>
                    </a:p>
                  </a:txBody>
                  <a:tcPr/>
                </a:tc>
                <a:tc>
                  <a:txBody>
                    <a:bodyPr/>
                    <a:lstStyle/>
                    <a:p>
                      <a:pPr algn="ctr"/>
                      <a:r>
                        <a:rPr lang="ru-RU" sz="2400" dirty="0"/>
                        <a:t>2</a:t>
                      </a:r>
                    </a:p>
                  </a:txBody>
                  <a:tcPr/>
                </a:tc>
                <a:tc>
                  <a:txBody>
                    <a:bodyPr/>
                    <a:lstStyle/>
                    <a:p>
                      <a:pPr algn="ctr"/>
                      <a:r>
                        <a:rPr lang="ru-RU" sz="2400" dirty="0"/>
                        <a:t>3</a:t>
                      </a:r>
                    </a:p>
                  </a:txBody>
                  <a:tcPr/>
                </a:tc>
                <a:tc>
                  <a:txBody>
                    <a:bodyPr/>
                    <a:lstStyle/>
                    <a:p>
                      <a:pPr algn="ctr"/>
                      <a:r>
                        <a:rPr lang="ru-RU" sz="2400" dirty="0"/>
                        <a:t>4</a:t>
                      </a:r>
                    </a:p>
                  </a:txBody>
                  <a:tcPr/>
                </a:tc>
                <a:tc>
                  <a:txBody>
                    <a:bodyPr/>
                    <a:lstStyle/>
                    <a:p>
                      <a:pPr algn="ctr"/>
                      <a:r>
                        <a:rPr lang="ru-RU" sz="2400" dirty="0"/>
                        <a:t>5</a:t>
                      </a:r>
                    </a:p>
                  </a:txBody>
                  <a:tcPr/>
                </a:tc>
                <a:extLst>
                  <a:ext uri="{0D108BD9-81ED-4DB2-BD59-A6C34878D82A}">
                    <a16:rowId xmlns:a16="http://schemas.microsoft.com/office/drawing/2014/main" val="3117982558"/>
                  </a:ext>
                </a:extLst>
              </a:tr>
              <a:tr h="457200">
                <a:tc>
                  <a:txBody>
                    <a:bodyPr/>
                    <a:lstStyle/>
                    <a:p>
                      <a:r>
                        <a:rPr lang="ru-RU" sz="2400" dirty="0"/>
                        <a:t>Ранг</a:t>
                      </a:r>
                    </a:p>
                  </a:txBody>
                  <a:tcPr/>
                </a:tc>
                <a:tc>
                  <a:txBody>
                    <a:bodyPr/>
                    <a:lstStyle/>
                    <a:p>
                      <a:pPr algn="ctr"/>
                      <a:r>
                        <a:rPr lang="ru-RU" sz="2400" dirty="0"/>
                        <a:t>4</a:t>
                      </a:r>
                    </a:p>
                  </a:txBody>
                  <a:tcPr/>
                </a:tc>
                <a:tc>
                  <a:txBody>
                    <a:bodyPr/>
                    <a:lstStyle/>
                    <a:p>
                      <a:pPr algn="ctr"/>
                      <a:r>
                        <a:rPr lang="ru-RU" sz="2400" dirty="0"/>
                        <a:t>2,5</a:t>
                      </a:r>
                    </a:p>
                  </a:txBody>
                  <a:tcPr/>
                </a:tc>
                <a:tc>
                  <a:txBody>
                    <a:bodyPr/>
                    <a:lstStyle/>
                    <a:p>
                      <a:pPr algn="ctr"/>
                      <a:r>
                        <a:rPr lang="ru-RU" sz="2400" dirty="0"/>
                        <a:t>5</a:t>
                      </a:r>
                    </a:p>
                  </a:txBody>
                  <a:tcPr/>
                </a:tc>
                <a:tc>
                  <a:txBody>
                    <a:bodyPr/>
                    <a:lstStyle/>
                    <a:p>
                      <a:pPr algn="ctr"/>
                      <a:r>
                        <a:rPr lang="ru-RU" sz="2400" dirty="0"/>
                        <a:t>1</a:t>
                      </a:r>
                    </a:p>
                  </a:txBody>
                  <a:tcPr/>
                </a:tc>
                <a:tc>
                  <a:txBody>
                    <a:bodyPr/>
                    <a:lstStyle/>
                    <a:p>
                      <a:pPr algn="ctr"/>
                      <a:r>
                        <a:rPr lang="ru-RU" sz="2400" dirty="0"/>
                        <a:t>2,5</a:t>
                      </a:r>
                    </a:p>
                  </a:txBody>
                  <a:tcPr/>
                </a:tc>
                <a:extLst>
                  <a:ext uri="{0D108BD9-81ED-4DB2-BD59-A6C34878D82A}">
                    <a16:rowId xmlns:a16="http://schemas.microsoft.com/office/drawing/2014/main" val="3146154719"/>
                  </a:ext>
                </a:extLst>
              </a:tr>
            </a:tbl>
          </a:graphicData>
        </a:graphic>
      </p:graphicFrame>
      <p:sp>
        <p:nvSpPr>
          <p:cNvPr id="5" name="TextBox 4"/>
          <p:cNvSpPr txBox="1"/>
          <p:nvPr/>
        </p:nvSpPr>
        <p:spPr>
          <a:xfrm>
            <a:off x="838200" y="5150805"/>
            <a:ext cx="10508566" cy="646331"/>
          </a:xfrm>
          <a:prstGeom prst="rect">
            <a:avLst/>
          </a:prstGeom>
          <a:noFill/>
          <a:ln w="22225">
            <a:solidFill>
              <a:srgbClr val="00B050"/>
            </a:solidFill>
          </a:ln>
        </p:spPr>
        <p:txBody>
          <a:bodyPr wrap="square" rtlCol="0">
            <a:spAutoFit/>
          </a:bodyPr>
          <a:lstStyle/>
          <a:p>
            <a:endParaRPr lang="ru-RU" dirty="0"/>
          </a:p>
          <a:p>
            <a:endParaRPr lang="ru-RU" dirty="0"/>
          </a:p>
        </p:txBody>
      </p:sp>
      <p:sp>
        <p:nvSpPr>
          <p:cNvPr id="2" name="Номер слайда 1"/>
          <p:cNvSpPr>
            <a:spLocks noGrp="1"/>
          </p:cNvSpPr>
          <p:nvPr>
            <p:ph type="sldNum" sz="quarter" idx="12"/>
          </p:nvPr>
        </p:nvSpPr>
        <p:spPr/>
        <p:txBody>
          <a:bodyPr/>
          <a:lstStyle/>
          <a:p>
            <a:fld id="{B78F4E03-10A4-4630-9732-975407DE0DE5}" type="slidenum">
              <a:rPr lang="ru-RU" smtClean="0"/>
              <a:t>22</a:t>
            </a:fld>
            <a:endParaRPr lang="ru-RU"/>
          </a:p>
        </p:txBody>
      </p:sp>
    </p:spTree>
    <p:extLst>
      <p:ext uri="{BB962C8B-B14F-4D97-AF65-F5344CB8AC3E}">
        <p14:creationId xmlns:p14="http://schemas.microsoft.com/office/powerpoint/2010/main" val="428398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76775"/>
                <a:ext cx="10515600" cy="5600188"/>
              </a:xfrm>
            </p:spPr>
            <p:txBody>
              <a:bodyPr/>
              <a:lstStyle/>
              <a:p>
                <a:pPr marL="0" indent="0" algn="just">
                  <a:buNone/>
                </a:pPr>
                <a:r>
                  <a:rPr lang="ru-RU" dirty="0"/>
                  <a:t>Для того, чтобы на основе </a:t>
                </a:r>
                <a:r>
                  <a:rPr lang="ru-RU" dirty="0" err="1"/>
                  <a:t>ранжировок</a:t>
                </a:r>
                <a:r>
                  <a:rPr lang="ru-RU" dirty="0"/>
                  <a:t> нескольких экспертов была получена обобщённая </a:t>
                </a:r>
                <a:r>
                  <a:rPr lang="ru-RU" dirty="0" err="1"/>
                  <a:t>ранжировка</a:t>
                </a:r>
                <a:r>
                  <a:rPr lang="ru-RU" dirty="0"/>
                  <a:t>, необходимо чтобы полученные от экспертов </a:t>
                </a:r>
                <a:r>
                  <a:rPr lang="ru-RU" dirty="0" err="1"/>
                  <a:t>ранжировки</a:t>
                </a:r>
                <a:r>
                  <a:rPr lang="ru-RU" dirty="0"/>
                  <a:t> были </a:t>
                </a:r>
                <a:r>
                  <a:rPr lang="ru-RU" b="1" i="1" dirty="0">
                    <a:solidFill>
                      <a:srgbClr val="7030A0"/>
                    </a:solidFill>
                  </a:rPr>
                  <a:t>стандартизированными</a:t>
                </a:r>
                <a:r>
                  <a:rPr lang="ru-RU" dirty="0"/>
                  <a:t>, т.е. для </a:t>
                </a:r>
                <a:r>
                  <a:rPr lang="ru-RU" i="1" dirty="0"/>
                  <a:t>N</a:t>
                </a:r>
                <a:r>
                  <a:rPr lang="ru-RU" dirty="0"/>
                  <a:t> рангов </a:t>
                </a:r>
                <a:r>
                  <a:rPr lang="ru-RU" i="1" dirty="0" err="1"/>
                  <a:t>r</a:t>
                </a:r>
                <a:r>
                  <a:rPr lang="ru-RU" i="1" baseline="-25000" dirty="0" err="1"/>
                  <a:t>n</a:t>
                </a:r>
                <a:r>
                  <a:rPr lang="ru-RU" dirty="0"/>
                  <a:t> (</a:t>
                </a:r>
                <a:r>
                  <a:rPr lang="ru-RU" i="1" dirty="0"/>
                  <a:t>n</a:t>
                </a:r>
                <a:r>
                  <a:rPr lang="en-US" i="1" dirty="0"/>
                  <a:t> </a:t>
                </a:r>
                <a:r>
                  <a:rPr lang="ru-RU" dirty="0"/>
                  <a:t>=</a:t>
                </a:r>
                <a:r>
                  <a:rPr lang="en-US" dirty="0"/>
                  <a:t> </a:t>
                </a:r>
                <a14:m>
                  <m:oMath xmlns:m="http://schemas.openxmlformats.org/officeDocument/2006/math">
                    <m:acc>
                      <m:accPr>
                        <m:chr m:val="̅"/>
                        <m:ctrlPr>
                          <a:rPr lang="ru-RU" i="1" smtClean="0">
                            <a:latin typeface="Cambria Math" panose="02040503050406030204" pitchFamily="18" charset="0"/>
                          </a:rPr>
                        </m:ctrlPr>
                      </m:accPr>
                      <m:e>
                        <m:r>
                          <a:rPr lang="ru-RU" b="0" i="1" smtClean="0">
                            <a:latin typeface="Cambria Math" panose="02040503050406030204" pitchFamily="18" charset="0"/>
                          </a:rPr>
                          <m:t>1,</m:t>
                        </m:r>
                        <m:r>
                          <a:rPr lang="en-US" b="0" i="1" smtClean="0">
                            <a:latin typeface="Cambria Math" panose="02040503050406030204" pitchFamily="18" charset="0"/>
                          </a:rPr>
                          <m:t>𝑁</m:t>
                        </m:r>
                      </m:e>
                    </m:acc>
                  </m:oMath>
                </a14:m>
                <a:r>
                  <a:rPr lang="ru-RU" dirty="0"/>
                  <a:t> ) должно выполняться равенство:</a:t>
                </a:r>
              </a:p>
              <a:p>
                <a:pPr marL="0" indent="0" algn="just">
                  <a:buNone/>
                </a:pPr>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ru-RU"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num>
                            <m:den>
                              <m:r>
                                <a:rPr lang="en-US" b="0" i="1" smtClean="0">
                                  <a:latin typeface="Cambria Math" panose="02040503050406030204" pitchFamily="18" charset="0"/>
                                </a:rPr>
                                <m:t>2</m:t>
                              </m:r>
                            </m:den>
                          </m:f>
                        </m:e>
                      </m:nary>
                    </m:oMath>
                  </m:oMathPara>
                </a14:m>
                <a:endParaRPr lang="ru-RU" dirty="0"/>
              </a:p>
              <a:p>
                <a:pPr marL="0" indent="0">
                  <a:buNone/>
                </a:pPr>
                <a:r>
                  <a:rPr lang="ru-RU" dirty="0"/>
                  <a:t> </a:t>
                </a:r>
              </a:p>
              <a:p>
                <a:pPr marL="0" indent="0" algn="just">
                  <a:buNone/>
                </a:pPr>
                <a:endParaRPr lang="ru-RU" sz="2000" b="1" i="1" dirty="0">
                  <a:latin typeface="Times New Roman" panose="02020603050405020304" pitchFamily="18" charset="0"/>
                  <a:cs typeface="Times New Roman" panose="02020603050405020304" pitchFamily="18" charset="0"/>
                </a:endParaRPr>
              </a:p>
              <a:p>
                <a:pPr marL="0" indent="0" algn="just">
                  <a:buNone/>
                </a:pPr>
                <a:r>
                  <a:rPr lang="ru-RU" sz="2000" b="1" i="1" dirty="0">
                    <a:latin typeface="Times New Roman" panose="02020603050405020304" pitchFamily="18" charset="0"/>
                    <a:cs typeface="Times New Roman" panose="02020603050405020304" pitchFamily="18" charset="0"/>
                  </a:rPr>
                  <a:t>Пример.</a:t>
                </a:r>
                <a:r>
                  <a:rPr lang="ru-RU" sz="2000" dirty="0">
                    <a:latin typeface="Times New Roman" panose="02020603050405020304" pitchFamily="18" charset="0"/>
                    <a:cs typeface="Times New Roman" panose="02020603050405020304" pitchFamily="18" charset="0"/>
                  </a:rPr>
                  <a:t> В приведенном на предыдущем слайде примере </a:t>
                </a:r>
                <a:r>
                  <a:rPr lang="ru-RU" sz="2000" dirty="0" err="1">
                    <a:latin typeface="Times New Roman" panose="02020603050405020304" pitchFamily="18" charset="0"/>
                    <a:cs typeface="Times New Roman" panose="02020603050405020304" pitchFamily="18" charset="0"/>
                  </a:rPr>
                  <a:t>ранжировка</a:t>
                </a:r>
                <a:r>
                  <a:rPr lang="ru-RU" sz="2000" dirty="0">
                    <a:latin typeface="Times New Roman" panose="02020603050405020304" pitchFamily="18" charset="0"/>
                    <a:cs typeface="Times New Roman" panose="02020603050405020304" pitchFamily="18" charset="0"/>
                  </a:rPr>
                  <a:t> со связанными  рангами является стандартизированной, поскольку для нее выполняется указанное условие (4+2.5+5+1+2.5=5(5+1)/2=15).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76775"/>
                <a:ext cx="10515600" cy="5600188"/>
              </a:xfrm>
              <a:blipFill>
                <a:blip r:embed="rId2"/>
                <a:stretch>
                  <a:fillRect l="-1217" t="-1852" r="-1159"/>
                </a:stretch>
              </a:blipFill>
            </p:spPr>
            <p:txBody>
              <a:bodyPr/>
              <a:lstStyle/>
              <a:p>
                <a:r>
                  <a:rPr lang="ru-RU">
                    <a:noFill/>
                  </a:rPr>
                  <a:t> </a:t>
                </a:r>
              </a:p>
            </p:txBody>
          </p:sp>
        </mc:Fallback>
      </mc:AlternateContent>
      <p:sp>
        <p:nvSpPr>
          <p:cNvPr id="5" name="Прямоугольник 4"/>
          <p:cNvSpPr/>
          <p:nvPr/>
        </p:nvSpPr>
        <p:spPr>
          <a:xfrm>
            <a:off x="3924886" y="2335237"/>
            <a:ext cx="4557932" cy="18710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Номер слайда 5"/>
          <p:cNvSpPr>
            <a:spLocks noGrp="1"/>
          </p:cNvSpPr>
          <p:nvPr>
            <p:ph type="sldNum" sz="quarter" idx="12"/>
          </p:nvPr>
        </p:nvSpPr>
        <p:spPr/>
        <p:txBody>
          <a:bodyPr/>
          <a:lstStyle/>
          <a:p>
            <a:fld id="{B78F4E03-10A4-4630-9732-975407DE0DE5}" type="slidenum">
              <a:rPr lang="ru-RU" smtClean="0"/>
              <a:t>23</a:t>
            </a:fld>
            <a:endParaRPr lang="ru-RU"/>
          </a:p>
        </p:txBody>
      </p:sp>
    </p:spTree>
    <p:extLst>
      <p:ext uri="{BB962C8B-B14F-4D97-AF65-F5344CB8AC3E}">
        <p14:creationId xmlns:p14="http://schemas.microsoft.com/office/powerpoint/2010/main" val="398311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47749"/>
          </a:xfrm>
        </p:spPr>
        <p:txBody>
          <a:bodyPr>
            <a:normAutofit fontScale="90000"/>
          </a:bodyPr>
          <a:lstStyle/>
          <a:p>
            <a:pPr algn="ctr"/>
            <a:r>
              <a:rPr lang="ru-RU" sz="4000" b="1" dirty="0">
                <a:solidFill>
                  <a:prstClr val="black"/>
                </a:solidFill>
              </a:rPr>
              <a:t>Метод стандартизированного ранга</a:t>
            </a:r>
            <a:br>
              <a:rPr lang="ru-RU" b="1" dirty="0">
                <a:solidFill>
                  <a:prstClr val="black"/>
                </a:solidFill>
              </a:rPr>
            </a:br>
            <a:r>
              <a:rPr lang="ru-RU" sz="2700" dirty="0">
                <a:solidFill>
                  <a:prstClr val="black"/>
                </a:solidFill>
              </a:rPr>
              <a:t>(для приведения любой </a:t>
            </a:r>
            <a:r>
              <a:rPr lang="ru-RU" sz="2700" dirty="0" err="1">
                <a:solidFill>
                  <a:prstClr val="black"/>
                </a:solidFill>
              </a:rPr>
              <a:t>ранжировки</a:t>
            </a:r>
            <a:r>
              <a:rPr lang="ru-RU" sz="2700" dirty="0">
                <a:solidFill>
                  <a:prstClr val="black"/>
                </a:solidFill>
              </a:rPr>
              <a:t> к стандартизированному виду)</a:t>
            </a:r>
            <a:endParaRPr lang="ru-RU"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176" y="1149399"/>
            <a:ext cx="10148624" cy="5708601"/>
          </a:xfrm>
        </p:spPr>
      </p:pic>
      <p:sp>
        <p:nvSpPr>
          <p:cNvPr id="4" name="Номер слайда 3"/>
          <p:cNvSpPr>
            <a:spLocks noGrp="1"/>
          </p:cNvSpPr>
          <p:nvPr>
            <p:ph type="sldNum" sz="quarter" idx="12"/>
          </p:nvPr>
        </p:nvSpPr>
        <p:spPr/>
        <p:txBody>
          <a:bodyPr/>
          <a:lstStyle/>
          <a:p>
            <a:fld id="{B78F4E03-10A4-4630-9732-975407DE0DE5}" type="slidenum">
              <a:rPr lang="ru-RU" smtClean="0"/>
              <a:t>24</a:t>
            </a:fld>
            <a:endParaRPr lang="ru-RU"/>
          </a:p>
        </p:txBody>
      </p:sp>
      <p:sp>
        <p:nvSpPr>
          <p:cNvPr id="3" name="TextBox 2"/>
          <p:cNvSpPr txBox="1"/>
          <p:nvPr/>
        </p:nvSpPr>
        <p:spPr>
          <a:xfrm>
            <a:off x="3277773" y="4003699"/>
            <a:ext cx="1111348" cy="379828"/>
          </a:xfrm>
          <a:prstGeom prst="rect">
            <a:avLst/>
          </a:prstGeom>
          <a:solidFill>
            <a:schemeClr val="tx2">
              <a:lumMod val="20000"/>
              <a:lumOff val="80000"/>
            </a:schemeClr>
          </a:solidFill>
        </p:spPr>
        <p:txBody>
          <a:bodyPr wrap="square" rtlCol="0">
            <a:spAutoFit/>
          </a:bodyPr>
          <a:lstStyle/>
          <a:p>
            <a:r>
              <a:rPr lang="en-US" i="1" dirty="0"/>
              <a:t>P-(K-1):2</a:t>
            </a:r>
            <a:endParaRPr lang="ru-RU" i="1" dirty="0"/>
          </a:p>
        </p:txBody>
      </p:sp>
    </p:spTree>
    <p:extLst>
      <p:ext uri="{BB962C8B-B14F-4D97-AF65-F5344CB8AC3E}">
        <p14:creationId xmlns:p14="http://schemas.microsoft.com/office/powerpoint/2010/main" val="2289161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Номер слайда 6"/>
          <p:cNvSpPr>
            <a:spLocks noGrp="1"/>
          </p:cNvSpPr>
          <p:nvPr>
            <p:ph type="sldNum" sz="quarter" idx="12"/>
          </p:nvPr>
        </p:nvSpPr>
        <p:spPr/>
        <p:txBody>
          <a:bodyPr/>
          <a:lstStyle/>
          <a:p>
            <a:fld id="{B78F4E03-10A4-4630-9732-975407DE0DE5}" type="slidenum">
              <a:rPr lang="ru-RU" smtClean="0"/>
              <a:t>25</a:t>
            </a:fld>
            <a:endParaRPr lang="ru-RU"/>
          </a:p>
        </p:txBody>
      </p:sp>
      <p:pic>
        <p:nvPicPr>
          <p:cNvPr id="9" name="Рисунок 8"/>
          <p:cNvPicPr>
            <a:picLocks noChangeAspect="1"/>
          </p:cNvPicPr>
          <p:nvPr/>
        </p:nvPicPr>
        <p:blipFill>
          <a:blip r:embed="rId2"/>
          <a:stretch>
            <a:fillRect/>
          </a:stretch>
        </p:blipFill>
        <p:spPr>
          <a:xfrm>
            <a:off x="801858" y="916066"/>
            <a:ext cx="10779203" cy="5273720"/>
          </a:xfrm>
          <a:prstGeom prst="rect">
            <a:avLst/>
          </a:prstGeom>
        </p:spPr>
      </p:pic>
    </p:spTree>
    <p:extLst>
      <p:ext uri="{BB962C8B-B14F-4D97-AF65-F5344CB8AC3E}">
        <p14:creationId xmlns:p14="http://schemas.microsoft.com/office/powerpoint/2010/main" val="67545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48190"/>
          </a:xfrm>
        </p:spPr>
        <p:txBody>
          <a:bodyPr/>
          <a:lstStyle/>
          <a:p>
            <a:pPr algn="ctr"/>
            <a:r>
              <a:rPr lang="ru-RU" b="1" dirty="0"/>
              <a:t>Парное сравнение</a:t>
            </a:r>
          </a:p>
        </p:txBody>
      </p:sp>
      <p:sp>
        <p:nvSpPr>
          <p:cNvPr id="3" name="Объект 2"/>
          <p:cNvSpPr>
            <a:spLocks noGrp="1"/>
          </p:cNvSpPr>
          <p:nvPr>
            <p:ph idx="1"/>
          </p:nvPr>
        </p:nvSpPr>
        <p:spPr>
          <a:xfrm>
            <a:off x="838200" y="1392702"/>
            <a:ext cx="10515600" cy="4784261"/>
          </a:xfrm>
        </p:spPr>
        <p:txBody>
          <a:bodyPr>
            <a:normAutofit fontScale="92500" lnSpcReduction="20000"/>
          </a:bodyPr>
          <a:lstStyle/>
          <a:p>
            <a:pPr marL="0" indent="0" algn="just">
              <a:buNone/>
            </a:pPr>
            <a:r>
              <a:rPr lang="ru-RU" dirty="0"/>
              <a:t>Это метод измерения, при котором характеристики объектов сравниваются экспертами </a:t>
            </a:r>
            <a:r>
              <a:rPr lang="ru-RU" b="1" i="1" dirty="0">
                <a:solidFill>
                  <a:srgbClr val="7030A0"/>
                </a:solidFill>
              </a:rPr>
              <a:t>попарно</a:t>
            </a:r>
            <a:r>
              <a:rPr lang="ru-RU" dirty="0"/>
              <a:t> для установления более предпочтительного объекта в каждой паре. </a:t>
            </a:r>
          </a:p>
          <a:p>
            <a:pPr marL="0" indent="0" algn="just">
              <a:buNone/>
            </a:pPr>
            <a:endParaRPr lang="ru-RU" dirty="0"/>
          </a:p>
          <a:p>
            <a:pPr marL="0" indent="0" algn="just">
              <a:buNone/>
            </a:pPr>
            <a:r>
              <a:rPr lang="ru-RU" dirty="0"/>
              <a:t>Данный метод, в отличие от ранжирования, имеющего ограничения по количеству оцениваемых объектов, может применяться для </a:t>
            </a:r>
            <a:r>
              <a:rPr lang="ru-RU" b="1" dirty="0"/>
              <a:t>сколь угодно большого числа пар объектов</a:t>
            </a:r>
            <a:r>
              <a:rPr lang="ru-RU" dirty="0"/>
              <a:t>. </a:t>
            </a:r>
          </a:p>
          <a:p>
            <a:pPr marL="0" indent="0" algn="just">
              <a:buNone/>
            </a:pPr>
            <a:endParaRPr lang="ru-RU" dirty="0"/>
          </a:p>
          <a:p>
            <a:pPr marL="0" indent="0" algn="just">
              <a:buNone/>
            </a:pPr>
            <a:r>
              <a:rPr lang="ru-RU" dirty="0"/>
              <a:t>Этот метод может быть применен также в том случае, когда </a:t>
            </a:r>
            <a:r>
              <a:rPr lang="ru-RU" b="1" dirty="0"/>
              <a:t>различия между объектами</a:t>
            </a:r>
            <a:r>
              <a:rPr lang="ru-RU" dirty="0"/>
              <a:t> </a:t>
            </a:r>
            <a:r>
              <a:rPr lang="ru-RU" b="1" dirty="0"/>
              <a:t>слишком малы</a:t>
            </a:r>
            <a:r>
              <a:rPr lang="ru-RU" dirty="0"/>
              <a:t>, чтобы было возможно их прямое ранжирование. </a:t>
            </a:r>
          </a:p>
          <a:p>
            <a:pPr marL="0" indent="0" algn="just">
              <a:buNone/>
            </a:pPr>
            <a:endParaRPr lang="ru-RU" dirty="0"/>
          </a:p>
          <a:p>
            <a:pPr marL="0" indent="0" algn="just">
              <a:buNone/>
            </a:pPr>
            <a:r>
              <a:rPr lang="ru-RU" dirty="0"/>
              <a:t>При использовании метода парных сравнений результаты оценивания записывают в таблицу, называемую </a:t>
            </a:r>
            <a:r>
              <a:rPr lang="ru-RU" b="1" i="1" dirty="0">
                <a:solidFill>
                  <a:srgbClr val="7030A0"/>
                </a:solidFill>
              </a:rPr>
              <a:t>матрицей парных сравнений</a:t>
            </a:r>
            <a:r>
              <a:rPr lang="ru-RU" b="1" i="1" dirty="0"/>
              <a:t>.</a:t>
            </a:r>
            <a:r>
              <a:rPr lang="ru-RU" b="1" dirty="0"/>
              <a:t> </a:t>
            </a: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26</a:t>
            </a:fld>
            <a:endParaRPr lang="ru-RU"/>
          </a:p>
        </p:txBody>
      </p:sp>
    </p:spTree>
    <p:extLst>
      <p:ext uri="{BB962C8B-B14F-4D97-AF65-F5344CB8AC3E}">
        <p14:creationId xmlns:p14="http://schemas.microsoft.com/office/powerpoint/2010/main" val="2295638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stretch>
            <a:fillRect/>
          </a:stretch>
        </p:blipFill>
        <p:spPr>
          <a:xfrm>
            <a:off x="1051447" y="858129"/>
            <a:ext cx="10140928" cy="5219114"/>
          </a:xfrm>
          <a:prstGeom prst="rect">
            <a:avLst/>
          </a:prstGeom>
        </p:spPr>
      </p:pic>
      <p:sp>
        <p:nvSpPr>
          <p:cNvPr id="4" name="Номер слайда 3"/>
          <p:cNvSpPr>
            <a:spLocks noGrp="1"/>
          </p:cNvSpPr>
          <p:nvPr>
            <p:ph type="sldNum" sz="quarter" idx="12"/>
          </p:nvPr>
        </p:nvSpPr>
        <p:spPr/>
        <p:txBody>
          <a:bodyPr/>
          <a:lstStyle/>
          <a:p>
            <a:fld id="{B78F4E03-10A4-4630-9732-975407DE0DE5}" type="slidenum">
              <a:rPr lang="ru-RU" smtClean="0"/>
              <a:t>27</a:t>
            </a:fld>
            <a:endParaRPr lang="ru-RU"/>
          </a:p>
        </p:txBody>
      </p:sp>
    </p:spTree>
    <p:extLst>
      <p:ext uri="{BB962C8B-B14F-4D97-AF65-F5344CB8AC3E}">
        <p14:creationId xmlns:p14="http://schemas.microsoft.com/office/powerpoint/2010/main" val="3341398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89317"/>
            <a:ext cx="10515600" cy="5487646"/>
          </a:xfrm>
        </p:spPr>
        <p:txBody>
          <a:bodyPr/>
          <a:lstStyle/>
          <a:p>
            <a:pPr marL="179705" indent="0" algn="just">
              <a:spcAft>
                <a:spcPts val="0"/>
              </a:spcAft>
              <a:buNone/>
            </a:pPr>
            <a:endParaRPr lang="ru-RU" dirty="0">
              <a:latin typeface="Times New Roman" panose="02020603050405020304" pitchFamily="18" charset="0"/>
              <a:ea typeface="Times New Roman" panose="02020603050405020304" pitchFamily="18" charset="0"/>
            </a:endParaRPr>
          </a:p>
          <a:p>
            <a:pPr marL="179705" indent="0" algn="just">
              <a:spcAft>
                <a:spcPts val="0"/>
              </a:spcAft>
              <a:buNone/>
            </a:pPr>
            <a:r>
              <a:rPr lang="ru-RU" dirty="0">
                <a:ea typeface="Times New Roman" panose="02020603050405020304" pitchFamily="18" charset="0"/>
              </a:rPr>
              <a:t>Любую </a:t>
            </a:r>
            <a:r>
              <a:rPr lang="ru-RU" dirty="0" err="1">
                <a:ea typeface="Times New Roman" panose="02020603050405020304" pitchFamily="18" charset="0"/>
              </a:rPr>
              <a:t>ранжировку</a:t>
            </a:r>
            <a:r>
              <a:rPr lang="ru-RU" dirty="0">
                <a:ea typeface="Times New Roman" panose="02020603050405020304" pitchFamily="18" charset="0"/>
              </a:rPr>
              <a:t> очень легко превратить в матрицу парных сравнений:</a:t>
            </a:r>
          </a:p>
          <a:p>
            <a:pPr marL="179705" indent="0" algn="just">
              <a:spcAft>
                <a:spcPts val="0"/>
              </a:spcAft>
              <a:buNone/>
            </a:pPr>
            <a:endParaRPr lang="ru-RU" sz="2400" dirty="0">
              <a:latin typeface="Times New Roman" panose="02020603050405020304" pitchFamily="18" charset="0"/>
              <a:ea typeface="Times New Roman" panose="02020603050405020304" pitchFamily="18" charset="0"/>
            </a:endParaRPr>
          </a:p>
          <a:p>
            <a:pPr marL="0" indent="0">
              <a:buNone/>
            </a:pPr>
            <a:endParaRPr lang="ru-RU" dirty="0">
              <a:latin typeface="Times New Roman" panose="02020603050405020304" pitchFamily="18" charset="0"/>
              <a:ea typeface="Times New Roman" panose="02020603050405020304" pitchFamily="18" charset="0"/>
            </a:endParaRPr>
          </a:p>
          <a:p>
            <a:pPr marL="0" indent="0">
              <a:buNone/>
            </a:pPr>
            <a:endParaRPr lang="ru-RU" dirty="0">
              <a:latin typeface="Times New Roman" panose="02020603050405020304" pitchFamily="18" charset="0"/>
              <a:ea typeface="Times New Roman" panose="02020603050405020304" pitchFamily="18" charset="0"/>
            </a:endParaRPr>
          </a:p>
          <a:p>
            <a:pPr marL="0" indent="0">
              <a:buNone/>
            </a:pPr>
            <a:endParaRPr lang="ru-RU" dirty="0">
              <a:latin typeface="Times New Roman" panose="02020603050405020304" pitchFamily="18" charset="0"/>
              <a:ea typeface="Times New Roman" panose="02020603050405020304" pitchFamily="18" charset="0"/>
            </a:endParaRPr>
          </a:p>
          <a:p>
            <a:pPr marL="0" indent="0">
              <a:buNone/>
            </a:pPr>
            <a:r>
              <a:rPr lang="ru-RU" dirty="0">
                <a:ea typeface="Times New Roman" panose="02020603050405020304" pitchFamily="18" charset="0"/>
              </a:rPr>
              <a:t>Существует и обратная возможность перехода от матрицы парных сравнений к ранжированию.</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28</a:t>
            </a:fld>
            <a:endParaRPr lang="ru-RU"/>
          </a:p>
        </p:txBody>
      </p:sp>
      <p:pic>
        <p:nvPicPr>
          <p:cNvPr id="6" name="Рисунок 5"/>
          <p:cNvPicPr>
            <a:picLocks noChangeAspect="1"/>
          </p:cNvPicPr>
          <p:nvPr/>
        </p:nvPicPr>
        <p:blipFill>
          <a:blip r:embed="rId2"/>
          <a:stretch>
            <a:fillRect/>
          </a:stretch>
        </p:blipFill>
        <p:spPr>
          <a:xfrm>
            <a:off x="4581661" y="2072545"/>
            <a:ext cx="2424049" cy="1360595"/>
          </a:xfrm>
          <a:prstGeom prst="rect">
            <a:avLst/>
          </a:prstGeom>
        </p:spPr>
      </p:pic>
    </p:spTree>
    <p:extLst>
      <p:ext uri="{BB962C8B-B14F-4D97-AF65-F5344CB8AC3E}">
        <p14:creationId xmlns:p14="http://schemas.microsoft.com/office/powerpoint/2010/main" val="1559355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78F4E03-10A4-4630-9732-975407DE0DE5}" type="slidenum">
              <a:rPr lang="ru-RU" smtClean="0"/>
              <a:t>29</a:t>
            </a:fld>
            <a:endParaRPr lang="ru-RU" dirty="0"/>
          </a:p>
        </p:txBody>
      </p:sp>
      <p:sp>
        <p:nvSpPr>
          <p:cNvPr id="7" name="Объект 6"/>
          <p:cNvSpPr>
            <a:spLocks noGrp="1"/>
          </p:cNvSpPr>
          <p:nvPr>
            <p:ph idx="1"/>
          </p:nvPr>
        </p:nvSpPr>
        <p:spPr>
          <a:xfrm>
            <a:off x="669387" y="571835"/>
            <a:ext cx="10515600" cy="819101"/>
          </a:xfrm>
        </p:spPr>
        <p:txBody>
          <a:bodyPr/>
          <a:lstStyle/>
          <a:p>
            <a:pPr marL="0" indent="0" algn="ctr">
              <a:buNone/>
            </a:pPr>
            <a:r>
              <a:rPr lang="ru-RU" b="1" dirty="0"/>
              <a:t>Переход от матриц парных сравнений к ранжированию </a:t>
            </a:r>
          </a:p>
        </p:txBody>
      </p:sp>
      <p:pic>
        <p:nvPicPr>
          <p:cNvPr id="11" name="Рисунок 10"/>
          <p:cNvPicPr>
            <a:picLocks noChangeAspect="1"/>
          </p:cNvPicPr>
          <p:nvPr/>
        </p:nvPicPr>
        <p:blipFill>
          <a:blip r:embed="rId2"/>
          <a:stretch>
            <a:fillRect/>
          </a:stretch>
        </p:blipFill>
        <p:spPr>
          <a:xfrm>
            <a:off x="1065686" y="1122452"/>
            <a:ext cx="9929349" cy="5233898"/>
          </a:xfrm>
          <a:prstGeom prst="rect">
            <a:avLst/>
          </a:prstGeom>
        </p:spPr>
      </p:pic>
    </p:spTree>
    <p:extLst>
      <p:ext uri="{BB962C8B-B14F-4D97-AF65-F5344CB8AC3E}">
        <p14:creationId xmlns:p14="http://schemas.microsoft.com/office/powerpoint/2010/main" val="31681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928468"/>
            <a:ext cx="10515600" cy="5248495"/>
          </a:xfrm>
        </p:spPr>
        <p:txBody>
          <a:bodyPr>
            <a:noAutofit/>
          </a:bodyPr>
          <a:lstStyle/>
          <a:p>
            <a:pPr marL="0" indent="0" algn="just">
              <a:buNone/>
            </a:pPr>
            <a:r>
              <a:rPr lang="ru-RU" sz="3200" dirty="0"/>
              <a:t>Качественный эффект использования ИС</a:t>
            </a:r>
            <a:r>
              <a:rPr lang="en-US" sz="3200" dirty="0"/>
              <a:t>/</a:t>
            </a:r>
            <a:r>
              <a:rPr lang="ru-RU" sz="3200" dirty="0"/>
              <a:t>ИТ часто трудно перевести в цифры и учесть его в финансовых показателях организации.</a:t>
            </a:r>
          </a:p>
          <a:p>
            <a:pPr marL="0" indent="0" algn="just">
              <a:buNone/>
            </a:pPr>
            <a:endParaRPr lang="ru-RU" sz="3200" dirty="0"/>
          </a:p>
          <a:p>
            <a:pPr marL="0" indent="0" algn="just">
              <a:buNone/>
            </a:pPr>
            <a:r>
              <a:rPr lang="ru-RU" sz="3200" dirty="0"/>
              <a:t>Преимущества от владения ИС</a:t>
            </a:r>
            <a:r>
              <a:rPr lang="en-US" sz="3200" dirty="0"/>
              <a:t>/</a:t>
            </a:r>
            <a:r>
              <a:rPr lang="ru-RU" sz="3200" dirty="0"/>
              <a:t>ИТ можно оценить с помощью качественных методов – </a:t>
            </a:r>
            <a:r>
              <a:rPr lang="ru-RU" sz="3200" b="1" i="1" dirty="0">
                <a:solidFill>
                  <a:srgbClr val="7030A0"/>
                </a:solidFill>
              </a:rPr>
              <a:t>методов экспертных оценок</a:t>
            </a:r>
            <a:r>
              <a:rPr lang="ru-RU" sz="3200" dirty="0"/>
              <a:t>.</a:t>
            </a:r>
          </a:p>
          <a:p>
            <a:pPr marL="0" indent="0" algn="just">
              <a:buNone/>
            </a:pPr>
            <a:endParaRPr lang="ru-RU" sz="3200" dirty="0"/>
          </a:p>
          <a:p>
            <a:pPr marL="0" indent="0" algn="just">
              <a:buNone/>
            </a:pPr>
            <a:r>
              <a:rPr lang="ru-RU" sz="3200" dirty="0"/>
              <a:t>Рассмотрим обзорно теоретические основы экспертного оценивания, а затем приведём пример практического приложения методов экспертных оценок.</a:t>
            </a:r>
          </a:p>
        </p:txBody>
      </p:sp>
      <p:sp>
        <p:nvSpPr>
          <p:cNvPr id="4" name="Номер слайда 3"/>
          <p:cNvSpPr>
            <a:spLocks noGrp="1"/>
          </p:cNvSpPr>
          <p:nvPr>
            <p:ph type="sldNum" sz="quarter" idx="12"/>
          </p:nvPr>
        </p:nvSpPr>
        <p:spPr/>
        <p:txBody>
          <a:bodyPr/>
          <a:lstStyle/>
          <a:p>
            <a:fld id="{B78F4E03-10A4-4630-9732-975407DE0DE5}" type="slidenum">
              <a:rPr lang="ru-RU" smtClean="0"/>
              <a:t>3</a:t>
            </a:fld>
            <a:endParaRPr lang="ru-RU"/>
          </a:p>
        </p:txBody>
      </p:sp>
    </p:spTree>
    <p:extLst>
      <p:ext uri="{BB962C8B-B14F-4D97-AF65-F5344CB8AC3E}">
        <p14:creationId xmlns:p14="http://schemas.microsoft.com/office/powerpoint/2010/main" val="1732172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72832"/>
          </a:xfrm>
        </p:spPr>
        <p:txBody>
          <a:bodyPr>
            <a:normAutofit/>
          </a:bodyPr>
          <a:lstStyle/>
          <a:p>
            <a:pPr algn="ctr"/>
            <a:r>
              <a:rPr lang="ru-RU" sz="4000" b="1" dirty="0"/>
              <a:t>Непосредственная оценка</a:t>
            </a:r>
          </a:p>
        </p:txBody>
      </p:sp>
      <p:sp>
        <p:nvSpPr>
          <p:cNvPr id="3" name="Объект 2"/>
          <p:cNvSpPr>
            <a:spLocks noGrp="1"/>
          </p:cNvSpPr>
          <p:nvPr>
            <p:ph idx="1"/>
          </p:nvPr>
        </p:nvSpPr>
        <p:spPr>
          <a:xfrm>
            <a:off x="838200" y="1237958"/>
            <a:ext cx="10515600" cy="4939005"/>
          </a:xfrm>
        </p:spPr>
        <p:txBody>
          <a:bodyPr>
            <a:normAutofit fontScale="62500" lnSpcReduction="20000"/>
          </a:bodyPr>
          <a:lstStyle/>
          <a:p>
            <a:pPr marL="179705" indent="0" algn="just">
              <a:spcAft>
                <a:spcPts val="0"/>
              </a:spcAft>
              <a:buNone/>
            </a:pPr>
            <a:r>
              <a:rPr lang="ru-RU" sz="4000" dirty="0">
                <a:ea typeface="Times New Roman" panose="02020603050405020304" pitchFamily="18" charset="0"/>
              </a:rPr>
              <a:t>Это метод измерения, который представляет собой процедуру приписывания объектам числовых значений в </a:t>
            </a:r>
            <a:r>
              <a:rPr lang="ru-RU" sz="4000" b="1" i="1" u="sng" dirty="0">
                <a:solidFill>
                  <a:srgbClr val="7030A0"/>
                </a:solidFill>
                <a:ea typeface="Times New Roman" panose="02020603050405020304" pitchFamily="18" charset="0"/>
              </a:rPr>
              <a:t>интервальной шкале</a:t>
            </a:r>
            <a:r>
              <a:rPr lang="ru-RU" sz="4000" i="1" dirty="0">
                <a:solidFill>
                  <a:srgbClr val="7030A0"/>
                </a:solidFill>
                <a:ea typeface="Times New Roman" panose="02020603050405020304" pitchFamily="18" charset="0"/>
              </a:rPr>
              <a:t> </a:t>
            </a:r>
            <a:r>
              <a:rPr lang="ru-RU" sz="4000" dirty="0">
                <a:ea typeface="Times New Roman" panose="02020603050405020304" pitchFamily="18" charset="0"/>
              </a:rPr>
              <a:t>(при наличии полной информации о свойствах объектов). </a:t>
            </a:r>
          </a:p>
          <a:p>
            <a:pPr marL="179705" indent="0" algn="just">
              <a:spcAft>
                <a:spcPts val="0"/>
              </a:spcAft>
              <a:buNone/>
            </a:pPr>
            <a:endParaRPr lang="ru-RU" sz="4000" dirty="0">
              <a:ea typeface="Times New Roman" panose="02020603050405020304" pitchFamily="18" charset="0"/>
            </a:endParaRPr>
          </a:p>
          <a:p>
            <a:pPr marL="179705" indent="0" algn="just">
              <a:spcAft>
                <a:spcPts val="0"/>
              </a:spcAft>
              <a:buNone/>
            </a:pPr>
            <a:r>
              <a:rPr lang="ru-RU" sz="4000" dirty="0">
                <a:ea typeface="Times New Roman" panose="02020603050405020304" pitchFamily="18" charset="0"/>
              </a:rPr>
              <a:t>При непосредственной оценке эксперт ставит в соответствие каждому объекту число на непрерывной числовой оси (точечная оценка), или же каждый объект помещается экспертом в определенный оценочный интервал, получая при этом соответствующее количество баллов (в этом случае диапазон изменения оцениваемой характеристики предварительно разбивается на несколько интервалов, каждому из которых присваивается определенный балл).</a:t>
            </a:r>
          </a:p>
          <a:p>
            <a:pPr marL="179705" indent="0" algn="just">
              <a:spcAft>
                <a:spcPts val="0"/>
              </a:spcAft>
              <a:buNone/>
            </a:pPr>
            <a:endParaRPr lang="ru-RU" sz="4000" dirty="0">
              <a:ea typeface="Times New Roman" panose="02020603050405020304" pitchFamily="18" charset="0"/>
            </a:endParaRPr>
          </a:p>
          <a:p>
            <a:pPr marL="179705" indent="0" algn="just">
              <a:spcAft>
                <a:spcPts val="0"/>
              </a:spcAft>
              <a:buNone/>
            </a:pPr>
            <a:r>
              <a:rPr lang="ru-RU" sz="4000" dirty="0">
                <a:ea typeface="Times New Roman" panose="02020603050405020304" pitchFamily="18" charset="0"/>
              </a:rPr>
              <a:t>От непосредственных оценок легко перейти к </a:t>
            </a:r>
            <a:r>
              <a:rPr lang="ru-RU" sz="4000" dirty="0" err="1">
                <a:ea typeface="Times New Roman" panose="02020603050405020304" pitchFamily="18" charset="0"/>
              </a:rPr>
              <a:t>ранжировке</a:t>
            </a:r>
            <a:r>
              <a:rPr lang="ru-RU" sz="4000" dirty="0">
                <a:ea typeface="Times New Roman" panose="02020603050405020304" pitchFamily="18" charset="0"/>
              </a:rPr>
              <a:t>, если упорядочить эти оценки, например, по убыванию, а затем приписать каждой оценке соответствующее натуральное число (ранг), начиная с присвоения ранга, равного 1, максимальной оценке.</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30</a:t>
            </a:fld>
            <a:endParaRPr lang="ru-RU"/>
          </a:p>
        </p:txBody>
      </p:sp>
    </p:spTree>
    <p:extLst>
      <p:ext uri="{BB962C8B-B14F-4D97-AF65-F5344CB8AC3E}">
        <p14:creationId xmlns:p14="http://schemas.microsoft.com/office/powerpoint/2010/main" val="3297370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900967"/>
          </a:xfrm>
        </p:spPr>
        <p:txBody>
          <a:bodyPr>
            <a:normAutofit/>
          </a:bodyPr>
          <a:lstStyle/>
          <a:p>
            <a:pPr algn="ctr"/>
            <a:r>
              <a:rPr lang="ru-RU" sz="4000" b="1" dirty="0"/>
              <a:t>Последовательное сравнение</a:t>
            </a:r>
          </a:p>
        </p:txBody>
      </p:sp>
      <p:sp>
        <p:nvSpPr>
          <p:cNvPr id="3" name="Объект 2"/>
          <p:cNvSpPr>
            <a:spLocks noGrp="1"/>
          </p:cNvSpPr>
          <p:nvPr>
            <p:ph idx="1"/>
          </p:nvPr>
        </p:nvSpPr>
        <p:spPr>
          <a:xfrm>
            <a:off x="838200" y="1139482"/>
            <a:ext cx="10515600" cy="5430129"/>
          </a:xfrm>
        </p:spPr>
        <p:txBody>
          <a:bodyPr>
            <a:normAutofit fontScale="85000" lnSpcReduction="10000"/>
          </a:bodyPr>
          <a:lstStyle/>
          <a:p>
            <a:pPr marL="179705" indent="0" algn="just">
              <a:spcAft>
                <a:spcPts val="0"/>
              </a:spcAft>
              <a:buNone/>
            </a:pPr>
            <a:r>
              <a:rPr lang="ru-RU" sz="2600" dirty="0">
                <a:ea typeface="Times New Roman" panose="02020603050405020304" pitchFamily="18" charset="0"/>
              </a:rPr>
              <a:t>Это комплексная процедура измерения, включающая как </a:t>
            </a:r>
            <a:r>
              <a:rPr lang="ru-RU" sz="2600" b="1" i="1" dirty="0">
                <a:solidFill>
                  <a:srgbClr val="7030A0"/>
                </a:solidFill>
                <a:ea typeface="Times New Roman" panose="02020603050405020304" pitchFamily="18" charset="0"/>
              </a:rPr>
              <a:t>ранжирование</a:t>
            </a:r>
            <a:r>
              <a:rPr lang="ru-RU" sz="2600" dirty="0">
                <a:ea typeface="Times New Roman" panose="02020603050405020304" pitchFamily="18" charset="0"/>
              </a:rPr>
              <a:t>, так и </a:t>
            </a:r>
            <a:r>
              <a:rPr lang="ru-RU" sz="2600" b="1" i="1" dirty="0">
                <a:solidFill>
                  <a:srgbClr val="7030A0"/>
                </a:solidFill>
                <a:ea typeface="Times New Roman" panose="02020603050405020304" pitchFamily="18" charset="0"/>
              </a:rPr>
              <a:t>непосредственную оценку</a:t>
            </a:r>
            <a:r>
              <a:rPr lang="ru-RU" sz="2600" dirty="0">
                <a:ea typeface="Times New Roman" panose="02020603050405020304" pitchFamily="18" charset="0"/>
              </a:rPr>
              <a:t>. При последовательном сравнении эксперт проводит следующую работу:</a:t>
            </a:r>
          </a:p>
          <a:p>
            <a:pPr marL="342900" lvl="0" indent="-342900" algn="just">
              <a:spcAft>
                <a:spcPts val="0"/>
              </a:spcAft>
              <a:buFont typeface="+mj-lt"/>
              <a:buAutoNum type="arabicParenR"/>
              <a:tabLst>
                <a:tab pos="685800" algn="l"/>
              </a:tabLst>
            </a:pPr>
            <a:r>
              <a:rPr lang="ru-RU" sz="2600" dirty="0">
                <a:ea typeface="Times New Roman" panose="02020603050405020304" pitchFamily="18" charset="0"/>
              </a:rPr>
              <a:t>ранжирует объекты;</a:t>
            </a:r>
          </a:p>
          <a:p>
            <a:pPr marL="342900" lvl="0" indent="-342900" algn="just">
              <a:spcAft>
                <a:spcPts val="0"/>
              </a:spcAft>
              <a:buFont typeface="+mj-lt"/>
              <a:buAutoNum type="arabicParenR"/>
              <a:tabLst>
                <a:tab pos="685800" algn="l"/>
              </a:tabLst>
            </a:pPr>
            <a:r>
              <a:rPr lang="ru-RU" sz="2600" dirty="0">
                <a:ea typeface="Times New Roman" panose="02020603050405020304" pitchFamily="18" charset="0"/>
              </a:rPr>
              <a:t>непосредственно оценивает объекты на отрезке [0;1] при условии, что оценка первого объекта в </a:t>
            </a:r>
            <a:r>
              <a:rPr lang="ru-RU" sz="2600" dirty="0" err="1">
                <a:ea typeface="Times New Roman" panose="02020603050405020304" pitchFamily="18" charset="0"/>
              </a:rPr>
              <a:t>ранжировке</a:t>
            </a:r>
            <a:r>
              <a:rPr lang="ru-RU" sz="2600" dirty="0">
                <a:ea typeface="Times New Roman" panose="02020603050405020304" pitchFamily="18" charset="0"/>
              </a:rPr>
              <a:t> равна 1;</a:t>
            </a:r>
          </a:p>
          <a:p>
            <a:pPr marL="342900" lvl="0" indent="-342900" algn="just">
              <a:spcAft>
                <a:spcPts val="0"/>
              </a:spcAft>
              <a:buFont typeface="+mj-lt"/>
              <a:buAutoNum type="arabicParenR"/>
              <a:tabLst>
                <a:tab pos="685800" algn="l"/>
              </a:tabLst>
            </a:pPr>
            <a:r>
              <a:rPr lang="ru-RU" sz="2600" dirty="0">
                <a:ea typeface="Times New Roman" panose="02020603050405020304" pitchFamily="18" charset="0"/>
              </a:rPr>
              <a:t>делает вывод о том, является ли первый объект предпочтительнее всех остальных вместе взятых объектов. Если да, то значение числовой оценки первого объекта увеличивается так, чтобы она стала больше суммы оценок всех остальных объектов. Иначе значение числовой оценки первого объекта уменьшается таким образом, чтобы она стала меньше суммы оценок всех остальных объектов;</a:t>
            </a:r>
          </a:p>
          <a:p>
            <a:pPr marL="342900" lvl="0" indent="-342900" algn="just">
              <a:spcAft>
                <a:spcPts val="0"/>
              </a:spcAft>
              <a:buFont typeface="+mj-lt"/>
              <a:buAutoNum type="arabicParenR"/>
              <a:tabLst>
                <a:tab pos="685800" algn="l"/>
              </a:tabLst>
            </a:pPr>
            <a:r>
              <a:rPr lang="ru-RU" sz="2600" dirty="0">
                <a:ea typeface="Times New Roman" panose="02020603050405020304" pitchFamily="18" charset="0"/>
              </a:rPr>
              <a:t>переходит к рассмотрению второго по предпочтительности объекта, решая, будет ли он предпочтительнее, чем все последующие объекты, вместе взятые, и изменяет оценку второго объекта аналогично тому, как это описано в пункте 3;</a:t>
            </a:r>
          </a:p>
          <a:p>
            <a:pPr marL="342900" lvl="0" indent="-342900" algn="just">
              <a:spcAft>
                <a:spcPts val="0"/>
              </a:spcAft>
              <a:buFont typeface="+mj-lt"/>
              <a:buAutoNum type="arabicParenR"/>
              <a:tabLst>
                <a:tab pos="685800" algn="l"/>
              </a:tabLst>
            </a:pPr>
            <a:r>
              <a:rPr lang="ru-RU" sz="2600" dirty="0">
                <a:ea typeface="Times New Roman" panose="02020603050405020304" pitchFamily="18" charset="0"/>
              </a:rPr>
              <a:t>продолжает процесс сравнения предпочтительности последующих объектов с остальными по </a:t>
            </a:r>
            <a:r>
              <a:rPr lang="ru-RU" sz="2600" dirty="0" err="1">
                <a:ea typeface="Times New Roman" panose="02020603050405020304" pitchFamily="18" charset="0"/>
              </a:rPr>
              <a:t>ранжировке</a:t>
            </a:r>
            <a:r>
              <a:rPr lang="ru-RU" sz="2600" dirty="0">
                <a:ea typeface="Times New Roman" panose="02020603050405020304" pitchFamily="18" charset="0"/>
              </a:rPr>
              <a:t> объектами и изменяет числовые оценки этих объектов в зависимости от своего решения о предпочтении.</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31</a:t>
            </a:fld>
            <a:endParaRPr lang="ru-RU"/>
          </a:p>
        </p:txBody>
      </p:sp>
    </p:spTree>
    <p:extLst>
      <p:ext uri="{BB962C8B-B14F-4D97-AF65-F5344CB8AC3E}">
        <p14:creationId xmlns:p14="http://schemas.microsoft.com/office/powerpoint/2010/main" val="385740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78F4E03-10A4-4630-9732-975407DE0DE5}" type="slidenum">
              <a:rPr lang="ru-RU" smtClean="0"/>
              <a:t>32</a:t>
            </a:fld>
            <a:endParaRPr lang="ru-RU"/>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813990"/>
            <a:ext cx="10564838" cy="5907485"/>
          </a:xfrm>
        </p:spPr>
      </p:pic>
      <p:sp>
        <p:nvSpPr>
          <p:cNvPr id="9" name="TextBox 8"/>
          <p:cNvSpPr txBox="1"/>
          <p:nvPr/>
        </p:nvSpPr>
        <p:spPr>
          <a:xfrm>
            <a:off x="1097280" y="211015"/>
            <a:ext cx="9762978" cy="707886"/>
          </a:xfrm>
          <a:prstGeom prst="rect">
            <a:avLst/>
          </a:prstGeom>
          <a:noFill/>
        </p:spPr>
        <p:txBody>
          <a:bodyPr wrap="square" rtlCol="0">
            <a:spAutoFit/>
          </a:bodyPr>
          <a:lstStyle/>
          <a:p>
            <a:pPr algn="ctr"/>
            <a:r>
              <a:rPr lang="ru-RU" sz="4000" b="1">
                <a:solidFill>
                  <a:prstClr val="black"/>
                </a:solidFill>
                <a:latin typeface="Calibri Light" panose="020F0302020204030204"/>
                <a:ea typeface="+mj-ea"/>
                <a:cs typeface="+mj-cs"/>
              </a:rPr>
              <a:t>Опрос экспертов</a:t>
            </a:r>
            <a:endParaRPr lang="ru-RU" dirty="0"/>
          </a:p>
        </p:txBody>
      </p:sp>
    </p:spTree>
    <p:extLst>
      <p:ext uri="{BB962C8B-B14F-4D97-AF65-F5344CB8AC3E}">
        <p14:creationId xmlns:p14="http://schemas.microsoft.com/office/powerpoint/2010/main" val="2145092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702750"/>
            <a:ext cx="10515600" cy="70973"/>
          </a:xfrm>
        </p:spPr>
        <p:txBody>
          <a:bodyPr>
            <a:normAutofit fontScale="90000"/>
          </a:bodyPr>
          <a:lstStyle/>
          <a:p>
            <a:pPr algn="ctr"/>
            <a:br>
              <a:rPr lang="ru-RU" dirty="0"/>
            </a:br>
            <a:br>
              <a:rPr lang="ru-RU" dirty="0"/>
            </a:br>
            <a:r>
              <a:rPr lang="ru-RU" dirty="0"/>
              <a:t>С</a:t>
            </a:r>
            <a:r>
              <a:rPr lang="ru-RU" sz="3600" b="1" dirty="0"/>
              <a:t>пециальные технологии извлечения экспертных знаний:</a:t>
            </a:r>
            <a:br>
              <a:rPr lang="ru-RU"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3807450755"/>
              </p:ext>
            </p:extLst>
          </p:nvPr>
        </p:nvGraphicFramePr>
        <p:xfrm>
          <a:off x="1856933" y="1406769"/>
          <a:ext cx="8693835" cy="472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B78F4E03-10A4-4630-9732-975407DE0DE5}" type="slidenum">
              <a:rPr lang="ru-RU" smtClean="0"/>
              <a:t>33</a:t>
            </a:fld>
            <a:endParaRPr lang="ru-RU"/>
          </a:p>
        </p:txBody>
      </p:sp>
    </p:spTree>
    <p:extLst>
      <p:ext uri="{BB962C8B-B14F-4D97-AF65-F5344CB8AC3E}">
        <p14:creationId xmlns:p14="http://schemas.microsoft.com/office/powerpoint/2010/main" val="3290113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0242" y="646479"/>
            <a:ext cx="10515600" cy="816561"/>
          </a:xfrm>
        </p:spPr>
        <p:txBody>
          <a:bodyPr>
            <a:normAutofit/>
          </a:bodyPr>
          <a:lstStyle/>
          <a:p>
            <a:pPr algn="ctr"/>
            <a:r>
              <a:rPr lang="ru-RU" sz="3200" b="1" dirty="0"/>
              <a:t>Методы обработки информации, получаемой от экспертов</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272257017"/>
              </p:ext>
            </p:extLst>
          </p:nvPr>
        </p:nvGraphicFramePr>
        <p:xfrm>
          <a:off x="528711" y="1603399"/>
          <a:ext cx="10978662" cy="4079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B78F4E03-10A4-4630-9732-975407DE0DE5}" type="slidenum">
              <a:rPr lang="ru-RU" smtClean="0"/>
              <a:t>34</a:t>
            </a:fld>
            <a:endParaRPr lang="ru-RU"/>
          </a:p>
        </p:txBody>
      </p:sp>
    </p:spTree>
    <p:extLst>
      <p:ext uri="{BB962C8B-B14F-4D97-AF65-F5344CB8AC3E}">
        <p14:creationId xmlns:p14="http://schemas.microsoft.com/office/powerpoint/2010/main" val="3111468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b="1" dirty="0"/>
              <a:t>Получение обобщённой экспертной оценки</a:t>
            </a:r>
            <a:br>
              <a:rPr lang="ru-RU" sz="4000" b="1" dirty="0"/>
            </a:br>
            <a:r>
              <a:rPr lang="ru-RU" sz="4000" b="1" dirty="0"/>
              <a:t>в порядковой шкале</a:t>
            </a:r>
          </a:p>
        </p:txBody>
      </p:sp>
      <p:sp>
        <p:nvSpPr>
          <p:cNvPr id="3" name="Объект 2"/>
          <p:cNvSpPr>
            <a:spLocks noGrp="1"/>
          </p:cNvSpPr>
          <p:nvPr>
            <p:ph idx="1"/>
          </p:nvPr>
        </p:nvSpPr>
        <p:spPr/>
        <p:txBody>
          <a:bodyPr>
            <a:normAutofit fontScale="92500" lnSpcReduction="10000"/>
          </a:bodyPr>
          <a:lstStyle/>
          <a:p>
            <a:pPr marL="0" indent="0" algn="ctr">
              <a:buNone/>
            </a:pPr>
            <a:r>
              <a:rPr lang="ru-RU" sz="3200" b="1" dirty="0">
                <a:solidFill>
                  <a:srgbClr val="7030A0"/>
                </a:solidFill>
              </a:rPr>
              <a:t>Метод сумм рангов</a:t>
            </a:r>
          </a:p>
          <a:p>
            <a:pPr marL="0" indent="0" algn="just">
              <a:buNone/>
            </a:pPr>
            <a:r>
              <a:rPr lang="ru-RU" dirty="0"/>
              <a:t>Этот способ заключается в ранжировании объектов по величинам сумм рангов, полученных каждым объектом от всех экспертов. </a:t>
            </a:r>
            <a:r>
              <a:rPr lang="ru-RU" dirty="0" err="1"/>
              <a:t>Ранжировки</a:t>
            </a:r>
            <a:r>
              <a:rPr lang="ru-RU" dirty="0"/>
              <a:t> всех экспертов должны быть стандартизированными.</a:t>
            </a:r>
          </a:p>
          <a:p>
            <a:pPr marL="0" indent="0" algn="just">
              <a:buNone/>
            </a:pPr>
            <a:endParaRPr lang="ru-RU" dirty="0"/>
          </a:p>
          <a:p>
            <a:pPr marL="0" indent="0" algn="just">
              <a:buNone/>
            </a:pPr>
            <a:r>
              <a:rPr lang="ru-RU" dirty="0"/>
              <a:t>Данный способ является корректной процедурой только при условии, что ранги назначаются как места объектов в виде натуральных чисел от 1 до </a:t>
            </a:r>
            <a:r>
              <a:rPr lang="en-US" dirty="0"/>
              <a:t>N (</a:t>
            </a:r>
            <a:r>
              <a:rPr lang="ru-RU" dirty="0"/>
              <a:t>число объектов). Если назначать ранги произвольным образом, как числа в шкале порядка, то сумма рангов не сохраняет условие монотонности преобразования, и в этом случае нужно использовать </a:t>
            </a:r>
            <a:r>
              <a:rPr lang="ru-RU" b="1" i="1" dirty="0">
                <a:solidFill>
                  <a:srgbClr val="7030A0"/>
                </a:solidFill>
              </a:rPr>
              <a:t>метод нормированного ранга</a:t>
            </a:r>
            <a:r>
              <a:rPr lang="ru-RU" dirty="0"/>
              <a:t>, рассматриваемый далее.</a:t>
            </a:r>
          </a:p>
        </p:txBody>
      </p:sp>
      <p:sp>
        <p:nvSpPr>
          <p:cNvPr id="4" name="Номер слайда 3"/>
          <p:cNvSpPr>
            <a:spLocks noGrp="1"/>
          </p:cNvSpPr>
          <p:nvPr>
            <p:ph type="sldNum" sz="quarter" idx="12"/>
          </p:nvPr>
        </p:nvSpPr>
        <p:spPr/>
        <p:txBody>
          <a:bodyPr/>
          <a:lstStyle/>
          <a:p>
            <a:fld id="{B78F4E03-10A4-4630-9732-975407DE0DE5}" type="slidenum">
              <a:rPr lang="ru-RU" smtClean="0"/>
              <a:t>35</a:t>
            </a:fld>
            <a:endParaRPr lang="ru-RU"/>
          </a:p>
        </p:txBody>
      </p:sp>
    </p:spTree>
    <p:extLst>
      <p:ext uri="{BB962C8B-B14F-4D97-AF65-F5344CB8AC3E}">
        <p14:creationId xmlns:p14="http://schemas.microsoft.com/office/powerpoint/2010/main" val="1101486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200" b="1" dirty="0">
                <a:solidFill>
                  <a:srgbClr val="7030A0"/>
                </a:solidFill>
              </a:rPr>
              <a:t>Метод нормированного ранга</a:t>
            </a:r>
          </a:p>
        </p:txBody>
      </p:sp>
      <p:sp>
        <p:nvSpPr>
          <p:cNvPr id="3" name="Объект 2"/>
          <p:cNvSpPr>
            <a:spLocks noGrp="1"/>
          </p:cNvSpPr>
          <p:nvPr>
            <p:ph idx="1"/>
          </p:nvPr>
        </p:nvSpPr>
        <p:spPr>
          <a:xfrm>
            <a:off x="838200" y="1530204"/>
            <a:ext cx="10515600" cy="4351338"/>
          </a:xfrm>
        </p:spPr>
        <p:txBody>
          <a:bodyPr/>
          <a:lstStyle/>
          <a:p>
            <a:pPr marL="0" indent="0">
              <a:buNone/>
            </a:pPr>
            <a:r>
              <a:rPr lang="ru-RU" dirty="0"/>
              <a:t>Каждый эксперт может иметь свою систему предпочтений. Расчёты по методу производятся по следующим формулам:</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36</a:t>
            </a:fld>
            <a:endParaRPr lang="ru-RU"/>
          </a:p>
        </p:txBody>
      </p:sp>
      <p:pic>
        <p:nvPicPr>
          <p:cNvPr id="5" name="Рисунок 4"/>
          <p:cNvPicPr>
            <a:picLocks noChangeAspect="1"/>
          </p:cNvPicPr>
          <p:nvPr/>
        </p:nvPicPr>
        <p:blipFill>
          <a:blip r:embed="rId2"/>
          <a:stretch>
            <a:fillRect/>
          </a:stretch>
        </p:blipFill>
        <p:spPr>
          <a:xfrm>
            <a:off x="838200" y="2332991"/>
            <a:ext cx="10753008" cy="4023359"/>
          </a:xfrm>
          <a:prstGeom prst="rect">
            <a:avLst/>
          </a:prstGeom>
        </p:spPr>
      </p:pic>
    </p:spTree>
    <p:extLst>
      <p:ext uri="{BB962C8B-B14F-4D97-AF65-F5344CB8AC3E}">
        <p14:creationId xmlns:p14="http://schemas.microsoft.com/office/powerpoint/2010/main" val="2714882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4000" b="1" dirty="0">
                <a:solidFill>
                  <a:prstClr val="black"/>
                </a:solidFill>
              </a:rPr>
              <a:t>Получение обобщённой экспертной оценки</a:t>
            </a:r>
            <a:br>
              <a:rPr lang="ru-RU" sz="4000" b="1" dirty="0">
                <a:solidFill>
                  <a:prstClr val="black"/>
                </a:solidFill>
              </a:rPr>
            </a:br>
            <a:r>
              <a:rPr lang="ru-RU" sz="4000" b="1" dirty="0">
                <a:solidFill>
                  <a:prstClr val="black"/>
                </a:solidFill>
              </a:rPr>
              <a:t>в интервальной шкале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5"/>
                <a:ext cx="10515600" cy="4378227"/>
              </a:xfrm>
            </p:spPr>
            <p:txBody>
              <a:bodyPr>
                <a:normAutofit lnSpcReduction="10000"/>
              </a:bodyPr>
              <a:lstStyle/>
              <a:p>
                <a:pPr marL="0" indent="0" algn="ctr">
                  <a:buNone/>
                </a:pPr>
                <a:r>
                  <a:rPr lang="ru-RU" b="1" dirty="0">
                    <a:solidFill>
                      <a:srgbClr val="7030A0"/>
                    </a:solidFill>
                  </a:rPr>
                  <a:t>Расчёт групповой экспертной оценки и вектора компетентности экспертов на основе минимизации отклонения индивидуального суждения эксперта от </a:t>
                </a:r>
                <a:r>
                  <a:rPr lang="ru-RU" b="1" dirty="0" err="1">
                    <a:solidFill>
                      <a:srgbClr val="7030A0"/>
                    </a:solidFill>
                  </a:rPr>
                  <a:t>среднегруппового</a:t>
                </a:r>
                <a:r>
                  <a:rPr lang="ru-RU" b="1" dirty="0">
                    <a:solidFill>
                      <a:srgbClr val="7030A0"/>
                    </a:solidFill>
                  </a:rPr>
                  <a:t> результата</a:t>
                </a:r>
              </a:p>
              <a:p>
                <a:pPr marL="0" indent="0" algn="ctr">
                  <a:buNone/>
                </a:pPr>
                <a14:m>
                  <m:oMathPara xmlns:m="http://schemas.openxmlformats.org/officeDocument/2006/math">
                    <m:oMathParaPr>
                      <m:jc m:val="centerGroup"/>
                    </m:oMathParaPr>
                    <m:oMath xmlns:m="http://schemas.openxmlformats.org/officeDocument/2006/math">
                      <m:sSub>
                        <m:sSubPr>
                          <m:ctrlPr>
                            <a:rPr lang="ru-RU"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𝑙</m:t>
                          </m:r>
                        </m:sup>
                        <m:e>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𝑚</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h</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𝑖𝑗</m:t>
                                  </m:r>
                                </m:sub>
                                <m:sup>
                                  <m:r>
                                    <a:rPr lang="en-US" b="0" i="1" smtClean="0">
                                      <a:solidFill>
                                        <a:schemeClr val="tx1"/>
                                      </a:solidFill>
                                      <a:latin typeface="Cambria Math" panose="02040503050406030204" pitchFamily="18" charset="0"/>
                                    </a:rPr>
                                    <m:t>h</m:t>
                                  </m:r>
                                </m:sup>
                              </m:sSubSup>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𝑛</m:t>
                                  </m:r>
                                </m:e>
                              </m:acc>
                            </m:e>
                          </m:nary>
                        </m:e>
                      </m:nary>
                      <m:r>
                        <a:rPr lang="en-US" b="0" i="0" smtClean="0">
                          <a:solidFill>
                            <a:schemeClr val="tx1"/>
                          </a:solidFill>
                          <a:latin typeface="Cambria Math" panose="02040503050406030204" pitchFamily="18" charset="0"/>
                        </a:rPr>
                        <m:t>, </m:t>
                      </m:r>
                    </m:oMath>
                  </m:oMathPara>
                </a14:m>
                <a:endParaRPr lang="en-US" b="0" dirty="0">
                  <a:solidFill>
                    <a:schemeClr val="tx1"/>
                  </a:solidFill>
                </a:endParaRPr>
              </a:p>
              <a:p>
                <a:pPr marL="0" indent="0" algn="just">
                  <a:buNone/>
                </a:pPr>
                <a:r>
                  <a:rPr lang="ru-RU" dirty="0"/>
                  <a:t>где </a:t>
                </a:r>
                <a:r>
                  <a:rPr lang="en-US" dirty="0"/>
                  <a:t>	</a:t>
                </a:r>
                <a14:m>
                  <m:oMath xmlns:m="http://schemas.openxmlformats.org/officeDocument/2006/math">
                    <m:sSubSup>
                      <m:sSubSupPr>
                        <m:ctrlPr>
                          <a:rPr lang="ru-RU"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up>
                        <m:r>
                          <a:rPr lang="en-US" b="0" i="1" smtClean="0">
                            <a:latin typeface="Cambria Math" panose="02040503050406030204" pitchFamily="18" charset="0"/>
                          </a:rPr>
                          <m:t>h</m:t>
                        </m:r>
                      </m:sup>
                    </m:sSubSup>
                  </m:oMath>
                </a14:m>
                <a:r>
                  <a:rPr lang="en-US" dirty="0"/>
                  <a:t> - </a:t>
                </a:r>
                <a:r>
                  <a:rPr lang="ru-RU" dirty="0"/>
                  <a:t>числа или баллы;</a:t>
                </a:r>
              </a:p>
              <a:p>
                <a:pPr marL="0" indent="0" algn="just">
                  <a:buNone/>
                </a:pP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 </a:t>
                </a:r>
                <a:r>
                  <a:rPr lang="ru-RU" dirty="0"/>
                  <a:t>коэффициент компетентности экспертов;</a:t>
                </a:r>
              </a:p>
              <a:p>
                <a:pPr marL="0" indent="0" algn="just">
                  <a:buNone/>
                </a:pP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h</m:t>
                        </m:r>
                      </m:sub>
                    </m:sSub>
                  </m:oMath>
                </a14:m>
                <a:r>
                  <a:rPr lang="en-US" dirty="0"/>
                  <a:t>- </a:t>
                </a:r>
                <a:r>
                  <a:rPr lang="ru-RU" dirty="0"/>
                  <a:t>коэффициент весов показателей сравнения объектов;</a:t>
                </a:r>
              </a:p>
              <a:p>
                <a:pPr marL="0" indent="0" algn="just">
                  <a:buNone/>
                </a:pPr>
                <a:r>
                  <a:rPr lang="ru-RU" dirty="0"/>
                  <a:t>	</a:t>
                </a:r>
                <a14:m>
                  <m:oMath xmlns:m="http://schemas.openxmlformats.org/officeDocument/2006/math">
                    <m:nary>
                      <m:naryPr>
                        <m:chr m:val="∑"/>
                        <m:ctrlPr>
                          <a:rPr lang="ru-RU" i="1">
                            <a:latin typeface="Cambria Math" panose="02040503050406030204" pitchFamily="18" charset="0"/>
                          </a:rPr>
                        </m:ctrlPr>
                      </m:naryPr>
                      <m:sub>
                        <m:r>
                          <m:rPr>
                            <m:brk m:alnAt="23"/>
                          </m:rPr>
                          <a:rPr lang="en-US" i="1">
                            <a:latin typeface="Cambria Math" panose="02040503050406030204" pitchFamily="18" charset="0"/>
                          </a:rPr>
                          <m:t>h</m:t>
                        </m:r>
                        <m:r>
                          <a:rPr lang="en-US" i="1">
                            <a:latin typeface="Cambria Math" panose="02040503050406030204" pitchFamily="18" charset="0"/>
                          </a:rPr>
                          <m:t>=1</m:t>
                        </m:r>
                      </m:sub>
                      <m:sup>
                        <m:r>
                          <a:rPr lang="en-US" i="1">
                            <a:latin typeface="Cambria Math" panose="02040503050406030204" pitchFamily="18" charset="0"/>
                          </a:rPr>
                          <m:t>𝑙</m:t>
                        </m:r>
                      </m:sup>
                      <m:e>
                        <m:sSub>
                          <m:sSubPr>
                            <m:ctrlPr>
                              <a:rPr lang="ru-RU"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h</m:t>
                            </m:r>
                          </m:sub>
                        </m:sSub>
                        <m:r>
                          <a:rPr lang="en-US" i="1">
                            <a:latin typeface="Cambria Math" panose="02040503050406030204" pitchFamily="18" charset="0"/>
                          </a:rPr>
                          <m:t>=1</m:t>
                        </m:r>
                        <m:r>
                          <a:rPr lang="ru-RU" i="1">
                            <a:latin typeface="Cambria Math" panose="02040503050406030204" pitchFamily="18" charset="0"/>
                          </a:rPr>
                          <m:t>;   </m:t>
                        </m:r>
                        <m:nary>
                          <m:naryPr>
                            <m:chr m:val="∑"/>
                            <m:ctrlPr>
                              <a:rPr lang="ru-RU"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sSub>
                              <m:sSubPr>
                                <m:ctrlPr>
                                  <a:rPr lang="ru-RU"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r>
                              <a:rPr lang="en-US" i="1">
                                <a:latin typeface="Cambria Math" panose="02040503050406030204" pitchFamily="18" charset="0"/>
                              </a:rPr>
                              <m:t>=1</m:t>
                            </m:r>
                          </m:e>
                        </m:nary>
                      </m:e>
                    </m:nary>
                    <m:r>
                      <a:rPr lang="en-US">
                        <a:latin typeface="Cambria Math" panose="02040503050406030204" pitchFamily="18" charset="0"/>
                      </a:rPr>
                      <m:t>.</m:t>
                    </m:r>
                  </m:oMath>
                </a14:m>
                <a:endParaRPr lang="ru-RU" dirty="0"/>
              </a:p>
              <a:p>
                <a:pPr marL="0" indent="0" algn="just">
                  <a:buNone/>
                </a:pPr>
                <a:endParaRPr lang="en-US" dirty="0"/>
              </a:p>
              <a:p>
                <a:pPr marL="0" indent="0" algn="ctr">
                  <a:buNone/>
                </a:pPr>
                <a:endParaRPr lang="ru-RU" dirty="0">
                  <a:solidFill>
                    <a:srgbClr val="7030A0"/>
                  </a:solidFill>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5"/>
                <a:ext cx="10515600" cy="4378227"/>
              </a:xfrm>
              <a:blipFill>
                <a:blip r:embed="rId2"/>
                <a:stretch>
                  <a:fillRect l="-1217" t="-3060" r="-139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37</a:t>
            </a:fld>
            <a:endParaRPr lang="ru-RU"/>
          </a:p>
        </p:txBody>
      </p:sp>
    </p:spTree>
    <p:extLst>
      <p:ext uri="{BB962C8B-B14F-4D97-AF65-F5344CB8AC3E}">
        <p14:creationId xmlns:p14="http://schemas.microsoft.com/office/powerpoint/2010/main" val="1775388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351692"/>
                <a:ext cx="10515600" cy="6506307"/>
              </a:xfrm>
            </p:spPr>
            <p:txBody>
              <a:bodyPr>
                <a:normAutofit/>
              </a:bodyPr>
              <a:lstStyle/>
              <a:p>
                <a:pPr marL="0" indent="0" algn="just">
                  <a:buNone/>
                </a:pPr>
                <a:r>
                  <a:rPr lang="ru-RU" sz="2400" dirty="0"/>
                  <a:t>Величины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h</m:t>
                        </m:r>
                      </m:sub>
                    </m:sSub>
                  </m:oMath>
                </a14:m>
                <a:r>
                  <a:rPr lang="en-US" sz="2400" dirty="0"/>
                  <a:t> </a:t>
                </a:r>
                <a:r>
                  <a:rPr lang="ru-RU" sz="2400" dirty="0"/>
                  <a:t>могут быть получены экспертным путём: </a:t>
                </a:r>
                <a:endParaRPr lang="ru-RU" sz="24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h</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h𝑗</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𝑗</m:t>
                              </m:r>
                            </m:sub>
                          </m:sSub>
                        </m:e>
                      </m:nary>
                      <m:r>
                        <a:rPr lang="en-US" sz="2400" i="1">
                          <a:latin typeface="Cambria Math" panose="02040503050406030204" pitchFamily="18" charset="0"/>
                        </a:rPr>
                        <m:t>, </m:t>
                      </m:r>
                      <m:r>
                        <a:rPr lang="en-US" sz="2400" i="1">
                          <a:latin typeface="Cambria Math" panose="02040503050406030204" pitchFamily="18" charset="0"/>
                        </a:rPr>
                        <m:t>h</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1,</m:t>
                          </m:r>
                          <m:r>
                            <a:rPr lang="en-US" sz="2400" i="1">
                              <a:latin typeface="Cambria Math" panose="02040503050406030204" pitchFamily="18" charset="0"/>
                            </a:rPr>
                            <m:t>𝑙</m:t>
                          </m:r>
                          <m:r>
                            <a:rPr lang="en-US" sz="2400" i="1">
                              <a:latin typeface="Cambria Math" panose="02040503050406030204" pitchFamily="18" charset="0"/>
                            </a:rPr>
                            <m:t>,</m:t>
                          </m:r>
                        </m:e>
                      </m:acc>
                    </m:oMath>
                  </m:oMathPara>
                </a14:m>
                <a:endParaRPr lang="en-US" sz="2400" dirty="0"/>
              </a:p>
              <a:p>
                <a:pPr marL="0" indent="0" algn="just">
                  <a:buNone/>
                </a:pPr>
                <a:r>
                  <a:rPr lang="ru-RU" sz="2400" dirty="0"/>
                  <a:t>где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h𝑗</m:t>
                        </m:r>
                      </m:sub>
                    </m:sSub>
                  </m:oMath>
                </a14:m>
                <a:r>
                  <a:rPr lang="en-US" sz="2400" dirty="0"/>
                  <a:t>- </a:t>
                </a:r>
                <a:r>
                  <a:rPr lang="ru-RU" sz="2400" dirty="0"/>
                  <a:t>коэффициент веса </a:t>
                </a:r>
                <a:r>
                  <a:rPr lang="en-US" sz="2400" dirty="0"/>
                  <a:t>h-</a:t>
                </a:r>
                <a:r>
                  <a:rPr lang="ru-RU" sz="2400" dirty="0" err="1"/>
                  <a:t>го</a:t>
                </a:r>
                <a:r>
                  <a:rPr lang="ru-RU" sz="2400" dirty="0"/>
                  <a:t> показателя, устанавливаемый </a:t>
                </a:r>
                <a:r>
                  <a:rPr lang="en-US" sz="2400" dirty="0"/>
                  <a:t>j-</a:t>
                </a:r>
                <a:r>
                  <a:rPr lang="ru-RU" sz="2400" dirty="0"/>
                  <a:t>м экспертом.</a:t>
                </a:r>
              </a:p>
              <a:p>
                <a:pPr marL="0" indent="0" algn="just">
                  <a:buNone/>
                </a:pPr>
                <a:r>
                  <a:rPr lang="ru-RU" sz="2400" dirty="0"/>
                  <a:t>Коэффициенты компетентности экспертов вычисляются с помощью рекуррентной процедуры, основанной на корректировке коэффициентов компетентности в зависимости от степени согласованности оценок экспертов с групповой оценкой объектов:</a:t>
                </a:r>
              </a:p>
              <a:p>
                <a:pPr marL="0" indent="0" algn="just">
                  <a:buNone/>
                </a:pPr>
                <a14:m>
                  <m:oMathPara xmlns:m="http://schemas.openxmlformats.org/officeDocument/2006/math">
                    <m:oMathParaPr>
                      <m:jc m:val="centerGroup"/>
                    </m:oMathParaPr>
                    <m:oMath xmlns:m="http://schemas.openxmlformats.org/officeDocument/2006/math">
                      <m:sSubSup>
                        <m:sSubSupPr>
                          <m:ctrlPr>
                            <a:rPr lang="ru-RU"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𝑡</m:t>
                          </m:r>
                        </m:sup>
                      </m:sSubSup>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𝑘</m:t>
                              </m:r>
                            </m:e>
                            <m:sub>
                              <m:r>
                                <a:rPr lang="en-US" sz="2400" i="1">
                                  <a:latin typeface="Cambria Math" panose="02040503050406030204" pitchFamily="18" charset="0"/>
                                </a:rPr>
                                <m:t>𝑗</m:t>
                              </m:r>
                            </m:sub>
                            <m:sup>
                              <m:r>
                                <a:rPr lang="en-US" sz="2400" i="1">
                                  <a:latin typeface="Cambria Math" panose="02040503050406030204" pitchFamily="18" charset="0"/>
                                </a:rPr>
                                <m:t>𝑡</m:t>
                              </m:r>
                              <m:r>
                                <a:rPr lang="en-US" sz="2400" i="1">
                                  <a:latin typeface="Cambria Math" panose="02040503050406030204" pitchFamily="18" charset="0"/>
                                </a:rPr>
                                <m:t>−1</m:t>
                              </m:r>
                            </m:sup>
                          </m:sSubSup>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1,</m:t>
                              </m:r>
                              <m:r>
                                <a:rPr lang="en-US" sz="2400" i="1">
                                  <a:latin typeface="Cambria Math" panose="02040503050406030204" pitchFamily="18" charset="0"/>
                                </a:rPr>
                                <m:t>𝑛</m:t>
                              </m:r>
                            </m:e>
                          </m:acc>
                        </m:e>
                      </m:nary>
                      <m:r>
                        <a:rPr lang="ru-RU" sz="2400" b="0" i="1" smtClean="0">
                          <a:latin typeface="Cambria Math" panose="02040503050406030204" pitchFamily="18" charset="0"/>
                        </a:rPr>
                        <m:t>; </m:t>
                      </m:r>
                      <m:sSup>
                        <m:sSupPr>
                          <m:ctrlPr>
                            <a:rPr lang="ru-RU" sz="2400" i="1">
                              <a:latin typeface="Cambria Math" panose="02040503050406030204" pitchFamily="18" charset="0"/>
                            </a:rPr>
                          </m:ctrlPr>
                        </m:sSupPr>
                        <m:e>
                          <m:r>
                            <m:rPr>
                              <m:sty m:val="p"/>
                            </m:rPr>
                            <a:rPr lang="el-GR" sz="2400" i="1">
                              <a:latin typeface="Cambria Math" panose="02040503050406030204" pitchFamily="18" charset="0"/>
                            </a:rPr>
                            <m:t>λ</m:t>
                          </m:r>
                        </m:e>
                        <m:sup>
                          <m:r>
                            <a:rPr lang="en-US" sz="2400" i="1">
                              <a:latin typeface="Cambria Math" panose="02040503050406030204" pitchFamily="18" charset="0"/>
                            </a:rPr>
                            <m:t>𝑡</m:t>
                          </m:r>
                        </m:sup>
                      </m:sSup>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𝑡</m:t>
                                  </m:r>
                                </m:sup>
                              </m:sSubSup>
                              <m:r>
                                <a:rPr lang="en-US" sz="2400" i="1">
                                  <a:latin typeface="Cambria Math" panose="02040503050406030204" pitchFamily="18" charset="0"/>
                                </a:rPr>
                                <m:t>, </m:t>
                              </m:r>
                              <m:r>
                                <a:rPr lang="en-US" sz="2400" i="1">
                                  <a:latin typeface="Cambria Math" panose="02040503050406030204" pitchFamily="18" charset="0"/>
                                </a:rPr>
                                <m:t>𝑡</m:t>
                              </m:r>
                              <m:r>
                                <a:rPr lang="en-US" sz="2400" i="1">
                                  <a:latin typeface="Cambria Math" panose="02040503050406030204" pitchFamily="18" charset="0"/>
                                </a:rPr>
                                <m:t>=1, 2, 3,… </m:t>
                              </m:r>
                            </m:e>
                          </m:nary>
                        </m:e>
                      </m:nary>
                    </m:oMath>
                  </m:oMathPara>
                </a14:m>
                <a:endParaRPr lang="en-US" sz="2400" dirty="0"/>
              </a:p>
              <a:p>
                <a:pPr marL="0" indent="0" algn="just">
                  <a:buNone/>
                </a:pPr>
                <a14:m>
                  <m:oMathPara xmlns:m="http://schemas.openxmlformats.org/officeDocument/2006/math">
                    <m:oMathParaPr>
                      <m:jc m:val="centerGroup"/>
                    </m:oMathParaPr>
                    <m:oMath xmlns:m="http://schemas.openxmlformats.org/officeDocument/2006/math">
                      <m:sSubSup>
                        <m:sSubSupPr>
                          <m:ctrlPr>
                            <a:rPr lang="ru-RU" sz="2400" i="1">
                              <a:latin typeface="Cambria Math" panose="02040503050406030204" pitchFamily="18" charset="0"/>
                            </a:rPr>
                          </m:ctrlPr>
                        </m:sSubSupPr>
                        <m:e>
                          <m:r>
                            <a:rPr lang="en-US" sz="2400" i="1">
                              <a:latin typeface="Cambria Math" panose="02040503050406030204" pitchFamily="18" charset="0"/>
                            </a:rPr>
                            <m:t>𝑘</m:t>
                          </m:r>
                        </m:e>
                        <m:sub>
                          <m:r>
                            <a:rPr lang="en-US" sz="2400" i="1">
                              <a:latin typeface="Cambria Math" panose="02040503050406030204" pitchFamily="18" charset="0"/>
                            </a:rPr>
                            <m:t>𝑗</m:t>
                          </m:r>
                        </m:sub>
                        <m:sup>
                          <m:r>
                            <a:rPr lang="en-US" sz="2400" i="1">
                              <a:latin typeface="Cambria Math" panose="02040503050406030204" pitchFamily="18" charset="0"/>
                            </a:rPr>
                            <m:t>𝑡</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r>
                                <m:rPr>
                                  <m:sty m:val="p"/>
                                </m:rPr>
                                <a:rPr lang="el-GR" sz="2400" i="1">
                                  <a:latin typeface="Cambria Math" panose="02040503050406030204" pitchFamily="18" charset="0"/>
                                </a:rPr>
                                <m:t>λ</m:t>
                              </m:r>
                            </m:e>
                            <m:sup>
                              <m:r>
                                <a:rPr lang="en-US" sz="2400" i="1">
                                  <a:latin typeface="Cambria Math" panose="02040503050406030204" pitchFamily="18" charset="0"/>
                                </a:rPr>
                                <m:t>𝑡</m:t>
                              </m:r>
                            </m:sup>
                          </m:sSup>
                        </m:den>
                      </m:f>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𝑖𝑗</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𝑡</m:t>
                              </m:r>
                            </m:sup>
                          </m:sSubSup>
                        </m:e>
                      </m:nary>
                      <m:r>
                        <a:rPr lang="en-US" sz="2400" i="1">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𝑚</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𝑘</m:t>
                              </m:r>
                            </m:e>
                            <m:sub>
                              <m:r>
                                <a:rPr lang="en-US" sz="2400" i="1">
                                  <a:latin typeface="Cambria Math" panose="02040503050406030204" pitchFamily="18" charset="0"/>
                                </a:rPr>
                                <m:t>𝑗</m:t>
                              </m:r>
                            </m:sub>
                            <m:sup>
                              <m:r>
                                <a:rPr lang="en-US" sz="2400" i="1">
                                  <a:latin typeface="Cambria Math" panose="02040503050406030204" pitchFamily="18" charset="0"/>
                                </a:rPr>
                                <m:t>𝑡</m:t>
                              </m:r>
                            </m:sup>
                          </m:sSubSup>
                          <m:r>
                            <a:rPr lang="ru-RU" sz="2400" b="0" i="1" smtClean="0">
                              <a:latin typeface="Cambria Math" panose="02040503050406030204" pitchFamily="18" charset="0"/>
                            </a:rPr>
                            <m:t>=1</m:t>
                          </m:r>
                        </m:e>
                      </m:nary>
                      <m:r>
                        <a:rPr lang="en-US" sz="2400" i="1">
                          <a:latin typeface="Cambria Math" panose="02040503050406030204" pitchFamily="18" charset="0"/>
                        </a:rPr>
                        <m:t>,</m:t>
                      </m:r>
                      <m:r>
                        <a:rPr lang="ru-RU" sz="2400" b="0" i="1" smtClean="0">
                          <a:latin typeface="Cambria Math" panose="02040503050406030204" pitchFamily="18" charset="0"/>
                        </a:rPr>
                        <m:t>   </m:t>
                      </m:r>
                      <m:r>
                        <a:rPr lang="en-US" sz="2400" i="1">
                          <a:latin typeface="Cambria Math" panose="02040503050406030204" pitchFamily="18" charset="0"/>
                        </a:rPr>
                        <m:t>𝑗</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1,</m:t>
                          </m:r>
                          <m:r>
                            <a:rPr lang="en-US" sz="2400" i="1">
                              <a:latin typeface="Cambria Math" panose="02040503050406030204" pitchFamily="18" charset="0"/>
                            </a:rPr>
                            <m:t>𝑚</m:t>
                          </m:r>
                          <m:r>
                            <a:rPr lang="en-US" sz="2400" i="1">
                              <a:latin typeface="Cambria Math" panose="02040503050406030204" pitchFamily="18" charset="0"/>
                            </a:rPr>
                            <m:t>.</m:t>
                          </m:r>
                        </m:e>
                      </m:acc>
                    </m:oMath>
                  </m:oMathPara>
                </a14:m>
                <a:endParaRPr lang="ru-RU" sz="2400" dirty="0"/>
              </a:p>
              <a:p>
                <a:pPr marL="0" indent="0" algn="just">
                  <a:buNone/>
                </a:pPr>
                <a:r>
                  <a:rPr lang="ru-RU" sz="2400" dirty="0"/>
                  <a:t>При </a:t>
                </a:r>
                <a:r>
                  <a:rPr lang="en-US" sz="2400" dirty="0"/>
                  <a:t>t=1</a:t>
                </a:r>
                <a:r>
                  <a:rPr lang="ru-RU" sz="2400" dirty="0"/>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𝑗</m:t>
                        </m:r>
                      </m:sub>
                    </m:sSub>
                    <m:r>
                      <a:rPr lang="en-US" sz="2400" i="1">
                        <a:latin typeface="Cambria Math" panose="02040503050406030204" pitchFamily="18" charset="0"/>
                      </a:rPr>
                      <m:t>=</m:t>
                    </m:r>
                    <m:r>
                      <a:rPr lang="ru-RU"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i="1">
                        <a:latin typeface="Cambria Math" panose="02040503050406030204" pitchFamily="18" charset="0"/>
                      </a:rPr>
                      <m:t>,</m:t>
                    </m:r>
                  </m:oMath>
                </a14:m>
                <a:r>
                  <a:rPr lang="ru-RU" sz="2400" dirty="0"/>
                  <a:t> то есть компетентность экспертов сначала принимается равной. Процедура вычисления </a:t>
                </a:r>
                <a14:m>
                  <m:oMath xmlns:m="http://schemas.openxmlformats.org/officeDocument/2006/math">
                    <m:sSubSup>
                      <m:sSubSupPr>
                        <m:ctrlPr>
                          <a:rPr lang="ru-RU"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𝑡</m:t>
                        </m:r>
                      </m:sup>
                    </m:sSubSup>
                  </m:oMath>
                </a14:m>
                <a:r>
                  <a:rPr lang="en-US" sz="2400" dirty="0"/>
                  <a:t> </a:t>
                </a:r>
                <a:r>
                  <a:rPr lang="ru-RU" sz="2400" dirty="0"/>
                  <a:t>осуществляется до тех пор, пока их значения не стабилизируются.</a:t>
                </a:r>
                <a:endParaRPr lang="en-US" sz="2400" dirty="0"/>
              </a:p>
              <a:p>
                <a:pPr marL="0" indent="0" algn="just">
                  <a:buNone/>
                </a:pPr>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351692"/>
                <a:ext cx="10515600" cy="6506307"/>
              </a:xfrm>
              <a:blipFill>
                <a:blip r:embed="rId2"/>
                <a:stretch>
                  <a:fillRect l="-928" t="-1312" r="-87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38</a:t>
            </a:fld>
            <a:endParaRPr lang="ru-RU"/>
          </a:p>
        </p:txBody>
      </p:sp>
    </p:spTree>
    <p:extLst>
      <p:ext uri="{BB962C8B-B14F-4D97-AF65-F5344CB8AC3E}">
        <p14:creationId xmlns:p14="http://schemas.microsoft.com/office/powerpoint/2010/main" val="2600607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981245"/>
                <a:ext cx="10515600" cy="5375105"/>
              </a:xfrm>
            </p:spPr>
            <p:txBody>
              <a:bodyPr/>
              <a:lstStyle/>
              <a:p>
                <a:pPr marL="0" indent="0">
                  <a:buNone/>
                </a:pPr>
                <a:r>
                  <a:rPr lang="ru-RU" sz="1800" b="1" i="1" dirty="0">
                    <a:latin typeface="Times New Roman" panose="02020603050405020304" pitchFamily="18" charset="0"/>
                    <a:cs typeface="Times New Roman" panose="02020603050405020304" pitchFamily="18" charset="0"/>
                  </a:rPr>
                  <a:t>Пример.</a:t>
                </a:r>
                <a:r>
                  <a:rPr lang="ru-RU" sz="1800" dirty="0">
                    <a:latin typeface="Times New Roman" panose="02020603050405020304" pitchFamily="18" charset="0"/>
                    <a:cs typeface="Times New Roman" panose="02020603050405020304" pitchFamily="18" charset="0"/>
                  </a:rPr>
                  <a:t> Пусть 5 экспертов (</a:t>
                </a:r>
                <a:r>
                  <a:rPr lang="en-US" sz="1800" dirty="0">
                    <a:latin typeface="Times New Roman" panose="02020603050405020304" pitchFamily="18" charset="0"/>
                    <a:cs typeface="Times New Roman" panose="02020603050405020304" pitchFamily="18" charset="0"/>
                  </a:rPr>
                  <a:t>n=5) </a:t>
                </a:r>
                <a:r>
                  <a:rPr lang="ru-RU" sz="1800" dirty="0">
                    <a:latin typeface="Times New Roman" panose="02020603050405020304" pitchFamily="18" charset="0"/>
                    <a:cs typeface="Times New Roman" panose="02020603050405020304" pitchFamily="18" charset="0"/>
                  </a:rPr>
                  <a:t>оценили два объекта </a:t>
                </a:r>
                <a:r>
                  <a:rPr lang="en-US" sz="1800" dirty="0">
                    <a:latin typeface="Times New Roman" panose="02020603050405020304" pitchFamily="18" charset="0"/>
                    <a:cs typeface="Times New Roman" panose="02020603050405020304" pitchFamily="18" charset="0"/>
                  </a:rPr>
                  <a:t>(m=2)</a:t>
                </a:r>
                <a:r>
                  <a:rPr lang="ru-RU" sz="1800" dirty="0">
                    <a:latin typeface="Times New Roman" panose="02020603050405020304" pitchFamily="18" charset="0"/>
                    <a:cs typeface="Times New Roman" panose="02020603050405020304" pitchFamily="18" charset="0"/>
                  </a:rPr>
                  <a:t>:</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r>
                  <a:rPr lang="ru-RU" sz="20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Проведём вычисление групповых оценок и коэффициентов компетентности. Средние оценки объектов первого приближения (при </a:t>
                </a:r>
                <a:r>
                  <a:rPr lang="en-US" sz="1800" dirty="0">
                    <a:latin typeface="Times New Roman" panose="02020603050405020304" pitchFamily="18" charset="0"/>
                    <a:cs typeface="Times New Roman" panose="02020603050405020304" pitchFamily="18" charset="0"/>
                  </a:rPr>
                  <a:t>t=1)</a:t>
                </a:r>
                <a:r>
                  <a:rPr lang="ru-RU" sz="1800" dirty="0">
                    <a:latin typeface="Times New Roman" panose="02020603050405020304" pitchFamily="18" charset="0"/>
                    <a:cs typeface="Times New Roman" panose="02020603050405020304" pitchFamily="18" charset="0"/>
                  </a:rPr>
                  <a:t> равны:</a:t>
                </a:r>
                <a14:m>
                  <m:oMath xmlns:m="http://schemas.openxmlformats.org/officeDocument/2006/math">
                    <m:r>
                      <a:rPr lang="ru-RU" sz="1800" b="0" i="0" smtClean="0">
                        <a:latin typeface="Cambria Math" panose="02040503050406030204" pitchFamily="18" charset="0"/>
                        <a:cs typeface="Times New Roman" panose="02020603050405020304" pitchFamily="18" charset="0"/>
                      </a:rPr>
                      <m:t> </m:t>
                    </m:r>
                    <m:sSubSup>
                      <m:sSubSupPr>
                        <m:ctrlPr>
                          <a:rPr lang="ru-RU" sz="180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1</m:t>
                        </m:r>
                      </m:sup>
                    </m:sSubSup>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5</m:t>
                        </m:r>
                      </m:den>
                    </m:f>
                    <m:r>
                      <a:rPr lang="en-US" sz="1800" b="0" i="1" smtClean="0">
                        <a:latin typeface="Cambria Math" panose="02040503050406030204" pitchFamily="18" charset="0"/>
                        <a:cs typeface="Times New Roman" panose="02020603050405020304" pitchFamily="18" charset="0"/>
                      </a:rPr>
                      <m:t>(0,2+0,6+0,5+0,3+0,1</m:t>
                    </m:r>
                  </m:oMath>
                </a14:m>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=0,34</a:t>
                </a:r>
                <a:r>
                  <a:rPr lang="ru-RU" sz="1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ru-RU" sz="180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2</m:t>
                        </m:r>
                      </m:sub>
                      <m:sup>
                        <m:r>
                          <a:rPr lang="en-US" sz="1800" b="0" i="1" smtClean="0">
                            <a:latin typeface="Cambria Math" panose="02040503050406030204" pitchFamily="18" charset="0"/>
                            <a:cs typeface="Times New Roman" panose="02020603050405020304" pitchFamily="18" charset="0"/>
                          </a:rPr>
                          <m:t>1</m:t>
                        </m:r>
                      </m:sup>
                    </m:sSubSup>
                    <m:r>
                      <a:rPr lang="en-US" sz="1800" b="0" i="1" smtClean="0">
                        <a:latin typeface="Cambria Math" panose="02040503050406030204" pitchFamily="18" charset="0"/>
                        <a:cs typeface="Times New Roman" panose="02020603050405020304" pitchFamily="18" charset="0"/>
                      </a:rPr>
                      <m:t>=0,66.</m:t>
                    </m:r>
                  </m:oMath>
                </a14:m>
                <a:endParaRPr lang="en-US" sz="1800" b="0" dirty="0">
                  <a:latin typeface="Times New Roman" panose="02020603050405020304" pitchFamily="18" charset="0"/>
                  <a:cs typeface="Times New Roman" panose="02020603050405020304" pitchFamily="18" charset="0"/>
                </a:endParaRPr>
              </a:p>
              <a:p>
                <a:pPr marL="0" indent="0">
                  <a:buNone/>
                </a:pPr>
                <a:r>
                  <a:rPr lang="ru-RU" sz="1800" dirty="0">
                    <a:latin typeface="Times New Roman" panose="02020603050405020304" pitchFamily="18" charset="0"/>
                    <a:cs typeface="Times New Roman" panose="02020603050405020304" pitchFamily="18" charset="0"/>
                  </a:rPr>
                  <a:t>Вычислим нормировочный коэффициент - величину </a:t>
                </a:r>
                <a14:m>
                  <m:oMath xmlns:m="http://schemas.openxmlformats.org/officeDocument/2006/math">
                    <m:sSup>
                      <m:sSupPr>
                        <m:ctrlPr>
                          <a:rPr lang="ru-RU" sz="1800" i="1" smtClean="0">
                            <a:latin typeface="Cambria Math" panose="02040503050406030204" pitchFamily="18" charset="0"/>
                            <a:cs typeface="Times New Roman" panose="02020603050405020304" pitchFamily="18" charset="0"/>
                          </a:rPr>
                        </m:ctrlPr>
                      </m:sSupPr>
                      <m:e>
                        <m:r>
                          <m:rPr>
                            <m:sty m:val="p"/>
                          </m:rPr>
                          <a:rPr lang="el-GR" sz="1800" i="1" smtClean="0">
                            <a:latin typeface="Cambria Math" panose="02040503050406030204" pitchFamily="18" charset="0"/>
                            <a:cs typeface="Times New Roman" panose="02020603050405020304" pitchFamily="18" charset="0"/>
                          </a:rPr>
                          <m:t>λ</m:t>
                        </m:r>
                      </m:e>
                      <m:sup>
                        <m:r>
                          <a:rPr lang="ru-RU" sz="1800" b="0" i="1" smtClean="0">
                            <a:latin typeface="Cambria Math" panose="02040503050406030204" pitchFamily="18" charset="0"/>
                            <a:cs typeface="Times New Roman" panose="02020603050405020304" pitchFamily="18" charset="0"/>
                          </a:rPr>
                          <m:t>1</m:t>
                        </m:r>
                      </m:sup>
                    </m:sSup>
                    <m:r>
                      <a:rPr lang="ru-RU" sz="1800" b="0" i="1" smtClean="0">
                        <a:latin typeface="Cambria Math" panose="02040503050406030204" pitchFamily="18" charset="0"/>
                        <a:cs typeface="Times New Roman" panose="02020603050405020304" pitchFamily="18" charset="0"/>
                      </a:rPr>
                      <m:t>=0,34∗1,7+0,66∗3,3=2,756.</m:t>
                    </m:r>
                  </m:oMath>
                </a14:m>
                <a:r>
                  <a:rPr lang="ru-RU" sz="1800" dirty="0">
                    <a:latin typeface="Times New Roman" panose="02020603050405020304" pitchFamily="18" charset="0"/>
                    <a:cs typeface="Times New Roman" panose="02020603050405020304" pitchFamily="18" charset="0"/>
                  </a:rPr>
                  <a:t> Отсюда получаем коэффициенты компетентности: </a:t>
                </a:r>
                <a14:m>
                  <m:oMath xmlns:m="http://schemas.openxmlformats.org/officeDocument/2006/math">
                    <m:sSubSup>
                      <m:sSubSupPr>
                        <m:ctrlPr>
                          <a:rPr lang="ru-RU" sz="180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cs typeface="Times New Roman" panose="02020603050405020304" pitchFamily="18" charset="0"/>
                          </a:rPr>
                          <m:t>𝑘</m:t>
                        </m:r>
                      </m:e>
                      <m:sub>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1</m:t>
                        </m:r>
                      </m:sup>
                    </m:sSubSup>
                    <m:r>
                      <a:rPr lang="en-US" sz="1800" b="0" i="1" smtClean="0">
                        <a:latin typeface="Cambria Math" panose="02040503050406030204" pitchFamily="18" charset="0"/>
                        <a:cs typeface="Times New Roman" panose="02020603050405020304" pitchFamily="18" charset="0"/>
                      </a:rPr>
                      <m:t>=</m:t>
                    </m:r>
                    <m:d>
                      <m:dPr>
                        <m:ctrlPr>
                          <a:rPr lang="en-US" sz="1800" b="0" i="1" smtClean="0">
                            <a:latin typeface="Cambria Math" panose="02040503050406030204" pitchFamily="18" charset="0"/>
                            <a:cs typeface="Times New Roman" panose="02020603050405020304" pitchFamily="18" charset="0"/>
                          </a:rPr>
                        </m:ctrlPr>
                      </m:dPr>
                      <m:e>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2,756</m:t>
                            </m:r>
                          </m:den>
                        </m:f>
                      </m:e>
                    </m:d>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0,2∗0,34+0,8∗0,66</m:t>
                        </m:r>
                      </m:e>
                    </m:d>
                    <m:r>
                      <a:rPr lang="en-US" sz="1800" b="0" i="1" smtClean="0">
                        <a:latin typeface="Cambria Math" panose="02040503050406030204" pitchFamily="18" charset="0"/>
                        <a:cs typeface="Times New Roman" panose="02020603050405020304" pitchFamily="18" charset="0"/>
                      </a:rPr>
                      <m:t>=0,2163</m:t>
                    </m:r>
                    <m:r>
                      <a:rPr lang="ru-RU" sz="1800" b="0" i="1" smtClean="0">
                        <a:latin typeface="Cambria Math" panose="02040503050406030204" pitchFamily="18" charset="0"/>
                        <a:cs typeface="Times New Roman" panose="02020603050405020304" pitchFamily="18" charset="0"/>
                      </a:rPr>
                      <m:t>; </m:t>
                    </m:r>
                    <m:sSubSup>
                      <m:sSubSupPr>
                        <m:ctrlPr>
                          <a:rPr lang="ru-RU" sz="1800" i="1">
                            <a:latin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cs typeface="Times New Roman" panose="02020603050405020304" pitchFamily="18" charset="0"/>
                          </a:rPr>
                          <m:t>𝑘</m:t>
                        </m:r>
                      </m:e>
                      <m:sub>
                        <m:r>
                          <a:rPr lang="en-US" sz="1800" b="0" i="1" smtClean="0">
                            <a:latin typeface="Cambria Math" panose="02040503050406030204" pitchFamily="18" charset="0"/>
                            <a:cs typeface="Times New Roman" panose="02020603050405020304" pitchFamily="18" charset="0"/>
                          </a:rPr>
                          <m:t>2</m:t>
                        </m:r>
                      </m:sub>
                      <m:sup>
                        <m:r>
                          <a:rPr lang="en-US" sz="1800" i="1">
                            <a:latin typeface="Cambria Math" panose="02040503050406030204" pitchFamily="18" charset="0"/>
                            <a:cs typeface="Times New Roman" panose="02020603050405020304" pitchFamily="18" charset="0"/>
                          </a:rPr>
                          <m:t>1</m:t>
                        </m:r>
                      </m:sup>
                    </m:sSubSup>
                  </m:oMath>
                </a14:m>
                <a:r>
                  <a:rPr lang="en-US" sz="1800" dirty="0">
                    <a:latin typeface="Times New Roman" panose="02020603050405020304" pitchFamily="18" charset="0"/>
                    <a:cs typeface="Times New Roman" panose="02020603050405020304" pitchFamily="18" charset="0"/>
                  </a:rPr>
                  <a:t>=0,1698</a:t>
                </a:r>
                <a:r>
                  <a:rPr lang="ru-RU" sz="1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ru-RU" sz="1800" i="1">
                            <a:latin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cs typeface="Times New Roman" panose="02020603050405020304" pitchFamily="18" charset="0"/>
                          </a:rPr>
                          <m:t>𝑘</m:t>
                        </m:r>
                      </m:e>
                      <m:sub>
                        <m:r>
                          <a:rPr lang="ru-RU" sz="1800" b="0" i="1" smtClean="0">
                            <a:latin typeface="Cambria Math" panose="02040503050406030204" pitchFamily="18" charset="0"/>
                            <a:cs typeface="Times New Roman" panose="02020603050405020304" pitchFamily="18" charset="0"/>
                          </a:rPr>
                          <m:t>3</m:t>
                        </m:r>
                      </m:sub>
                      <m:sup>
                        <m:r>
                          <a:rPr lang="en-US" sz="1800" i="1">
                            <a:latin typeface="Cambria Math" panose="02040503050406030204" pitchFamily="18" charset="0"/>
                            <a:cs typeface="Times New Roman" panose="02020603050405020304" pitchFamily="18" charset="0"/>
                          </a:rPr>
                          <m:t>1</m:t>
                        </m:r>
                      </m:sup>
                    </m:sSubSup>
                  </m:oMath>
                </a14:m>
                <a:r>
                  <a:rPr lang="ru-RU" sz="1800" dirty="0">
                    <a:latin typeface="Times New Roman" panose="02020603050405020304" pitchFamily="18" charset="0"/>
                    <a:cs typeface="Times New Roman" panose="02020603050405020304" pitchFamily="18" charset="0"/>
                  </a:rPr>
                  <a:t>=0,1814; </a:t>
                </a:r>
                <a14:m>
                  <m:oMath xmlns:m="http://schemas.openxmlformats.org/officeDocument/2006/math">
                    <m:sSubSup>
                      <m:sSubSupPr>
                        <m:ctrlPr>
                          <a:rPr lang="ru-RU" sz="1800" i="1">
                            <a:latin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cs typeface="Times New Roman" panose="02020603050405020304" pitchFamily="18" charset="0"/>
                          </a:rPr>
                          <m:t>𝑘</m:t>
                        </m:r>
                      </m:e>
                      <m:sub>
                        <m:r>
                          <a:rPr lang="ru-RU" sz="1800" b="0" i="1" smtClean="0">
                            <a:latin typeface="Cambria Math" panose="02040503050406030204" pitchFamily="18" charset="0"/>
                            <a:cs typeface="Times New Roman" panose="02020603050405020304" pitchFamily="18" charset="0"/>
                          </a:rPr>
                          <m:t>4</m:t>
                        </m:r>
                      </m:sub>
                      <m:sup>
                        <m:r>
                          <a:rPr lang="en-US" sz="1800" i="1">
                            <a:latin typeface="Cambria Math" panose="02040503050406030204" pitchFamily="18" charset="0"/>
                            <a:cs typeface="Times New Roman" panose="02020603050405020304" pitchFamily="18" charset="0"/>
                          </a:rPr>
                          <m:t>1</m:t>
                        </m:r>
                      </m:sup>
                    </m:sSubSup>
                  </m:oMath>
                </a14:m>
                <a:r>
                  <a:rPr lang="ru-RU" sz="1800" dirty="0">
                    <a:latin typeface="Times New Roman" panose="02020603050405020304" pitchFamily="18" charset="0"/>
                    <a:cs typeface="Times New Roman" panose="02020603050405020304" pitchFamily="18" charset="0"/>
                  </a:rPr>
                  <a:t>=0,2046; </a:t>
                </a:r>
                <a14:m>
                  <m:oMath xmlns:m="http://schemas.openxmlformats.org/officeDocument/2006/math">
                    <m:sSubSup>
                      <m:sSubSupPr>
                        <m:ctrlPr>
                          <a:rPr lang="ru-RU" sz="1800" i="1">
                            <a:latin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cs typeface="Times New Roman" panose="02020603050405020304" pitchFamily="18" charset="0"/>
                          </a:rPr>
                          <m:t>𝑘</m:t>
                        </m:r>
                      </m:e>
                      <m:sub>
                        <m:r>
                          <a:rPr lang="ru-RU" sz="1800" b="0" i="1" smtClean="0">
                            <a:latin typeface="Cambria Math" panose="02040503050406030204" pitchFamily="18" charset="0"/>
                            <a:cs typeface="Times New Roman" panose="02020603050405020304" pitchFamily="18" charset="0"/>
                          </a:rPr>
                          <m:t>5</m:t>
                        </m:r>
                      </m:sub>
                      <m:sup>
                        <m:r>
                          <a:rPr lang="en-US" sz="1800" i="1">
                            <a:latin typeface="Cambria Math" panose="02040503050406030204" pitchFamily="18" charset="0"/>
                            <a:cs typeface="Times New Roman" panose="02020603050405020304" pitchFamily="18" charset="0"/>
                          </a:rPr>
                          <m:t>1</m:t>
                        </m:r>
                      </m:sup>
                    </m:sSubSup>
                  </m:oMath>
                </a14:m>
                <a:r>
                  <a:rPr lang="ru-RU" sz="1800" dirty="0">
                    <a:latin typeface="Times New Roman" panose="02020603050405020304" pitchFamily="18" charset="0"/>
                    <a:cs typeface="Times New Roman" panose="02020603050405020304" pitchFamily="18" charset="0"/>
                  </a:rPr>
                  <a:t>=0,2279. </a:t>
                </a:r>
                <a:endParaRPr lang="en-US" sz="1800" dirty="0">
                  <a:latin typeface="Times New Roman" panose="02020603050405020304" pitchFamily="18" charset="0"/>
                  <a:cs typeface="Times New Roman" panose="02020603050405020304" pitchFamily="18" charset="0"/>
                </a:endParaRPr>
              </a:p>
              <a:p>
                <a:pPr marL="0" indent="0">
                  <a:buNone/>
                </a:pPr>
                <a:r>
                  <a:rPr lang="ru-RU" sz="1800" dirty="0">
                    <a:latin typeface="Times New Roman" panose="02020603050405020304" pitchFamily="18" charset="0"/>
                    <a:cs typeface="Times New Roman" panose="02020603050405020304" pitchFamily="18" charset="0"/>
                  </a:rPr>
                  <a:t>	Вычисляем групповые оценки объектов второго приближения, получаем вектор </a:t>
                </a:r>
                <a14:m>
                  <m:oMath xmlns:m="http://schemas.openxmlformats.org/officeDocument/2006/math">
                    <m:sSup>
                      <m:sSupPr>
                        <m:ctrlPr>
                          <a:rPr lang="ru-RU"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𝑥</m:t>
                        </m:r>
                      </m:e>
                      <m:sup>
                        <m:r>
                          <a:rPr lang="en-US" sz="1800" b="0" i="1" smtClean="0">
                            <a:latin typeface="Cambria Math" panose="02040503050406030204" pitchFamily="18" charset="0"/>
                            <a:cs typeface="Times New Roman" panose="02020603050405020304" pitchFamily="18" charset="0"/>
                          </a:rPr>
                          <m:t>2</m:t>
                        </m:r>
                      </m:sup>
                    </m:sSup>
                  </m:oMath>
                </a14:m>
                <a:r>
                  <a:rPr lang="en-US" sz="1800" dirty="0">
                    <a:latin typeface="Times New Roman" panose="02020603050405020304" pitchFamily="18" charset="0"/>
                    <a:cs typeface="Times New Roman" panose="02020603050405020304" pitchFamily="18" charset="0"/>
                  </a:rPr>
                  <a:t>=(0</a:t>
                </a:r>
                <a:r>
                  <a:rPr lang="ru-RU" sz="1800" dirty="0">
                    <a:latin typeface="Times New Roman" panose="02020603050405020304" pitchFamily="18" charset="0"/>
                    <a:cs typeface="Times New Roman" panose="02020603050405020304" pitchFamily="18" charset="0"/>
                  </a:rPr>
                  <a:t>,32; 0,68). Величина </a:t>
                </a:r>
                <a14:m>
                  <m:oMath xmlns:m="http://schemas.openxmlformats.org/officeDocument/2006/math">
                    <m:sSup>
                      <m:sSupPr>
                        <m:ctrlPr>
                          <a:rPr lang="ru-RU" sz="1800" i="1">
                            <a:latin typeface="Cambria Math" panose="02040503050406030204" pitchFamily="18" charset="0"/>
                            <a:cs typeface="Times New Roman" panose="02020603050405020304" pitchFamily="18" charset="0"/>
                          </a:rPr>
                        </m:ctrlPr>
                      </m:sSupPr>
                      <m:e>
                        <m:r>
                          <m:rPr>
                            <m:sty m:val="p"/>
                          </m:rPr>
                          <a:rPr lang="el-GR" sz="1800" i="1">
                            <a:latin typeface="Cambria Math" panose="02040503050406030204" pitchFamily="18" charset="0"/>
                            <a:cs typeface="Times New Roman" panose="02020603050405020304" pitchFamily="18" charset="0"/>
                          </a:rPr>
                          <m:t>λ</m:t>
                        </m:r>
                      </m:e>
                      <m:sup>
                        <m:r>
                          <a:rPr lang="ru-RU" sz="1800" b="0" i="1" smtClean="0">
                            <a:latin typeface="Cambria Math" panose="02040503050406030204" pitchFamily="18" charset="0"/>
                            <a:cs typeface="Times New Roman" panose="02020603050405020304" pitchFamily="18" charset="0"/>
                          </a:rPr>
                          <m:t>2</m:t>
                        </m:r>
                      </m:sup>
                    </m:sSup>
                  </m:oMath>
                </a14:m>
                <a:r>
                  <a:rPr lang="ru-RU" sz="1800" dirty="0">
                    <a:latin typeface="Times New Roman" panose="02020603050405020304" pitchFamily="18" charset="0"/>
                    <a:cs typeface="Times New Roman" panose="02020603050405020304" pitchFamily="18" charset="0"/>
                  </a:rPr>
                  <a:t>=2,788, вектор коэффициентов компетентности имеет вид </a:t>
                </a:r>
                <a14:m>
                  <m:oMath xmlns:m="http://schemas.openxmlformats.org/officeDocument/2006/math">
                    <m:sSup>
                      <m:sSupPr>
                        <m:ctrlPr>
                          <a:rPr lang="ru-RU" sz="180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𝑘</m:t>
                        </m:r>
                      </m:e>
                      <m:sup>
                        <m:r>
                          <a:rPr lang="ru-RU" sz="1800" b="0" i="1" smtClean="0">
                            <a:latin typeface="Cambria Math" panose="02040503050406030204" pitchFamily="18" charset="0"/>
                            <a:cs typeface="Times New Roman" panose="02020603050405020304" pitchFamily="18" charset="0"/>
                          </a:rPr>
                          <m:t>2</m:t>
                        </m:r>
                      </m:sup>
                    </m:sSup>
                  </m:oMath>
                </a14:m>
                <a:r>
                  <a:rPr lang="ru-RU" sz="1800" dirty="0">
                    <a:latin typeface="Times New Roman" panose="02020603050405020304" pitchFamily="18" charset="0"/>
                    <a:cs typeface="Times New Roman" panose="02020603050405020304" pitchFamily="18" charset="0"/>
                  </a:rPr>
                  <a:t>=(0,218; 0,1664; 0,1793; 0,2052; 0,2311), соответственно </a:t>
                </a:r>
                <a14:m>
                  <m:oMath xmlns:m="http://schemas.openxmlformats.org/officeDocument/2006/math">
                    <m:sSup>
                      <m:sSupPr>
                        <m:ctrlPr>
                          <a:rPr lang="ru-RU" sz="1800" i="1">
                            <a:latin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cs typeface="Times New Roman" panose="02020603050405020304" pitchFamily="18" charset="0"/>
                          </a:rPr>
                          <m:t>𝑥</m:t>
                        </m:r>
                      </m:e>
                      <m:sup>
                        <m:r>
                          <a:rPr lang="ru-RU" sz="1800" b="0" i="1" smtClean="0">
                            <a:latin typeface="Cambria Math" panose="02040503050406030204" pitchFamily="18" charset="0"/>
                            <a:cs typeface="Times New Roman" panose="02020603050405020304" pitchFamily="18" charset="0"/>
                          </a:rPr>
                          <m:t>3</m:t>
                        </m:r>
                      </m:sup>
                    </m:sSup>
                  </m:oMath>
                </a14:m>
                <a:r>
                  <a:rPr lang="en-US" sz="1800" dirty="0">
                    <a:latin typeface="Times New Roman" panose="02020603050405020304" pitchFamily="18" charset="0"/>
                    <a:cs typeface="Times New Roman" panose="02020603050405020304" pitchFamily="18" charset="0"/>
                  </a:rPr>
                  <a:t>=(0</a:t>
                </a:r>
                <a:r>
                  <a:rPr lang="ru-RU" sz="1800" dirty="0">
                    <a:latin typeface="Times New Roman" panose="02020603050405020304" pitchFamily="18" charset="0"/>
                    <a:cs typeface="Times New Roman" panose="02020603050405020304" pitchFamily="18" charset="0"/>
                  </a:rPr>
                  <a:t>,31776; 0,68224) и </a:t>
                </a:r>
                <a14:m>
                  <m:oMath xmlns:m="http://schemas.openxmlformats.org/officeDocument/2006/math">
                    <m:sSup>
                      <m:sSupPr>
                        <m:ctrlPr>
                          <a:rPr lang="ru-RU" sz="1800" i="1">
                            <a:latin typeface="Cambria Math" panose="02040503050406030204" pitchFamily="18" charset="0"/>
                            <a:cs typeface="Times New Roman" panose="02020603050405020304" pitchFamily="18" charset="0"/>
                          </a:rPr>
                        </m:ctrlPr>
                      </m:sSupPr>
                      <m:e>
                        <m:r>
                          <m:rPr>
                            <m:sty m:val="p"/>
                          </m:rPr>
                          <a:rPr lang="el-GR" sz="1800" i="1">
                            <a:latin typeface="Cambria Math" panose="02040503050406030204" pitchFamily="18" charset="0"/>
                            <a:cs typeface="Times New Roman" panose="02020603050405020304" pitchFamily="18" charset="0"/>
                          </a:rPr>
                          <m:t>λ</m:t>
                        </m:r>
                      </m:e>
                      <m:sup>
                        <m:r>
                          <a:rPr lang="ru-RU" sz="1800" b="0" i="1" smtClean="0">
                            <a:latin typeface="Cambria Math" panose="02040503050406030204" pitchFamily="18" charset="0"/>
                            <a:cs typeface="Times New Roman" panose="02020603050405020304" pitchFamily="18" charset="0"/>
                          </a:rPr>
                          <m:t>3</m:t>
                        </m:r>
                      </m:sup>
                    </m:sSup>
                  </m:oMath>
                </a14:m>
                <a:r>
                  <a:rPr lang="ru-RU" sz="1800" dirty="0">
                    <a:latin typeface="Times New Roman" panose="02020603050405020304" pitchFamily="18" charset="0"/>
                    <a:cs typeface="Times New Roman" panose="02020603050405020304" pitchFamily="18" charset="0"/>
                  </a:rPr>
                  <a:t>=2,79. Видим, что значения </a:t>
                </a:r>
                <a:r>
                  <a:rPr lang="en-US" sz="1800" dirty="0">
                    <a:latin typeface="Times New Roman" panose="02020603050405020304" pitchFamily="18" charset="0"/>
                    <a:cs typeface="Times New Roman" panose="02020603050405020304" pitchFamily="18" charset="0"/>
                  </a:rPr>
                  <a:t>k</a:t>
                </a:r>
                <a:r>
                  <a:rPr lang="ru-RU" sz="1800" dirty="0">
                    <a:latin typeface="Times New Roman" panose="02020603050405020304" pitchFamily="18" charset="0"/>
                    <a:cs typeface="Times New Roman" panose="02020603050405020304" pitchFamily="18" charset="0"/>
                  </a:rPr>
                  <a:t>, </a:t>
                </a:r>
                <a:r>
                  <a:rPr lang="el-GR" sz="1800" dirty="0">
                    <a:latin typeface="Times New Roman" panose="02020603050405020304" pitchFamily="18" charset="0"/>
                    <a:cs typeface="Times New Roman" panose="02020603050405020304" pitchFamily="18" charset="0"/>
                  </a:rPr>
                  <a:t>λ</a:t>
                </a:r>
                <a:r>
                  <a:rPr lang="ru-RU"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x </a:t>
                </a:r>
                <a:r>
                  <a:rPr lang="ru-RU" sz="1800" dirty="0">
                    <a:latin typeface="Times New Roman" panose="02020603050405020304" pitchFamily="18" charset="0"/>
                    <a:cs typeface="Times New Roman" panose="02020603050405020304" pitchFamily="18" charset="0"/>
                  </a:rPr>
                  <a:t>стабилизировались и дальнейшие вычисления бессмысленны.</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981245"/>
                <a:ext cx="10515600" cy="5375105"/>
              </a:xfrm>
              <a:blipFill>
                <a:blip r:embed="rId2"/>
                <a:stretch>
                  <a:fillRect l="-522" t="-1134" r="-406"/>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39</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17373700"/>
              </p:ext>
            </p:extLst>
          </p:nvPr>
        </p:nvGraphicFramePr>
        <p:xfrm>
          <a:off x="2341488" y="1479322"/>
          <a:ext cx="8128002" cy="15849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132299038"/>
                    </a:ext>
                  </a:extLst>
                </a:gridCol>
                <a:gridCol w="1354667">
                  <a:extLst>
                    <a:ext uri="{9D8B030D-6E8A-4147-A177-3AD203B41FA5}">
                      <a16:colId xmlns:a16="http://schemas.microsoft.com/office/drawing/2014/main" val="2366266216"/>
                    </a:ext>
                  </a:extLst>
                </a:gridCol>
                <a:gridCol w="1354667">
                  <a:extLst>
                    <a:ext uri="{9D8B030D-6E8A-4147-A177-3AD203B41FA5}">
                      <a16:colId xmlns:a16="http://schemas.microsoft.com/office/drawing/2014/main" val="514967869"/>
                    </a:ext>
                  </a:extLst>
                </a:gridCol>
                <a:gridCol w="1354667">
                  <a:extLst>
                    <a:ext uri="{9D8B030D-6E8A-4147-A177-3AD203B41FA5}">
                      <a16:colId xmlns:a16="http://schemas.microsoft.com/office/drawing/2014/main" val="1555116479"/>
                    </a:ext>
                  </a:extLst>
                </a:gridCol>
                <a:gridCol w="1354667">
                  <a:extLst>
                    <a:ext uri="{9D8B030D-6E8A-4147-A177-3AD203B41FA5}">
                      <a16:colId xmlns:a16="http://schemas.microsoft.com/office/drawing/2014/main" val="1601925196"/>
                    </a:ext>
                  </a:extLst>
                </a:gridCol>
                <a:gridCol w="1354667">
                  <a:extLst>
                    <a:ext uri="{9D8B030D-6E8A-4147-A177-3AD203B41FA5}">
                      <a16:colId xmlns:a16="http://schemas.microsoft.com/office/drawing/2014/main" val="2802311699"/>
                    </a:ext>
                  </a:extLst>
                </a:gridCol>
              </a:tblGrid>
              <a:tr h="396240">
                <a:tc rowSpan="2">
                  <a:txBody>
                    <a:bodyPr/>
                    <a:lstStyle/>
                    <a:p>
                      <a:pPr algn="ctr"/>
                      <a:r>
                        <a:rPr lang="ru-RU" sz="2000" dirty="0"/>
                        <a:t>Объект</a:t>
                      </a:r>
                    </a:p>
                  </a:txBody>
                  <a:tcPr anchor="ctr"/>
                </a:tc>
                <a:tc gridSpan="5">
                  <a:txBody>
                    <a:bodyPr/>
                    <a:lstStyle/>
                    <a:p>
                      <a:pPr algn="ctr"/>
                      <a:r>
                        <a:rPr lang="ru-RU" sz="2000" dirty="0"/>
                        <a:t>Эксперт</a:t>
                      </a:r>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3400531106"/>
                  </a:ext>
                </a:extLst>
              </a:tr>
              <a:tr h="396240">
                <a:tc vMerge="1">
                  <a:txBody>
                    <a:bodyPr/>
                    <a:lstStyle/>
                    <a:p>
                      <a:endParaRPr lang="ru-RU" dirty="0"/>
                    </a:p>
                  </a:txBody>
                  <a:tcPr/>
                </a:tc>
                <a:tc>
                  <a:txBody>
                    <a:bodyPr/>
                    <a:lstStyle/>
                    <a:p>
                      <a:pPr algn="ctr"/>
                      <a:r>
                        <a:rPr lang="ru-RU" sz="2000" dirty="0"/>
                        <a:t>1</a:t>
                      </a:r>
                    </a:p>
                  </a:txBody>
                  <a:tcPr/>
                </a:tc>
                <a:tc>
                  <a:txBody>
                    <a:bodyPr/>
                    <a:lstStyle/>
                    <a:p>
                      <a:pPr algn="ctr"/>
                      <a:r>
                        <a:rPr lang="ru-RU" sz="2000" dirty="0"/>
                        <a:t>2</a:t>
                      </a:r>
                    </a:p>
                  </a:txBody>
                  <a:tcPr/>
                </a:tc>
                <a:tc>
                  <a:txBody>
                    <a:bodyPr/>
                    <a:lstStyle/>
                    <a:p>
                      <a:pPr algn="ctr"/>
                      <a:r>
                        <a:rPr lang="ru-RU" sz="2000" dirty="0"/>
                        <a:t>3</a:t>
                      </a:r>
                    </a:p>
                  </a:txBody>
                  <a:tcPr/>
                </a:tc>
                <a:tc>
                  <a:txBody>
                    <a:bodyPr/>
                    <a:lstStyle/>
                    <a:p>
                      <a:pPr algn="ctr"/>
                      <a:r>
                        <a:rPr lang="ru-RU" sz="2000" dirty="0"/>
                        <a:t>4</a:t>
                      </a:r>
                    </a:p>
                  </a:txBody>
                  <a:tcPr/>
                </a:tc>
                <a:tc>
                  <a:txBody>
                    <a:bodyPr/>
                    <a:lstStyle/>
                    <a:p>
                      <a:pPr algn="ctr"/>
                      <a:r>
                        <a:rPr lang="ru-RU" sz="2000" dirty="0"/>
                        <a:t>5</a:t>
                      </a:r>
                    </a:p>
                  </a:txBody>
                  <a:tcPr/>
                </a:tc>
                <a:extLst>
                  <a:ext uri="{0D108BD9-81ED-4DB2-BD59-A6C34878D82A}">
                    <a16:rowId xmlns:a16="http://schemas.microsoft.com/office/drawing/2014/main" val="3331891483"/>
                  </a:ext>
                </a:extLst>
              </a:tr>
              <a:tr h="396240">
                <a:tc>
                  <a:txBody>
                    <a:bodyPr/>
                    <a:lstStyle/>
                    <a:p>
                      <a:pPr algn="ctr"/>
                      <a:r>
                        <a:rPr lang="ru-RU" sz="2000" dirty="0"/>
                        <a:t>1</a:t>
                      </a:r>
                    </a:p>
                  </a:txBody>
                  <a:tcPr/>
                </a:tc>
                <a:tc>
                  <a:txBody>
                    <a:bodyPr/>
                    <a:lstStyle/>
                    <a:p>
                      <a:pPr algn="ctr"/>
                      <a:r>
                        <a:rPr lang="ru-RU" sz="2000" dirty="0"/>
                        <a:t>0,2</a:t>
                      </a:r>
                    </a:p>
                  </a:txBody>
                  <a:tcPr/>
                </a:tc>
                <a:tc>
                  <a:txBody>
                    <a:bodyPr/>
                    <a:lstStyle/>
                    <a:p>
                      <a:pPr algn="ctr"/>
                      <a:r>
                        <a:rPr lang="ru-RU" sz="2000" dirty="0"/>
                        <a:t>0,6</a:t>
                      </a:r>
                    </a:p>
                  </a:txBody>
                  <a:tcPr/>
                </a:tc>
                <a:tc>
                  <a:txBody>
                    <a:bodyPr/>
                    <a:lstStyle/>
                    <a:p>
                      <a:pPr algn="ctr"/>
                      <a:r>
                        <a:rPr lang="ru-RU" sz="2000" dirty="0"/>
                        <a:t>0,5</a:t>
                      </a:r>
                    </a:p>
                  </a:txBody>
                  <a:tcPr/>
                </a:tc>
                <a:tc>
                  <a:txBody>
                    <a:bodyPr/>
                    <a:lstStyle/>
                    <a:p>
                      <a:pPr algn="ctr"/>
                      <a:r>
                        <a:rPr lang="ru-RU" sz="2000" dirty="0"/>
                        <a:t>0,3</a:t>
                      </a:r>
                    </a:p>
                  </a:txBody>
                  <a:tcPr/>
                </a:tc>
                <a:tc>
                  <a:txBody>
                    <a:bodyPr/>
                    <a:lstStyle/>
                    <a:p>
                      <a:pPr algn="ctr"/>
                      <a:r>
                        <a:rPr lang="ru-RU" sz="2000" dirty="0"/>
                        <a:t>0,1</a:t>
                      </a:r>
                    </a:p>
                  </a:txBody>
                  <a:tcPr/>
                </a:tc>
                <a:extLst>
                  <a:ext uri="{0D108BD9-81ED-4DB2-BD59-A6C34878D82A}">
                    <a16:rowId xmlns:a16="http://schemas.microsoft.com/office/drawing/2014/main" val="3982918710"/>
                  </a:ext>
                </a:extLst>
              </a:tr>
              <a:tr h="396240">
                <a:tc>
                  <a:txBody>
                    <a:bodyPr/>
                    <a:lstStyle/>
                    <a:p>
                      <a:pPr algn="ctr"/>
                      <a:r>
                        <a:rPr lang="ru-RU" sz="2000" dirty="0"/>
                        <a:t>2</a:t>
                      </a:r>
                    </a:p>
                  </a:txBody>
                  <a:tcPr/>
                </a:tc>
                <a:tc>
                  <a:txBody>
                    <a:bodyPr/>
                    <a:lstStyle/>
                    <a:p>
                      <a:pPr algn="ctr"/>
                      <a:r>
                        <a:rPr lang="ru-RU" sz="2000" dirty="0"/>
                        <a:t>0,8</a:t>
                      </a:r>
                    </a:p>
                  </a:txBody>
                  <a:tcPr/>
                </a:tc>
                <a:tc>
                  <a:txBody>
                    <a:bodyPr/>
                    <a:lstStyle/>
                    <a:p>
                      <a:pPr algn="ctr"/>
                      <a:r>
                        <a:rPr lang="ru-RU" sz="2000" dirty="0"/>
                        <a:t>0,4</a:t>
                      </a:r>
                    </a:p>
                  </a:txBody>
                  <a:tcPr/>
                </a:tc>
                <a:tc>
                  <a:txBody>
                    <a:bodyPr/>
                    <a:lstStyle/>
                    <a:p>
                      <a:pPr algn="ctr"/>
                      <a:r>
                        <a:rPr lang="ru-RU" sz="2000" dirty="0"/>
                        <a:t>0,5</a:t>
                      </a:r>
                    </a:p>
                  </a:txBody>
                  <a:tcPr/>
                </a:tc>
                <a:tc>
                  <a:txBody>
                    <a:bodyPr/>
                    <a:lstStyle/>
                    <a:p>
                      <a:pPr algn="ctr"/>
                      <a:r>
                        <a:rPr lang="ru-RU" sz="2000" dirty="0"/>
                        <a:t>0,7</a:t>
                      </a:r>
                    </a:p>
                  </a:txBody>
                  <a:tcPr/>
                </a:tc>
                <a:tc>
                  <a:txBody>
                    <a:bodyPr/>
                    <a:lstStyle/>
                    <a:p>
                      <a:pPr algn="ctr"/>
                      <a:r>
                        <a:rPr lang="ru-RU" sz="2000" dirty="0"/>
                        <a:t>0,9</a:t>
                      </a:r>
                    </a:p>
                  </a:txBody>
                  <a:tcPr/>
                </a:tc>
                <a:extLst>
                  <a:ext uri="{0D108BD9-81ED-4DB2-BD59-A6C34878D82A}">
                    <a16:rowId xmlns:a16="http://schemas.microsoft.com/office/drawing/2014/main" val="4122686214"/>
                  </a:ext>
                </a:extLst>
              </a:tr>
            </a:tbl>
          </a:graphicData>
        </a:graphic>
      </p:graphicFrame>
    </p:spTree>
    <p:extLst>
      <p:ext uri="{BB962C8B-B14F-4D97-AF65-F5344CB8AC3E}">
        <p14:creationId xmlns:p14="http://schemas.microsoft.com/office/powerpoint/2010/main" val="124446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8" y="407327"/>
            <a:ext cx="10515600" cy="407783"/>
          </a:xfrm>
        </p:spPr>
        <p:txBody>
          <a:bodyPr>
            <a:noAutofit/>
          </a:bodyPr>
          <a:lstStyle/>
          <a:p>
            <a:pPr algn="ctr"/>
            <a:r>
              <a:rPr lang="ru-RU" sz="2800" b="1" dirty="0"/>
              <a:t>Интеллект-карта «Теоретические основы экспертного оценивания»</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67" y="815110"/>
            <a:ext cx="11748263" cy="5652960"/>
          </a:xfrm>
        </p:spPr>
      </p:pic>
      <p:sp>
        <p:nvSpPr>
          <p:cNvPr id="3" name="TextBox 2"/>
          <p:cNvSpPr txBox="1"/>
          <p:nvPr/>
        </p:nvSpPr>
        <p:spPr>
          <a:xfrm>
            <a:off x="520505" y="5922498"/>
            <a:ext cx="11449625" cy="646331"/>
          </a:xfrm>
          <a:prstGeom prst="rect">
            <a:avLst/>
          </a:prstGeom>
          <a:noFill/>
        </p:spPr>
        <p:txBody>
          <a:bodyPr wrap="square" rtlCol="0">
            <a:spAutoFit/>
          </a:bodyPr>
          <a:lstStyle/>
          <a:p>
            <a:pPr algn="just"/>
            <a:r>
              <a:rPr lang="ru-RU" dirty="0"/>
              <a:t>Метод экспертных оценок как самостоятельный инструмент для решения </a:t>
            </a:r>
            <a:r>
              <a:rPr lang="ru-RU" dirty="0" err="1"/>
              <a:t>неформализуемых</a:t>
            </a:r>
            <a:r>
              <a:rPr lang="ru-RU" dirty="0"/>
              <a:t> проблем начал развиваться с 40-х годов </a:t>
            </a:r>
            <a:r>
              <a:rPr lang="en-US" dirty="0"/>
              <a:t>XX </a:t>
            </a:r>
            <a:r>
              <a:rPr lang="ru-RU" dirty="0"/>
              <a:t>века. </a:t>
            </a:r>
          </a:p>
        </p:txBody>
      </p:sp>
      <p:sp>
        <p:nvSpPr>
          <p:cNvPr id="5" name="Номер слайда 4"/>
          <p:cNvSpPr>
            <a:spLocks noGrp="1"/>
          </p:cNvSpPr>
          <p:nvPr>
            <p:ph type="sldNum" sz="quarter" idx="12"/>
          </p:nvPr>
        </p:nvSpPr>
        <p:spPr/>
        <p:txBody>
          <a:bodyPr/>
          <a:lstStyle/>
          <a:p>
            <a:fld id="{B78F4E03-10A4-4630-9732-975407DE0DE5}" type="slidenum">
              <a:rPr lang="ru-RU" smtClean="0"/>
              <a:t>4</a:t>
            </a:fld>
            <a:endParaRPr lang="ru-RU"/>
          </a:p>
        </p:txBody>
      </p:sp>
    </p:spTree>
    <p:extLst>
      <p:ext uri="{BB962C8B-B14F-4D97-AF65-F5344CB8AC3E}">
        <p14:creationId xmlns:p14="http://schemas.microsoft.com/office/powerpoint/2010/main" val="2535359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634318"/>
          </a:xfrm>
        </p:spPr>
        <p:txBody>
          <a:bodyPr>
            <a:normAutofit/>
          </a:bodyPr>
          <a:lstStyle/>
          <a:p>
            <a:pPr algn="ctr"/>
            <a:r>
              <a:rPr lang="ru-RU" sz="3200" b="1" dirty="0">
                <a:solidFill>
                  <a:srgbClr val="7030A0"/>
                </a:solidFill>
              </a:rPr>
              <a:t>Метод индексной группировки экспертных оценок</a:t>
            </a:r>
          </a:p>
        </p:txBody>
      </p:sp>
      <p:sp>
        <p:nvSpPr>
          <p:cNvPr id="4" name="Номер слайда 3"/>
          <p:cNvSpPr>
            <a:spLocks noGrp="1"/>
          </p:cNvSpPr>
          <p:nvPr>
            <p:ph type="sldNum" sz="quarter" idx="12"/>
          </p:nvPr>
        </p:nvSpPr>
        <p:spPr/>
        <p:txBody>
          <a:bodyPr/>
          <a:lstStyle/>
          <a:p>
            <a:fld id="{B78F4E03-10A4-4630-9732-975407DE0DE5}" type="slidenum">
              <a:rPr lang="ru-RU" smtClean="0"/>
              <a:t>40</a:t>
            </a:fld>
            <a:endParaRPr lang="ru-RU"/>
          </a:p>
        </p:txBody>
      </p:sp>
      <p:pic>
        <p:nvPicPr>
          <p:cNvPr id="7" name="Рисунок 6"/>
          <p:cNvPicPr>
            <a:picLocks noChangeAspect="1"/>
          </p:cNvPicPr>
          <p:nvPr/>
        </p:nvPicPr>
        <p:blipFill>
          <a:blip r:embed="rId2"/>
          <a:stretch>
            <a:fillRect/>
          </a:stretch>
        </p:blipFill>
        <p:spPr>
          <a:xfrm>
            <a:off x="838200" y="1089760"/>
            <a:ext cx="10389588" cy="5176273"/>
          </a:xfrm>
          <a:prstGeom prst="rect">
            <a:avLst/>
          </a:prstGeom>
        </p:spPr>
      </p:pic>
    </p:spTree>
    <p:extLst>
      <p:ext uri="{BB962C8B-B14F-4D97-AF65-F5344CB8AC3E}">
        <p14:creationId xmlns:p14="http://schemas.microsoft.com/office/powerpoint/2010/main" val="2561546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B78F4E03-10A4-4630-9732-975407DE0DE5}" type="slidenum">
              <a:rPr lang="ru-RU" smtClean="0"/>
              <a:t>41</a:t>
            </a:fld>
            <a:endParaRPr lang="ru-RU"/>
          </a:p>
        </p:txBody>
      </p:sp>
      <p:pic>
        <p:nvPicPr>
          <p:cNvPr id="7" name="Объект 6"/>
          <p:cNvPicPr>
            <a:picLocks noGrp="1" noChangeAspect="1"/>
          </p:cNvPicPr>
          <p:nvPr>
            <p:ph idx="1"/>
          </p:nvPr>
        </p:nvPicPr>
        <p:blipFill>
          <a:blip r:embed="rId2"/>
          <a:stretch>
            <a:fillRect/>
          </a:stretch>
        </p:blipFill>
        <p:spPr>
          <a:xfrm>
            <a:off x="641122" y="1491175"/>
            <a:ext cx="10980690" cy="4135902"/>
          </a:xfrm>
          <a:prstGeom prst="rect">
            <a:avLst/>
          </a:prstGeom>
        </p:spPr>
      </p:pic>
    </p:spTree>
    <p:extLst>
      <p:ext uri="{BB962C8B-B14F-4D97-AF65-F5344CB8AC3E}">
        <p14:creationId xmlns:p14="http://schemas.microsoft.com/office/powerpoint/2010/main" val="2247016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stretch>
            <a:fillRect/>
          </a:stretch>
        </p:blipFill>
        <p:spPr>
          <a:xfrm>
            <a:off x="801017" y="956603"/>
            <a:ext cx="10725820" cy="4670473"/>
          </a:xfrm>
          <a:prstGeom prst="rect">
            <a:avLst/>
          </a:prstGeom>
        </p:spPr>
      </p:pic>
      <p:sp>
        <p:nvSpPr>
          <p:cNvPr id="4" name="Номер слайда 3"/>
          <p:cNvSpPr>
            <a:spLocks noGrp="1"/>
          </p:cNvSpPr>
          <p:nvPr>
            <p:ph type="sldNum" sz="quarter" idx="12"/>
          </p:nvPr>
        </p:nvSpPr>
        <p:spPr/>
        <p:txBody>
          <a:bodyPr/>
          <a:lstStyle/>
          <a:p>
            <a:fld id="{B78F4E03-10A4-4630-9732-975407DE0DE5}" type="slidenum">
              <a:rPr lang="ru-RU" smtClean="0"/>
              <a:t>42</a:t>
            </a:fld>
            <a:endParaRPr lang="ru-RU"/>
          </a:p>
        </p:txBody>
      </p:sp>
    </p:spTree>
    <p:extLst>
      <p:ext uri="{BB962C8B-B14F-4D97-AF65-F5344CB8AC3E}">
        <p14:creationId xmlns:p14="http://schemas.microsoft.com/office/powerpoint/2010/main" val="894362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ru-RU" sz="4000" b="1" dirty="0"/>
              <a:t>Оценка согласованности мнений экспертов</a:t>
            </a:r>
            <a:br>
              <a:rPr lang="ru-RU" sz="4000" b="1" dirty="0"/>
            </a:br>
            <a:r>
              <a:rPr lang="ru-RU" sz="4000" b="1" dirty="0"/>
              <a:t>при ранжировании объектов </a:t>
            </a:r>
            <a:br>
              <a:rPr lang="ru-RU" sz="4000" b="1" dirty="0"/>
            </a:br>
            <a:r>
              <a:rPr lang="ru-RU" sz="3600" b="1" dirty="0"/>
              <a:t>(две меры согласованности мнений группы экспертов)</a:t>
            </a:r>
          </a:p>
        </p:txBody>
      </p:sp>
      <p:graphicFrame>
        <p:nvGraphicFramePr>
          <p:cNvPr id="5" name="Объект 4"/>
          <p:cNvGraphicFramePr>
            <a:graphicFrameLocks noGrp="1"/>
          </p:cNvGraphicFramePr>
          <p:nvPr>
            <p:ph idx="1"/>
            <p:extLst>
              <p:ext uri="{D42A27DB-BD31-4B8C-83A1-F6EECF244321}">
                <p14:modId xmlns:p14="http://schemas.microsoft.com/office/powerpoint/2010/main" val="3160971598"/>
              </p:ext>
            </p:extLst>
          </p:nvPr>
        </p:nvGraphicFramePr>
        <p:xfrm>
          <a:off x="2003181" y="1690688"/>
          <a:ext cx="8185638" cy="3129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B78F4E03-10A4-4630-9732-975407DE0DE5}" type="slidenum">
              <a:rPr lang="ru-RU" smtClean="0"/>
              <a:t>43</a:t>
            </a:fld>
            <a:endParaRPr lang="ru-RU"/>
          </a:p>
        </p:txBody>
      </p:sp>
      <p:sp>
        <p:nvSpPr>
          <p:cNvPr id="6" name="TextBox 5"/>
          <p:cNvSpPr txBox="1"/>
          <p:nvPr/>
        </p:nvSpPr>
        <p:spPr>
          <a:xfrm>
            <a:off x="1123070" y="4918566"/>
            <a:ext cx="10480431" cy="1631216"/>
          </a:xfrm>
          <a:prstGeom prst="rect">
            <a:avLst/>
          </a:prstGeom>
          <a:noFill/>
        </p:spPr>
        <p:txBody>
          <a:bodyPr wrap="square" rtlCol="0">
            <a:spAutoFit/>
          </a:bodyPr>
          <a:lstStyle/>
          <a:p>
            <a:pPr algn="just"/>
            <a:r>
              <a:rPr lang="ru-RU" sz="2000" dirty="0"/>
              <a:t>Сравнительная оценка этих коэффициентов показывает, что оба коэффициента дают примерно одинаковую оценку  согласованности экспертов при близких </a:t>
            </a:r>
            <a:r>
              <a:rPr lang="ru-RU" sz="2000" dirty="0" err="1"/>
              <a:t>ранжировках</a:t>
            </a:r>
            <a:r>
              <a:rPr lang="ru-RU" sz="2000" dirty="0"/>
              <a:t>. Объём вычислений для </a:t>
            </a:r>
            <a:r>
              <a:rPr lang="ru-RU" sz="2000" dirty="0" err="1"/>
              <a:t>энтропийного</a:t>
            </a:r>
            <a:r>
              <a:rPr lang="ru-RU" sz="2000" dirty="0"/>
              <a:t> коэффициента </a:t>
            </a:r>
            <a:r>
              <a:rPr lang="ru-RU" sz="2000" dirty="0" err="1"/>
              <a:t>конкордации</a:t>
            </a:r>
            <a:r>
              <a:rPr lang="ru-RU" sz="2000" dirty="0"/>
              <a:t> (коэффициент согласия) несколько больше, чем для дисперсионного коэффициента </a:t>
            </a:r>
            <a:r>
              <a:rPr lang="ru-RU" sz="2000" dirty="0" err="1"/>
              <a:t>конкордации</a:t>
            </a:r>
            <a:r>
              <a:rPr lang="ru-RU" sz="2000" dirty="0"/>
              <a:t>, который далее рассмотрим более подробно.</a:t>
            </a:r>
          </a:p>
        </p:txBody>
      </p:sp>
    </p:spTree>
    <p:extLst>
      <p:ext uri="{BB962C8B-B14F-4D97-AF65-F5344CB8AC3E}">
        <p14:creationId xmlns:p14="http://schemas.microsoft.com/office/powerpoint/2010/main" val="4072137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sz="4000" b="1" dirty="0"/>
              <a:t>Дисперсионный коэффициент </a:t>
            </a:r>
            <a:r>
              <a:rPr lang="ru-RU" sz="4000" b="1" dirty="0" err="1"/>
              <a:t>конкордации</a:t>
            </a:r>
            <a:br>
              <a:rPr lang="ru-RU" dirty="0"/>
            </a:b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111348"/>
                <a:ext cx="10515600" cy="5610127"/>
              </a:xfrm>
            </p:spPr>
            <p:txBody>
              <a:bodyPr/>
              <a:lstStyle/>
              <a:p>
                <a:pPr marL="0" indent="0">
                  <a:buNone/>
                </a:pPr>
                <a:r>
                  <a:rPr lang="ru-RU" b="1" i="1" dirty="0">
                    <a:solidFill>
                      <a:srgbClr val="7030A0"/>
                    </a:solidFill>
                  </a:rPr>
                  <a:t>Для случая отсутствия связанных рангов </a:t>
                </a:r>
                <a:r>
                  <a:rPr lang="ru-RU" dirty="0"/>
                  <a:t>(см. слайд 22): </a:t>
                </a:r>
              </a:p>
              <a:p>
                <a:pPr marL="0" indent="0">
                  <a:buNone/>
                </a:pPr>
                <a:endParaRPr lang="ru-RU" dirty="0"/>
              </a:p>
              <a:p>
                <a:pPr marL="0" indent="0" algn="ctr">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𝑊</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12</m:t>
                          </m:r>
                          <m:r>
                            <a:rPr lang="en-US" sz="3200" b="0" i="1" smtClean="0">
                              <a:latin typeface="Cambria Math" panose="02040503050406030204" pitchFamily="18" charset="0"/>
                            </a:rPr>
                            <m:t>𝑆</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𝑚</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3</m:t>
                              </m:r>
                            </m:sup>
                          </m:sSup>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den>
                      </m:f>
                      <m:r>
                        <a:rPr lang="ru-RU" sz="3200" b="0" i="0" smtClean="0">
                          <a:latin typeface="Cambria Math" panose="02040503050406030204" pitchFamily="18" charset="0"/>
                        </a:rPr>
                        <m:t> ,</m:t>
                      </m:r>
                    </m:oMath>
                  </m:oMathPara>
                </a14:m>
                <a:endParaRPr lang="ru-RU" sz="3200" b="0" dirty="0"/>
              </a:p>
              <a:p>
                <a:pPr marL="0" indent="0" algn="just">
                  <a:buNone/>
                </a:pPr>
                <a:r>
                  <a:rPr lang="ru-RU" dirty="0"/>
                  <a:t>где 	</a:t>
                </a:r>
                <a:r>
                  <a:rPr lang="en-US" dirty="0"/>
                  <a:t>m – </a:t>
                </a:r>
                <a:r>
                  <a:rPr lang="ru-RU" dirty="0"/>
                  <a:t>число экспертов, </a:t>
                </a:r>
              </a:p>
              <a:p>
                <a:pPr marL="0" indent="0" algn="just">
                  <a:buNone/>
                </a:pPr>
                <a:r>
                  <a:rPr lang="ru-RU" dirty="0"/>
                  <a:t>	</a:t>
                </a:r>
                <a:r>
                  <a:rPr lang="en-US" dirty="0"/>
                  <a:t>n – </a:t>
                </a:r>
                <a:r>
                  <a:rPr lang="ru-RU" dirty="0"/>
                  <a:t>количество объектов, </a:t>
                </a:r>
              </a:p>
              <a:p>
                <a:pPr marL="0" indent="0" algn="just">
                  <a:buNone/>
                </a:pPr>
                <a:r>
                  <a:rPr lang="ru-RU" dirty="0"/>
                  <a:t>	</a:t>
                </a:r>
                <a14:m>
                  <m:oMath xmlns:m="http://schemas.openxmlformats.org/officeDocument/2006/math">
                    <m:r>
                      <a:rPr lang="en-US" b="0" i="1" smtClean="0">
                        <a:latin typeface="Cambria Math" panose="02040503050406030204" pitchFamily="18" charset="0"/>
                      </a:rPr>
                      <m:t>𝑆</m:t>
                    </m:r>
                  </m:oMath>
                </a14:m>
                <a:r>
                  <a:rPr lang="en-US" dirty="0"/>
                  <a:t>=</a:t>
                </a:r>
                <a14:m>
                  <m:oMath xmlns:m="http://schemas.openxmlformats.org/officeDocument/2006/math">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p>
                          <m:sSupPr>
                            <m:ctrlPr>
                              <a:rPr lang="en-US" i="1" dirty="0" smtClean="0">
                                <a:latin typeface="Cambria Math" panose="02040503050406030204" pitchFamily="18" charset="0"/>
                              </a:rPr>
                            </m:ctrlPr>
                          </m:sSupPr>
                          <m:e>
                            <m:r>
                              <a:rPr lang="en-US" i="1" dirty="0">
                                <a:latin typeface="Cambria Math" panose="02040503050406030204" pitchFamily="18" charset="0"/>
                              </a:rPr>
                              <m:t>(</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𝑚</m:t>
                                </m:r>
                              </m:sup>
                              <m:e>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𝑖𝑗</m:t>
                                    </m:r>
                                  </m:sub>
                                </m:sSub>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𝑟</m:t>
                                    </m:r>
                                  </m:e>
                                </m:acc>
                                <m:r>
                                  <m:rPr>
                                    <m:brk m:alnAt="23"/>
                                  </m:rPr>
                                  <a:rPr lang="en-US" i="1" dirty="0">
                                    <a:latin typeface="Cambria Math" panose="02040503050406030204" pitchFamily="18" charset="0"/>
                                  </a:rPr>
                                  <m:t>)</m:t>
                                </m:r>
                              </m:e>
                            </m:nary>
                          </m:e>
                          <m:sup>
                            <m:r>
                              <a:rPr lang="en-US" b="0" i="1" dirty="0" smtClean="0">
                                <a:latin typeface="Cambria Math" panose="02040503050406030204" pitchFamily="18" charset="0"/>
                              </a:rPr>
                              <m:t>2</m:t>
                            </m:r>
                          </m:sup>
                        </m:sSup>
                      </m:e>
                    </m:nary>
                    <m:r>
                      <a:rPr lang="ru-RU" b="0" i="0" dirty="0" smtClean="0">
                        <a:latin typeface="Cambria Math" panose="02040503050406030204" pitchFamily="18" charset="0"/>
                      </a:rPr>
                      <m:t>, </m:t>
                    </m:r>
                  </m:oMath>
                </a14:m>
                <a:endParaRPr lang="ru-RU" dirty="0"/>
              </a:p>
              <a:p>
                <a:pPr marL="0" indent="0" algn="just">
                  <a:buNone/>
                </a:pPr>
                <a:r>
                  <a:rPr lang="ru-RU" dirty="0"/>
                  <a:t>	</a:t>
                </a:r>
                <a14:m>
                  <m:oMath xmlns:m="http://schemas.openxmlformats.org/officeDocument/2006/math">
                    <m:sSub>
                      <m:sSubPr>
                        <m:ctrlPr>
                          <a:rPr lang="ru-RU"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𝑖𝑗</m:t>
                        </m:r>
                      </m:sub>
                    </m:sSub>
                    <m:r>
                      <a:rPr lang="en-US" i="1" dirty="0">
                        <a:latin typeface="Cambria Math" panose="02040503050406030204" pitchFamily="18" charset="0"/>
                      </a:rPr>
                      <m:t>− </m:t>
                    </m:r>
                  </m:oMath>
                </a14:m>
                <a:r>
                  <a:rPr lang="ru-RU" dirty="0"/>
                  <a:t>ранг, присвоенный </a:t>
                </a:r>
                <a:r>
                  <a:rPr lang="en-US" i="1" dirty="0"/>
                  <a:t>j</a:t>
                </a:r>
                <a:r>
                  <a:rPr lang="en-US" dirty="0"/>
                  <a:t>-</a:t>
                </a:r>
                <a:r>
                  <a:rPr lang="ru-RU" dirty="0"/>
                  <a:t>м экспертом </a:t>
                </a:r>
                <a:r>
                  <a:rPr lang="en-US" i="1" dirty="0" err="1"/>
                  <a:t>i</a:t>
                </a:r>
                <a:r>
                  <a:rPr lang="en-US" dirty="0"/>
                  <a:t>-</a:t>
                </a:r>
                <a:r>
                  <a:rPr lang="ru-RU" dirty="0" err="1"/>
                  <a:t>му</a:t>
                </a:r>
                <a:r>
                  <a:rPr lang="ru-RU" dirty="0"/>
                  <a:t> объекту,</a:t>
                </a:r>
                <a:endParaRPr lang="en-US" dirty="0"/>
              </a:p>
              <a:p>
                <a:pPr marL="0" indent="0" algn="just">
                  <a:buNone/>
                </a:pPr>
                <a:r>
                  <a:rPr lang="en-US" dirty="0"/>
                  <a:t>	</a:t>
                </a:r>
                <a14:m>
                  <m:oMath xmlns:m="http://schemas.openxmlformats.org/officeDocument/2006/math">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e>
                    </m:nary>
                  </m:oMath>
                </a14:m>
                <a:r>
                  <a:rPr lang="en-US" dirty="0"/>
                  <a:t> </a:t>
                </a:r>
                <a:r>
                  <a:rPr lang="ru-RU" dirty="0"/>
                  <a:t>,</a:t>
                </a:r>
              </a:p>
              <a:p>
                <a:pPr marL="0" indent="0" algn="just">
                  <a:buNone/>
                </a:pP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e>
                    </m:nary>
                  </m:oMath>
                </a14:m>
                <a:r>
                  <a:rPr lang="en-US" dirty="0"/>
                  <a:t> </a:t>
                </a:r>
                <a:r>
                  <a:rPr lang="ru-RU" dirty="0"/>
                  <a:t>   </a:t>
                </a:r>
                <a:r>
                  <a:rPr lang="en-US" dirty="0"/>
                  <a:t>(</a:t>
                </a:r>
                <a:r>
                  <a:rPr lang="en-US" i="1" dirty="0" err="1"/>
                  <a:t>i</a:t>
                </a:r>
                <a:r>
                  <a:rPr lang="en-US" dirty="0"/>
                  <a:t>=1</a:t>
                </a:r>
                <a:r>
                  <a:rPr lang="ru-RU" dirty="0"/>
                  <a:t>, 2, …, </a:t>
                </a:r>
                <a:r>
                  <a:rPr lang="en-US" i="1" dirty="0"/>
                  <a:t>n</a:t>
                </a:r>
                <a:r>
                  <a:rPr lang="en-US" dirty="0"/>
                  <a:t>)</a:t>
                </a: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111348"/>
                <a:ext cx="10515600" cy="5610127"/>
              </a:xfrm>
              <a:blipFill>
                <a:blip r:embed="rId2"/>
                <a:stretch>
                  <a:fillRect l="-1217" t="-1737"/>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44</a:t>
            </a:fld>
            <a:endParaRPr lang="ru-RU"/>
          </a:p>
        </p:txBody>
      </p:sp>
      <p:sp>
        <p:nvSpPr>
          <p:cNvPr id="5" name="Прямоугольник 4"/>
          <p:cNvSpPr/>
          <p:nvPr/>
        </p:nvSpPr>
        <p:spPr>
          <a:xfrm>
            <a:off x="4149969" y="1690688"/>
            <a:ext cx="4079631" cy="140420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84578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858129"/>
                <a:ext cx="10515600" cy="5318834"/>
              </a:xfrm>
            </p:spPr>
            <p:txBody>
              <a:bodyPr>
                <a:normAutofit lnSpcReduction="10000"/>
              </a:bodyPr>
              <a:lstStyle/>
              <a:p>
                <a:pPr marL="0" indent="0" algn="just">
                  <a:buNone/>
                </a:pPr>
                <a:r>
                  <a:rPr lang="ru-RU" b="1" i="1" dirty="0">
                    <a:solidFill>
                      <a:srgbClr val="7030A0"/>
                    </a:solidFill>
                  </a:rPr>
                  <a:t>При наличии связанных рангов </a:t>
                </a:r>
                <a:r>
                  <a:rPr lang="ru-RU" dirty="0"/>
                  <a:t>дисперсионный коэффициент </a:t>
                </a:r>
                <a:r>
                  <a:rPr lang="ru-RU" dirty="0" err="1"/>
                  <a:t>конкордации</a:t>
                </a:r>
                <a:r>
                  <a:rPr lang="ru-RU" dirty="0"/>
                  <a:t> вычисляется по формуле:</a:t>
                </a:r>
                <a:endParaRPr lang="en-US" dirty="0"/>
              </a:p>
              <a:p>
                <a:pPr marL="0" indent="0">
                  <a:buNone/>
                </a:pPr>
                <a:endParaRPr lang="ru-RU" dirty="0"/>
              </a:p>
              <a:p>
                <a:pPr marL="0" indent="0" algn="ctr">
                  <a:buNone/>
                </a:pPr>
                <a14:m>
                  <m:oMath xmlns:m="http://schemas.openxmlformats.org/officeDocument/2006/math">
                    <m:r>
                      <a:rPr lang="en-US" sz="3200" b="0" i="1" smtClean="0">
                        <a:latin typeface="Cambria Math" panose="02040503050406030204" pitchFamily="18" charset="0"/>
                      </a:rPr>
                      <m:t>𝑊</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12</m:t>
                        </m:r>
                        <m:r>
                          <a:rPr lang="en-US" sz="3200" b="0" i="1" smtClean="0">
                            <a:latin typeface="Cambria Math" panose="02040503050406030204" pitchFamily="18" charset="0"/>
                          </a:rPr>
                          <m:t>𝑆</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𝑚</m:t>
                            </m:r>
                          </m:e>
                          <m:sup>
                            <m:r>
                              <a:rPr lang="en-US" sz="3200" b="0" i="1" smtClean="0">
                                <a:latin typeface="Cambria Math" panose="02040503050406030204" pitchFamily="18" charset="0"/>
                              </a:rPr>
                              <m:t>2</m:t>
                            </m:r>
                          </m:sup>
                        </m:sSup>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3</m:t>
                                </m:r>
                              </m:sup>
                            </m:sSup>
                            <m:r>
                              <a:rPr lang="en-US" sz="3200" b="0" i="1" smtClean="0">
                                <a:latin typeface="Cambria Math" panose="02040503050406030204" pitchFamily="18" charset="0"/>
                              </a:rPr>
                              <m:t>−</m:t>
                            </m:r>
                            <m:r>
                              <a:rPr lang="en-US" sz="3200" b="0" i="1" smtClean="0">
                                <a:latin typeface="Cambria Math" panose="02040503050406030204" pitchFamily="18" charset="0"/>
                              </a:rPr>
                              <m:t>𝑛</m:t>
                            </m:r>
                          </m:e>
                        </m:d>
                        <m:r>
                          <a:rPr lang="en-US" sz="3200" b="0" i="1" smtClean="0">
                            <a:latin typeface="Cambria Math" panose="02040503050406030204" pitchFamily="18" charset="0"/>
                          </a:rPr>
                          <m:t>−</m:t>
                        </m:r>
                        <m:r>
                          <a:rPr lang="en-US" sz="3200" b="0" i="1" smtClean="0">
                            <a:latin typeface="Cambria Math" panose="02040503050406030204" pitchFamily="18" charset="0"/>
                          </a:rPr>
                          <m:t>𝑚</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𝑗</m:t>
                            </m:r>
                            <m:r>
                              <a:rPr lang="en-US" sz="3200" b="0" i="1" smtClean="0">
                                <a:latin typeface="Cambria Math" panose="02040503050406030204" pitchFamily="18" charset="0"/>
                              </a:rPr>
                              <m:t>=1</m:t>
                            </m:r>
                          </m:sub>
                          <m:sup>
                            <m:r>
                              <a:rPr lang="en-US" sz="3200" b="0" i="1" smtClean="0">
                                <a:latin typeface="Cambria Math" panose="02040503050406030204" pitchFamily="18" charset="0"/>
                              </a:rPr>
                              <m:t>𝑚</m:t>
                            </m:r>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e>
                        </m:nary>
                      </m:den>
                    </m:f>
                  </m:oMath>
                </a14:m>
                <a:r>
                  <a:rPr lang="en-US" sz="3200" dirty="0"/>
                  <a:t> </a:t>
                </a:r>
                <a:r>
                  <a:rPr lang="ru-RU" sz="3200" dirty="0"/>
                  <a:t>, </a:t>
                </a:r>
                <a:endParaRPr lang="en-US" sz="3200" dirty="0"/>
              </a:p>
              <a:p>
                <a:pPr marL="0" indent="0" algn="ctr">
                  <a:buNone/>
                </a:pPr>
                <a:endParaRPr lang="ru-RU" sz="3200" dirty="0"/>
              </a:p>
              <a:p>
                <a:pPr marL="0" indent="0" algn="just">
                  <a:buNone/>
                </a:pPr>
                <a:r>
                  <a:rPr lang="ru-RU" dirty="0"/>
                  <a:t>где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𝑗</m:t>
                            </m:r>
                          </m:sub>
                        </m:sSub>
                      </m:sup>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𝑘</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sub>
                            </m:sSub>
                          </m:e>
                        </m:d>
                      </m:e>
                    </m:nary>
                  </m:oMath>
                </a14:m>
                <a:r>
                  <a:rPr lang="ru-RU" dirty="0"/>
                  <a:t>,</a:t>
                </a:r>
              </a:p>
              <a:p>
                <a:pPr marL="0" indent="0" algn="just">
                  <a:buNone/>
                </a:pP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r>
                      <a:rPr lang="en-US" b="0" i="1" smtClean="0">
                        <a:latin typeface="Cambria Math" panose="02040503050406030204" pitchFamily="18" charset="0"/>
                      </a:rPr>
                      <m:t> </m:t>
                    </m:r>
                  </m:oMath>
                </a14:m>
                <a:r>
                  <a:rPr lang="en-US" dirty="0"/>
                  <a:t>- </a:t>
                </a:r>
                <a:r>
                  <a:rPr lang="ru-RU" dirty="0"/>
                  <a:t>показатель связанных рангов в </a:t>
                </a:r>
                <a:r>
                  <a:rPr lang="en-US" i="1" dirty="0"/>
                  <a:t>j</a:t>
                </a:r>
                <a:r>
                  <a:rPr lang="en-US" dirty="0"/>
                  <a:t>-</a:t>
                </a:r>
                <a:r>
                  <a:rPr lang="ru-RU" dirty="0"/>
                  <a:t>й </a:t>
                </a:r>
                <a:r>
                  <a:rPr lang="ru-RU" dirty="0" err="1"/>
                  <a:t>ранжировке</a:t>
                </a:r>
                <a:r>
                  <a:rPr lang="ru-RU" dirty="0"/>
                  <a:t>,</a:t>
                </a:r>
              </a:p>
              <a:p>
                <a:pPr marL="0" indent="0" algn="just">
                  <a:buNone/>
                </a:pP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𝑗</m:t>
                        </m:r>
                      </m:sub>
                    </m:sSub>
                  </m:oMath>
                </a14:m>
                <a:r>
                  <a:rPr lang="en-US" dirty="0"/>
                  <a:t>- </a:t>
                </a:r>
                <a:r>
                  <a:rPr lang="ru-RU" dirty="0"/>
                  <a:t>число групп равных рангов в </a:t>
                </a:r>
                <a:r>
                  <a:rPr lang="en-US" i="1" dirty="0"/>
                  <a:t>j</a:t>
                </a:r>
                <a:r>
                  <a:rPr lang="en-US" dirty="0"/>
                  <a:t>-</a:t>
                </a:r>
                <a:r>
                  <a:rPr lang="ru-RU" dirty="0"/>
                  <a:t>й </a:t>
                </a:r>
                <a:r>
                  <a:rPr lang="ru-RU" dirty="0" err="1"/>
                  <a:t>ранжровке</a:t>
                </a:r>
                <a:r>
                  <a:rPr lang="ru-RU" dirty="0"/>
                  <a:t>,</a:t>
                </a:r>
              </a:p>
              <a:p>
                <a:pPr marL="0" indent="0" algn="just">
                  <a:buNone/>
                </a:pP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𝑘</m:t>
                        </m:r>
                      </m:sub>
                    </m:sSub>
                  </m:oMath>
                </a14:m>
                <a:r>
                  <a:rPr lang="en-US" dirty="0"/>
                  <a:t>- </a:t>
                </a:r>
                <a:r>
                  <a:rPr lang="ru-RU" dirty="0"/>
                  <a:t>число равных рангов в </a:t>
                </a:r>
                <a:r>
                  <a:rPr lang="en-US" i="1" dirty="0"/>
                  <a:t>k</a:t>
                </a:r>
                <a:r>
                  <a:rPr lang="en-US" dirty="0"/>
                  <a:t>-</a:t>
                </a:r>
                <a:r>
                  <a:rPr lang="ru-RU" dirty="0"/>
                  <a:t>й группе связанных рангов при </a:t>
                </a:r>
                <a:r>
                  <a:rPr lang="en-US" dirty="0"/>
                  <a:t>	</a:t>
                </a:r>
                <a:r>
                  <a:rPr lang="ru-RU" dirty="0" err="1"/>
                  <a:t>ранжировке</a:t>
                </a:r>
                <a:r>
                  <a:rPr lang="ru-RU" dirty="0"/>
                  <a:t> </a:t>
                </a:r>
                <a:r>
                  <a:rPr lang="en-US" i="1" dirty="0"/>
                  <a:t>j</a:t>
                </a:r>
                <a:r>
                  <a:rPr lang="en-US" dirty="0"/>
                  <a:t>-</a:t>
                </a:r>
                <a:r>
                  <a:rPr lang="ru-RU" dirty="0"/>
                  <a:t>м экспертом.	</a:t>
                </a: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858129"/>
                <a:ext cx="10515600" cy="5318834"/>
              </a:xfrm>
              <a:blipFill>
                <a:blip r:embed="rId2"/>
                <a:stretch>
                  <a:fillRect l="-1217" t="-2638"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45</a:t>
            </a:fld>
            <a:endParaRPr lang="ru-RU"/>
          </a:p>
        </p:txBody>
      </p:sp>
      <p:sp>
        <p:nvSpPr>
          <p:cNvPr id="5" name="Прямоугольник 4"/>
          <p:cNvSpPr/>
          <p:nvPr/>
        </p:nvSpPr>
        <p:spPr>
          <a:xfrm>
            <a:off x="3587262" y="1716258"/>
            <a:ext cx="5416061" cy="14067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90568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111348"/>
            <a:ext cx="10515600" cy="5245001"/>
          </a:xfrm>
        </p:spPr>
        <p:txBody>
          <a:bodyPr>
            <a:normAutofit lnSpcReduction="10000"/>
          </a:bodyPr>
          <a:lstStyle/>
          <a:p>
            <a:pPr marL="0" indent="0" algn="just">
              <a:buNone/>
            </a:pPr>
            <a:r>
              <a:rPr lang="ru-RU" dirty="0"/>
              <a:t>Коэффициент </a:t>
            </a:r>
            <a:r>
              <a:rPr lang="ru-RU" dirty="0" err="1"/>
              <a:t>конкордации</a:t>
            </a:r>
            <a:r>
              <a:rPr lang="ru-RU" dirty="0"/>
              <a:t> равен </a:t>
            </a:r>
            <a:r>
              <a:rPr lang="ru-RU" b="1" dirty="0"/>
              <a:t>1</a:t>
            </a:r>
            <a:r>
              <a:rPr lang="ru-RU" dirty="0"/>
              <a:t>, если все </a:t>
            </a:r>
            <a:r>
              <a:rPr lang="ru-RU" dirty="0" err="1"/>
              <a:t>ранжировки</a:t>
            </a:r>
            <a:r>
              <a:rPr lang="ru-RU" dirty="0"/>
              <a:t> экспертов </a:t>
            </a:r>
            <a:r>
              <a:rPr lang="ru-RU" b="1" i="1" u="sng" dirty="0"/>
              <a:t>одинаковы</a:t>
            </a:r>
            <a:r>
              <a:rPr lang="ru-RU" dirty="0"/>
              <a:t>, и </a:t>
            </a:r>
            <a:r>
              <a:rPr lang="ru-RU" b="1" dirty="0"/>
              <a:t>0</a:t>
            </a:r>
            <a:r>
              <a:rPr lang="ru-RU" dirty="0"/>
              <a:t> – если все </a:t>
            </a:r>
            <a:r>
              <a:rPr lang="ru-RU" dirty="0" err="1"/>
              <a:t>ранжировки</a:t>
            </a:r>
            <a:r>
              <a:rPr lang="ru-RU" dirty="0"/>
              <a:t> </a:t>
            </a:r>
            <a:r>
              <a:rPr lang="ru-RU" b="1" i="1" u="sng" dirty="0"/>
              <a:t>различны</a:t>
            </a:r>
            <a:r>
              <a:rPr lang="ru-RU" dirty="0"/>
              <a:t>.</a:t>
            </a:r>
            <a:endParaRPr lang="en-US" dirty="0"/>
          </a:p>
          <a:p>
            <a:pPr marL="0" indent="0" algn="just">
              <a:buNone/>
            </a:pPr>
            <a:endParaRPr lang="en-US" dirty="0"/>
          </a:p>
          <a:p>
            <a:pPr marL="0" indent="0" algn="just">
              <a:buNone/>
            </a:pPr>
            <a:r>
              <a:rPr lang="ru-RU" dirty="0"/>
              <a:t>Коэффициент </a:t>
            </a:r>
            <a:r>
              <a:rPr lang="ru-RU" dirty="0" err="1"/>
              <a:t>конкордации</a:t>
            </a:r>
            <a:r>
              <a:rPr lang="ru-RU" dirty="0"/>
              <a:t> является оценкой истинного значения коэффициента и, следовательно, представляет собой </a:t>
            </a:r>
            <a:r>
              <a:rPr lang="ru-RU" b="1" i="1" u="sng" dirty="0"/>
              <a:t>случайную величину</a:t>
            </a:r>
            <a:r>
              <a:rPr lang="ru-RU" dirty="0"/>
              <a:t>. Для определения значимости оценки коэффициента </a:t>
            </a:r>
            <a:r>
              <a:rPr lang="ru-RU" dirty="0" err="1"/>
              <a:t>конкордации</a:t>
            </a:r>
            <a:r>
              <a:rPr lang="ru-RU" dirty="0"/>
              <a:t> необходимо знать распределение частот для различных значений числа экспертов </a:t>
            </a:r>
            <a:r>
              <a:rPr lang="en-US" i="1" dirty="0"/>
              <a:t>m</a:t>
            </a:r>
            <a:r>
              <a:rPr lang="en-US" dirty="0"/>
              <a:t> </a:t>
            </a:r>
            <a:r>
              <a:rPr lang="ru-RU" dirty="0"/>
              <a:t>и количества объектов </a:t>
            </a:r>
            <a:r>
              <a:rPr lang="en-US" i="1" dirty="0"/>
              <a:t>n</a:t>
            </a:r>
            <a:r>
              <a:rPr lang="ru-RU" dirty="0"/>
              <a:t>.</a:t>
            </a:r>
          </a:p>
          <a:p>
            <a:pPr marL="0" indent="0" algn="just">
              <a:buNone/>
            </a:pPr>
            <a:endParaRPr lang="ru-RU" dirty="0"/>
          </a:p>
          <a:p>
            <a:pPr marL="0" indent="0" algn="just">
              <a:buNone/>
            </a:pPr>
            <a:r>
              <a:rPr lang="ru-RU" dirty="0"/>
              <a:t>Для </a:t>
            </a:r>
            <a:r>
              <a:rPr lang="en-US" i="1" dirty="0"/>
              <a:t>3&lt;=m&lt;=20</a:t>
            </a:r>
            <a:r>
              <a:rPr lang="en-US" dirty="0"/>
              <a:t> </a:t>
            </a:r>
            <a:r>
              <a:rPr lang="ru-RU" dirty="0"/>
              <a:t>и </a:t>
            </a:r>
            <a:r>
              <a:rPr lang="ru-RU" i="1" dirty="0"/>
              <a:t>3</a:t>
            </a:r>
            <a:r>
              <a:rPr lang="en-US" i="1" dirty="0"/>
              <a:t>&lt;=n&lt;=7 </a:t>
            </a:r>
            <a:r>
              <a:rPr lang="ru-RU" dirty="0"/>
              <a:t>существуют специальные таблицы. Для больших значений </a:t>
            </a:r>
            <a:r>
              <a:rPr lang="en-US" i="1" dirty="0"/>
              <a:t>m</a:t>
            </a:r>
            <a:r>
              <a:rPr lang="en-US" dirty="0"/>
              <a:t> </a:t>
            </a:r>
            <a:r>
              <a:rPr lang="ru-RU" dirty="0"/>
              <a:t>и </a:t>
            </a:r>
            <a:r>
              <a:rPr lang="en-US" i="1" dirty="0"/>
              <a:t>n</a:t>
            </a:r>
            <a:r>
              <a:rPr lang="en-US" dirty="0"/>
              <a:t> </a:t>
            </a:r>
            <a:r>
              <a:rPr lang="ru-RU" dirty="0"/>
              <a:t>можно использовать известные статистики.</a:t>
            </a:r>
          </a:p>
          <a:p>
            <a:pPr marL="0" indent="0" algn="just">
              <a:buNone/>
            </a:pPr>
            <a:r>
              <a:rPr lang="ru-RU" dirty="0"/>
              <a:t> </a:t>
            </a:r>
            <a:endParaRPr lang="ru-RU" i="1" dirty="0"/>
          </a:p>
        </p:txBody>
      </p:sp>
      <p:sp>
        <p:nvSpPr>
          <p:cNvPr id="4" name="Номер слайда 3"/>
          <p:cNvSpPr>
            <a:spLocks noGrp="1"/>
          </p:cNvSpPr>
          <p:nvPr>
            <p:ph type="sldNum" sz="quarter" idx="12"/>
          </p:nvPr>
        </p:nvSpPr>
        <p:spPr/>
        <p:txBody>
          <a:bodyPr/>
          <a:lstStyle/>
          <a:p>
            <a:fld id="{B78F4E03-10A4-4630-9732-975407DE0DE5}" type="slidenum">
              <a:rPr lang="ru-RU" smtClean="0"/>
              <a:t>46</a:t>
            </a:fld>
            <a:endParaRPr lang="ru-RU"/>
          </a:p>
        </p:txBody>
      </p:sp>
    </p:spTree>
    <p:extLst>
      <p:ext uri="{BB962C8B-B14F-4D97-AF65-F5344CB8AC3E}">
        <p14:creationId xmlns:p14="http://schemas.microsoft.com/office/powerpoint/2010/main" val="1817572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844062"/>
                <a:ext cx="10515600" cy="5332901"/>
              </a:xfrm>
            </p:spPr>
            <p:txBody>
              <a:bodyPr/>
              <a:lstStyle/>
              <a:p>
                <a:pPr marL="0" indent="0" algn="just">
                  <a:buNone/>
                </a:pPr>
                <a:r>
                  <a:rPr lang="ru-RU" dirty="0"/>
                  <a:t>Для </a:t>
                </a:r>
                <a:r>
                  <a:rPr lang="en-US" dirty="0"/>
                  <a:t>n &gt; 7 </a:t>
                </a:r>
                <a:r>
                  <a:rPr lang="ru-RU" dirty="0"/>
                  <a:t>оценка значимости коэффициента </a:t>
                </a:r>
                <a:r>
                  <a:rPr lang="ru-RU" dirty="0" err="1"/>
                  <a:t>конкордации</a:t>
                </a:r>
                <a:r>
                  <a:rPr lang="ru-RU" dirty="0"/>
                  <a:t> может быть произведена по критерию</a:t>
                </a:r>
                <a:r>
                  <a:rPr lang="en-US" dirty="0"/>
                  <a:t> </a:t>
                </a:r>
                <a14:m>
                  <m:oMath xmlns:m="http://schemas.openxmlformats.org/officeDocument/2006/math">
                    <m:sSup>
                      <m:sSupPr>
                        <m:ctrlPr>
                          <a:rPr lang="ru-RU" i="1">
                            <a:latin typeface="Cambria Math" panose="02040503050406030204" pitchFamily="18" charset="0"/>
                          </a:rPr>
                        </m:ctrlPr>
                      </m:sSupPr>
                      <m:e>
                        <m:r>
                          <m:rPr>
                            <m:nor/>
                          </m:rPr>
                          <a:rPr lang="en-US" dirty="0"/>
                          <m:t>χ</m:t>
                        </m:r>
                      </m:e>
                      <m:sup>
                        <m:r>
                          <a:rPr lang="en-US" i="1">
                            <a:latin typeface="Cambria Math" panose="02040503050406030204" pitchFamily="18" charset="0"/>
                          </a:rPr>
                          <m:t>2</m:t>
                        </m:r>
                      </m:sup>
                    </m:sSup>
                    <m:r>
                      <a:rPr lang="ru-RU">
                        <a:latin typeface="Cambria Math" panose="02040503050406030204" pitchFamily="18" charset="0"/>
                      </a:rPr>
                      <m:t>.</m:t>
                    </m:r>
                  </m:oMath>
                </a14:m>
                <a:r>
                  <a:rPr lang="ru-RU" dirty="0"/>
                  <a:t> Величина </a:t>
                </a:r>
                <a:r>
                  <a:rPr lang="en-US" i="1" dirty="0"/>
                  <a:t>Wm(n-1) </a:t>
                </a:r>
                <a:r>
                  <a:rPr lang="ru-RU" dirty="0"/>
                  <a:t>имеет </a:t>
                </a:r>
                <a14:m>
                  <m:oMath xmlns:m="http://schemas.openxmlformats.org/officeDocument/2006/math">
                    <m:sSup>
                      <m:sSupPr>
                        <m:ctrlPr>
                          <a:rPr lang="ru-RU" i="1">
                            <a:latin typeface="Cambria Math" panose="02040503050406030204" pitchFamily="18" charset="0"/>
                          </a:rPr>
                        </m:ctrlPr>
                      </m:sSupPr>
                      <m:e>
                        <m:r>
                          <m:rPr>
                            <m:nor/>
                          </m:rPr>
                          <a:rPr lang="en-US" dirty="0"/>
                          <m:t>χ</m:t>
                        </m:r>
                      </m:e>
                      <m:sup>
                        <m:r>
                          <a:rPr lang="en-US" i="1">
                            <a:latin typeface="Cambria Math" panose="02040503050406030204" pitchFamily="18" charset="0"/>
                          </a:rPr>
                          <m:t>2</m:t>
                        </m:r>
                      </m:sup>
                    </m:sSup>
                  </m:oMath>
                </a14:m>
                <a:r>
                  <a:rPr lang="ru-RU" dirty="0"/>
                  <a:t>распределение с </a:t>
                </a:r>
                <a:r>
                  <a:rPr lang="el-GR" i="1" dirty="0"/>
                  <a:t>ν</a:t>
                </a:r>
                <a:r>
                  <a:rPr lang="en-US" i="1" dirty="0"/>
                  <a:t>=n-1 </a:t>
                </a:r>
                <a:r>
                  <a:rPr lang="ru-RU" dirty="0"/>
                  <a:t>степенями свободы.</a:t>
                </a:r>
                <a:endParaRPr lang="en-US" dirty="0"/>
              </a:p>
              <a:p>
                <a:pPr marL="0" indent="0" algn="just">
                  <a:buNone/>
                </a:pPr>
                <a:endParaRPr lang="en-US" b="1" i="1" dirty="0">
                  <a:solidFill>
                    <a:srgbClr val="7030A0"/>
                  </a:solidFill>
                </a:endParaRPr>
              </a:p>
              <a:p>
                <a:pPr marL="0" indent="0" algn="just">
                  <a:buNone/>
                </a:pPr>
                <a:r>
                  <a:rPr lang="ru-RU" b="1" i="1" dirty="0">
                    <a:solidFill>
                      <a:srgbClr val="7030A0"/>
                    </a:solidFill>
                  </a:rPr>
                  <a:t>При наличии связанных рангов </a:t>
                </a:r>
                <a14:m>
                  <m:oMath xmlns:m="http://schemas.openxmlformats.org/officeDocument/2006/math">
                    <m:sSup>
                      <m:sSupPr>
                        <m:ctrlPr>
                          <a:rPr lang="ru-RU" i="1">
                            <a:latin typeface="Cambria Math" panose="02040503050406030204" pitchFamily="18" charset="0"/>
                          </a:rPr>
                        </m:ctrlPr>
                      </m:sSupPr>
                      <m:e>
                        <m:r>
                          <m:rPr>
                            <m:nor/>
                          </m:rPr>
                          <a:rPr lang="en-US" dirty="0"/>
                          <m:t>χ</m:t>
                        </m:r>
                      </m:e>
                      <m:sup>
                        <m:r>
                          <a:rPr lang="en-US" i="1">
                            <a:latin typeface="Cambria Math" panose="02040503050406030204" pitchFamily="18" charset="0"/>
                          </a:rPr>
                          <m:t>2</m:t>
                        </m:r>
                      </m:sup>
                    </m:sSup>
                  </m:oMath>
                </a14:m>
                <a:r>
                  <a:rPr lang="ru-RU" dirty="0"/>
                  <a:t> распределение с </a:t>
                </a:r>
                <a:r>
                  <a:rPr lang="el-GR" i="1" dirty="0"/>
                  <a:t>ν</a:t>
                </a:r>
                <a:r>
                  <a:rPr lang="en-US" i="1" dirty="0"/>
                  <a:t>=n-1 </a:t>
                </a:r>
                <a:r>
                  <a:rPr lang="ru-RU" dirty="0"/>
                  <a:t>степенями свободы имеет величина: </a:t>
                </a:r>
                <a:endParaRPr lang="en-US" dirty="0"/>
              </a:p>
              <a:p>
                <a:pPr marL="0" indent="0" algn="just">
                  <a:buNone/>
                </a:pPr>
                <a:endParaRPr lang="ru-RU" dirty="0"/>
              </a:p>
              <a:p>
                <a:pPr marL="0" indent="0" algn="just">
                  <a:buNone/>
                </a:pPr>
                <a14:m>
                  <m:oMathPara xmlns:m="http://schemas.openxmlformats.org/officeDocument/2006/math">
                    <m:oMathParaPr>
                      <m:jc m:val="centerGroup"/>
                    </m:oMathParaPr>
                    <m:oMath xmlns:m="http://schemas.openxmlformats.org/officeDocument/2006/math">
                      <m:sSup>
                        <m:sSupPr>
                          <m:ctrlPr>
                            <a:rPr lang="ru-RU" i="1" smtClean="0">
                              <a:latin typeface="Cambria Math" panose="02040503050406030204" pitchFamily="18" charset="0"/>
                            </a:rPr>
                          </m:ctrlPr>
                        </m:sSupPr>
                        <m:e>
                          <m:r>
                            <m:rPr>
                              <m:sty m:val="p"/>
                            </m:rPr>
                            <a:rPr lang="el-GR" i="1" smtClean="0">
                              <a:latin typeface="Cambria Math" panose="02040503050406030204" pitchFamily="18" charset="0"/>
                            </a:rPr>
                            <m:t>χ</m:t>
                          </m:r>
                        </m:e>
                        <m:sup>
                          <m:r>
                            <a:rPr lang="ru-RU" b="0" i="1" smtClean="0">
                              <a:latin typeface="Cambria Math" panose="02040503050406030204" pitchFamily="18" charset="0"/>
                            </a:rPr>
                            <m:t>2</m:t>
                          </m:r>
                        </m:sup>
                      </m:sSup>
                      <m:r>
                        <a:rPr lang="ru-RU" b="0" i="1" smtClean="0">
                          <a:latin typeface="Cambria Math" panose="02040503050406030204" pitchFamily="18" charset="0"/>
                        </a:rPr>
                        <m:t>=</m:t>
                      </m:r>
                      <m:f>
                        <m:fPr>
                          <m:ctrlPr>
                            <a:rPr lang="ru-RU" b="0" i="1" smtClean="0">
                              <a:latin typeface="Cambria Math" panose="02040503050406030204" pitchFamily="18" charset="0"/>
                            </a:rPr>
                          </m:ctrlPr>
                        </m:fPr>
                        <m:num>
                          <m:r>
                            <a:rPr lang="ru-RU" b="0" i="1" smtClean="0">
                              <a:latin typeface="Cambria Math" panose="02040503050406030204" pitchFamily="18" charset="0"/>
                            </a:rPr>
                            <m:t>12</m:t>
                          </m:r>
                          <m:r>
                            <a:rPr lang="en-US" b="0" i="1" smtClean="0">
                              <a:latin typeface="Cambria Math" panose="02040503050406030204" pitchFamily="18" charset="0"/>
                            </a:rPr>
                            <m:t>𝑆</m:t>
                          </m:r>
                        </m:num>
                        <m:den>
                          <m:r>
                            <a:rPr lang="en-US" b="0" i="1" smtClean="0">
                              <a:latin typeface="Cambria Math" panose="02040503050406030204" pitchFamily="18" charset="0"/>
                            </a:rPr>
                            <m:t>𝑚𝑛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𝑗</m:t>
                                  </m:r>
                                </m:sub>
                              </m:sSub>
                            </m:e>
                          </m:nary>
                        </m:den>
                      </m:f>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844062"/>
                <a:ext cx="10515600" cy="5332901"/>
              </a:xfrm>
              <a:blipFill>
                <a:blip r:embed="rId2"/>
                <a:stretch>
                  <a:fillRect l="-1217" t="-1829" r="-11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47</a:t>
            </a:fld>
            <a:endParaRPr lang="ru-RU"/>
          </a:p>
        </p:txBody>
      </p:sp>
      <p:sp>
        <p:nvSpPr>
          <p:cNvPr id="5" name="Прямоугольник 4"/>
          <p:cNvSpPr/>
          <p:nvPr/>
        </p:nvSpPr>
        <p:spPr>
          <a:xfrm>
            <a:off x="3235569" y="3685735"/>
            <a:ext cx="6119446" cy="171625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38447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62708"/>
                <a:ext cx="10515600" cy="5936566"/>
              </a:xfrm>
            </p:spPr>
            <p:txBody>
              <a:bodyPr>
                <a:normAutofit/>
              </a:bodyPr>
              <a:lstStyle/>
              <a:p>
                <a:pPr marL="0" indent="0" algn="just">
                  <a:buNone/>
                </a:pPr>
                <a:r>
                  <a:rPr lang="ru-RU" sz="1800" b="1" i="1" dirty="0">
                    <a:latin typeface="Times New Roman" panose="02020603050405020304" pitchFamily="18" charset="0"/>
                    <a:cs typeface="Times New Roman" panose="02020603050405020304" pitchFamily="18" charset="0"/>
                  </a:rPr>
                  <a:t>Пример.</a:t>
                </a:r>
                <a:r>
                  <a:rPr lang="ru-RU" sz="1800" b="1"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Результаты ранжирования шести объектов пятью экспертами представлены в следующей таблице:</a:t>
                </a: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ru-RU" sz="18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ru-RU" sz="1800" dirty="0">
                    <a:latin typeface="Times New Roman" panose="02020603050405020304" pitchFamily="18" charset="0"/>
                    <a:cs typeface="Times New Roman" panose="02020603050405020304" pitchFamily="18" charset="0"/>
                  </a:rPr>
                  <a:t>	Вычислим дисперсионный коэффициент </a:t>
                </a:r>
                <a:r>
                  <a:rPr lang="ru-RU" sz="1800" dirty="0" err="1">
                    <a:latin typeface="Times New Roman" panose="02020603050405020304" pitchFamily="18" charset="0"/>
                    <a:cs typeface="Times New Roman" panose="02020603050405020304" pitchFamily="18" charset="0"/>
                  </a:rPr>
                  <a:t>конкордации</a:t>
                </a:r>
                <a:r>
                  <a:rPr lang="ru-RU" sz="1800" dirty="0">
                    <a:latin typeface="Times New Roman" panose="02020603050405020304" pitchFamily="18" charset="0"/>
                    <a:cs typeface="Times New Roman" panose="02020603050405020304" pitchFamily="18" charset="0"/>
                  </a:rPr>
                  <a:t> и произведём оценку его значимости.</a:t>
                </a:r>
              </a:p>
              <a:p>
                <a:pPr marL="0" indent="0" algn="just">
                  <a:lnSpc>
                    <a:spcPct val="100000"/>
                  </a:lnSpc>
                  <a:spcBef>
                    <a:spcPts val="0"/>
                  </a:spcBef>
                  <a:buNone/>
                </a:pPr>
                <a14:m>
                  <m:oMath xmlns:m="http://schemas.openxmlformats.org/officeDocument/2006/math">
                    <m:acc>
                      <m:accPr>
                        <m:chr m:val="̅"/>
                        <m:ctrlPr>
                          <a:rPr lang="ru-RU" sz="180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𝑟</m:t>
                        </m:r>
                      </m:e>
                    </m:acc>
                    <m:r>
                      <a:rPr lang="en-US" sz="1800" b="0" i="1" smtClean="0">
                        <a:latin typeface="Cambria Math" panose="02040503050406030204" pitchFamily="18" charset="0"/>
                        <a:cs typeface="Times New Roman" panose="02020603050405020304" pitchFamily="18" charset="0"/>
                      </a:rPr>
                      <m:t>=17</m:t>
                    </m:r>
                    <m:r>
                      <a:rPr lang="ru-RU" sz="1800" b="0" i="1" smtClean="0">
                        <a:latin typeface="Cambria Math" panose="02040503050406030204" pitchFamily="18" charset="0"/>
                        <a:cs typeface="Times New Roman" panose="02020603050405020304" pitchFamily="18" charset="0"/>
                      </a:rPr>
                      <m:t>,5</m:t>
                    </m:r>
                  </m:oMath>
                </a14:m>
                <a:r>
                  <a:rPr lang="ru-RU" sz="1800" b="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S = 384</a:t>
                </a:r>
                <a:r>
                  <a:rPr lang="ru-RU" sz="1800" b="0" dirty="0">
                    <a:latin typeface="Times New Roman" panose="02020603050405020304" pitchFamily="18" charset="0"/>
                    <a:cs typeface="Times New Roman" panose="02020603050405020304" pitchFamily="18" charset="0"/>
                  </a:rPr>
                  <a:t>,5.</a:t>
                </a:r>
                <a:r>
                  <a:rPr lang="ru-RU" sz="1800" dirty="0">
                    <a:latin typeface="Times New Roman" panose="02020603050405020304" pitchFamily="18" charset="0"/>
                    <a:cs typeface="Times New Roman" panose="02020603050405020304" pitchFamily="18" charset="0"/>
                  </a:rPr>
                  <a:t> Поскольку в </a:t>
                </a:r>
                <a:r>
                  <a:rPr lang="ru-RU" sz="1800" dirty="0" err="1">
                    <a:latin typeface="Times New Roman" panose="02020603050405020304" pitchFamily="18" charset="0"/>
                    <a:cs typeface="Times New Roman" panose="02020603050405020304" pitchFamily="18" charset="0"/>
                  </a:rPr>
                  <a:t>ранжировках</a:t>
                </a:r>
                <a:r>
                  <a:rPr lang="ru-RU" sz="1800" dirty="0">
                    <a:latin typeface="Times New Roman" panose="02020603050405020304" pitchFamily="18" charset="0"/>
                    <a:cs typeface="Times New Roman" panose="02020603050405020304" pitchFamily="18" charset="0"/>
                  </a:rPr>
                  <a:t> имеются связанные ранги, вычислим величины </a:t>
                </a:r>
                <a14:m>
                  <m:oMath xmlns:m="http://schemas.openxmlformats.org/officeDocument/2006/math">
                    <m:sSub>
                      <m:sSubPr>
                        <m:ctrlPr>
                          <a:rPr lang="ru-RU" sz="180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𝑇</m:t>
                        </m:r>
                      </m:e>
                      <m:sub>
                        <m:r>
                          <a:rPr lang="en-US" sz="1800" b="0" i="1" smtClean="0">
                            <a:latin typeface="Cambria Math" panose="02040503050406030204" pitchFamily="18" charset="0"/>
                            <a:cs typeface="Times New Roman" panose="02020603050405020304" pitchFamily="18" charset="0"/>
                          </a:rPr>
                          <m:t>𝑗</m:t>
                        </m:r>
                      </m:sub>
                    </m:sSub>
                    <m:r>
                      <a:rPr lang="ru-RU" sz="1800" b="0" i="1" smtClean="0">
                        <a:latin typeface="Cambria Math" panose="02040503050406030204" pitchFamily="18" charset="0"/>
                        <a:cs typeface="Times New Roman" panose="02020603050405020304" pitchFamily="18" charset="0"/>
                      </a:rPr>
                      <m:t>:</m:t>
                    </m:r>
                  </m:oMath>
                </a14:m>
                <a:r>
                  <a:rPr lang="ru-RU" sz="1800"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1800" b="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𝑇</m:t>
                        </m:r>
                      </m:e>
                      <m:sub>
                        <m:r>
                          <a:rPr lang="en-US" sz="1800" b="0" i="1" dirty="0" smtClean="0">
                            <a:latin typeface="Cambria Math" panose="02040503050406030204" pitchFamily="18" charset="0"/>
                            <a:cs typeface="Times New Roman" panose="02020603050405020304" pitchFamily="18" charset="0"/>
                          </a:rPr>
                          <m:t>1</m:t>
                        </m:r>
                      </m:sub>
                    </m:sSub>
                    <m:r>
                      <a:rPr lang="en-US" sz="1800" b="0" i="1" dirty="0" smtClean="0">
                        <a:latin typeface="Cambria Math" panose="02040503050406030204" pitchFamily="18" charset="0"/>
                        <a:cs typeface="Times New Roman" panose="02020603050405020304" pitchFamily="18" charset="0"/>
                      </a:rPr>
                      <m:t>=</m:t>
                    </m:r>
                    <m:sSup>
                      <m:sSupPr>
                        <m:ctrlPr>
                          <a:rPr lang="en-US" sz="1800" b="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=2</m:t>
                        </m:r>
                      </m:e>
                      <m:sup>
                        <m:r>
                          <a:rPr lang="en-US" sz="1800" b="0" i="1" dirty="0" smtClean="0">
                            <a:latin typeface="Cambria Math" panose="02040503050406030204" pitchFamily="18" charset="0"/>
                            <a:cs typeface="Times New Roman" panose="02020603050405020304" pitchFamily="18" charset="0"/>
                          </a:rPr>
                          <m:t>3</m:t>
                        </m:r>
                      </m:sup>
                    </m:sSup>
                    <m:r>
                      <a:rPr lang="en-US" sz="1800" b="0" i="1" dirty="0" smtClean="0">
                        <a:latin typeface="Cambria Math" panose="02040503050406030204" pitchFamily="18" charset="0"/>
                        <a:cs typeface="Times New Roman" panose="02020603050405020304" pitchFamily="18" charset="0"/>
                      </a:rPr>
                      <m:t>−2=6</m:t>
                    </m:r>
                    <m:r>
                      <a:rPr lang="ru-RU" sz="1800" b="0" i="1" dirty="0" smtClean="0">
                        <a:latin typeface="Cambria Math" panose="02040503050406030204" pitchFamily="18" charset="0"/>
                        <a:cs typeface="Times New Roman" panose="02020603050405020304" pitchFamily="18" charset="0"/>
                      </a:rPr>
                      <m:t>; </m:t>
                    </m:r>
                    <m:sSub>
                      <m:sSubPr>
                        <m:ctrlPr>
                          <a:rPr lang="ru-RU" sz="1800" b="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𝑇</m:t>
                        </m:r>
                      </m:e>
                      <m:sub>
                        <m:r>
                          <a:rPr lang="en-US" sz="1800" b="0" i="1" dirty="0" smtClean="0">
                            <a:latin typeface="Cambria Math" panose="02040503050406030204" pitchFamily="18" charset="0"/>
                            <a:cs typeface="Times New Roman" panose="02020603050405020304" pitchFamily="18" charset="0"/>
                          </a:rPr>
                          <m:t>2</m:t>
                        </m:r>
                      </m:sub>
                    </m:sSub>
                    <m:r>
                      <a:rPr lang="en-US" sz="1800" b="0" i="1" dirty="0" smtClean="0">
                        <a:latin typeface="Cambria Math" panose="02040503050406030204" pitchFamily="18" charset="0"/>
                        <a:cs typeface="Times New Roman" panose="02020603050405020304" pitchFamily="18" charset="0"/>
                      </a:rPr>
                      <m:t>=</m:t>
                    </m:r>
                    <m:sSup>
                      <m:sSupPr>
                        <m:ctrlPr>
                          <a:rPr lang="en-US" sz="1800" b="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3</m:t>
                        </m:r>
                      </m:e>
                      <m:sup>
                        <m:r>
                          <a:rPr lang="en-US" sz="1800" b="0" i="1" dirty="0" smtClean="0">
                            <a:latin typeface="Cambria Math" panose="02040503050406030204" pitchFamily="18" charset="0"/>
                            <a:cs typeface="Times New Roman" panose="02020603050405020304" pitchFamily="18" charset="0"/>
                          </a:rPr>
                          <m:t>3</m:t>
                        </m:r>
                      </m:sup>
                    </m:sSup>
                    <m:r>
                      <a:rPr lang="en-US" sz="1800" b="0" i="1" dirty="0" smtClean="0">
                        <a:latin typeface="Cambria Math" panose="02040503050406030204" pitchFamily="18" charset="0"/>
                        <a:cs typeface="Times New Roman" panose="02020603050405020304" pitchFamily="18" charset="0"/>
                      </a:rPr>
                      <m:t>−3=24</m:t>
                    </m:r>
                    <m:r>
                      <a:rPr lang="ru-RU" sz="1800" b="0" i="1" dirty="0" smtClean="0">
                        <a:latin typeface="Cambria Math" panose="02040503050406030204" pitchFamily="18" charset="0"/>
                        <a:cs typeface="Times New Roman" panose="02020603050405020304" pitchFamily="18" charset="0"/>
                      </a:rPr>
                      <m:t>; </m:t>
                    </m:r>
                    <m:sSub>
                      <m:sSubPr>
                        <m:ctrlPr>
                          <a:rPr lang="ru-RU" sz="1800" b="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𝑇</m:t>
                        </m:r>
                      </m:e>
                      <m:sub>
                        <m:r>
                          <a:rPr lang="en-US" sz="1800" b="0" i="1" dirty="0" smtClean="0">
                            <a:latin typeface="Cambria Math" panose="02040503050406030204" pitchFamily="18" charset="0"/>
                            <a:cs typeface="Times New Roman" panose="02020603050405020304" pitchFamily="18" charset="0"/>
                          </a:rPr>
                          <m:t>3</m:t>
                        </m:r>
                      </m:sub>
                    </m:sSub>
                    <m:r>
                      <a:rPr lang="en-US" sz="1800" b="0" i="1" dirty="0" smtClean="0">
                        <a:latin typeface="Cambria Math" panose="02040503050406030204" pitchFamily="18" charset="0"/>
                        <a:cs typeface="Times New Roman" panose="02020603050405020304" pitchFamily="18" charset="0"/>
                      </a:rPr>
                      <m:t>=</m:t>
                    </m:r>
                    <m:sSup>
                      <m:sSupPr>
                        <m:ctrlPr>
                          <a:rPr lang="en-US" sz="1800" b="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2</m:t>
                        </m:r>
                      </m:e>
                      <m:sup>
                        <m:r>
                          <a:rPr lang="en-US" sz="1800" b="0" i="1" dirty="0" smtClean="0">
                            <a:latin typeface="Cambria Math" panose="02040503050406030204" pitchFamily="18" charset="0"/>
                            <a:cs typeface="Times New Roman" panose="02020603050405020304" pitchFamily="18" charset="0"/>
                          </a:rPr>
                          <m:t>3</m:t>
                        </m:r>
                      </m:sup>
                    </m:sSup>
                    <m:r>
                      <a:rPr lang="en-US" sz="1800" b="0" i="1" dirty="0" smtClean="0">
                        <a:latin typeface="Cambria Math" panose="02040503050406030204" pitchFamily="18" charset="0"/>
                        <a:cs typeface="Times New Roman" panose="02020603050405020304" pitchFamily="18" charset="0"/>
                      </a:rPr>
                      <m:t>−2+</m:t>
                    </m:r>
                    <m:sSup>
                      <m:sSupPr>
                        <m:ctrlPr>
                          <a:rPr lang="en-US" sz="1800" b="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2</m:t>
                        </m:r>
                      </m:e>
                      <m:sup>
                        <m:r>
                          <a:rPr lang="en-US" sz="1800" b="0" i="1" dirty="0" smtClean="0">
                            <a:latin typeface="Cambria Math" panose="02040503050406030204" pitchFamily="18" charset="0"/>
                            <a:cs typeface="Times New Roman" panose="02020603050405020304" pitchFamily="18" charset="0"/>
                          </a:rPr>
                          <m:t>3</m:t>
                        </m:r>
                      </m:sup>
                    </m:sSup>
                    <m:r>
                      <a:rPr lang="en-US" sz="1800" b="0" i="1" dirty="0" smtClean="0">
                        <a:latin typeface="Cambria Math" panose="02040503050406030204" pitchFamily="18" charset="0"/>
                        <a:cs typeface="Times New Roman" panose="02020603050405020304" pitchFamily="18" charset="0"/>
                      </a:rPr>
                      <m:t>−2=12</m:t>
                    </m:r>
                    <m:r>
                      <a:rPr lang="ru-RU" sz="1800" b="0" i="0" dirty="0" smtClean="0">
                        <a:latin typeface="Cambria Math" panose="02040503050406030204" pitchFamily="18" charset="0"/>
                        <a:cs typeface="Times New Roman" panose="02020603050405020304" pitchFamily="18" charset="0"/>
                      </a:rPr>
                      <m:t>;</m:t>
                    </m:r>
                    <m:sSub>
                      <m:sSubPr>
                        <m:ctrlPr>
                          <a:rPr lang="ru-RU" sz="1800" b="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𝑇</m:t>
                        </m:r>
                      </m:e>
                      <m:sub>
                        <m:r>
                          <a:rPr lang="en-US" sz="1800" b="0" i="1" dirty="0" smtClean="0">
                            <a:latin typeface="Cambria Math" panose="02040503050406030204" pitchFamily="18" charset="0"/>
                            <a:cs typeface="Times New Roman" panose="02020603050405020304" pitchFamily="18" charset="0"/>
                          </a:rPr>
                          <m:t>4</m:t>
                        </m:r>
                      </m:sub>
                    </m:sSub>
                    <m:r>
                      <a:rPr lang="en-US" sz="1800" b="0" i="1" dirty="0" smtClean="0">
                        <a:latin typeface="Cambria Math" panose="02040503050406030204" pitchFamily="18" charset="0"/>
                        <a:cs typeface="Times New Roman" panose="02020603050405020304" pitchFamily="18" charset="0"/>
                      </a:rPr>
                      <m:t>=</m:t>
                    </m:r>
                    <m:sSup>
                      <m:sSupPr>
                        <m:ctrlPr>
                          <a:rPr lang="en-US" sz="1800" b="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2</m:t>
                        </m:r>
                      </m:e>
                      <m:sup>
                        <m:r>
                          <a:rPr lang="en-US" sz="1800" b="0" i="1" dirty="0" smtClean="0">
                            <a:latin typeface="Cambria Math" panose="02040503050406030204" pitchFamily="18" charset="0"/>
                            <a:cs typeface="Times New Roman" panose="02020603050405020304" pitchFamily="18" charset="0"/>
                          </a:rPr>
                          <m:t>3</m:t>
                        </m:r>
                      </m:sup>
                    </m:sSup>
                    <m:r>
                      <a:rPr lang="en-US" sz="1800" b="0" i="1" dirty="0" smtClean="0">
                        <a:latin typeface="Cambria Math" panose="02040503050406030204" pitchFamily="18" charset="0"/>
                        <a:cs typeface="Times New Roman" panose="02020603050405020304" pitchFamily="18" charset="0"/>
                      </a:rPr>
                      <m:t>−2+</m:t>
                    </m:r>
                    <m:sSup>
                      <m:sSupPr>
                        <m:ctrlPr>
                          <a:rPr lang="en-US" sz="1800" b="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2</m:t>
                        </m:r>
                      </m:e>
                      <m:sup>
                        <m:r>
                          <a:rPr lang="en-US" sz="1800" b="0" i="1" dirty="0" smtClean="0">
                            <a:latin typeface="Cambria Math" panose="02040503050406030204" pitchFamily="18" charset="0"/>
                            <a:cs typeface="Times New Roman" panose="02020603050405020304" pitchFamily="18" charset="0"/>
                          </a:rPr>
                          <m:t>3</m:t>
                        </m:r>
                      </m:sup>
                    </m:sSup>
                    <m:r>
                      <a:rPr lang="en-US" sz="1800" b="0" i="1" dirty="0" smtClean="0">
                        <a:latin typeface="Cambria Math" panose="02040503050406030204" pitchFamily="18" charset="0"/>
                        <a:cs typeface="Times New Roman" panose="02020603050405020304" pitchFamily="18" charset="0"/>
                      </a:rPr>
                      <m:t>−2=12</m:t>
                    </m:r>
                    <m:r>
                      <a:rPr lang="ru-RU" sz="1800" b="0" i="0" dirty="0" smtClean="0">
                        <a:latin typeface="Cambria Math" panose="02040503050406030204" pitchFamily="18" charset="0"/>
                        <a:cs typeface="Times New Roman" panose="02020603050405020304" pitchFamily="18" charset="0"/>
                      </a:rPr>
                      <m:t>; </m:t>
                    </m:r>
                    <m:sSub>
                      <m:sSubPr>
                        <m:ctrlPr>
                          <a:rPr lang="ru-RU" sz="1800" b="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𝑇</m:t>
                        </m:r>
                      </m:e>
                      <m:sub>
                        <m:r>
                          <a:rPr lang="en-US" sz="1800" b="0" i="1" dirty="0" smtClean="0">
                            <a:latin typeface="Cambria Math" panose="02040503050406030204" pitchFamily="18" charset="0"/>
                            <a:cs typeface="Times New Roman" panose="02020603050405020304" pitchFamily="18" charset="0"/>
                          </a:rPr>
                          <m:t>5</m:t>
                        </m:r>
                      </m:sub>
                    </m:sSub>
                    <m:r>
                      <a:rPr lang="ru-RU" sz="1800" b="0" i="1"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m:t>
                    </m:r>
                    <m:r>
                      <a:rPr lang="ru-RU" sz="1800" b="0" i="1" dirty="0" smtClean="0">
                        <a:latin typeface="Cambria Math" panose="02040503050406030204" pitchFamily="18" charset="0"/>
                        <a:cs typeface="Times New Roman" panose="02020603050405020304" pitchFamily="18" charset="0"/>
                      </a:rPr>
                      <m:t> </m:t>
                    </m:r>
                    <m:sSup>
                      <m:sSupPr>
                        <m:ctrlPr>
                          <a:rPr lang="en-US" sz="1800" b="0" i="1" dirty="0" smtClean="0">
                            <a:latin typeface="Cambria Math" panose="02040503050406030204" pitchFamily="18" charset="0"/>
                            <a:cs typeface="Times New Roman" panose="02020603050405020304" pitchFamily="18" charset="0"/>
                          </a:rPr>
                        </m:ctrlPr>
                      </m:sSupPr>
                      <m:e>
                        <m:r>
                          <a:rPr lang="en-US" sz="1800" b="0" i="1" dirty="0" smtClean="0">
                            <a:latin typeface="Cambria Math" panose="02040503050406030204" pitchFamily="18" charset="0"/>
                            <a:cs typeface="Times New Roman" panose="02020603050405020304" pitchFamily="18" charset="0"/>
                          </a:rPr>
                          <m:t>2</m:t>
                        </m:r>
                      </m:e>
                      <m:sup>
                        <m:r>
                          <a:rPr lang="en-US" sz="1800" b="0" i="1" dirty="0" smtClean="0">
                            <a:latin typeface="Cambria Math" panose="02040503050406030204" pitchFamily="18" charset="0"/>
                            <a:cs typeface="Times New Roman" panose="02020603050405020304" pitchFamily="18" charset="0"/>
                          </a:rPr>
                          <m:t>3</m:t>
                        </m:r>
                      </m:sup>
                    </m:sSup>
                    <m:r>
                      <a:rPr lang="en-US" sz="1800" b="0" i="1" dirty="0" smtClean="0">
                        <a:latin typeface="Cambria Math" panose="02040503050406030204" pitchFamily="18" charset="0"/>
                        <a:cs typeface="Times New Roman" panose="02020603050405020304" pitchFamily="18" charset="0"/>
                      </a:rPr>
                      <m:t>−2</m:t>
                    </m:r>
                    <m:r>
                      <a:rPr lang="ru-RU" sz="1800" b="0" i="1" dirty="0" smtClean="0">
                        <a:latin typeface="Cambria Math" panose="02040503050406030204" pitchFamily="18" charset="0"/>
                        <a:cs typeface="Times New Roman" panose="02020603050405020304" pitchFamily="18" charset="0"/>
                      </a:rPr>
                      <m:t> </m:t>
                    </m:r>
                    <m:r>
                      <a:rPr lang="en-US" sz="1800" b="0" i="1" dirty="0" smtClean="0">
                        <a:latin typeface="Cambria Math" panose="02040503050406030204" pitchFamily="18" charset="0"/>
                        <a:cs typeface="Times New Roman" panose="02020603050405020304" pitchFamily="18" charset="0"/>
                      </a:rPr>
                      <m:t>=</m:t>
                    </m:r>
                    <m:r>
                      <a:rPr lang="ru-RU" sz="1800" b="0" i="1" dirty="0" smtClean="0">
                        <a:latin typeface="Cambria Math" panose="02040503050406030204" pitchFamily="18" charset="0"/>
                        <a:cs typeface="Times New Roman" panose="02020603050405020304" pitchFamily="18" charset="0"/>
                      </a:rPr>
                      <m:t>=</m:t>
                    </m:r>
                    <m:r>
                      <a:rPr lang="ru-RU" sz="1800" b="0" i="0" dirty="0" smtClean="0">
                        <a:latin typeface="Cambria Math" panose="02040503050406030204" pitchFamily="18" charset="0"/>
                        <a:cs typeface="Times New Roman" panose="02020603050405020304" pitchFamily="18" charset="0"/>
                      </a:rPr>
                      <m:t>6. </m:t>
                    </m:r>
                  </m:oMath>
                </a14:m>
                <a:r>
                  <a:rPr lang="ru-RU" sz="1800" b="0" dirty="0">
                    <a:latin typeface="Times New Roman" panose="02020603050405020304" pitchFamily="18" charset="0"/>
                    <a:cs typeface="Times New Roman" panose="02020603050405020304" pitchFamily="18" charset="0"/>
                  </a:rPr>
                  <a:t>Подставляя в расчётную формулу значения </a:t>
                </a:r>
                <a14:m>
                  <m:oMath xmlns:m="http://schemas.openxmlformats.org/officeDocument/2006/math">
                    <m:sSub>
                      <m:sSubPr>
                        <m:ctrlPr>
                          <a:rPr lang="ru-RU"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𝑇</m:t>
                        </m:r>
                      </m:e>
                      <m:sub>
                        <m:r>
                          <a:rPr lang="en-US" sz="1800" b="0" i="1" smtClean="0">
                            <a:latin typeface="Cambria Math" panose="02040503050406030204" pitchFamily="18" charset="0"/>
                            <a:cs typeface="Times New Roman" panose="02020603050405020304" pitchFamily="18" charset="0"/>
                          </a:rPr>
                          <m:t>𝑗</m:t>
                        </m:r>
                      </m:sub>
                    </m:sSub>
                    <m:r>
                      <a:rPr lang="ru-RU"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𝑆</m:t>
                    </m:r>
                    <m:r>
                      <a:rPr lang="en-US" sz="1800" b="0" i="1" smtClean="0">
                        <a:latin typeface="Cambria Math" panose="02040503050406030204" pitchFamily="18" charset="0"/>
                        <a:cs typeface="Times New Roman" panose="02020603050405020304" pitchFamily="18" charset="0"/>
                      </a:rPr>
                      <m:t> и </m:t>
                    </m:r>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=6, </m:t>
                    </m:r>
                    <m:r>
                      <a:rPr lang="en-US" sz="1800" b="0" i="1" smtClean="0">
                        <a:latin typeface="Cambria Math" panose="02040503050406030204" pitchFamily="18" charset="0"/>
                        <a:cs typeface="Times New Roman" panose="02020603050405020304" pitchFamily="18" charset="0"/>
                      </a:rPr>
                      <m:t>𝑚</m:t>
                    </m:r>
                    <m:r>
                      <a:rPr lang="en-US" sz="1800" b="0" i="1" smtClean="0">
                        <a:latin typeface="Cambria Math" panose="02040503050406030204" pitchFamily="18" charset="0"/>
                        <a:cs typeface="Times New Roman" panose="02020603050405020304" pitchFamily="18" charset="0"/>
                      </a:rPr>
                      <m:t>=5,</m:t>
                    </m:r>
                  </m:oMath>
                </a14:m>
                <a:r>
                  <a:rPr lang="ru-RU" sz="1800" b="0" dirty="0">
                    <a:latin typeface="Times New Roman" panose="02020603050405020304" pitchFamily="18" charset="0"/>
                    <a:cs typeface="Times New Roman" panose="02020603050405020304" pitchFamily="18" charset="0"/>
                  </a:rPr>
                  <a:t> получим </a:t>
                </a:r>
                <a:r>
                  <a:rPr lang="en-US" sz="1800" b="0" dirty="0">
                    <a:latin typeface="Times New Roman" panose="02020603050405020304" pitchFamily="18" charset="0"/>
                    <a:cs typeface="Times New Roman" panose="02020603050405020304" pitchFamily="18" charset="0"/>
                  </a:rPr>
                  <a:t>W=0</a:t>
                </a:r>
                <a:r>
                  <a:rPr lang="ru-RU" sz="1800" dirty="0">
                    <a:latin typeface="Times New Roman" panose="02020603050405020304" pitchFamily="18" charset="0"/>
                    <a:cs typeface="Times New Roman" panose="02020603050405020304" pitchFamily="18" charset="0"/>
                  </a:rPr>
                  <a:t>,932. Оценим значимость найденного коэффициента. Табличное значение </a:t>
                </a:r>
                <a14:m>
                  <m:oMath xmlns:m="http://schemas.openxmlformats.org/officeDocument/2006/math">
                    <m:sSup>
                      <m:sSupPr>
                        <m:ctrlPr>
                          <a:rPr lang="ru-RU" sz="1800" i="1">
                            <a:latin typeface="Cambria Math" panose="02040503050406030204" pitchFamily="18" charset="0"/>
                          </a:rPr>
                        </m:ctrlPr>
                      </m:sSupPr>
                      <m:e>
                        <m:r>
                          <m:rPr>
                            <m:nor/>
                          </m:rPr>
                          <a:rPr lang="en-US" sz="1800" dirty="0"/>
                          <m:t>χ</m:t>
                        </m:r>
                      </m:e>
                      <m:sup>
                        <m:r>
                          <a:rPr lang="en-US" sz="1800" i="1">
                            <a:latin typeface="Cambria Math" panose="02040503050406030204" pitchFamily="18" charset="0"/>
                          </a:rPr>
                          <m:t>2</m:t>
                        </m:r>
                      </m:sup>
                    </m:sSup>
                  </m:oMath>
                </a14:m>
                <a:r>
                  <a:rPr lang="ru-RU" sz="1800" b="0" dirty="0">
                    <a:latin typeface="Times New Roman" panose="02020603050405020304" pitchFamily="18" charset="0"/>
                    <a:cs typeface="Times New Roman" panose="02020603050405020304" pitchFamily="18" charset="0"/>
                  </a:rPr>
                  <a:t> для </a:t>
                </a:r>
                <a:r>
                  <a:rPr lang="el-GR" sz="1800" b="0" dirty="0">
                    <a:latin typeface="Times New Roman" panose="02020603050405020304" pitchFamily="18" charset="0"/>
                    <a:cs typeface="Times New Roman" panose="02020603050405020304" pitchFamily="18" charset="0"/>
                  </a:rPr>
                  <a:t>ν</a:t>
                </a:r>
                <a:r>
                  <a:rPr lang="ru-RU" sz="1800" b="0" dirty="0">
                    <a:latin typeface="Times New Roman" panose="02020603050405020304" pitchFamily="18" charset="0"/>
                    <a:cs typeface="Times New Roman" panose="02020603050405020304" pitchFamily="18" charset="0"/>
                  </a:rPr>
                  <a:t>=5 и 5% уровня значимости </a:t>
                </a:r>
                <a14:m>
                  <m:oMath xmlns:m="http://schemas.openxmlformats.org/officeDocument/2006/math">
                    <m:sSubSup>
                      <m:sSubSupPr>
                        <m:ctrlPr>
                          <a:rPr lang="ru-RU" sz="1800" b="0" i="1" smtClean="0">
                            <a:latin typeface="Cambria Math" panose="02040503050406030204" pitchFamily="18" charset="0"/>
                            <a:cs typeface="Times New Roman" panose="02020603050405020304" pitchFamily="18" charset="0"/>
                          </a:rPr>
                        </m:ctrlPr>
                      </m:sSubSupPr>
                      <m:e>
                        <m:r>
                          <m:rPr>
                            <m:sty m:val="p"/>
                          </m:rPr>
                          <a:rPr lang="el-GR" sz="1800" b="0" i="1" smtClean="0">
                            <a:latin typeface="Cambria Math" panose="02040503050406030204" pitchFamily="18" charset="0"/>
                            <a:cs typeface="Times New Roman" panose="02020603050405020304" pitchFamily="18" charset="0"/>
                          </a:rPr>
                          <m:t>χ</m:t>
                        </m:r>
                      </m:e>
                      <m:sub>
                        <m:r>
                          <a:rPr lang="ru-RU" sz="1800" b="0" i="1" smtClean="0">
                            <a:latin typeface="Cambria Math" panose="02040503050406030204" pitchFamily="18" charset="0"/>
                            <a:cs typeface="Times New Roman" panose="02020603050405020304" pitchFamily="18" charset="0"/>
                          </a:rPr>
                          <m:t>табл</m:t>
                        </m:r>
                      </m:sub>
                      <m:sup>
                        <m:r>
                          <a:rPr lang="ru-RU" sz="1800" b="0" i="1" smtClean="0">
                            <a:latin typeface="Cambria Math" panose="02040503050406030204" pitchFamily="18" charset="0"/>
                            <a:cs typeface="Times New Roman" panose="02020603050405020304" pitchFamily="18" charset="0"/>
                          </a:rPr>
                          <m:t>2</m:t>
                        </m:r>
                      </m:sup>
                    </m:sSubSup>
                  </m:oMath>
                </a14:m>
                <a:r>
                  <a:rPr lang="ru-RU" sz="1800" b="0" dirty="0">
                    <a:latin typeface="Times New Roman" panose="02020603050405020304" pitchFamily="18" charset="0"/>
                    <a:cs typeface="Times New Roman" panose="02020603050405020304" pitchFamily="18" charset="0"/>
                  </a:rPr>
                  <a:t>=11,07. Подставляя значения величин в расчётную формулу, получаем </a:t>
                </a:r>
                <a14:m>
                  <m:oMath xmlns:m="http://schemas.openxmlformats.org/officeDocument/2006/math">
                    <m:sSup>
                      <m:sSupPr>
                        <m:ctrlPr>
                          <a:rPr lang="ru-RU" sz="1800" i="1">
                            <a:latin typeface="Cambria Math" panose="02040503050406030204" pitchFamily="18" charset="0"/>
                          </a:rPr>
                        </m:ctrlPr>
                      </m:sSupPr>
                      <m:e>
                        <m:r>
                          <m:rPr>
                            <m:nor/>
                          </m:rPr>
                          <a:rPr lang="en-US" sz="1800" dirty="0"/>
                          <m:t>χ</m:t>
                        </m:r>
                      </m:e>
                      <m:sup>
                        <m:r>
                          <a:rPr lang="en-US" sz="1800" i="1">
                            <a:latin typeface="Cambria Math" panose="02040503050406030204" pitchFamily="18" charset="0"/>
                          </a:rPr>
                          <m:t>2</m:t>
                        </m:r>
                      </m:sup>
                    </m:sSup>
                  </m:oMath>
                </a14:m>
                <a:r>
                  <a:rPr lang="ru-RU" sz="1800" b="0" dirty="0">
                    <a:latin typeface="Times New Roman" panose="02020603050405020304" pitchFamily="18" charset="0"/>
                    <a:cs typeface="Times New Roman" panose="02020603050405020304" pitchFamily="18" charset="0"/>
                  </a:rPr>
                  <a:t>=23,3</a:t>
                </a:r>
                <a:r>
                  <a:rPr lang="ru-RU" sz="1800" dirty="0">
                    <a:latin typeface="Times New Roman" panose="02020603050405020304" pitchFamily="18" charset="0"/>
                    <a:cs typeface="Times New Roman" panose="02020603050405020304" pitchFamily="18" charset="0"/>
                  </a:rPr>
                  <a:t>. Поскольку 11,07</a:t>
                </a:r>
                <a:r>
                  <a:rPr lang="en-US" sz="1800" dirty="0">
                    <a:latin typeface="Times New Roman" panose="02020603050405020304" pitchFamily="18" charset="0"/>
                    <a:cs typeface="Times New Roman" panose="02020603050405020304" pitchFamily="18" charset="0"/>
                  </a:rPr>
                  <a:t>&lt;23</a:t>
                </a:r>
                <a:r>
                  <a:rPr lang="ru-RU" sz="1800" dirty="0">
                    <a:latin typeface="Times New Roman" panose="02020603050405020304" pitchFamily="18" charset="0"/>
                    <a:cs typeface="Times New Roman" panose="02020603050405020304" pitchFamily="18" charset="0"/>
                  </a:rPr>
                  <a:t>,3, гипотеза о согласии экспертов в </a:t>
                </a:r>
                <a:r>
                  <a:rPr lang="ru-RU" sz="1800" dirty="0" err="1">
                    <a:latin typeface="Times New Roman" panose="02020603050405020304" pitchFamily="18" charset="0"/>
                    <a:cs typeface="Times New Roman" panose="02020603050405020304" pitchFamily="18" charset="0"/>
                  </a:rPr>
                  <a:t>ранжировках</a:t>
                </a:r>
                <a:r>
                  <a:rPr lang="ru-RU" sz="1800" dirty="0">
                    <a:latin typeface="Times New Roman" panose="02020603050405020304" pitchFamily="18" charset="0"/>
                    <a:cs typeface="Times New Roman" panose="02020603050405020304" pitchFamily="18" charset="0"/>
                  </a:rPr>
                  <a:t> принимается.</a:t>
                </a:r>
                <a:endParaRPr lang="ru-RU" sz="1800" b="0" dirty="0">
                  <a:latin typeface="Times New Roman" panose="02020603050405020304" pitchFamily="18" charset="0"/>
                  <a:cs typeface="Times New Roman" panose="02020603050405020304" pitchFamily="18" charset="0"/>
                </a:endParaRPr>
              </a:p>
              <a:p>
                <a:pPr marL="0" indent="0" algn="just">
                  <a:buNone/>
                </a:pPr>
                <a:endParaRPr lang="ru-RU" sz="1800" b="0" dirty="0">
                  <a:latin typeface="Times New Roman" panose="02020603050405020304" pitchFamily="18" charset="0"/>
                  <a:cs typeface="Times New Roman" panose="02020603050405020304" pitchFamily="18" charset="0"/>
                </a:endParaRPr>
              </a:p>
              <a:p>
                <a:pPr marL="0" indent="0" algn="just">
                  <a:buNone/>
                </a:pPr>
                <a:endParaRPr lang="ru-RU" sz="1800" b="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a:p>
                <a:pPr marL="0" indent="0" algn="just">
                  <a:buNone/>
                </a:pPr>
                <a:endParaRPr lang="ru-RU" sz="1800" dirty="0">
                  <a:latin typeface="Times New Roman" panose="02020603050405020304" pitchFamily="18" charset="0"/>
                  <a:cs typeface="Times New Roman" panose="02020603050405020304" pitchFamily="18" charset="0"/>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62708"/>
                <a:ext cx="10515600" cy="5936566"/>
              </a:xfrm>
              <a:blipFill>
                <a:blip r:embed="rId2"/>
                <a:stretch>
                  <a:fillRect l="-522" t="-924" r="-46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48</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5133041"/>
                  </p:ext>
                </p:extLst>
              </p:nvPr>
            </p:nvGraphicFramePr>
            <p:xfrm>
              <a:off x="2214880" y="1212036"/>
              <a:ext cx="8128002" cy="293519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503182819"/>
                        </a:ext>
                      </a:extLst>
                    </a:gridCol>
                    <a:gridCol w="1354667">
                      <a:extLst>
                        <a:ext uri="{9D8B030D-6E8A-4147-A177-3AD203B41FA5}">
                          <a16:colId xmlns:a16="http://schemas.microsoft.com/office/drawing/2014/main" val="1783779930"/>
                        </a:ext>
                      </a:extLst>
                    </a:gridCol>
                    <a:gridCol w="1354667">
                      <a:extLst>
                        <a:ext uri="{9D8B030D-6E8A-4147-A177-3AD203B41FA5}">
                          <a16:colId xmlns:a16="http://schemas.microsoft.com/office/drawing/2014/main" val="1749594563"/>
                        </a:ext>
                      </a:extLst>
                    </a:gridCol>
                    <a:gridCol w="1354667">
                      <a:extLst>
                        <a:ext uri="{9D8B030D-6E8A-4147-A177-3AD203B41FA5}">
                          <a16:colId xmlns:a16="http://schemas.microsoft.com/office/drawing/2014/main" val="2845606906"/>
                        </a:ext>
                      </a:extLst>
                    </a:gridCol>
                    <a:gridCol w="1354667">
                      <a:extLst>
                        <a:ext uri="{9D8B030D-6E8A-4147-A177-3AD203B41FA5}">
                          <a16:colId xmlns:a16="http://schemas.microsoft.com/office/drawing/2014/main" val="1696953744"/>
                        </a:ext>
                      </a:extLst>
                    </a:gridCol>
                    <a:gridCol w="1354667">
                      <a:extLst>
                        <a:ext uri="{9D8B030D-6E8A-4147-A177-3AD203B41FA5}">
                          <a16:colId xmlns:a16="http://schemas.microsoft.com/office/drawing/2014/main" val="2147827256"/>
                        </a:ext>
                      </a:extLst>
                    </a:gridCol>
                  </a:tblGrid>
                  <a:tr h="666115">
                    <a:tc>
                      <a:txBody>
                        <a:bodyPr/>
                        <a:lstStyle/>
                        <a:p>
                          <a:pPr algn="r"/>
                          <a:r>
                            <a:rPr lang="en-US" i="1" dirty="0">
                              <a:latin typeface="Cambria Math" panose="02040503050406030204" pitchFamily="18" charset="0"/>
                            </a:rPr>
                            <a:t>          </a:t>
                          </a:r>
                          <a14:m>
                            <m:oMath xmlns:m="http://schemas.openxmlformats.org/officeDocument/2006/math">
                              <m:sSub>
                                <m:sSubPr>
                                  <m:ctrlPr>
                                    <a:rPr lang="en-US" i="1" smtClean="0">
                                      <a:latin typeface="Cambria Math" panose="02040503050406030204" pitchFamily="18" charset="0"/>
                                    </a:rPr>
                                  </m:ctrlPr>
                                </m:sSubPr>
                                <m:e>
                                  <m:r>
                                    <a:rPr lang="ru-RU" b="1" i="1" smtClean="0">
                                      <a:latin typeface="Cambria Math" panose="02040503050406030204" pitchFamily="18" charset="0"/>
                                    </a:rPr>
                                    <m:t>Э</m:t>
                                  </m:r>
                                </m:e>
                                <m:sub>
                                  <m:r>
                                    <a:rPr lang="en-US" b="1" i="1" smtClean="0">
                                      <a:latin typeface="Cambria Math" panose="02040503050406030204" pitchFamily="18" charset="0"/>
                                    </a:rPr>
                                    <m:t>𝒋</m:t>
                                  </m:r>
                                </m:sub>
                              </m:sSub>
                            </m:oMath>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ru-RU" i="1" smtClean="0">
                                        <a:latin typeface="Cambria Math" panose="02040503050406030204" pitchFamily="18" charset="0"/>
                                      </a:rPr>
                                    </m:ctrlPr>
                                  </m:sSubPr>
                                  <m:e>
                                    <m:r>
                                      <a:rPr lang="en-US" b="1" i="1" smtClean="0">
                                        <a:latin typeface="Cambria Math" panose="02040503050406030204" pitchFamily="18" charset="0"/>
                                      </a:rPr>
                                      <m:t>𝑶</m:t>
                                    </m:r>
                                  </m:e>
                                  <m:sub>
                                    <m:r>
                                      <a:rPr lang="en-US" b="1" i="1" smtClean="0">
                                        <a:latin typeface="Cambria Math" panose="02040503050406030204" pitchFamily="18" charset="0"/>
                                      </a:rPr>
                                      <m:t>𝒊</m:t>
                                    </m:r>
                                  </m:sub>
                                </m:sSub>
                              </m:oMath>
                            </m:oMathPara>
                          </a14:m>
                          <a:endParaRPr lang="ru-RU" dirty="0"/>
                        </a:p>
                      </a:txBody>
                      <a:tcPr>
                        <a:lnTlToBr w="12700" cap="flat" cmpd="sng" algn="ctr">
                          <a:solidFill>
                            <a:schemeClr val="tx1"/>
                          </a:solidFill>
                          <a:prstDash val="solid"/>
                          <a:round/>
                          <a:headEnd type="none" w="med" len="med"/>
                          <a:tailEnd type="none" w="med" len="med"/>
                        </a:lnTlToBr>
                      </a:tcPr>
                    </a:tc>
                    <a:tc>
                      <a:txBody>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ru-RU" b="1" i="1" smtClean="0">
                                        <a:latin typeface="Cambria Math" panose="02040503050406030204" pitchFamily="18" charset="0"/>
                                      </a:rPr>
                                      <m:t>Э</m:t>
                                    </m:r>
                                  </m:e>
                                  <m:sub>
                                    <m:r>
                                      <a:rPr lang="ru-RU" b="1" i="1" smtClean="0">
                                        <a:latin typeface="Cambria Math" panose="02040503050406030204" pitchFamily="18" charset="0"/>
                                      </a:rPr>
                                      <m:t>𝟏</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Э</m:t>
                                    </m:r>
                                  </m:e>
                                  <m:sub>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𝟐</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Э</m:t>
                                    </m:r>
                                  </m:e>
                                  <m:sub>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𝟑</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Э</m:t>
                                    </m:r>
                                  </m:e>
                                  <m:sub>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𝟒</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Э</m:t>
                                    </m:r>
                                  </m:e>
                                  <m:sub>
                                    <m:r>
                                      <a:rPr kumimoji="0" lang="ru-RU" sz="1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𝟓</m:t>
                                    </m:r>
                                  </m:sub>
                                </m:sSub>
                              </m:oMath>
                            </m:oMathPara>
                          </a14:m>
                          <a:endParaRPr lang="ru-RU" dirty="0"/>
                        </a:p>
                      </a:txBody>
                      <a:tcPr/>
                    </a:tc>
                    <a:extLst>
                      <a:ext uri="{0D108BD9-81ED-4DB2-BD59-A6C34878D82A}">
                        <a16:rowId xmlns:a16="http://schemas.microsoft.com/office/drawing/2014/main" val="2800695227"/>
                      </a:ext>
                    </a:extLst>
                  </a:tr>
                  <a:tr h="414883">
                    <a:tc>
                      <a:txBody>
                        <a:bodyPr/>
                        <a:lstStyle/>
                        <a:p>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oMath>
                            </m:oMathPara>
                          </a14:m>
                          <a:endParaRPr lang="ru-RU" dirty="0"/>
                        </a:p>
                      </a:txBody>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a:t>1</a:t>
                          </a:r>
                          <a:r>
                            <a:rPr lang="ru-RU" dirty="0"/>
                            <a:t>,5</a:t>
                          </a:r>
                        </a:p>
                      </a:txBody>
                      <a:tcPr/>
                    </a:tc>
                    <a:tc>
                      <a:txBody>
                        <a:bodyPr/>
                        <a:lstStyle/>
                        <a:p>
                          <a:pPr algn="ctr"/>
                          <a:r>
                            <a:rPr lang="ru-RU" dirty="0"/>
                            <a:t>1</a:t>
                          </a:r>
                        </a:p>
                      </a:txBody>
                      <a:tcPr/>
                    </a:tc>
                    <a:tc>
                      <a:txBody>
                        <a:bodyPr/>
                        <a:lstStyle/>
                        <a:p>
                          <a:pPr algn="ctr"/>
                          <a:r>
                            <a:rPr lang="ru-RU" dirty="0"/>
                            <a:t>2</a:t>
                          </a:r>
                        </a:p>
                      </a:txBody>
                      <a:tcPr/>
                    </a:tc>
                    <a:extLst>
                      <a:ext uri="{0D108BD9-81ED-4DB2-BD59-A6C34878D82A}">
                        <a16:rowId xmlns:a16="http://schemas.microsoft.com/office/drawing/2014/main" val="1366643619"/>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0" lang="ru-RU"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oMath>
                            </m:oMathPara>
                          </a14:m>
                          <a:endParaRPr lang="ru-RU" dirty="0"/>
                        </a:p>
                      </a:txBody>
                      <a:tcPr/>
                    </a:tc>
                    <a:tc>
                      <a:txBody>
                        <a:bodyPr/>
                        <a:lstStyle/>
                        <a:p>
                          <a:pPr algn="ctr"/>
                          <a:r>
                            <a:rPr lang="ru-RU" dirty="0"/>
                            <a:t>2,5</a:t>
                          </a:r>
                        </a:p>
                      </a:txBody>
                      <a:tcPr/>
                    </a:tc>
                    <a:tc>
                      <a:txBody>
                        <a:bodyPr/>
                        <a:lstStyle/>
                        <a:p>
                          <a:pPr algn="ctr"/>
                          <a:r>
                            <a:rPr lang="ru-RU" dirty="0"/>
                            <a:t>2</a:t>
                          </a:r>
                        </a:p>
                      </a:txBody>
                      <a:tcPr/>
                    </a:tc>
                    <a:tc>
                      <a:txBody>
                        <a:bodyPr/>
                        <a:lstStyle/>
                        <a:p>
                          <a:pPr algn="ctr"/>
                          <a:r>
                            <a:rPr lang="ru-RU" dirty="0"/>
                            <a:t>1,5</a:t>
                          </a:r>
                        </a:p>
                      </a:txBody>
                      <a:tcPr/>
                    </a:tc>
                    <a:tc>
                      <a:txBody>
                        <a:bodyPr/>
                        <a:lstStyle/>
                        <a:p>
                          <a:pPr algn="ctr"/>
                          <a:r>
                            <a:rPr lang="ru-RU" dirty="0"/>
                            <a:t>2,5</a:t>
                          </a:r>
                        </a:p>
                      </a:txBody>
                      <a:tcPr/>
                    </a:tc>
                    <a:tc>
                      <a:txBody>
                        <a:bodyPr/>
                        <a:lstStyle/>
                        <a:p>
                          <a:pPr algn="ctr"/>
                          <a:r>
                            <a:rPr lang="ru-RU" dirty="0"/>
                            <a:t>1</a:t>
                          </a:r>
                        </a:p>
                      </a:txBody>
                      <a:tcPr/>
                    </a:tc>
                    <a:extLst>
                      <a:ext uri="{0D108BD9-81ED-4DB2-BD59-A6C34878D82A}">
                        <a16:rowId xmlns:a16="http://schemas.microsoft.com/office/drawing/2014/main" val="3044958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0" lang="ru-RU"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oMath>
                            </m:oMathPara>
                          </a14:m>
                          <a:endParaRPr lang="ru-RU" dirty="0"/>
                        </a:p>
                      </a:txBody>
                      <a:tcPr/>
                    </a:tc>
                    <a:tc>
                      <a:txBody>
                        <a:bodyPr/>
                        <a:lstStyle/>
                        <a:p>
                          <a:pPr algn="ctr"/>
                          <a:r>
                            <a:rPr lang="ru-RU" dirty="0"/>
                            <a:t>2,5</a:t>
                          </a:r>
                        </a:p>
                      </a:txBody>
                      <a:tcPr/>
                    </a:tc>
                    <a:tc>
                      <a:txBody>
                        <a:bodyPr/>
                        <a:lstStyle/>
                        <a:p>
                          <a:pPr algn="ctr"/>
                          <a:r>
                            <a:rPr lang="ru-RU" dirty="0"/>
                            <a:t>2</a:t>
                          </a:r>
                        </a:p>
                      </a:txBody>
                      <a:tcPr/>
                    </a:tc>
                    <a:tc>
                      <a:txBody>
                        <a:bodyPr/>
                        <a:lstStyle/>
                        <a:p>
                          <a:pPr algn="ctr"/>
                          <a:r>
                            <a:rPr lang="ru-RU" dirty="0"/>
                            <a:t>3</a:t>
                          </a:r>
                        </a:p>
                      </a:txBody>
                      <a:tcPr/>
                    </a:tc>
                    <a:tc>
                      <a:txBody>
                        <a:bodyPr/>
                        <a:lstStyle/>
                        <a:p>
                          <a:pPr algn="ctr"/>
                          <a:r>
                            <a:rPr lang="ru-RU" dirty="0"/>
                            <a:t>2,5</a:t>
                          </a:r>
                        </a:p>
                      </a:txBody>
                      <a:tcPr/>
                    </a:tc>
                    <a:tc>
                      <a:txBody>
                        <a:bodyPr/>
                        <a:lstStyle/>
                        <a:p>
                          <a:pPr algn="ctr"/>
                          <a:r>
                            <a:rPr lang="ru-RU" dirty="0"/>
                            <a:t>3</a:t>
                          </a:r>
                        </a:p>
                      </a:txBody>
                      <a:tcPr/>
                    </a:tc>
                    <a:extLst>
                      <a:ext uri="{0D108BD9-81ED-4DB2-BD59-A6C34878D82A}">
                        <a16:rowId xmlns:a16="http://schemas.microsoft.com/office/drawing/2014/main" val="23011373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0" lang="ru-RU"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m:oMathPara>
                          </a14:m>
                          <a:endParaRPr lang="ru-RU" dirty="0"/>
                        </a:p>
                      </a:txBody>
                      <a:tcPr/>
                    </a:tc>
                    <a:tc>
                      <a:txBody>
                        <a:bodyPr/>
                        <a:lstStyle/>
                        <a:p>
                          <a:pPr algn="ctr"/>
                          <a:r>
                            <a:rPr lang="ru-RU" dirty="0"/>
                            <a:t>4</a:t>
                          </a:r>
                        </a:p>
                      </a:txBody>
                      <a:tcPr/>
                    </a:tc>
                    <a:tc>
                      <a:txBody>
                        <a:bodyPr/>
                        <a:lstStyle/>
                        <a:p>
                          <a:pPr algn="ctr"/>
                          <a:r>
                            <a:rPr lang="ru-RU" dirty="0"/>
                            <a:t>5</a:t>
                          </a:r>
                        </a:p>
                      </a:txBody>
                      <a:tcPr/>
                    </a:tc>
                    <a:tc>
                      <a:txBody>
                        <a:bodyPr/>
                        <a:lstStyle/>
                        <a:p>
                          <a:pPr algn="ctr"/>
                          <a:r>
                            <a:rPr lang="ru-RU" dirty="0"/>
                            <a:t>4,5</a:t>
                          </a:r>
                        </a:p>
                      </a:txBody>
                      <a:tcPr/>
                    </a:tc>
                    <a:tc>
                      <a:txBody>
                        <a:bodyPr/>
                        <a:lstStyle/>
                        <a:p>
                          <a:pPr algn="ctr"/>
                          <a:r>
                            <a:rPr lang="ru-RU" dirty="0"/>
                            <a:t>4,5</a:t>
                          </a:r>
                        </a:p>
                      </a:txBody>
                      <a:tcPr/>
                    </a:tc>
                    <a:tc>
                      <a:txBody>
                        <a:bodyPr/>
                        <a:lstStyle/>
                        <a:p>
                          <a:pPr algn="ctr"/>
                          <a:r>
                            <a:rPr lang="ru-RU" dirty="0"/>
                            <a:t>4</a:t>
                          </a:r>
                        </a:p>
                      </a:txBody>
                      <a:tcPr/>
                    </a:tc>
                    <a:extLst>
                      <a:ext uri="{0D108BD9-81ED-4DB2-BD59-A6C34878D82A}">
                        <a16:rowId xmlns:a16="http://schemas.microsoft.com/office/drawing/2014/main" val="30201450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0" lang="ru-RU"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sub>
                                </m:sSub>
                              </m:oMath>
                            </m:oMathPara>
                          </a14:m>
                          <a:endParaRPr lang="ru-RU" dirty="0"/>
                        </a:p>
                      </a:txBody>
                      <a:tcPr/>
                    </a:tc>
                    <a:tc>
                      <a:txBody>
                        <a:bodyPr/>
                        <a:lstStyle/>
                        <a:p>
                          <a:pPr algn="ctr"/>
                          <a:r>
                            <a:rPr lang="ru-RU" dirty="0"/>
                            <a:t>5</a:t>
                          </a:r>
                        </a:p>
                      </a:txBody>
                      <a:tcPr/>
                    </a:tc>
                    <a:tc>
                      <a:txBody>
                        <a:bodyPr/>
                        <a:lstStyle/>
                        <a:p>
                          <a:pPr algn="ctr"/>
                          <a:r>
                            <a:rPr lang="ru-RU" dirty="0"/>
                            <a:t>4</a:t>
                          </a:r>
                        </a:p>
                      </a:txBody>
                      <a:tcPr/>
                    </a:tc>
                    <a:tc>
                      <a:txBody>
                        <a:bodyPr/>
                        <a:lstStyle/>
                        <a:p>
                          <a:pPr algn="ctr"/>
                          <a:r>
                            <a:rPr lang="ru-RU" dirty="0"/>
                            <a:t>4,5</a:t>
                          </a:r>
                        </a:p>
                      </a:txBody>
                      <a:tcPr/>
                    </a:tc>
                    <a:tc>
                      <a:txBody>
                        <a:bodyPr/>
                        <a:lstStyle/>
                        <a:p>
                          <a:pPr algn="ctr"/>
                          <a:r>
                            <a:rPr lang="ru-RU" dirty="0"/>
                            <a:t>4,5</a:t>
                          </a:r>
                        </a:p>
                      </a:txBody>
                      <a:tcPr/>
                    </a:tc>
                    <a:tc>
                      <a:txBody>
                        <a:bodyPr/>
                        <a:lstStyle/>
                        <a:p>
                          <a:pPr algn="ctr"/>
                          <a:r>
                            <a:rPr lang="ru-RU" dirty="0"/>
                            <a:t>5,5</a:t>
                          </a:r>
                        </a:p>
                      </a:txBody>
                      <a:tcPr/>
                    </a:tc>
                    <a:extLst>
                      <a:ext uri="{0D108BD9-81ED-4DB2-BD59-A6C34878D82A}">
                        <a16:rowId xmlns:a16="http://schemas.microsoft.com/office/drawing/2014/main" val="83779214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0" lang="ru-RU"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m:t>
                                    </m:r>
                                  </m:sub>
                                </m:sSub>
                              </m:oMath>
                            </m:oMathPara>
                          </a14:m>
                          <a:endParaRPr lang="ru-RU" dirty="0"/>
                        </a:p>
                      </a:txBody>
                      <a:tcPr/>
                    </a:tc>
                    <a:tc>
                      <a:txBody>
                        <a:bodyPr/>
                        <a:lstStyle/>
                        <a:p>
                          <a:pPr algn="ctr"/>
                          <a:r>
                            <a:rPr lang="ru-RU" dirty="0"/>
                            <a:t>6</a:t>
                          </a:r>
                        </a:p>
                      </a:txBody>
                      <a:tcPr/>
                    </a:tc>
                    <a:tc>
                      <a:txBody>
                        <a:bodyPr/>
                        <a:lstStyle/>
                        <a:p>
                          <a:pPr algn="ctr"/>
                          <a:r>
                            <a:rPr lang="ru-RU" dirty="0"/>
                            <a:t>6</a:t>
                          </a:r>
                        </a:p>
                      </a:txBody>
                      <a:tcPr/>
                    </a:tc>
                    <a:tc>
                      <a:txBody>
                        <a:bodyPr/>
                        <a:lstStyle/>
                        <a:p>
                          <a:pPr algn="ctr"/>
                          <a:r>
                            <a:rPr lang="ru-RU" dirty="0"/>
                            <a:t>6</a:t>
                          </a:r>
                        </a:p>
                      </a:txBody>
                      <a:tcPr/>
                    </a:tc>
                    <a:tc>
                      <a:txBody>
                        <a:bodyPr/>
                        <a:lstStyle/>
                        <a:p>
                          <a:pPr algn="ctr"/>
                          <a:r>
                            <a:rPr lang="ru-RU" dirty="0"/>
                            <a:t>6</a:t>
                          </a:r>
                        </a:p>
                      </a:txBody>
                      <a:tcPr/>
                    </a:tc>
                    <a:tc>
                      <a:txBody>
                        <a:bodyPr/>
                        <a:lstStyle/>
                        <a:p>
                          <a:pPr algn="ctr"/>
                          <a:r>
                            <a:rPr lang="ru-RU" dirty="0"/>
                            <a:t>5,5</a:t>
                          </a:r>
                        </a:p>
                      </a:txBody>
                      <a:tcPr/>
                    </a:tc>
                    <a:extLst>
                      <a:ext uri="{0D108BD9-81ED-4DB2-BD59-A6C34878D82A}">
                        <a16:rowId xmlns:a16="http://schemas.microsoft.com/office/drawing/2014/main" val="309573700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5133041"/>
                  </p:ext>
                </p:extLst>
              </p:nvPr>
            </p:nvGraphicFramePr>
            <p:xfrm>
              <a:off x="2214880" y="1212036"/>
              <a:ext cx="8128002" cy="293519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503182819"/>
                        </a:ext>
                      </a:extLst>
                    </a:gridCol>
                    <a:gridCol w="1354667">
                      <a:extLst>
                        <a:ext uri="{9D8B030D-6E8A-4147-A177-3AD203B41FA5}">
                          <a16:colId xmlns:a16="http://schemas.microsoft.com/office/drawing/2014/main" val="1783779930"/>
                        </a:ext>
                      </a:extLst>
                    </a:gridCol>
                    <a:gridCol w="1354667">
                      <a:extLst>
                        <a:ext uri="{9D8B030D-6E8A-4147-A177-3AD203B41FA5}">
                          <a16:colId xmlns:a16="http://schemas.microsoft.com/office/drawing/2014/main" val="1749594563"/>
                        </a:ext>
                      </a:extLst>
                    </a:gridCol>
                    <a:gridCol w="1354667">
                      <a:extLst>
                        <a:ext uri="{9D8B030D-6E8A-4147-A177-3AD203B41FA5}">
                          <a16:colId xmlns:a16="http://schemas.microsoft.com/office/drawing/2014/main" val="2845606906"/>
                        </a:ext>
                      </a:extLst>
                    </a:gridCol>
                    <a:gridCol w="1354667">
                      <a:extLst>
                        <a:ext uri="{9D8B030D-6E8A-4147-A177-3AD203B41FA5}">
                          <a16:colId xmlns:a16="http://schemas.microsoft.com/office/drawing/2014/main" val="1696953744"/>
                        </a:ext>
                      </a:extLst>
                    </a:gridCol>
                    <a:gridCol w="1354667">
                      <a:extLst>
                        <a:ext uri="{9D8B030D-6E8A-4147-A177-3AD203B41FA5}">
                          <a16:colId xmlns:a16="http://schemas.microsoft.com/office/drawing/2014/main" val="2147827256"/>
                        </a:ext>
                      </a:extLst>
                    </a:gridCol>
                  </a:tblGrid>
                  <a:tr h="666115">
                    <a:tc>
                      <a:txBody>
                        <a:bodyPr/>
                        <a:lstStyle/>
                        <a:p>
                          <a:endParaRPr lang="ru-RU"/>
                        </a:p>
                      </a:txBody>
                      <a:tcPr>
                        <a:lnTlToBr w="12700" cap="flat" cmpd="sng" algn="ctr">
                          <a:solidFill>
                            <a:schemeClr val="tx1"/>
                          </a:solidFill>
                          <a:prstDash val="solid"/>
                          <a:round/>
                          <a:headEnd type="none" w="med" len="med"/>
                          <a:tailEnd type="none" w="med" len="med"/>
                        </a:lnTlToBr>
                        <a:blipFill>
                          <a:blip r:embed="rId3"/>
                          <a:stretch>
                            <a:fillRect l="-450" t="-909" r="-502703" b="-351818"/>
                          </a:stretch>
                        </a:blipFill>
                      </a:tcPr>
                    </a:tc>
                    <a:tc>
                      <a:txBody>
                        <a:bodyPr/>
                        <a:lstStyle/>
                        <a:p>
                          <a:endParaRPr lang="ru-RU"/>
                        </a:p>
                      </a:txBody>
                      <a:tcPr>
                        <a:blipFill>
                          <a:blip r:embed="rId3"/>
                          <a:stretch>
                            <a:fillRect l="-100000" t="-909" r="-400448" b="-351818"/>
                          </a:stretch>
                        </a:blipFill>
                      </a:tcPr>
                    </a:tc>
                    <a:tc>
                      <a:txBody>
                        <a:bodyPr/>
                        <a:lstStyle/>
                        <a:p>
                          <a:endParaRPr lang="ru-RU"/>
                        </a:p>
                      </a:txBody>
                      <a:tcPr>
                        <a:blipFill>
                          <a:blip r:embed="rId3"/>
                          <a:stretch>
                            <a:fillRect l="-200901" t="-909" r="-302252" b="-351818"/>
                          </a:stretch>
                        </a:blipFill>
                      </a:tcPr>
                    </a:tc>
                    <a:tc>
                      <a:txBody>
                        <a:bodyPr/>
                        <a:lstStyle/>
                        <a:p>
                          <a:endParaRPr lang="ru-RU"/>
                        </a:p>
                      </a:txBody>
                      <a:tcPr>
                        <a:blipFill>
                          <a:blip r:embed="rId3"/>
                          <a:stretch>
                            <a:fillRect l="-300901" t="-909" r="-202252" b="-351818"/>
                          </a:stretch>
                        </a:blipFill>
                      </a:tcPr>
                    </a:tc>
                    <a:tc>
                      <a:txBody>
                        <a:bodyPr/>
                        <a:lstStyle/>
                        <a:p>
                          <a:endParaRPr lang="ru-RU"/>
                        </a:p>
                      </a:txBody>
                      <a:tcPr>
                        <a:blipFill>
                          <a:blip r:embed="rId3"/>
                          <a:stretch>
                            <a:fillRect l="-399103" t="-909" r="-101345" b="-351818"/>
                          </a:stretch>
                        </a:blipFill>
                      </a:tcPr>
                    </a:tc>
                    <a:tc>
                      <a:txBody>
                        <a:bodyPr/>
                        <a:lstStyle/>
                        <a:p>
                          <a:endParaRPr lang="ru-RU"/>
                        </a:p>
                      </a:txBody>
                      <a:tcPr>
                        <a:blipFill>
                          <a:blip r:embed="rId3"/>
                          <a:stretch>
                            <a:fillRect l="-501351" t="-909" r="-1802" b="-351818"/>
                          </a:stretch>
                        </a:blipFill>
                      </a:tcPr>
                    </a:tc>
                    <a:extLst>
                      <a:ext uri="{0D108BD9-81ED-4DB2-BD59-A6C34878D82A}">
                        <a16:rowId xmlns:a16="http://schemas.microsoft.com/office/drawing/2014/main" val="2800695227"/>
                      </a:ext>
                    </a:extLst>
                  </a:tr>
                  <a:tr h="414883">
                    <a:tc>
                      <a:txBody>
                        <a:bodyPr/>
                        <a:lstStyle/>
                        <a:p>
                          <a:endParaRPr lang="ru-RU"/>
                        </a:p>
                      </a:txBody>
                      <a:tcPr>
                        <a:blipFill>
                          <a:blip r:embed="rId3"/>
                          <a:stretch>
                            <a:fillRect l="-450" t="-163235" r="-502703" b="-469118"/>
                          </a:stretch>
                        </a:blipFill>
                      </a:tcPr>
                    </a:tc>
                    <a:tc>
                      <a:txBody>
                        <a:bodyPr/>
                        <a:lstStyle/>
                        <a:p>
                          <a:pPr algn="ctr"/>
                          <a:r>
                            <a:rPr lang="en-US" dirty="0"/>
                            <a:t>1</a:t>
                          </a:r>
                          <a:endParaRPr lang="ru-RU" dirty="0"/>
                        </a:p>
                      </a:txBody>
                      <a:tcPr/>
                    </a:tc>
                    <a:tc>
                      <a:txBody>
                        <a:bodyPr/>
                        <a:lstStyle/>
                        <a:p>
                          <a:pPr algn="ctr"/>
                          <a:r>
                            <a:rPr lang="en-US" dirty="0"/>
                            <a:t>2</a:t>
                          </a:r>
                          <a:endParaRPr lang="ru-RU" dirty="0"/>
                        </a:p>
                      </a:txBody>
                      <a:tcPr/>
                    </a:tc>
                    <a:tc>
                      <a:txBody>
                        <a:bodyPr/>
                        <a:lstStyle/>
                        <a:p>
                          <a:pPr algn="ctr"/>
                          <a:r>
                            <a:rPr lang="en-US" dirty="0"/>
                            <a:t>1</a:t>
                          </a:r>
                          <a:r>
                            <a:rPr lang="ru-RU" dirty="0"/>
                            <a:t>,5</a:t>
                          </a:r>
                        </a:p>
                      </a:txBody>
                      <a:tcPr/>
                    </a:tc>
                    <a:tc>
                      <a:txBody>
                        <a:bodyPr/>
                        <a:lstStyle/>
                        <a:p>
                          <a:pPr algn="ctr"/>
                          <a:r>
                            <a:rPr lang="ru-RU" dirty="0"/>
                            <a:t>1</a:t>
                          </a:r>
                        </a:p>
                      </a:txBody>
                      <a:tcPr/>
                    </a:tc>
                    <a:tc>
                      <a:txBody>
                        <a:bodyPr/>
                        <a:lstStyle/>
                        <a:p>
                          <a:pPr algn="ctr"/>
                          <a:r>
                            <a:rPr lang="ru-RU" dirty="0"/>
                            <a:t>2</a:t>
                          </a:r>
                        </a:p>
                      </a:txBody>
                      <a:tcPr/>
                    </a:tc>
                    <a:extLst>
                      <a:ext uri="{0D108BD9-81ED-4DB2-BD59-A6C34878D82A}">
                        <a16:rowId xmlns:a16="http://schemas.microsoft.com/office/drawing/2014/main" val="1366643619"/>
                      </a:ext>
                    </a:extLst>
                  </a:tr>
                  <a:tr h="370840">
                    <a:tc>
                      <a:txBody>
                        <a:bodyPr/>
                        <a:lstStyle/>
                        <a:p>
                          <a:endParaRPr lang="ru-RU"/>
                        </a:p>
                      </a:txBody>
                      <a:tcPr>
                        <a:blipFill>
                          <a:blip r:embed="rId3"/>
                          <a:stretch>
                            <a:fillRect l="-450" t="-293443" r="-502703" b="-422951"/>
                          </a:stretch>
                        </a:blipFill>
                      </a:tcPr>
                    </a:tc>
                    <a:tc>
                      <a:txBody>
                        <a:bodyPr/>
                        <a:lstStyle/>
                        <a:p>
                          <a:pPr algn="ctr"/>
                          <a:r>
                            <a:rPr lang="ru-RU" dirty="0"/>
                            <a:t>2,5</a:t>
                          </a:r>
                        </a:p>
                      </a:txBody>
                      <a:tcPr/>
                    </a:tc>
                    <a:tc>
                      <a:txBody>
                        <a:bodyPr/>
                        <a:lstStyle/>
                        <a:p>
                          <a:pPr algn="ctr"/>
                          <a:r>
                            <a:rPr lang="ru-RU" dirty="0"/>
                            <a:t>2</a:t>
                          </a:r>
                        </a:p>
                      </a:txBody>
                      <a:tcPr/>
                    </a:tc>
                    <a:tc>
                      <a:txBody>
                        <a:bodyPr/>
                        <a:lstStyle/>
                        <a:p>
                          <a:pPr algn="ctr"/>
                          <a:r>
                            <a:rPr lang="ru-RU" dirty="0"/>
                            <a:t>1,5</a:t>
                          </a:r>
                        </a:p>
                      </a:txBody>
                      <a:tcPr/>
                    </a:tc>
                    <a:tc>
                      <a:txBody>
                        <a:bodyPr/>
                        <a:lstStyle/>
                        <a:p>
                          <a:pPr algn="ctr"/>
                          <a:r>
                            <a:rPr lang="ru-RU" dirty="0"/>
                            <a:t>2,5</a:t>
                          </a:r>
                        </a:p>
                      </a:txBody>
                      <a:tcPr/>
                    </a:tc>
                    <a:tc>
                      <a:txBody>
                        <a:bodyPr/>
                        <a:lstStyle/>
                        <a:p>
                          <a:pPr algn="ctr"/>
                          <a:r>
                            <a:rPr lang="ru-RU" dirty="0"/>
                            <a:t>1</a:t>
                          </a:r>
                        </a:p>
                      </a:txBody>
                      <a:tcPr/>
                    </a:tc>
                    <a:extLst>
                      <a:ext uri="{0D108BD9-81ED-4DB2-BD59-A6C34878D82A}">
                        <a16:rowId xmlns:a16="http://schemas.microsoft.com/office/drawing/2014/main" val="30449584"/>
                      </a:ext>
                    </a:extLst>
                  </a:tr>
                  <a:tr h="370840">
                    <a:tc>
                      <a:txBody>
                        <a:bodyPr/>
                        <a:lstStyle/>
                        <a:p>
                          <a:endParaRPr lang="ru-RU"/>
                        </a:p>
                      </a:txBody>
                      <a:tcPr>
                        <a:blipFill>
                          <a:blip r:embed="rId3"/>
                          <a:stretch>
                            <a:fillRect l="-450" t="-393443" r="-502703" b="-322951"/>
                          </a:stretch>
                        </a:blipFill>
                      </a:tcPr>
                    </a:tc>
                    <a:tc>
                      <a:txBody>
                        <a:bodyPr/>
                        <a:lstStyle/>
                        <a:p>
                          <a:pPr algn="ctr"/>
                          <a:r>
                            <a:rPr lang="ru-RU" dirty="0"/>
                            <a:t>2,5</a:t>
                          </a:r>
                        </a:p>
                      </a:txBody>
                      <a:tcPr/>
                    </a:tc>
                    <a:tc>
                      <a:txBody>
                        <a:bodyPr/>
                        <a:lstStyle/>
                        <a:p>
                          <a:pPr algn="ctr"/>
                          <a:r>
                            <a:rPr lang="ru-RU" dirty="0"/>
                            <a:t>2</a:t>
                          </a:r>
                        </a:p>
                      </a:txBody>
                      <a:tcPr/>
                    </a:tc>
                    <a:tc>
                      <a:txBody>
                        <a:bodyPr/>
                        <a:lstStyle/>
                        <a:p>
                          <a:pPr algn="ctr"/>
                          <a:r>
                            <a:rPr lang="ru-RU" dirty="0"/>
                            <a:t>3</a:t>
                          </a:r>
                        </a:p>
                      </a:txBody>
                      <a:tcPr/>
                    </a:tc>
                    <a:tc>
                      <a:txBody>
                        <a:bodyPr/>
                        <a:lstStyle/>
                        <a:p>
                          <a:pPr algn="ctr"/>
                          <a:r>
                            <a:rPr lang="ru-RU" dirty="0"/>
                            <a:t>2,5</a:t>
                          </a:r>
                        </a:p>
                      </a:txBody>
                      <a:tcPr/>
                    </a:tc>
                    <a:tc>
                      <a:txBody>
                        <a:bodyPr/>
                        <a:lstStyle/>
                        <a:p>
                          <a:pPr algn="ctr"/>
                          <a:r>
                            <a:rPr lang="ru-RU" dirty="0"/>
                            <a:t>3</a:t>
                          </a:r>
                        </a:p>
                      </a:txBody>
                      <a:tcPr/>
                    </a:tc>
                    <a:extLst>
                      <a:ext uri="{0D108BD9-81ED-4DB2-BD59-A6C34878D82A}">
                        <a16:rowId xmlns:a16="http://schemas.microsoft.com/office/drawing/2014/main" val="230113731"/>
                      </a:ext>
                    </a:extLst>
                  </a:tr>
                  <a:tr h="370840">
                    <a:tc>
                      <a:txBody>
                        <a:bodyPr/>
                        <a:lstStyle/>
                        <a:p>
                          <a:endParaRPr lang="ru-RU"/>
                        </a:p>
                      </a:txBody>
                      <a:tcPr>
                        <a:blipFill>
                          <a:blip r:embed="rId3"/>
                          <a:stretch>
                            <a:fillRect l="-450" t="-493443" r="-502703" b="-222951"/>
                          </a:stretch>
                        </a:blipFill>
                      </a:tcPr>
                    </a:tc>
                    <a:tc>
                      <a:txBody>
                        <a:bodyPr/>
                        <a:lstStyle/>
                        <a:p>
                          <a:pPr algn="ctr"/>
                          <a:r>
                            <a:rPr lang="ru-RU" dirty="0"/>
                            <a:t>4</a:t>
                          </a:r>
                        </a:p>
                      </a:txBody>
                      <a:tcPr/>
                    </a:tc>
                    <a:tc>
                      <a:txBody>
                        <a:bodyPr/>
                        <a:lstStyle/>
                        <a:p>
                          <a:pPr algn="ctr"/>
                          <a:r>
                            <a:rPr lang="ru-RU" dirty="0"/>
                            <a:t>5</a:t>
                          </a:r>
                        </a:p>
                      </a:txBody>
                      <a:tcPr/>
                    </a:tc>
                    <a:tc>
                      <a:txBody>
                        <a:bodyPr/>
                        <a:lstStyle/>
                        <a:p>
                          <a:pPr algn="ctr"/>
                          <a:r>
                            <a:rPr lang="ru-RU" dirty="0"/>
                            <a:t>4,5</a:t>
                          </a:r>
                        </a:p>
                      </a:txBody>
                      <a:tcPr/>
                    </a:tc>
                    <a:tc>
                      <a:txBody>
                        <a:bodyPr/>
                        <a:lstStyle/>
                        <a:p>
                          <a:pPr algn="ctr"/>
                          <a:r>
                            <a:rPr lang="ru-RU" dirty="0"/>
                            <a:t>4,5</a:t>
                          </a:r>
                        </a:p>
                      </a:txBody>
                      <a:tcPr/>
                    </a:tc>
                    <a:tc>
                      <a:txBody>
                        <a:bodyPr/>
                        <a:lstStyle/>
                        <a:p>
                          <a:pPr algn="ctr"/>
                          <a:r>
                            <a:rPr lang="ru-RU" dirty="0"/>
                            <a:t>4</a:t>
                          </a:r>
                        </a:p>
                      </a:txBody>
                      <a:tcPr/>
                    </a:tc>
                    <a:extLst>
                      <a:ext uri="{0D108BD9-81ED-4DB2-BD59-A6C34878D82A}">
                        <a16:rowId xmlns:a16="http://schemas.microsoft.com/office/drawing/2014/main" val="3020145041"/>
                      </a:ext>
                    </a:extLst>
                  </a:tr>
                  <a:tr h="370840">
                    <a:tc>
                      <a:txBody>
                        <a:bodyPr/>
                        <a:lstStyle/>
                        <a:p>
                          <a:endParaRPr lang="ru-RU"/>
                        </a:p>
                      </a:txBody>
                      <a:tcPr>
                        <a:blipFill>
                          <a:blip r:embed="rId3"/>
                          <a:stretch>
                            <a:fillRect l="-450" t="-593443" r="-502703" b="-122951"/>
                          </a:stretch>
                        </a:blipFill>
                      </a:tcPr>
                    </a:tc>
                    <a:tc>
                      <a:txBody>
                        <a:bodyPr/>
                        <a:lstStyle/>
                        <a:p>
                          <a:pPr algn="ctr"/>
                          <a:r>
                            <a:rPr lang="ru-RU" dirty="0"/>
                            <a:t>5</a:t>
                          </a:r>
                        </a:p>
                      </a:txBody>
                      <a:tcPr/>
                    </a:tc>
                    <a:tc>
                      <a:txBody>
                        <a:bodyPr/>
                        <a:lstStyle/>
                        <a:p>
                          <a:pPr algn="ctr"/>
                          <a:r>
                            <a:rPr lang="ru-RU" dirty="0"/>
                            <a:t>4</a:t>
                          </a:r>
                        </a:p>
                      </a:txBody>
                      <a:tcPr/>
                    </a:tc>
                    <a:tc>
                      <a:txBody>
                        <a:bodyPr/>
                        <a:lstStyle/>
                        <a:p>
                          <a:pPr algn="ctr"/>
                          <a:r>
                            <a:rPr lang="ru-RU" dirty="0"/>
                            <a:t>4,5</a:t>
                          </a:r>
                        </a:p>
                      </a:txBody>
                      <a:tcPr/>
                    </a:tc>
                    <a:tc>
                      <a:txBody>
                        <a:bodyPr/>
                        <a:lstStyle/>
                        <a:p>
                          <a:pPr algn="ctr"/>
                          <a:r>
                            <a:rPr lang="ru-RU" dirty="0"/>
                            <a:t>4,5</a:t>
                          </a:r>
                        </a:p>
                      </a:txBody>
                      <a:tcPr/>
                    </a:tc>
                    <a:tc>
                      <a:txBody>
                        <a:bodyPr/>
                        <a:lstStyle/>
                        <a:p>
                          <a:pPr algn="ctr"/>
                          <a:r>
                            <a:rPr lang="ru-RU" dirty="0"/>
                            <a:t>5,5</a:t>
                          </a:r>
                        </a:p>
                      </a:txBody>
                      <a:tcPr/>
                    </a:tc>
                    <a:extLst>
                      <a:ext uri="{0D108BD9-81ED-4DB2-BD59-A6C34878D82A}">
                        <a16:rowId xmlns:a16="http://schemas.microsoft.com/office/drawing/2014/main" val="837792144"/>
                      </a:ext>
                    </a:extLst>
                  </a:tr>
                  <a:tr h="370840">
                    <a:tc>
                      <a:txBody>
                        <a:bodyPr/>
                        <a:lstStyle/>
                        <a:p>
                          <a:endParaRPr lang="ru-RU"/>
                        </a:p>
                      </a:txBody>
                      <a:tcPr>
                        <a:blipFill>
                          <a:blip r:embed="rId3"/>
                          <a:stretch>
                            <a:fillRect l="-450" t="-693443" r="-502703" b="-22951"/>
                          </a:stretch>
                        </a:blipFill>
                      </a:tcPr>
                    </a:tc>
                    <a:tc>
                      <a:txBody>
                        <a:bodyPr/>
                        <a:lstStyle/>
                        <a:p>
                          <a:pPr algn="ctr"/>
                          <a:r>
                            <a:rPr lang="ru-RU" dirty="0"/>
                            <a:t>6</a:t>
                          </a:r>
                        </a:p>
                      </a:txBody>
                      <a:tcPr/>
                    </a:tc>
                    <a:tc>
                      <a:txBody>
                        <a:bodyPr/>
                        <a:lstStyle/>
                        <a:p>
                          <a:pPr algn="ctr"/>
                          <a:r>
                            <a:rPr lang="ru-RU" dirty="0"/>
                            <a:t>6</a:t>
                          </a:r>
                        </a:p>
                      </a:txBody>
                      <a:tcPr/>
                    </a:tc>
                    <a:tc>
                      <a:txBody>
                        <a:bodyPr/>
                        <a:lstStyle/>
                        <a:p>
                          <a:pPr algn="ctr"/>
                          <a:r>
                            <a:rPr lang="ru-RU" dirty="0"/>
                            <a:t>6</a:t>
                          </a:r>
                        </a:p>
                      </a:txBody>
                      <a:tcPr/>
                    </a:tc>
                    <a:tc>
                      <a:txBody>
                        <a:bodyPr/>
                        <a:lstStyle/>
                        <a:p>
                          <a:pPr algn="ctr"/>
                          <a:r>
                            <a:rPr lang="ru-RU" dirty="0"/>
                            <a:t>6</a:t>
                          </a:r>
                        </a:p>
                      </a:txBody>
                      <a:tcPr/>
                    </a:tc>
                    <a:tc>
                      <a:txBody>
                        <a:bodyPr/>
                        <a:lstStyle/>
                        <a:p>
                          <a:pPr algn="ctr"/>
                          <a:r>
                            <a:rPr lang="ru-RU" dirty="0"/>
                            <a:t>5,5</a:t>
                          </a:r>
                        </a:p>
                      </a:txBody>
                      <a:tcPr/>
                    </a:tc>
                    <a:extLst>
                      <a:ext uri="{0D108BD9-81ED-4DB2-BD59-A6C34878D82A}">
                        <a16:rowId xmlns:a16="http://schemas.microsoft.com/office/drawing/2014/main" val="3095737002"/>
                      </a:ext>
                    </a:extLst>
                  </a:tr>
                </a:tbl>
              </a:graphicData>
            </a:graphic>
          </p:graphicFrame>
        </mc:Fallback>
      </mc:AlternateContent>
    </p:spTree>
    <p:extLst>
      <p:ext uri="{BB962C8B-B14F-4D97-AF65-F5344CB8AC3E}">
        <p14:creationId xmlns:p14="http://schemas.microsoft.com/office/powerpoint/2010/main" val="2165048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18855"/>
            <a:ext cx="10515600" cy="6038215"/>
          </a:xfrm>
        </p:spPr>
        <p:txBody>
          <a:bodyPr>
            <a:normAutofit lnSpcReduction="10000"/>
          </a:bodyPr>
          <a:lstStyle/>
          <a:p>
            <a:pPr marL="0" indent="0">
              <a:buNone/>
            </a:pPr>
            <a:endParaRPr lang="ru-RU" dirty="0"/>
          </a:p>
          <a:p>
            <a:pPr marL="0" indent="0" algn="just">
              <a:buNone/>
            </a:pPr>
            <a:r>
              <a:rPr lang="ru-RU" dirty="0"/>
              <a:t>Если, например, вся группа экспертов разделилась в мнениях на две подгруппы, причём </a:t>
            </a:r>
            <a:r>
              <a:rPr lang="ru-RU" dirty="0" err="1"/>
              <a:t>ранжировки</a:t>
            </a:r>
            <a:r>
              <a:rPr lang="ru-RU" dirty="0"/>
              <a:t> в этих подгруппах противоположные (прямая и обратная), то дисперсионный коэффициент </a:t>
            </a:r>
            <a:r>
              <a:rPr lang="ru-RU" dirty="0" err="1"/>
              <a:t>конкордации</a:t>
            </a:r>
            <a:r>
              <a:rPr lang="ru-RU" dirty="0"/>
              <a:t> будет равен нулю, а </a:t>
            </a:r>
            <a:r>
              <a:rPr lang="ru-RU" dirty="0" err="1"/>
              <a:t>энтропийный</a:t>
            </a:r>
            <a:r>
              <a:rPr lang="ru-RU" dirty="0"/>
              <a:t> коэффициент </a:t>
            </a:r>
            <a:r>
              <a:rPr lang="ru-RU" dirty="0" err="1"/>
              <a:t>конкордации</a:t>
            </a:r>
            <a:r>
              <a:rPr lang="ru-RU" dirty="0"/>
              <a:t> будет равен 0,7 (таким образом, </a:t>
            </a:r>
            <a:r>
              <a:rPr lang="ru-RU" dirty="0" err="1"/>
              <a:t>энтропийный</a:t>
            </a:r>
            <a:r>
              <a:rPr lang="ru-RU" dirty="0"/>
              <a:t> коэффициент </a:t>
            </a:r>
            <a:r>
              <a:rPr lang="ru-RU" dirty="0" err="1"/>
              <a:t>конкордации</a:t>
            </a:r>
            <a:r>
              <a:rPr lang="ru-RU" dirty="0"/>
              <a:t> позволяет зафиксировать факт разделения мнений на две противоположные группы).</a:t>
            </a:r>
          </a:p>
          <a:p>
            <a:pPr marL="0" indent="0" algn="ctr">
              <a:buNone/>
            </a:pPr>
            <a:r>
              <a:rPr lang="ru-RU" sz="4000" b="1" dirty="0">
                <a:solidFill>
                  <a:srgbClr val="00B050"/>
                </a:solidFill>
              </a:rPr>
              <a:t>***</a:t>
            </a:r>
          </a:p>
          <a:p>
            <a:pPr marL="0" indent="0" algn="just">
              <a:buNone/>
            </a:pPr>
            <a:r>
              <a:rPr lang="ru-RU" dirty="0"/>
              <a:t>При обработке результатов ранжирования могут возникнуть задачи определения зависимости между </a:t>
            </a:r>
            <a:r>
              <a:rPr lang="ru-RU" dirty="0" err="1"/>
              <a:t>ранжировками</a:t>
            </a:r>
            <a:r>
              <a:rPr lang="ru-RU" dirty="0"/>
              <a:t> двух экспертов, связи между достижением двух различных целей при решении одной  той же совокупности проблем или взаимосвязи между двумя признаками. В этих случаях мерой взаимосвязи может служить </a:t>
            </a:r>
            <a:r>
              <a:rPr lang="ru-RU" b="1" i="1" dirty="0">
                <a:solidFill>
                  <a:srgbClr val="7030A0"/>
                </a:solidFill>
              </a:rPr>
              <a:t>коэффициент ранговой корреляции </a:t>
            </a:r>
            <a:r>
              <a:rPr lang="ru-RU" b="1" i="1" dirty="0" err="1">
                <a:solidFill>
                  <a:srgbClr val="7030A0"/>
                </a:solidFill>
              </a:rPr>
              <a:t>Спирмена</a:t>
            </a:r>
            <a:r>
              <a:rPr lang="ru-RU" dirty="0"/>
              <a:t>.</a:t>
            </a:r>
          </a:p>
        </p:txBody>
      </p:sp>
      <p:sp>
        <p:nvSpPr>
          <p:cNvPr id="4" name="Номер слайда 3"/>
          <p:cNvSpPr>
            <a:spLocks noGrp="1"/>
          </p:cNvSpPr>
          <p:nvPr>
            <p:ph type="sldNum" sz="quarter" idx="12"/>
          </p:nvPr>
        </p:nvSpPr>
        <p:spPr/>
        <p:txBody>
          <a:bodyPr/>
          <a:lstStyle/>
          <a:p>
            <a:fld id="{B78F4E03-10A4-4630-9732-975407DE0DE5}" type="slidenum">
              <a:rPr lang="ru-RU" smtClean="0"/>
              <a:t>49</a:t>
            </a:fld>
            <a:endParaRPr lang="ru-RU"/>
          </a:p>
        </p:txBody>
      </p:sp>
    </p:spTree>
    <p:extLst>
      <p:ext uri="{BB962C8B-B14F-4D97-AF65-F5344CB8AC3E}">
        <p14:creationId xmlns:p14="http://schemas.microsoft.com/office/powerpoint/2010/main" val="64066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22031"/>
            <a:ext cx="10515600" cy="5809957"/>
          </a:xfrm>
        </p:spPr>
        <p:txBody>
          <a:bodyPr>
            <a:normAutofit fontScale="92500"/>
          </a:bodyPr>
          <a:lstStyle/>
          <a:p>
            <a:pPr marL="0" indent="0" algn="just">
              <a:buNone/>
            </a:pPr>
            <a:endParaRPr lang="ru-RU" b="1" i="1" dirty="0"/>
          </a:p>
          <a:p>
            <a:pPr marL="0" indent="0" algn="just">
              <a:buNone/>
            </a:pPr>
            <a:r>
              <a:rPr lang="ru-RU" b="1" i="1" dirty="0">
                <a:solidFill>
                  <a:srgbClr val="7030A0"/>
                </a:solidFill>
              </a:rPr>
              <a:t>Сущность метода экспертных оценок</a:t>
            </a:r>
            <a:r>
              <a:rPr lang="ru-RU" dirty="0">
                <a:solidFill>
                  <a:srgbClr val="7030A0"/>
                </a:solidFill>
              </a:rPr>
              <a:t> </a:t>
            </a:r>
            <a:r>
              <a:rPr lang="ru-RU" dirty="0"/>
              <a:t>заключается в проведении экспертами – специалистами в области решаемой проблемы – интуитивно-логического анализа проблемы с количественной оценкой суждений и формальной обработкой результатов.</a:t>
            </a:r>
          </a:p>
          <a:p>
            <a:pPr marL="0" indent="0" algn="just">
              <a:buNone/>
            </a:pPr>
            <a:endParaRPr lang="ru-RU" dirty="0"/>
          </a:p>
          <a:p>
            <a:pPr marL="0" indent="0" algn="just">
              <a:buNone/>
            </a:pPr>
            <a:r>
              <a:rPr lang="ru-RU" dirty="0"/>
              <a:t>Получаемое в результате обработки обобщённое мнение экспертов принимается как решение проблемы.</a:t>
            </a:r>
          </a:p>
          <a:p>
            <a:pPr marL="0" indent="0" algn="just">
              <a:buNone/>
            </a:pPr>
            <a:endParaRPr lang="ru-RU" dirty="0"/>
          </a:p>
          <a:p>
            <a:pPr marL="0" indent="0" algn="just">
              <a:buNone/>
            </a:pPr>
            <a:r>
              <a:rPr lang="ru-RU" dirty="0"/>
              <a:t>Обычно главная цель применения метода экспертных оценок – упорядочение объектов по значениям их характеристик для выбора одного или нескольких лучших из них. При этом эксперты порой не только оценивают характеристики объектов, но и формируют их множество.</a:t>
            </a:r>
          </a:p>
          <a:p>
            <a:pPr marL="0" indent="0">
              <a:buNone/>
            </a:pPr>
            <a:endParaRPr lang="ru-RU" dirty="0"/>
          </a:p>
        </p:txBody>
      </p:sp>
      <p:sp>
        <p:nvSpPr>
          <p:cNvPr id="2" name="Номер слайда 1"/>
          <p:cNvSpPr>
            <a:spLocks noGrp="1"/>
          </p:cNvSpPr>
          <p:nvPr>
            <p:ph type="sldNum" sz="quarter" idx="12"/>
          </p:nvPr>
        </p:nvSpPr>
        <p:spPr/>
        <p:txBody>
          <a:bodyPr/>
          <a:lstStyle/>
          <a:p>
            <a:fld id="{B78F4E03-10A4-4630-9732-975407DE0DE5}" type="slidenum">
              <a:rPr lang="ru-RU" smtClean="0"/>
              <a:t>5</a:t>
            </a:fld>
            <a:endParaRPr lang="ru-RU"/>
          </a:p>
        </p:txBody>
      </p:sp>
    </p:spTree>
    <p:extLst>
      <p:ext uri="{BB962C8B-B14F-4D97-AF65-F5344CB8AC3E}">
        <p14:creationId xmlns:p14="http://schemas.microsoft.com/office/powerpoint/2010/main" val="1135364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21080" y="2444603"/>
            <a:ext cx="10515600" cy="1817907"/>
          </a:xfrm>
        </p:spPr>
        <p:txBody>
          <a:bodyPr>
            <a:noAutofit/>
          </a:bodyPr>
          <a:lstStyle/>
          <a:p>
            <a:pPr marL="0" indent="0" algn="ctr">
              <a:lnSpc>
                <a:spcPct val="150000"/>
              </a:lnSpc>
              <a:spcBef>
                <a:spcPts val="0"/>
              </a:spcBef>
              <a:buNone/>
            </a:pPr>
            <a:r>
              <a:rPr lang="ru-RU" sz="4000" b="1" dirty="0"/>
              <a:t>МОДИФИЦИРОВАННЫЙ МЕТОД ПРИКЛАДНОЙ ИНФОРМАЦИОННОЙ ЭКОНОМИКИ</a:t>
            </a:r>
          </a:p>
        </p:txBody>
      </p:sp>
      <p:sp>
        <p:nvSpPr>
          <p:cNvPr id="4" name="Номер слайда 3"/>
          <p:cNvSpPr>
            <a:spLocks noGrp="1"/>
          </p:cNvSpPr>
          <p:nvPr>
            <p:ph type="sldNum" sz="quarter" idx="12"/>
          </p:nvPr>
        </p:nvSpPr>
        <p:spPr/>
        <p:txBody>
          <a:bodyPr/>
          <a:lstStyle/>
          <a:p>
            <a:fld id="{B78F4E03-10A4-4630-9732-975407DE0DE5}" type="slidenum">
              <a:rPr lang="ru-RU" smtClean="0"/>
              <a:t>50</a:t>
            </a:fld>
            <a:endParaRPr lang="ru-RU"/>
          </a:p>
        </p:txBody>
      </p:sp>
    </p:spTree>
    <p:extLst>
      <p:ext uri="{BB962C8B-B14F-4D97-AF65-F5344CB8AC3E}">
        <p14:creationId xmlns:p14="http://schemas.microsoft.com/office/powerpoint/2010/main" val="2244186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Прикладная информационная экономика</a:t>
            </a:r>
          </a:p>
        </p:txBody>
      </p:sp>
      <p:sp>
        <p:nvSpPr>
          <p:cNvPr id="3" name="Объект 2"/>
          <p:cNvSpPr>
            <a:spLocks noGrp="1"/>
          </p:cNvSpPr>
          <p:nvPr>
            <p:ph idx="1"/>
          </p:nvPr>
        </p:nvSpPr>
        <p:spPr/>
        <p:txBody>
          <a:bodyPr/>
          <a:lstStyle/>
          <a:p>
            <a:pPr marL="0" indent="0" algn="ctr">
              <a:buNone/>
            </a:pPr>
            <a:r>
              <a:rPr lang="en-US" b="1" dirty="0"/>
              <a:t>(Applied Information Economics</a:t>
            </a:r>
            <a:r>
              <a:rPr lang="ru-RU" b="1" dirty="0"/>
              <a:t>, </a:t>
            </a:r>
            <a:r>
              <a:rPr lang="en-US" b="1" dirty="0"/>
              <a:t>AIE</a:t>
            </a:r>
            <a:r>
              <a:rPr lang="ru-RU" b="1" dirty="0"/>
              <a:t>)</a:t>
            </a:r>
          </a:p>
          <a:p>
            <a:pPr marL="0" indent="0">
              <a:buNone/>
            </a:pPr>
            <a:endParaRPr lang="ru-RU" dirty="0"/>
          </a:p>
          <a:p>
            <a:pPr marL="0" indent="0" algn="just">
              <a:buNone/>
            </a:pPr>
            <a:r>
              <a:rPr lang="ru-RU" dirty="0"/>
              <a:t>Разработчик – Дуглас </a:t>
            </a:r>
            <a:r>
              <a:rPr lang="ru-RU" dirty="0" err="1"/>
              <a:t>Хаббард</a:t>
            </a:r>
            <a:r>
              <a:rPr lang="ru-RU" dirty="0"/>
              <a:t>, руководитель компании </a:t>
            </a:r>
            <a:r>
              <a:rPr lang="en-US" dirty="0"/>
              <a:t>Hubbard Ross.</a:t>
            </a:r>
          </a:p>
          <a:p>
            <a:pPr marL="0" indent="0" algn="just">
              <a:buNone/>
            </a:pPr>
            <a:endParaRPr lang="en-US" dirty="0"/>
          </a:p>
          <a:p>
            <a:pPr marL="0" indent="0" algn="just">
              <a:buNone/>
            </a:pPr>
            <a:r>
              <a:rPr lang="ru-RU" dirty="0"/>
              <a:t>Компания </a:t>
            </a:r>
            <a:r>
              <a:rPr lang="en-US" dirty="0"/>
              <a:t>Hubbard Ross</a:t>
            </a:r>
            <a:r>
              <a:rPr lang="ru-RU" dirty="0"/>
              <a:t> (основана в марте 1999г.) – первая организация, которая использовала методику </a:t>
            </a:r>
            <a:r>
              <a:rPr lang="en-US" dirty="0"/>
              <a:t>AIE </a:t>
            </a:r>
            <a:r>
              <a:rPr lang="ru-RU" dirty="0"/>
              <a:t>для анализа ценности инвестиций в технологии безопасности с финансовой и экономической точек зрения.</a:t>
            </a:r>
          </a:p>
        </p:txBody>
      </p:sp>
      <p:sp>
        <p:nvSpPr>
          <p:cNvPr id="4" name="Номер слайда 3"/>
          <p:cNvSpPr>
            <a:spLocks noGrp="1"/>
          </p:cNvSpPr>
          <p:nvPr>
            <p:ph type="sldNum" sz="quarter" idx="12"/>
          </p:nvPr>
        </p:nvSpPr>
        <p:spPr/>
        <p:txBody>
          <a:bodyPr/>
          <a:lstStyle/>
          <a:p>
            <a:fld id="{B78F4E03-10A4-4630-9732-975407DE0DE5}" type="slidenum">
              <a:rPr lang="ru-RU" smtClean="0"/>
              <a:t>51</a:t>
            </a:fld>
            <a:endParaRPr lang="ru-RU"/>
          </a:p>
        </p:txBody>
      </p:sp>
    </p:spTree>
    <p:extLst>
      <p:ext uri="{BB962C8B-B14F-4D97-AF65-F5344CB8AC3E}">
        <p14:creationId xmlns:p14="http://schemas.microsoft.com/office/powerpoint/2010/main" val="38338033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046922"/>
            <a:ext cx="10515600" cy="5130041"/>
          </a:xfrm>
        </p:spPr>
        <p:txBody>
          <a:bodyPr/>
          <a:lstStyle/>
          <a:p>
            <a:pPr marL="0" indent="0" algn="just">
              <a:buNone/>
            </a:pPr>
            <a:r>
              <a:rPr lang="ru-RU" b="1" dirty="0"/>
              <a:t>Идея метода </a:t>
            </a:r>
            <a:r>
              <a:rPr lang="en-US" b="1" dirty="0"/>
              <a:t>AIE </a:t>
            </a:r>
            <a:r>
              <a:rPr lang="en-US" dirty="0"/>
              <a:t>– </a:t>
            </a:r>
            <a:r>
              <a:rPr lang="ru-RU" dirty="0"/>
              <a:t>составление рейтинга ИТ-проектов, предлагаемых к внедрению, по 10 главным факторам, влияющим на принятие решения об их стратегической ценности. </a:t>
            </a:r>
          </a:p>
          <a:p>
            <a:pPr marL="0" indent="0" algn="just">
              <a:buNone/>
            </a:pPr>
            <a:endParaRPr lang="ru-RU" dirty="0"/>
          </a:p>
          <a:p>
            <a:pPr marL="0" indent="0" algn="just">
              <a:buNone/>
            </a:pPr>
            <a:r>
              <a:rPr lang="ru-RU" dirty="0"/>
              <a:t>Рейтинг опирается на оценки уровня  значимости (+) и риска (-) качественных изменений от внедрения систем.</a:t>
            </a:r>
          </a:p>
          <a:p>
            <a:pPr marL="0" indent="0" algn="just">
              <a:buNone/>
            </a:pPr>
            <a:endParaRPr lang="ru-RU" dirty="0"/>
          </a:p>
          <a:p>
            <a:pPr marL="0" indent="0" algn="just">
              <a:buNone/>
            </a:pPr>
            <a:r>
              <a:rPr lang="ru-RU" dirty="0"/>
              <a:t>Далее, в зависимости от места в рейтинге той или иной рассматриваемой информационной системы определяются приоритетные направления инвестирования.</a:t>
            </a:r>
          </a:p>
        </p:txBody>
      </p:sp>
      <p:sp>
        <p:nvSpPr>
          <p:cNvPr id="2" name="Номер слайда 1"/>
          <p:cNvSpPr>
            <a:spLocks noGrp="1"/>
          </p:cNvSpPr>
          <p:nvPr>
            <p:ph type="sldNum" sz="quarter" idx="12"/>
          </p:nvPr>
        </p:nvSpPr>
        <p:spPr/>
        <p:txBody>
          <a:bodyPr/>
          <a:lstStyle/>
          <a:p>
            <a:fld id="{B78F4E03-10A4-4630-9732-975407DE0DE5}" type="slidenum">
              <a:rPr lang="ru-RU" smtClean="0"/>
              <a:t>52</a:t>
            </a:fld>
            <a:endParaRPr lang="ru-RU"/>
          </a:p>
        </p:txBody>
      </p:sp>
    </p:spTree>
    <p:extLst>
      <p:ext uri="{BB962C8B-B14F-4D97-AF65-F5344CB8AC3E}">
        <p14:creationId xmlns:p14="http://schemas.microsoft.com/office/powerpoint/2010/main" val="561274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81809"/>
            <a:ext cx="10515600" cy="3670852"/>
          </a:xfrm>
        </p:spPr>
        <p:txBody>
          <a:bodyPr/>
          <a:lstStyle/>
          <a:p>
            <a:pPr marL="0" indent="0" algn="ctr">
              <a:buNone/>
            </a:pPr>
            <a:r>
              <a:rPr lang="ru-RU" sz="3200" b="1" dirty="0"/>
              <a:t>Приложения метода </a:t>
            </a:r>
            <a:r>
              <a:rPr lang="en-US" sz="3200" b="1" dirty="0"/>
              <a:t>AIE</a:t>
            </a:r>
            <a:r>
              <a:rPr lang="ru-RU" sz="3200" b="1" dirty="0"/>
              <a:t> и его модификаций:</a:t>
            </a:r>
          </a:p>
          <a:p>
            <a:pPr marL="0" indent="0">
              <a:buNone/>
            </a:pPr>
            <a:endParaRPr lang="ru-RU" dirty="0"/>
          </a:p>
          <a:p>
            <a:r>
              <a:rPr lang="ru-RU" dirty="0"/>
              <a:t>оценка явных и неявных факторов эффективности ИТ-проектов, </a:t>
            </a:r>
          </a:p>
          <a:p>
            <a:pPr algn="just"/>
            <a:r>
              <a:rPr lang="ru-RU" dirty="0"/>
              <a:t>обоснование значимости полученных качественных изменений от дополнительно автоматизируемых функций или задач, от  внедрения информационной системы, любого из ее модулей или развития ее функциональности. </a:t>
            </a:r>
          </a:p>
          <a:p>
            <a:pPr marL="0" indent="0">
              <a:buNone/>
            </a:pPr>
            <a:endParaRPr lang="ru-RU" dirty="0"/>
          </a:p>
        </p:txBody>
      </p:sp>
      <p:sp>
        <p:nvSpPr>
          <p:cNvPr id="2" name="Номер слайда 1"/>
          <p:cNvSpPr>
            <a:spLocks noGrp="1"/>
          </p:cNvSpPr>
          <p:nvPr>
            <p:ph type="sldNum" sz="quarter" idx="12"/>
          </p:nvPr>
        </p:nvSpPr>
        <p:spPr/>
        <p:txBody>
          <a:bodyPr/>
          <a:lstStyle/>
          <a:p>
            <a:fld id="{B78F4E03-10A4-4630-9732-975407DE0DE5}" type="slidenum">
              <a:rPr lang="ru-RU" smtClean="0"/>
              <a:t>53</a:t>
            </a:fld>
            <a:endParaRPr lang="ru-RU"/>
          </a:p>
        </p:txBody>
      </p:sp>
    </p:spTree>
    <p:extLst>
      <p:ext uri="{BB962C8B-B14F-4D97-AF65-F5344CB8AC3E}">
        <p14:creationId xmlns:p14="http://schemas.microsoft.com/office/powerpoint/2010/main" val="1422173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20336"/>
          </a:xfrm>
        </p:spPr>
        <p:txBody>
          <a:bodyPr>
            <a:noAutofit/>
          </a:bodyPr>
          <a:lstStyle/>
          <a:p>
            <a:pPr algn="ctr"/>
            <a:r>
              <a:rPr lang="ru-RU" sz="2400" b="1" dirty="0"/>
              <a:t>Пример практического приложения модифицированного метода </a:t>
            </a:r>
            <a:r>
              <a:rPr lang="en-US" sz="2400" b="1" dirty="0"/>
              <a:t>AIE</a:t>
            </a:r>
            <a:r>
              <a:rPr lang="ru-RU" sz="2400" b="1" dirty="0"/>
              <a:t> – </a:t>
            </a:r>
            <a:br>
              <a:rPr lang="ru-RU" sz="2400" b="1" dirty="0"/>
            </a:br>
            <a:r>
              <a:rPr lang="ru-RU" sz="2400" b="1" dirty="0"/>
              <a:t>оценка основных критериев эффективности проекта автоматизации бизнес-процесса потребительского кредитования</a:t>
            </a:r>
          </a:p>
        </p:txBody>
      </p:sp>
      <p:graphicFrame>
        <p:nvGraphicFramePr>
          <p:cNvPr id="4" name="Объект 3"/>
          <p:cNvGraphicFramePr>
            <a:graphicFrameLocks noGrp="1"/>
          </p:cNvGraphicFramePr>
          <p:nvPr>
            <p:ph idx="1"/>
            <p:extLst>
              <p:ext uri="{D42A27DB-BD31-4B8C-83A1-F6EECF244321}">
                <p14:modId xmlns:p14="http://schemas.microsoft.com/office/powerpoint/2010/main" val="2142850203"/>
              </p:ext>
            </p:extLst>
          </p:nvPr>
        </p:nvGraphicFramePr>
        <p:xfrm>
          <a:off x="1007167" y="1404735"/>
          <a:ext cx="10346635" cy="4817503"/>
        </p:xfrm>
        <a:graphic>
          <a:graphicData uri="http://schemas.openxmlformats.org/drawingml/2006/table">
            <a:tbl>
              <a:tblPr firstRow="1" firstCol="1" lastRow="1" lastCol="1" bandRow="1" bandCol="1">
                <a:tableStyleId>{5C22544A-7EE6-4342-B048-85BDC9FD1C3A}</a:tableStyleId>
              </a:tblPr>
              <a:tblGrid>
                <a:gridCol w="715616">
                  <a:extLst>
                    <a:ext uri="{9D8B030D-6E8A-4147-A177-3AD203B41FA5}">
                      <a16:colId xmlns:a16="http://schemas.microsoft.com/office/drawing/2014/main" val="704606719"/>
                    </a:ext>
                  </a:extLst>
                </a:gridCol>
                <a:gridCol w="5409744">
                  <a:extLst>
                    <a:ext uri="{9D8B030D-6E8A-4147-A177-3AD203B41FA5}">
                      <a16:colId xmlns:a16="http://schemas.microsoft.com/office/drawing/2014/main" val="4153828564"/>
                    </a:ext>
                  </a:extLst>
                </a:gridCol>
                <a:gridCol w="1497717">
                  <a:extLst>
                    <a:ext uri="{9D8B030D-6E8A-4147-A177-3AD203B41FA5}">
                      <a16:colId xmlns:a16="http://schemas.microsoft.com/office/drawing/2014/main" val="1514937532"/>
                    </a:ext>
                  </a:extLst>
                </a:gridCol>
                <a:gridCol w="1497717">
                  <a:extLst>
                    <a:ext uri="{9D8B030D-6E8A-4147-A177-3AD203B41FA5}">
                      <a16:colId xmlns:a16="http://schemas.microsoft.com/office/drawing/2014/main" val="3451710694"/>
                    </a:ext>
                  </a:extLst>
                </a:gridCol>
                <a:gridCol w="1225841">
                  <a:extLst>
                    <a:ext uri="{9D8B030D-6E8A-4147-A177-3AD203B41FA5}">
                      <a16:colId xmlns:a16="http://schemas.microsoft.com/office/drawing/2014/main" val="412924867"/>
                    </a:ext>
                  </a:extLst>
                </a:gridCol>
              </a:tblGrid>
              <a:tr h="284061">
                <a:tc rowSpan="2">
                  <a:txBody>
                    <a:bodyPr/>
                    <a:lstStyle/>
                    <a:p>
                      <a:pPr algn="ctr">
                        <a:spcAft>
                          <a:spcPts val="0"/>
                        </a:spcAft>
                      </a:pPr>
                      <a:r>
                        <a:rPr lang="ru-RU" sz="1600" kern="50" dirty="0">
                          <a:effectLst/>
                        </a:rPr>
                        <a:t>№ п/п</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tc rowSpan="2">
                  <a:txBody>
                    <a:bodyPr/>
                    <a:lstStyle/>
                    <a:p>
                      <a:pPr algn="ctr">
                        <a:spcAft>
                          <a:spcPts val="0"/>
                        </a:spcAft>
                      </a:pPr>
                      <a:r>
                        <a:rPr lang="ru-RU" sz="1600" kern="50" dirty="0">
                          <a:effectLst/>
                        </a:rPr>
                        <a:t>Критерии эффективности внедрения проектного решения</a:t>
                      </a:r>
                    </a:p>
                    <a:p>
                      <a:pPr algn="ctr">
                        <a:spcAft>
                          <a:spcPts val="0"/>
                        </a:spcAft>
                      </a:pPr>
                      <a:r>
                        <a:rPr lang="ru-RU" sz="1600" kern="50" dirty="0">
                          <a:effectLst/>
                        </a:rPr>
                        <a:t>(выполняемые функции)</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tc gridSpan="2">
                  <a:txBody>
                    <a:bodyPr/>
                    <a:lstStyle/>
                    <a:p>
                      <a:pPr algn="ctr">
                        <a:spcAft>
                          <a:spcPts val="0"/>
                        </a:spcAft>
                      </a:pPr>
                      <a:r>
                        <a:rPr lang="ru-RU" sz="1600" kern="50" dirty="0">
                          <a:effectLst/>
                        </a:rPr>
                        <a:t>Балл качества, </a:t>
                      </a:r>
                      <a:r>
                        <a:rPr lang="en-US" sz="1600" kern="50" dirty="0">
                          <a:effectLst/>
                        </a:rPr>
                        <a:t>B</a:t>
                      </a:r>
                      <a:r>
                        <a:rPr lang="en-US" sz="1600" kern="50" baseline="-25000" dirty="0">
                          <a:effectLst/>
                        </a:rPr>
                        <a:t>i</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tc hMerge="1">
                  <a:txBody>
                    <a:bodyPr/>
                    <a:lstStyle/>
                    <a:p>
                      <a:endParaRPr lang="ru-RU"/>
                    </a:p>
                  </a:txBody>
                  <a:tcPr/>
                </a:tc>
                <a:tc rowSpan="2">
                  <a:txBody>
                    <a:bodyPr/>
                    <a:lstStyle/>
                    <a:p>
                      <a:pPr algn="ctr">
                        <a:spcAft>
                          <a:spcPts val="0"/>
                        </a:spcAft>
                      </a:pPr>
                      <a:r>
                        <a:rPr lang="ru-RU" sz="1600" kern="50" dirty="0">
                          <a:effectLst/>
                        </a:rPr>
                        <a:t>Вес критерия, </a:t>
                      </a:r>
                      <a:r>
                        <a:rPr lang="en-US" sz="1600" kern="50" dirty="0">
                          <a:effectLst/>
                        </a:rPr>
                        <a:t>P</a:t>
                      </a:r>
                      <a:r>
                        <a:rPr lang="en-US" sz="1600" kern="50" baseline="-25000" dirty="0">
                          <a:effectLst/>
                        </a:rPr>
                        <a:t>i</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extLst>
                  <a:ext uri="{0D108BD9-81ED-4DB2-BD59-A6C34878D82A}">
                    <a16:rowId xmlns:a16="http://schemas.microsoft.com/office/drawing/2014/main" val="164775765"/>
                  </a:ext>
                </a:extLst>
              </a:tr>
              <a:tr h="731520">
                <a:tc vMerge="1">
                  <a:txBody>
                    <a:bodyPr/>
                    <a:lstStyle/>
                    <a:p>
                      <a:endParaRPr lang="ru-RU"/>
                    </a:p>
                  </a:txBody>
                  <a:tcPr/>
                </a:tc>
                <a:tc vMerge="1">
                  <a:txBody>
                    <a:bodyPr/>
                    <a:lstStyle/>
                    <a:p>
                      <a:endParaRPr lang="ru-RU"/>
                    </a:p>
                  </a:txBody>
                  <a:tcPr/>
                </a:tc>
                <a:tc>
                  <a:txBody>
                    <a:bodyPr/>
                    <a:lstStyle/>
                    <a:p>
                      <a:pPr algn="ctr">
                        <a:spcAft>
                          <a:spcPts val="0"/>
                        </a:spcAft>
                      </a:pPr>
                      <a:r>
                        <a:rPr lang="ru-RU" sz="1600" kern="50" dirty="0">
                          <a:effectLst/>
                        </a:rPr>
                        <a:t>До внедрения решения</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lgn="ctr">
                        <a:spcAft>
                          <a:spcPts val="0"/>
                        </a:spcAft>
                      </a:pPr>
                      <a:r>
                        <a:rPr lang="ru-RU" sz="1600" kern="50" dirty="0">
                          <a:effectLst/>
                        </a:rPr>
                        <a:t>После внедрения решения</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tc vMerge="1">
                  <a:txBody>
                    <a:bodyPr/>
                    <a:lstStyle/>
                    <a:p>
                      <a:endParaRPr lang="ru-RU"/>
                    </a:p>
                  </a:txBody>
                  <a:tcPr/>
                </a:tc>
                <a:extLst>
                  <a:ext uri="{0D108BD9-81ED-4DB2-BD59-A6C34878D82A}">
                    <a16:rowId xmlns:a16="http://schemas.microsoft.com/office/drawing/2014/main" val="46606160"/>
                  </a:ext>
                </a:extLst>
              </a:tr>
              <a:tr h="487680">
                <a:tc>
                  <a:txBody>
                    <a:bodyPr/>
                    <a:lstStyle/>
                    <a:p>
                      <a:pPr algn="ctr">
                        <a:spcAft>
                          <a:spcPts val="0"/>
                        </a:spcAft>
                      </a:pPr>
                      <a:r>
                        <a:rPr lang="ru-RU" sz="1600" kern="50">
                          <a:effectLst/>
                        </a:rPr>
                        <a:t>1</a:t>
                      </a:r>
                      <a:endParaRPr lang="ru-RU" sz="1600" kern="5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Автоматизированный бизнес-процесс потребительского кредитования</a:t>
                      </a:r>
                      <a:endParaRPr lang="ru-RU" sz="1600" kern="50" dirty="0">
                        <a:effectLst/>
                        <a:latin typeface="+mn-lt"/>
                        <a:ea typeface="Arial Unicode MS" panose="020B0604020202020204" pitchFamily="34" charset="-128"/>
                        <a:cs typeface="Mangal"/>
                      </a:endParaRPr>
                    </a:p>
                  </a:txBody>
                  <a:tcPr marL="68580" marR="68580" marT="0" marB="0"/>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2</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0,200</a:t>
                      </a:r>
                      <a:endParaRPr lang="ru-RU" sz="1200" kern="5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1833690249"/>
                  </a:ext>
                </a:extLst>
              </a:tr>
              <a:tr h="301992">
                <a:tc>
                  <a:txBody>
                    <a:bodyPr/>
                    <a:lstStyle/>
                    <a:p>
                      <a:pPr algn="ctr">
                        <a:spcAft>
                          <a:spcPts val="0"/>
                        </a:spcAft>
                      </a:pPr>
                      <a:r>
                        <a:rPr lang="ru-RU" sz="1600" kern="50">
                          <a:effectLst/>
                        </a:rPr>
                        <a:t>2</a:t>
                      </a:r>
                      <a:endParaRPr lang="ru-RU" sz="1600" kern="5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Увеличение количества рассматриваемых заявок </a:t>
                      </a:r>
                      <a:endParaRPr lang="ru-RU" sz="16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2</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0,185</a:t>
                      </a:r>
                      <a:endParaRPr lang="ru-RU" sz="1200" kern="50" dirty="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646381876"/>
                  </a:ext>
                </a:extLst>
              </a:tr>
              <a:tr h="301992">
                <a:tc>
                  <a:txBody>
                    <a:bodyPr/>
                    <a:lstStyle/>
                    <a:p>
                      <a:pPr algn="ctr">
                        <a:spcAft>
                          <a:spcPts val="0"/>
                        </a:spcAft>
                      </a:pPr>
                      <a:r>
                        <a:rPr lang="ru-RU" sz="1600" kern="50">
                          <a:effectLst/>
                        </a:rPr>
                        <a:t>3</a:t>
                      </a:r>
                      <a:endParaRPr lang="ru-RU" sz="1600" kern="5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Оперативность при обработке информации</a:t>
                      </a:r>
                      <a:endParaRPr lang="ru-RU" sz="1600" kern="50" dirty="0">
                        <a:effectLst/>
                        <a:latin typeface="+mn-lt"/>
                        <a:ea typeface="Arial Unicode MS" panose="020B0604020202020204" pitchFamily="34" charset="-128"/>
                        <a:cs typeface="Mangal"/>
                      </a:endParaRPr>
                    </a:p>
                  </a:txBody>
                  <a:tcPr marL="68580" marR="68580" marT="0" marB="0"/>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1</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2</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0,150</a:t>
                      </a:r>
                      <a:endParaRPr lang="ru-RU" sz="1200" kern="50" dirty="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2029443791"/>
                  </a:ext>
                </a:extLst>
              </a:tr>
              <a:tr h="301992">
                <a:tc>
                  <a:txBody>
                    <a:bodyPr/>
                    <a:lstStyle/>
                    <a:p>
                      <a:pPr algn="ctr">
                        <a:spcAft>
                          <a:spcPts val="0"/>
                        </a:spcAft>
                      </a:pPr>
                      <a:r>
                        <a:rPr lang="ru-RU" sz="1600" kern="50">
                          <a:effectLst/>
                        </a:rPr>
                        <a:t>4</a:t>
                      </a:r>
                      <a:endParaRPr lang="ru-RU" sz="1600" kern="5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Увеличение лояльности потенциальных клиентов </a:t>
                      </a:r>
                      <a:endParaRPr lang="ru-RU" sz="16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0</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2</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0,115</a:t>
                      </a:r>
                      <a:endParaRPr lang="ru-RU" sz="1200" kern="50" dirty="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482806556"/>
                  </a:ext>
                </a:extLst>
              </a:tr>
              <a:tr h="539664">
                <a:tc>
                  <a:txBody>
                    <a:bodyPr/>
                    <a:lstStyle/>
                    <a:p>
                      <a:pPr algn="ctr">
                        <a:spcAft>
                          <a:spcPts val="0"/>
                        </a:spcAft>
                      </a:pPr>
                      <a:r>
                        <a:rPr lang="ru-RU" sz="1600" kern="50" dirty="0">
                          <a:effectLst/>
                        </a:rPr>
                        <a:t>5</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Специально разработанный интерфейс для рассмотрения заявки</a:t>
                      </a:r>
                      <a:endParaRPr lang="ru-RU" sz="16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0</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2</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0,110</a:t>
                      </a:r>
                      <a:endParaRPr lang="ru-RU" sz="1200" kern="50" dirty="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391320292"/>
                  </a:ext>
                </a:extLst>
              </a:tr>
              <a:tr h="426998">
                <a:tc>
                  <a:txBody>
                    <a:bodyPr/>
                    <a:lstStyle/>
                    <a:p>
                      <a:pPr algn="ctr">
                        <a:spcAft>
                          <a:spcPts val="0"/>
                        </a:spcAft>
                      </a:pPr>
                      <a:r>
                        <a:rPr lang="ru-RU" sz="1600" kern="50">
                          <a:effectLst/>
                        </a:rPr>
                        <a:t>6</a:t>
                      </a:r>
                      <a:endParaRPr lang="ru-RU" sz="1600" kern="5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Увеличение качества кредитного портфеля </a:t>
                      </a:r>
                      <a:endParaRPr lang="ru-RU" sz="16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1</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2</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0,090</a:t>
                      </a:r>
                      <a:endParaRPr lang="ru-RU" sz="1200" kern="50" dirty="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3062453677"/>
                  </a:ext>
                </a:extLst>
              </a:tr>
              <a:tr h="416990">
                <a:tc>
                  <a:txBody>
                    <a:bodyPr/>
                    <a:lstStyle/>
                    <a:p>
                      <a:pPr algn="ctr">
                        <a:spcAft>
                          <a:spcPts val="0"/>
                        </a:spcAft>
                      </a:pPr>
                      <a:r>
                        <a:rPr lang="ru-RU" sz="1600" kern="50">
                          <a:effectLst/>
                        </a:rPr>
                        <a:t>7</a:t>
                      </a:r>
                      <a:endParaRPr lang="ru-RU" sz="1600" kern="5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Наличие контроля сроков рассмотрения заявки</a:t>
                      </a:r>
                      <a:endParaRPr lang="ru-RU" sz="16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1</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2</a:t>
                      </a:r>
                      <a:endParaRPr lang="ru-RU" sz="12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0,085</a:t>
                      </a:r>
                      <a:endParaRPr lang="ru-RU" sz="1200" kern="50" dirty="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893917196"/>
                  </a:ext>
                </a:extLst>
              </a:tr>
              <a:tr h="420629">
                <a:tc>
                  <a:txBody>
                    <a:bodyPr/>
                    <a:lstStyle/>
                    <a:p>
                      <a:pPr algn="ctr">
                        <a:spcAft>
                          <a:spcPts val="0"/>
                        </a:spcAft>
                      </a:pPr>
                      <a:r>
                        <a:rPr lang="ru-RU" sz="1600" kern="50">
                          <a:effectLst/>
                        </a:rPr>
                        <a:t>8</a:t>
                      </a:r>
                      <a:endParaRPr lang="ru-RU" sz="1600" kern="50">
                        <a:effectLst/>
                        <a:latin typeface="Times New Roman" panose="02020603050405020304" pitchFamily="18" charset="0"/>
                        <a:ea typeface="Arial Unicode MS" panose="020B0604020202020204" pitchFamily="34" charset="-128"/>
                        <a:cs typeface="Mangal"/>
                      </a:endParaRPr>
                    </a:p>
                  </a:txBody>
                  <a:tcPr marL="45118" marR="45118" marT="0" marB="0" anchor="ctr"/>
                </a:tc>
                <a:tc>
                  <a:txBody>
                    <a:bodyPr/>
                    <a:lstStyle/>
                    <a:p>
                      <a:pPr>
                        <a:spcAft>
                          <a:spcPts val="0"/>
                        </a:spcAft>
                      </a:pPr>
                      <a:r>
                        <a:rPr lang="ru-RU" sz="1600" kern="50" dirty="0">
                          <a:effectLst/>
                          <a:latin typeface="+mn-lt"/>
                          <a:ea typeface="Arial Unicode MS" panose="020B0604020202020204" pitchFamily="34" charset="-128"/>
                          <a:cs typeface="Times New Roman" panose="02020603050405020304" pitchFamily="18" charset="0"/>
                        </a:rPr>
                        <a:t>Возможность распределения задач между исполнителями</a:t>
                      </a:r>
                      <a:endParaRPr lang="ru-RU" sz="1600" kern="50" dirty="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1</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a:effectLst/>
                          <a:latin typeface="+mn-lt"/>
                          <a:ea typeface="Arial Unicode MS" panose="020B0604020202020204" pitchFamily="34" charset="-128"/>
                          <a:cs typeface="Times New Roman" panose="02020603050405020304" pitchFamily="18" charset="0"/>
                        </a:rPr>
                        <a:t>1</a:t>
                      </a:r>
                      <a:endParaRPr lang="ru-RU" sz="1200" kern="50">
                        <a:effectLst/>
                        <a:latin typeface="+mn-lt"/>
                        <a:ea typeface="Arial Unicode MS" panose="020B0604020202020204" pitchFamily="34" charset="-128"/>
                        <a:cs typeface="Mangal"/>
                      </a:endParaRPr>
                    </a:p>
                  </a:txBody>
                  <a:tcPr marL="68580" marR="68580" marT="0" marB="0" anchor="ctr"/>
                </a:tc>
                <a:tc>
                  <a:txBody>
                    <a:bodyPr/>
                    <a:lstStyle/>
                    <a:p>
                      <a:pPr algn="ctr">
                        <a:spcAft>
                          <a:spcPts val="0"/>
                        </a:spcAft>
                      </a:pPr>
                      <a:r>
                        <a:rPr lang="ru-RU" sz="1400" kern="50" dirty="0">
                          <a:effectLst/>
                          <a:latin typeface="+mn-lt"/>
                          <a:ea typeface="Arial Unicode MS" panose="020B0604020202020204" pitchFamily="34" charset="-128"/>
                          <a:cs typeface="Times New Roman" panose="02020603050405020304" pitchFamily="18" charset="0"/>
                        </a:rPr>
                        <a:t>0,065</a:t>
                      </a:r>
                      <a:endParaRPr lang="ru-RU" sz="1200" kern="50" dirty="0">
                        <a:effectLst/>
                        <a:latin typeface="+mn-lt"/>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1181732917"/>
                  </a:ext>
                </a:extLst>
              </a:tr>
              <a:tr h="603985">
                <a:tc gridSpan="2">
                  <a:txBody>
                    <a:bodyPr/>
                    <a:lstStyle/>
                    <a:p>
                      <a:pPr>
                        <a:spcAft>
                          <a:spcPts val="0"/>
                        </a:spcAft>
                      </a:pPr>
                      <a:r>
                        <a:rPr lang="ru-RU" sz="1600" kern="50" dirty="0">
                          <a:effectLst/>
                        </a:rPr>
                        <a:t>Средневзвешенный балл рейтинга качественных показателей эффективности внедрения проектного решения</a:t>
                      </a:r>
                      <a:endParaRPr lang="ru-RU" sz="1600" kern="50" dirty="0">
                        <a:effectLst/>
                        <a:latin typeface="Times New Roman" panose="02020603050405020304" pitchFamily="18" charset="0"/>
                        <a:ea typeface="Arial Unicode MS" panose="020B0604020202020204" pitchFamily="34" charset="-128"/>
                        <a:cs typeface="Mangal"/>
                      </a:endParaRPr>
                    </a:p>
                  </a:txBody>
                  <a:tcPr marL="45118" marR="45118" marT="0" marB="0" anchor="ctr"/>
                </a:tc>
                <a:tc hMerge="1">
                  <a:txBody>
                    <a:bodyPr/>
                    <a:lstStyle/>
                    <a:p>
                      <a:pPr>
                        <a:spcAft>
                          <a:spcPts val="0"/>
                        </a:spcAft>
                      </a:pPr>
                      <a:endParaRPr lang="ru-RU" sz="1400" kern="50" dirty="0">
                        <a:effectLst/>
                        <a:latin typeface="Times New Roman" panose="02020603050405020304" pitchFamily="18" charset="0"/>
                        <a:ea typeface="Arial Unicode MS" panose="020B0604020202020204" pitchFamily="34" charset="-128"/>
                        <a:cs typeface="Mangal"/>
                      </a:endParaRPr>
                    </a:p>
                  </a:txBody>
                  <a:tcPr marL="45118" marR="45118" marT="0" marB="0"/>
                </a:tc>
                <a:tc>
                  <a:txBody>
                    <a:bodyPr/>
                    <a:lstStyle/>
                    <a:p>
                      <a:pPr algn="ctr">
                        <a:spcAft>
                          <a:spcPts val="0"/>
                        </a:spcAft>
                      </a:pPr>
                      <a:r>
                        <a:rPr lang="ru-RU" sz="1600" kern="50">
                          <a:effectLst/>
                          <a:latin typeface="+mn-lt"/>
                        </a:rPr>
                        <a:t>0,39</a:t>
                      </a:r>
                      <a:endParaRPr lang="ru-RU" sz="1600" kern="50">
                        <a:effectLst/>
                        <a:latin typeface="+mn-lt"/>
                        <a:ea typeface="Arial Unicode MS" panose="020B0604020202020204" pitchFamily="34" charset="-128"/>
                        <a:cs typeface="Mangal"/>
                      </a:endParaRPr>
                    </a:p>
                  </a:txBody>
                  <a:tcPr marL="45118" marR="45118" marT="0" marB="0" anchor="ctr"/>
                </a:tc>
                <a:tc>
                  <a:txBody>
                    <a:bodyPr/>
                    <a:lstStyle/>
                    <a:p>
                      <a:pPr algn="ctr">
                        <a:spcAft>
                          <a:spcPts val="0"/>
                        </a:spcAft>
                      </a:pPr>
                      <a:r>
                        <a:rPr lang="ru-RU" sz="1600" kern="50" dirty="0">
                          <a:effectLst/>
                          <a:latin typeface="+mn-lt"/>
                        </a:rPr>
                        <a:t>1,935</a:t>
                      </a:r>
                      <a:endParaRPr lang="ru-RU" sz="1600" kern="50" dirty="0">
                        <a:effectLst/>
                        <a:latin typeface="+mn-lt"/>
                        <a:ea typeface="Arial Unicode MS" panose="020B0604020202020204" pitchFamily="34" charset="-128"/>
                        <a:cs typeface="Mangal"/>
                      </a:endParaRPr>
                    </a:p>
                  </a:txBody>
                  <a:tcPr marL="45118" marR="45118" marT="0" marB="0" anchor="ctr"/>
                </a:tc>
                <a:tc>
                  <a:txBody>
                    <a:bodyPr/>
                    <a:lstStyle/>
                    <a:p>
                      <a:pPr algn="ctr">
                        <a:spcAft>
                          <a:spcPts val="0"/>
                        </a:spcAft>
                      </a:pPr>
                      <a:r>
                        <a:rPr lang="ru-RU" sz="1600" kern="50" dirty="0">
                          <a:effectLst/>
                          <a:latin typeface="+mn-lt"/>
                        </a:rPr>
                        <a:t>1,000</a:t>
                      </a:r>
                      <a:endParaRPr lang="ru-RU" sz="1600" kern="50" dirty="0">
                        <a:effectLst/>
                        <a:latin typeface="+mn-lt"/>
                        <a:ea typeface="Arial Unicode MS" panose="020B0604020202020204" pitchFamily="34" charset="-128"/>
                        <a:cs typeface="Mangal"/>
                      </a:endParaRPr>
                    </a:p>
                  </a:txBody>
                  <a:tcPr marL="45118" marR="45118" marT="0" marB="0" anchor="ctr"/>
                </a:tc>
                <a:extLst>
                  <a:ext uri="{0D108BD9-81ED-4DB2-BD59-A6C34878D82A}">
                    <a16:rowId xmlns:a16="http://schemas.microsoft.com/office/drawing/2014/main" val="1584183143"/>
                  </a:ext>
                </a:extLst>
              </a:tr>
            </a:tbl>
          </a:graphicData>
        </a:graphic>
      </p:graphicFrame>
      <p:sp>
        <p:nvSpPr>
          <p:cNvPr id="3" name="Номер слайда 2"/>
          <p:cNvSpPr>
            <a:spLocks noGrp="1"/>
          </p:cNvSpPr>
          <p:nvPr>
            <p:ph type="sldNum" sz="quarter" idx="12"/>
          </p:nvPr>
        </p:nvSpPr>
        <p:spPr/>
        <p:txBody>
          <a:bodyPr/>
          <a:lstStyle/>
          <a:p>
            <a:fld id="{B78F4E03-10A4-4630-9732-975407DE0DE5}" type="slidenum">
              <a:rPr lang="ru-RU" smtClean="0"/>
              <a:t>54</a:t>
            </a:fld>
            <a:endParaRPr lang="ru-RU"/>
          </a:p>
        </p:txBody>
      </p:sp>
    </p:spTree>
    <p:extLst>
      <p:ext uri="{BB962C8B-B14F-4D97-AF65-F5344CB8AC3E}">
        <p14:creationId xmlns:p14="http://schemas.microsoft.com/office/powerpoint/2010/main" val="2704640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179443"/>
            <a:ext cx="10515600" cy="1378225"/>
          </a:xfrm>
        </p:spPr>
        <p:txBody>
          <a:bodyPr>
            <a:noAutofit/>
          </a:bodyPr>
          <a:lstStyle/>
          <a:p>
            <a:pPr lvl="0" algn="ctr">
              <a:spcBef>
                <a:spcPts val="1000"/>
              </a:spcBef>
            </a:pPr>
            <a:r>
              <a:rPr lang="ru-RU" sz="3200" dirty="0">
                <a:solidFill>
                  <a:prstClr val="black"/>
                </a:solidFill>
                <a:latin typeface="Calibri" panose="020F0502020204030204"/>
                <a:ea typeface="+mn-ea"/>
                <a:cs typeface="+mn-cs"/>
              </a:rPr>
              <a:t>Реализация модифицированного метода прикладной информационной экономики базируется </a:t>
            </a:r>
            <a:br>
              <a:rPr lang="ru-RU" sz="3200" dirty="0">
                <a:solidFill>
                  <a:prstClr val="black"/>
                </a:solidFill>
                <a:latin typeface="Calibri" panose="020F0502020204030204"/>
                <a:ea typeface="+mn-ea"/>
                <a:cs typeface="+mn-cs"/>
              </a:rPr>
            </a:br>
            <a:r>
              <a:rPr lang="ru-RU" sz="3200" dirty="0">
                <a:solidFill>
                  <a:prstClr val="black"/>
                </a:solidFill>
                <a:latin typeface="Calibri" panose="020F0502020204030204"/>
                <a:ea typeface="+mn-ea"/>
                <a:cs typeface="+mn-cs"/>
              </a:rPr>
              <a:t>на</a:t>
            </a:r>
            <a:r>
              <a:rPr lang="ru-RU" sz="3200" b="1" dirty="0">
                <a:solidFill>
                  <a:prstClr val="black"/>
                </a:solidFill>
                <a:latin typeface="Calibri" panose="020F0502020204030204"/>
                <a:ea typeface="+mn-ea"/>
                <a:cs typeface="+mn-cs"/>
              </a:rPr>
              <a:t> </a:t>
            </a:r>
            <a:r>
              <a:rPr lang="ru-RU" sz="3200" b="1" i="1" u="sng" dirty="0">
                <a:solidFill>
                  <a:srgbClr val="7030A0"/>
                </a:solidFill>
                <a:latin typeface="Calibri" panose="020F0502020204030204"/>
                <a:ea typeface="+mn-ea"/>
                <a:cs typeface="+mn-cs"/>
              </a:rPr>
              <a:t>экспертном оценивании</a:t>
            </a:r>
            <a:r>
              <a:rPr lang="ru-RU" sz="3200" dirty="0">
                <a:solidFill>
                  <a:prstClr val="black"/>
                </a:solidFill>
                <a:latin typeface="Calibri" panose="020F0502020204030204"/>
                <a:ea typeface="+mn-ea"/>
                <a:cs typeface="+mn-cs"/>
              </a:rPr>
              <a:t>, которое необходимо для:</a:t>
            </a:r>
            <a:br>
              <a:rPr lang="ru-RU" sz="3200" b="1" i="1" dirty="0">
                <a:solidFill>
                  <a:prstClr val="black"/>
                </a:solidFill>
                <a:latin typeface="Calibri" panose="020F0502020204030204"/>
                <a:ea typeface="+mn-ea"/>
                <a:cs typeface="+mn-cs"/>
              </a:rPr>
            </a:br>
            <a:br>
              <a:rPr lang="ru-RU" sz="3200" dirty="0">
                <a:solidFill>
                  <a:prstClr val="black"/>
                </a:solidFill>
                <a:latin typeface="Calibri" panose="020F0502020204030204"/>
                <a:ea typeface="+mn-ea"/>
                <a:cs typeface="+mn-cs"/>
              </a:rPr>
            </a:br>
            <a:endParaRPr lang="ru-RU" sz="3200" dirty="0"/>
          </a:p>
        </p:txBody>
      </p:sp>
      <p:sp>
        <p:nvSpPr>
          <p:cNvPr id="3" name="Объект 2"/>
          <p:cNvSpPr>
            <a:spLocks noGrp="1"/>
          </p:cNvSpPr>
          <p:nvPr>
            <p:ph idx="1"/>
          </p:nvPr>
        </p:nvSpPr>
        <p:spPr>
          <a:xfrm>
            <a:off x="838200" y="2160103"/>
            <a:ext cx="10515600" cy="4293705"/>
          </a:xfrm>
        </p:spPr>
        <p:txBody>
          <a:bodyPr>
            <a:normAutofit/>
          </a:bodyPr>
          <a:lstStyle/>
          <a:p>
            <a:pPr marL="0" indent="0">
              <a:buNone/>
            </a:pPr>
            <a:endParaRPr lang="ru-RU" dirty="0"/>
          </a:p>
          <a:p>
            <a:pPr marL="514350" indent="-514350">
              <a:buAutoNum type="arabicParenR"/>
            </a:pPr>
            <a:r>
              <a:rPr lang="ru-RU" dirty="0"/>
              <a:t>формирования перечня характеристик (критериев) внедряемого проектного решения (столбец 2);</a:t>
            </a:r>
          </a:p>
          <a:p>
            <a:pPr marL="514350" indent="-514350">
              <a:buAutoNum type="arabicParenR"/>
            </a:pPr>
            <a:r>
              <a:rPr lang="ru-RU" dirty="0"/>
              <a:t> установления весов критериев (столбец 5);</a:t>
            </a:r>
          </a:p>
          <a:p>
            <a:pPr marL="514350" indent="-514350">
              <a:buAutoNum type="arabicParenR"/>
            </a:pPr>
            <a:r>
              <a:rPr lang="ru-RU" dirty="0"/>
              <a:t>определения баллов качества до и после внедрения (столбцы 3 и 4).</a:t>
            </a:r>
            <a:endParaRPr lang="en-US" dirty="0"/>
          </a:p>
          <a:p>
            <a:pPr marL="514350" indent="-514350">
              <a:buAutoNum type="arabicParenR"/>
            </a:pPr>
            <a:endParaRPr lang="en-US" dirty="0"/>
          </a:p>
          <a:p>
            <a:pPr marL="0" indent="0" algn="ctr">
              <a:buNone/>
            </a:pPr>
            <a:r>
              <a:rPr lang="en-US" dirty="0"/>
              <a:t>__________________________________________________________</a:t>
            </a: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55</a:t>
            </a:fld>
            <a:endParaRPr lang="ru-RU"/>
          </a:p>
        </p:txBody>
      </p:sp>
    </p:spTree>
    <p:extLst>
      <p:ext uri="{BB962C8B-B14F-4D97-AF65-F5344CB8AC3E}">
        <p14:creationId xmlns:p14="http://schemas.microsoft.com/office/powerpoint/2010/main" val="3397243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90844"/>
                <a:ext cx="10515600" cy="5765506"/>
              </a:xfrm>
            </p:spPr>
            <p:txBody>
              <a:bodyPr>
                <a:normAutofit fontScale="92500" lnSpcReduction="10000"/>
              </a:bodyPr>
              <a:lstStyle/>
              <a:p>
                <a:pPr marL="0" indent="0" algn="just">
                  <a:buNone/>
                </a:pPr>
                <a:r>
                  <a:rPr lang="ru-RU" dirty="0"/>
                  <a:t>В состав экспертной группы целесообразно включать не менее 6-8 </a:t>
                </a:r>
                <a:r>
                  <a:rPr lang="ru-RU" b="1" i="1" dirty="0">
                    <a:solidFill>
                      <a:srgbClr val="7030A0"/>
                    </a:solidFill>
                  </a:rPr>
                  <a:t>компетентных специалистов</a:t>
                </a:r>
                <a:r>
                  <a:rPr lang="ru-RU" dirty="0"/>
                  <a:t> (число экспертов, входящих в состав экспертной группы, обозначим за </a:t>
                </a:r>
                <a:r>
                  <a:rPr lang="en-US" i="1" dirty="0"/>
                  <a:t>N</a:t>
                </a:r>
                <a:r>
                  <a:rPr lang="ru-RU" dirty="0"/>
                  <a:t>). </a:t>
                </a:r>
              </a:p>
              <a:p>
                <a:pPr marL="0" indent="0" algn="just">
                  <a:buNone/>
                </a:pPr>
                <a:endParaRPr lang="ru-RU" dirty="0"/>
              </a:p>
              <a:p>
                <a:pPr marL="0" indent="0" algn="just">
                  <a:buNone/>
                </a:pPr>
                <a:r>
                  <a:rPr lang="ru-RU" dirty="0"/>
                  <a:t>Перед проведением непосредственно экспертизы дополнительно, но не обязательно, может быть проведена работа по комплексному определению качества каждого эксперта (для последующего учёта веса его мнения), которую можно произвести по формуле:     </a:t>
                </a:r>
              </a:p>
              <a:p>
                <a:pPr marL="0" indent="0" algn="ctr">
                  <a:buNone/>
                </a:pP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𝑘</m:t>
                        </m:r>
                      </m:e>
                      <m:sub>
                        <m:r>
                          <a:rPr lang="ru-RU" i="1">
                            <a:latin typeface="Cambria Math" panose="02040503050406030204" pitchFamily="18" charset="0"/>
                          </a:rPr>
                          <m:t>э</m:t>
                        </m:r>
                      </m:sub>
                    </m:sSub>
                    <m:r>
                      <a:rPr lang="ru-RU" i="1">
                        <a:latin typeface="Cambria Math" panose="02040503050406030204" pitchFamily="18" charset="0"/>
                      </a:rPr>
                      <m:t>=0,4</m:t>
                    </m:r>
                    <m:sSub>
                      <m:sSubPr>
                        <m:ctrlPr>
                          <a:rPr lang="ru-RU" i="1">
                            <a:latin typeface="Cambria Math" panose="02040503050406030204" pitchFamily="18" charset="0"/>
                          </a:rPr>
                        </m:ctrlPr>
                      </m:sSubPr>
                      <m:e>
                        <m:r>
                          <a:rPr lang="en-US" i="1">
                            <a:latin typeface="Cambria Math" panose="02040503050406030204" pitchFamily="18" charset="0"/>
                          </a:rPr>
                          <m:t>𝑘</m:t>
                        </m:r>
                      </m:e>
                      <m:sub>
                        <m:r>
                          <a:rPr lang="ru-RU" i="1">
                            <a:latin typeface="Cambria Math" panose="02040503050406030204" pitchFamily="18" charset="0"/>
                          </a:rPr>
                          <m:t>сам</m:t>
                        </m:r>
                      </m:sub>
                    </m:sSub>
                    <m:r>
                      <a:rPr lang="ru-RU" i="1">
                        <a:latin typeface="Cambria Math" panose="02040503050406030204" pitchFamily="18" charset="0"/>
                      </a:rPr>
                      <m:t>+0,6</m:t>
                    </m:r>
                    <m:sSub>
                      <m:sSubPr>
                        <m:ctrlPr>
                          <a:rPr lang="ru-RU" i="1">
                            <a:latin typeface="Cambria Math" panose="02040503050406030204" pitchFamily="18" charset="0"/>
                          </a:rPr>
                        </m:ctrlPr>
                      </m:sSubPr>
                      <m:e>
                        <m:r>
                          <a:rPr lang="en-US" i="1">
                            <a:latin typeface="Cambria Math" panose="02040503050406030204" pitchFamily="18" charset="0"/>
                          </a:rPr>
                          <m:t>𝑘</m:t>
                        </m:r>
                      </m:e>
                      <m:sub>
                        <m:r>
                          <a:rPr lang="ru-RU" i="1">
                            <a:latin typeface="Cambria Math" panose="02040503050406030204" pitchFamily="18" charset="0"/>
                          </a:rPr>
                          <m:t>вз</m:t>
                        </m:r>
                      </m:sub>
                    </m:sSub>
                  </m:oMath>
                </a14:m>
                <a:r>
                  <a:rPr lang="ru-RU" dirty="0"/>
                  <a:t>, где</a:t>
                </a:r>
              </a:p>
              <a:p>
                <a:pPr marL="0" indent="0" algn="ctr">
                  <a:buNone/>
                </a:pP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𝑘</m:t>
                        </m:r>
                      </m:e>
                      <m:sub>
                        <m:r>
                          <a:rPr lang="ru-RU" i="1">
                            <a:latin typeface="Cambria Math" panose="02040503050406030204" pitchFamily="18" charset="0"/>
                          </a:rPr>
                          <m:t>сам</m:t>
                        </m:r>
                      </m:sub>
                    </m:sSub>
                  </m:oMath>
                </a14:m>
                <a:r>
                  <a:rPr lang="ru-RU" dirty="0"/>
                  <a:t> – самооценка компетентности;</a:t>
                </a:r>
              </a:p>
              <a:p>
                <a:pPr marL="0" indent="0" algn="ctr">
                  <a:buNone/>
                </a:pPr>
                <a14:m>
                  <m:oMath xmlns:m="http://schemas.openxmlformats.org/officeDocument/2006/math">
                    <m:sSub>
                      <m:sSubPr>
                        <m:ctrlPr>
                          <a:rPr lang="ru-RU" i="1">
                            <a:latin typeface="Cambria Math" panose="02040503050406030204" pitchFamily="18" charset="0"/>
                          </a:rPr>
                        </m:ctrlPr>
                      </m:sSubPr>
                      <m:e>
                        <m:r>
                          <a:rPr lang="en-US" i="1">
                            <a:latin typeface="Cambria Math" panose="02040503050406030204" pitchFamily="18" charset="0"/>
                          </a:rPr>
                          <m:t>𝑘</m:t>
                        </m:r>
                      </m:e>
                      <m:sub>
                        <m:r>
                          <a:rPr lang="ru-RU" i="1">
                            <a:latin typeface="Cambria Math" panose="02040503050406030204" pitchFamily="18" charset="0"/>
                          </a:rPr>
                          <m:t>вз </m:t>
                        </m:r>
                      </m:sub>
                    </m:sSub>
                  </m:oMath>
                </a14:m>
                <a:r>
                  <a:rPr lang="ru-RU" dirty="0"/>
                  <a:t> – взаимная оценка компетентности.  </a:t>
                </a:r>
              </a:p>
              <a:p>
                <a:pPr marL="0" indent="0" algn="just">
                  <a:buNone/>
                </a:pPr>
                <a:r>
                  <a:rPr lang="ru-RU" dirty="0"/>
                  <a:t>Методические рекомендации для определения самооценки и взаимной оценки компетентности экспертов на основе многоэтапного анкетирования подробно изложены в источнике [4] и здесь не приводятся.</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90844"/>
                <a:ext cx="10515600" cy="5765506"/>
              </a:xfrm>
              <a:blipFill>
                <a:blip r:embed="rId2"/>
                <a:stretch>
                  <a:fillRect l="-1043" t="-2114" r="-986" b="-106"/>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56</a:t>
            </a:fld>
            <a:endParaRPr lang="ru-RU"/>
          </a:p>
        </p:txBody>
      </p:sp>
    </p:spTree>
    <p:extLst>
      <p:ext uri="{BB962C8B-B14F-4D97-AF65-F5344CB8AC3E}">
        <p14:creationId xmlns:p14="http://schemas.microsoft.com/office/powerpoint/2010/main" val="246241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60438"/>
          </a:xfrm>
        </p:spPr>
        <p:txBody>
          <a:bodyPr>
            <a:normAutofit fontScale="90000"/>
          </a:bodyPr>
          <a:lstStyle/>
          <a:p>
            <a:pPr algn="ctr">
              <a:lnSpc>
                <a:spcPct val="100000"/>
              </a:lnSpc>
            </a:pPr>
            <a:r>
              <a:rPr lang="ru-RU" sz="4000" b="1" dirty="0"/>
              <a:t>Работа экспертной группы</a:t>
            </a:r>
            <a:br>
              <a:rPr lang="ru-RU" dirty="0"/>
            </a:br>
            <a:r>
              <a:rPr lang="ru-RU" sz="3200" dirty="0"/>
              <a:t> (реализуется в три этапа)</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25563"/>
                <a:ext cx="10515600" cy="5395911"/>
              </a:xfrm>
            </p:spPr>
            <p:txBody>
              <a:bodyPr>
                <a:normAutofit fontScale="92500" lnSpcReduction="10000"/>
              </a:bodyPr>
              <a:lstStyle/>
              <a:p>
                <a:pPr marL="0" indent="0" algn="ctr">
                  <a:lnSpc>
                    <a:spcPct val="100000"/>
                  </a:lnSpc>
                  <a:spcBef>
                    <a:spcPts val="0"/>
                  </a:spcBef>
                  <a:buNone/>
                </a:pPr>
                <a:r>
                  <a:rPr lang="ru-RU" b="1" dirty="0">
                    <a:solidFill>
                      <a:srgbClr val="7030A0"/>
                    </a:solidFill>
                  </a:rPr>
                  <a:t>1 этап – формирование перечня критериев</a:t>
                </a:r>
              </a:p>
              <a:p>
                <a:pPr marL="0" indent="0" algn="ctr">
                  <a:lnSpc>
                    <a:spcPct val="100000"/>
                  </a:lnSpc>
                  <a:spcBef>
                    <a:spcPts val="0"/>
                  </a:spcBef>
                  <a:buNone/>
                </a:pPr>
                <a:r>
                  <a:rPr lang="ru-RU" b="1" dirty="0">
                    <a:solidFill>
                      <a:srgbClr val="7030A0"/>
                    </a:solidFill>
                  </a:rPr>
                  <a:t>эффективности внедрения проектных решений</a:t>
                </a:r>
              </a:p>
              <a:p>
                <a:pPr marL="0" indent="0" algn="ctr">
                  <a:lnSpc>
                    <a:spcPct val="100000"/>
                  </a:lnSpc>
                  <a:spcBef>
                    <a:spcPts val="0"/>
                  </a:spcBef>
                  <a:buNone/>
                </a:pPr>
                <a:endParaRPr lang="ru-RU" sz="800" b="1" dirty="0">
                  <a:solidFill>
                    <a:srgbClr val="7030A0"/>
                  </a:solidFill>
                </a:endParaRPr>
              </a:p>
              <a:p>
                <a:pPr marL="0" indent="0" algn="just">
                  <a:lnSpc>
                    <a:spcPct val="100000"/>
                  </a:lnSpc>
                  <a:spcBef>
                    <a:spcPts val="0"/>
                  </a:spcBef>
                  <a:buNone/>
                </a:pPr>
                <a:r>
                  <a:rPr lang="ru-RU" dirty="0">
                    <a:highlight>
                      <a:srgbClr val="FFFF00"/>
                    </a:highlight>
                  </a:rPr>
                  <a:t>Несколько туров</a:t>
                </a:r>
                <a:r>
                  <a:rPr lang="ru-RU" dirty="0"/>
                  <a:t> по одному из вариантов дельфийской процедуры (слайд 33; характерная особенность дельфийских методов - уменьшающийся от тура к туру разброс оценок экспертов, их всё возрастающая согласованность на последующих итерациях).</a:t>
                </a:r>
              </a:p>
              <a:p>
                <a:pPr marL="0" indent="0" algn="just">
                  <a:lnSpc>
                    <a:spcPct val="100000"/>
                  </a:lnSpc>
                  <a:spcBef>
                    <a:spcPts val="0"/>
                  </a:spcBef>
                  <a:buNone/>
                </a:pPr>
                <a:endParaRPr lang="ru-RU" sz="800" dirty="0"/>
              </a:p>
              <a:p>
                <a:pPr marL="0" indent="0" algn="just">
                  <a:lnSpc>
                    <a:spcPct val="100000"/>
                  </a:lnSpc>
                  <a:spcBef>
                    <a:spcPts val="0"/>
                  </a:spcBef>
                  <a:buNone/>
                </a:pPr>
                <a:endParaRPr lang="ru-RU" sz="800" dirty="0"/>
              </a:p>
              <a:p>
                <a:pPr marL="0" indent="0" algn="ctr">
                  <a:lnSpc>
                    <a:spcPct val="100000"/>
                  </a:lnSpc>
                  <a:spcBef>
                    <a:spcPts val="0"/>
                  </a:spcBef>
                  <a:buNone/>
                </a:pPr>
                <a:r>
                  <a:rPr lang="ru-RU" sz="1900" b="1" dirty="0"/>
                  <a:t>Перечень характеристик (критериев) с балльными оценками, сформированный </a:t>
                </a:r>
                <a:r>
                  <a:rPr lang="en-US" sz="1900" b="1" i="1" dirty="0"/>
                  <a:t>j</a:t>
                </a:r>
                <a:r>
                  <a:rPr lang="ru-RU" sz="1900" b="1" dirty="0"/>
                  <a:t>‑ым экспертом </a:t>
                </a:r>
              </a:p>
              <a:p>
                <a:pPr marL="0" indent="0" algn="ctr">
                  <a:lnSpc>
                    <a:spcPct val="100000"/>
                  </a:lnSpc>
                  <a:spcBef>
                    <a:spcPts val="0"/>
                  </a:spcBef>
                  <a:buNone/>
                </a:pPr>
                <a:r>
                  <a:rPr lang="ru-RU" sz="1900" b="1" dirty="0"/>
                  <a:t>из состава экспертной группы (</a:t>
                </a:r>
                <a14:m>
                  <m:oMath xmlns:m="http://schemas.openxmlformats.org/officeDocument/2006/math">
                    <m:r>
                      <a:rPr lang="en-US" sz="1900" b="1" i="1">
                        <a:latin typeface="Cambria Math" panose="02040503050406030204" pitchFamily="18" charset="0"/>
                      </a:rPr>
                      <m:t>𝒋</m:t>
                    </m:r>
                    <m:r>
                      <a:rPr lang="ru-RU" sz="1900" b="1" i="1">
                        <a:latin typeface="Cambria Math" panose="02040503050406030204" pitchFamily="18" charset="0"/>
                      </a:rPr>
                      <m:t>=</m:t>
                    </m:r>
                    <m:acc>
                      <m:accPr>
                        <m:chr m:val="̅"/>
                        <m:ctrlPr>
                          <a:rPr lang="ru-RU" sz="1900" b="1" i="1">
                            <a:latin typeface="Cambria Math" panose="02040503050406030204" pitchFamily="18" charset="0"/>
                          </a:rPr>
                        </m:ctrlPr>
                      </m:accPr>
                      <m:e>
                        <m:r>
                          <a:rPr lang="ru-RU" sz="1900" b="1" i="1">
                            <a:latin typeface="Cambria Math" panose="02040503050406030204" pitchFamily="18" charset="0"/>
                          </a:rPr>
                          <m:t>𝟏</m:t>
                        </m:r>
                        <m:r>
                          <a:rPr lang="ru-RU" sz="1900" b="1" i="1">
                            <a:latin typeface="Cambria Math" panose="02040503050406030204" pitchFamily="18" charset="0"/>
                          </a:rPr>
                          <m:t>,</m:t>
                        </m:r>
                        <m:r>
                          <a:rPr lang="en-US" sz="1900" b="1" i="1">
                            <a:latin typeface="Cambria Math" panose="02040503050406030204" pitchFamily="18" charset="0"/>
                          </a:rPr>
                          <m:t>𝑵</m:t>
                        </m:r>
                      </m:e>
                    </m:acc>
                  </m:oMath>
                </a14:m>
                <a:r>
                  <a:rPr lang="ru-RU" sz="1900" b="1" dirty="0"/>
                  <a:t>) на первом туре дельфийской процедуры</a:t>
                </a:r>
              </a:p>
              <a:p>
                <a:pPr marL="0" indent="0" algn="just">
                  <a:lnSpc>
                    <a:spcPct val="100000"/>
                  </a:lnSpc>
                  <a:spcBef>
                    <a:spcPts val="0"/>
                  </a:spcBef>
                  <a:buNone/>
                </a:pPr>
                <a:endParaRPr lang="ru-RU" sz="1900" dirty="0"/>
              </a:p>
              <a:p>
                <a:pPr marL="0" indent="0" algn="just">
                  <a:lnSpc>
                    <a:spcPct val="100000"/>
                  </a:lnSpc>
                  <a:spcBef>
                    <a:spcPts val="0"/>
                  </a:spcBef>
                  <a:buNone/>
                </a:pPr>
                <a:endParaRPr lang="ru-RU" sz="1900" dirty="0"/>
              </a:p>
              <a:p>
                <a:pPr marL="0" indent="0" algn="just">
                  <a:lnSpc>
                    <a:spcPct val="100000"/>
                  </a:lnSpc>
                  <a:spcBef>
                    <a:spcPts val="0"/>
                  </a:spcBef>
                  <a:buNone/>
                </a:pPr>
                <a:endParaRPr lang="ru-RU" sz="1900" dirty="0"/>
              </a:p>
              <a:p>
                <a:pPr marL="0" indent="0" algn="just">
                  <a:lnSpc>
                    <a:spcPct val="100000"/>
                  </a:lnSpc>
                  <a:spcBef>
                    <a:spcPts val="0"/>
                  </a:spcBef>
                  <a:buNone/>
                </a:pPr>
                <a:endParaRPr lang="ru-RU" dirty="0"/>
              </a:p>
              <a:p>
                <a:pPr marL="0" indent="0" algn="just">
                  <a:lnSpc>
                    <a:spcPct val="100000"/>
                  </a:lnSpc>
                  <a:spcBef>
                    <a:spcPts val="0"/>
                  </a:spcBef>
                  <a:buNone/>
                </a:pPr>
                <a:r>
                  <a:rPr lang="ru-RU" dirty="0"/>
                  <a:t>Каждый эксперт называет </a:t>
                </a:r>
                <a:r>
                  <a:rPr lang="en-US" b="1" i="1" dirty="0"/>
                  <a:t>M</a:t>
                </a:r>
                <a:r>
                  <a:rPr lang="ru-RU" dirty="0"/>
                  <a:t> значимых, на его взгляд, характеристик информационной системы (критериев), которые могли бы быть получены в результате внедрения предлагаемых проектных решений. </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25563"/>
                <a:ext cx="10515600" cy="5395911"/>
              </a:xfrm>
              <a:blipFill>
                <a:blip r:embed="rId2"/>
                <a:stretch>
                  <a:fillRect l="-1043" t="-1693" r="-986"/>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57</a:t>
            </a:fld>
            <a:endParaRPr lang="ru-RU" dirty="0"/>
          </a:p>
        </p:txBody>
      </p:sp>
      <p:graphicFrame>
        <p:nvGraphicFramePr>
          <p:cNvPr id="7" name="Таблица 6"/>
          <p:cNvGraphicFramePr>
            <a:graphicFrameLocks noGrp="1"/>
          </p:cNvGraphicFramePr>
          <p:nvPr>
            <p:extLst>
              <p:ext uri="{D42A27DB-BD31-4B8C-83A1-F6EECF244321}">
                <p14:modId xmlns:p14="http://schemas.microsoft.com/office/powerpoint/2010/main" val="1866115286"/>
              </p:ext>
            </p:extLst>
          </p:nvPr>
        </p:nvGraphicFramePr>
        <p:xfrm>
          <a:off x="1930400" y="4310742"/>
          <a:ext cx="8592457" cy="688158"/>
        </p:xfrm>
        <a:graphic>
          <a:graphicData uri="http://schemas.openxmlformats.org/drawingml/2006/table">
            <a:tbl>
              <a:tblPr firstRow="1" firstCol="1" bandRow="1">
                <a:tableStyleId>{5C22544A-7EE6-4342-B048-85BDC9FD1C3A}</a:tableStyleId>
              </a:tblPr>
              <a:tblGrid>
                <a:gridCol w="1013365">
                  <a:extLst>
                    <a:ext uri="{9D8B030D-6E8A-4147-A177-3AD203B41FA5}">
                      <a16:colId xmlns:a16="http://schemas.microsoft.com/office/drawing/2014/main" val="1175504947"/>
                    </a:ext>
                  </a:extLst>
                </a:gridCol>
                <a:gridCol w="4715552">
                  <a:extLst>
                    <a:ext uri="{9D8B030D-6E8A-4147-A177-3AD203B41FA5}">
                      <a16:colId xmlns:a16="http://schemas.microsoft.com/office/drawing/2014/main" val="356802016"/>
                    </a:ext>
                  </a:extLst>
                </a:gridCol>
                <a:gridCol w="2863540">
                  <a:extLst>
                    <a:ext uri="{9D8B030D-6E8A-4147-A177-3AD203B41FA5}">
                      <a16:colId xmlns:a16="http://schemas.microsoft.com/office/drawing/2014/main" val="198332741"/>
                    </a:ext>
                  </a:extLst>
                </a:gridCol>
              </a:tblGrid>
              <a:tr h="367475">
                <a:tc>
                  <a:txBody>
                    <a:bodyPr/>
                    <a:lstStyle/>
                    <a:p>
                      <a:pPr algn="ctr">
                        <a:lnSpc>
                          <a:spcPct val="150000"/>
                        </a:lnSpc>
                        <a:spcAft>
                          <a:spcPts val="0"/>
                        </a:spcAft>
                      </a:pPr>
                      <a:r>
                        <a:rPr lang="ru-RU" sz="1800" kern="50" dirty="0">
                          <a:effectLst/>
                        </a:rPr>
                        <a:t>№ п</a:t>
                      </a:r>
                      <a:r>
                        <a:rPr lang="en-US" sz="1800" kern="50" dirty="0">
                          <a:effectLst/>
                        </a:rPr>
                        <a:t>/</a:t>
                      </a:r>
                      <a:r>
                        <a:rPr lang="ru-RU" sz="1800" kern="50" dirty="0">
                          <a:effectLst/>
                        </a:rPr>
                        <a:t>п</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tc>
                <a:tc>
                  <a:txBody>
                    <a:bodyPr/>
                    <a:lstStyle/>
                    <a:p>
                      <a:pPr algn="ctr">
                        <a:lnSpc>
                          <a:spcPct val="150000"/>
                        </a:lnSpc>
                        <a:spcAft>
                          <a:spcPts val="0"/>
                        </a:spcAft>
                      </a:pPr>
                      <a:r>
                        <a:rPr lang="ru-RU" sz="1800" kern="50" dirty="0">
                          <a:effectLst/>
                        </a:rPr>
                        <a:t>Характеристика (критерий)</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tc>
                <a:tc>
                  <a:txBody>
                    <a:bodyPr/>
                    <a:lstStyle/>
                    <a:p>
                      <a:pPr algn="ctr">
                        <a:lnSpc>
                          <a:spcPct val="150000"/>
                        </a:lnSpc>
                        <a:spcAft>
                          <a:spcPts val="0"/>
                        </a:spcAft>
                      </a:pPr>
                      <a:r>
                        <a:rPr lang="ru-RU" sz="1800" kern="50" dirty="0">
                          <a:effectLst/>
                        </a:rPr>
                        <a:t>Балльная оценка</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tc>
                <a:extLst>
                  <a:ext uri="{0D108BD9-81ED-4DB2-BD59-A6C34878D82A}">
                    <a16:rowId xmlns:a16="http://schemas.microsoft.com/office/drawing/2014/main" val="1168132147"/>
                  </a:ext>
                </a:extLst>
              </a:tr>
              <a:tr h="276678">
                <a:tc>
                  <a:txBody>
                    <a:bodyPr/>
                    <a:lstStyle/>
                    <a:p>
                      <a:pPr algn="ctr">
                        <a:spcAft>
                          <a:spcPts val="0"/>
                        </a:spcAft>
                      </a:pPr>
                      <a:r>
                        <a:rPr lang="ru-RU" sz="1400" kern="50" dirty="0">
                          <a:solidFill>
                            <a:schemeClr val="tx1"/>
                          </a:solidFill>
                          <a:effectLst/>
                        </a:rPr>
                        <a:t>1</a:t>
                      </a:r>
                      <a:endParaRPr lang="ru-RU" sz="1200" kern="50" dirty="0">
                        <a:solidFill>
                          <a:schemeClr val="tx1"/>
                        </a:solidFill>
                        <a:effectLst/>
                        <a:latin typeface="Times New Roman" panose="02020603050405020304" pitchFamily="18" charset="0"/>
                        <a:ea typeface="Arial Unicode MS" panose="020B0604020202020204" pitchFamily="34" charset="-128"/>
                        <a:cs typeface="Mangal"/>
                      </a:endParaRPr>
                    </a:p>
                  </a:txBody>
                  <a:tcPr marL="68580" marR="68580" marT="0" marB="0">
                    <a:solidFill>
                      <a:srgbClr val="D2DEEF"/>
                    </a:solidFill>
                  </a:tcPr>
                </a:tc>
                <a:tc>
                  <a:txBody>
                    <a:bodyPr/>
                    <a:lstStyle/>
                    <a:p>
                      <a:pPr algn="ctr">
                        <a:spcAft>
                          <a:spcPts val="0"/>
                        </a:spcAft>
                      </a:pPr>
                      <a:r>
                        <a:rPr lang="ru-RU" sz="1400" kern="50" dirty="0">
                          <a:effectLst/>
                        </a:rPr>
                        <a:t>2</a:t>
                      </a:r>
                      <a:endParaRPr lang="ru-RU" sz="1200" kern="50" dirty="0">
                        <a:effectLst/>
                        <a:latin typeface="Times New Roman" panose="02020603050405020304" pitchFamily="18" charset="0"/>
                        <a:ea typeface="Arial Unicode MS" panose="020B0604020202020204" pitchFamily="34" charset="-128"/>
                        <a:cs typeface="Mangal"/>
                      </a:endParaRPr>
                    </a:p>
                  </a:txBody>
                  <a:tcPr marL="68580" marR="68580" marT="0" marB="0">
                    <a:solidFill>
                      <a:srgbClr val="D2DEEF"/>
                    </a:solidFill>
                  </a:tcPr>
                </a:tc>
                <a:tc>
                  <a:txBody>
                    <a:bodyPr/>
                    <a:lstStyle/>
                    <a:p>
                      <a:pPr algn="ctr">
                        <a:spcAft>
                          <a:spcPts val="0"/>
                        </a:spcAft>
                      </a:pPr>
                      <a:r>
                        <a:rPr lang="ru-RU" sz="1400" kern="50" dirty="0">
                          <a:effectLst/>
                        </a:rPr>
                        <a:t>3</a:t>
                      </a:r>
                      <a:endParaRPr lang="ru-RU" sz="1200" kern="50" dirty="0">
                        <a:effectLst/>
                        <a:latin typeface="Times New Roman" panose="02020603050405020304" pitchFamily="18" charset="0"/>
                        <a:ea typeface="Arial Unicode MS" panose="020B0604020202020204" pitchFamily="34" charset="-128"/>
                        <a:cs typeface="Mangal"/>
                      </a:endParaRPr>
                    </a:p>
                  </a:txBody>
                  <a:tcPr marL="68580" marR="68580" marT="0" marB="0"/>
                </a:tc>
                <a:extLst>
                  <a:ext uri="{0D108BD9-81ED-4DB2-BD59-A6C34878D82A}">
                    <a16:rowId xmlns:a16="http://schemas.microsoft.com/office/drawing/2014/main" val="4126215429"/>
                  </a:ext>
                </a:extLst>
              </a:tr>
            </a:tbl>
          </a:graphicData>
        </a:graphic>
      </p:graphicFrame>
    </p:spTree>
    <p:extLst>
      <p:ext uri="{BB962C8B-B14F-4D97-AF65-F5344CB8AC3E}">
        <p14:creationId xmlns:p14="http://schemas.microsoft.com/office/powerpoint/2010/main" val="1087032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22085" y="508001"/>
            <a:ext cx="10515600" cy="6213474"/>
          </a:xfrm>
        </p:spPr>
        <p:txBody>
          <a:bodyPr>
            <a:normAutofit fontScale="92500" lnSpcReduction="20000"/>
          </a:bodyPr>
          <a:lstStyle/>
          <a:p>
            <a:pPr marL="0" indent="0" algn="ctr">
              <a:buNone/>
            </a:pPr>
            <a:r>
              <a:rPr lang="ru-RU" sz="2100" b="1" dirty="0"/>
              <a:t>Сводный перечень характеристик на первом туре экспертного опроса</a:t>
            </a:r>
            <a:endParaRPr lang="ru-RU" sz="2100" dirty="0"/>
          </a:p>
          <a:p>
            <a:pPr marL="0" indent="0">
              <a:buNone/>
            </a:pPr>
            <a:endParaRPr lang="ru-RU" sz="2100"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lgn="just">
              <a:buNone/>
            </a:pPr>
            <a:r>
              <a:rPr lang="ru-RU" sz="2600" dirty="0"/>
              <a:t>Затем по заполненной таблице результатов первого тура экспертного опроса необходимо определить следующие границы групп генеральной совокупности (это удобно делать с помощью функции КВАРТИЛЬ в </a:t>
            </a:r>
            <a:r>
              <a:rPr lang="en-US" sz="2600" dirty="0"/>
              <a:t>MS Office Excel</a:t>
            </a:r>
            <a:r>
              <a:rPr lang="ru-RU" sz="2600" dirty="0"/>
              <a:t>): </a:t>
            </a:r>
            <a:r>
              <a:rPr lang="ru-RU" sz="2600" b="1" i="1" dirty="0">
                <a:solidFill>
                  <a:srgbClr val="7030A0"/>
                </a:solidFill>
              </a:rPr>
              <a:t>минимальное значение; квартиль 1; квартиль 2; квартиль 3; максимальное значение</a:t>
            </a:r>
            <a:r>
              <a:rPr lang="ru-RU" sz="2600" dirty="0"/>
              <a:t>.</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58</a:t>
            </a:fld>
            <a:endParaRPr lang="ru-RU"/>
          </a:p>
        </p:txBody>
      </p:sp>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ext uri="{D42A27DB-BD31-4B8C-83A1-F6EECF244321}">
                    <p14:modId xmlns:p14="http://schemas.microsoft.com/office/powerpoint/2010/main" val="1961163317"/>
                  </p:ext>
                </p:extLst>
              </p:nvPr>
            </p:nvGraphicFramePr>
            <p:xfrm>
              <a:off x="1632854" y="1061988"/>
              <a:ext cx="8694062" cy="1675603"/>
            </p:xfrm>
            <a:graphic>
              <a:graphicData uri="http://schemas.openxmlformats.org/drawingml/2006/table">
                <a:tbl>
                  <a:tblPr firstRow="1" firstCol="1" bandRow="1"/>
                  <a:tblGrid>
                    <a:gridCol w="1949204">
                      <a:extLst>
                        <a:ext uri="{9D8B030D-6E8A-4147-A177-3AD203B41FA5}">
                          <a16:colId xmlns:a16="http://schemas.microsoft.com/office/drawing/2014/main" val="2364560623"/>
                        </a:ext>
                      </a:extLst>
                    </a:gridCol>
                    <a:gridCol w="668352">
                      <a:extLst>
                        <a:ext uri="{9D8B030D-6E8A-4147-A177-3AD203B41FA5}">
                          <a16:colId xmlns:a16="http://schemas.microsoft.com/office/drawing/2014/main" val="2456572973"/>
                        </a:ext>
                      </a:extLst>
                    </a:gridCol>
                    <a:gridCol w="668352">
                      <a:extLst>
                        <a:ext uri="{9D8B030D-6E8A-4147-A177-3AD203B41FA5}">
                          <a16:colId xmlns:a16="http://schemas.microsoft.com/office/drawing/2014/main" val="3817128782"/>
                        </a:ext>
                      </a:extLst>
                    </a:gridCol>
                    <a:gridCol w="668352">
                      <a:extLst>
                        <a:ext uri="{9D8B030D-6E8A-4147-A177-3AD203B41FA5}">
                          <a16:colId xmlns:a16="http://schemas.microsoft.com/office/drawing/2014/main" val="1639703010"/>
                        </a:ext>
                      </a:extLst>
                    </a:gridCol>
                    <a:gridCol w="668352">
                      <a:extLst>
                        <a:ext uri="{9D8B030D-6E8A-4147-A177-3AD203B41FA5}">
                          <a16:colId xmlns:a16="http://schemas.microsoft.com/office/drawing/2014/main" val="383555311"/>
                        </a:ext>
                      </a:extLst>
                    </a:gridCol>
                    <a:gridCol w="668352">
                      <a:extLst>
                        <a:ext uri="{9D8B030D-6E8A-4147-A177-3AD203B41FA5}">
                          <a16:colId xmlns:a16="http://schemas.microsoft.com/office/drawing/2014/main" val="1231591110"/>
                        </a:ext>
                      </a:extLst>
                    </a:gridCol>
                    <a:gridCol w="668352">
                      <a:extLst>
                        <a:ext uri="{9D8B030D-6E8A-4147-A177-3AD203B41FA5}">
                          <a16:colId xmlns:a16="http://schemas.microsoft.com/office/drawing/2014/main" val="2766531762"/>
                        </a:ext>
                      </a:extLst>
                    </a:gridCol>
                    <a:gridCol w="668352">
                      <a:extLst>
                        <a:ext uri="{9D8B030D-6E8A-4147-A177-3AD203B41FA5}">
                          <a16:colId xmlns:a16="http://schemas.microsoft.com/office/drawing/2014/main" val="916595411"/>
                        </a:ext>
                      </a:extLst>
                    </a:gridCol>
                    <a:gridCol w="2066394">
                      <a:extLst>
                        <a:ext uri="{9D8B030D-6E8A-4147-A177-3AD203B41FA5}">
                          <a16:colId xmlns:a16="http://schemas.microsoft.com/office/drawing/2014/main" val="2314086146"/>
                        </a:ext>
                      </a:extLst>
                    </a:gridCol>
                  </a:tblGrid>
                  <a:tr h="335679">
                    <a:tc rowSpan="2">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Характеристика (критерий)</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Балльная оценка </a:t>
                          </a:r>
                          <a:r>
                            <a:rPr lang="en-US"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j</a:t>
                          </a: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-го эксперта, </a:t>
                          </a:r>
                          <a14:m>
                            <m:oMath xmlns:m="http://schemas.openxmlformats.org/officeDocument/2006/math">
                              <m:r>
                                <a:rPr lang="en-US" sz="1800" i="1" kern="50">
                                  <a:effectLst/>
                                  <a:latin typeface="Cambria Math" panose="02040503050406030204" pitchFamily="18" charset="0"/>
                                  <a:ea typeface="Arial Unicode MS" panose="020B0604020202020204" pitchFamily="34" charset="-128"/>
                                  <a:cs typeface="Times New Roman" panose="02020603050405020304" pitchFamily="18" charset="0"/>
                                </a:rPr>
                                <m:t>𝑗</m:t>
                              </m:r>
                              <m:r>
                                <a:rPr lang="ru-RU" sz="1800" i="1" kern="50">
                                  <a:effectLst/>
                                  <a:latin typeface="Cambria Math" panose="02040503050406030204" pitchFamily="18" charset="0"/>
                                  <a:ea typeface="Arial Unicode MS" panose="020B0604020202020204" pitchFamily="34" charset="-128"/>
                                  <a:cs typeface="Times New Roman" panose="02020603050405020304" pitchFamily="18" charset="0"/>
                                </a:rPr>
                                <m:t>=</m:t>
                              </m:r>
                              <m:acc>
                                <m:accPr>
                                  <m:chr m:val="̅"/>
                                  <m:ctrlPr>
                                    <a:rPr lang="ru-RU" sz="1800" i="1" kern="50">
                                      <a:effectLst/>
                                      <a:latin typeface="Cambria Math" panose="02040503050406030204" pitchFamily="18" charset="0"/>
                                      <a:ea typeface="Arial Unicode MS" panose="020B0604020202020204" pitchFamily="34" charset="-128"/>
                                      <a:cs typeface="Times New Roman" panose="02020603050405020304" pitchFamily="18" charset="0"/>
                                    </a:rPr>
                                  </m:ctrlPr>
                                </m:accPr>
                                <m:e>
                                  <m:r>
                                    <a:rPr lang="ru-RU" sz="1800" i="1" kern="50">
                                      <a:effectLst/>
                                      <a:latin typeface="Cambria Math" panose="02040503050406030204" pitchFamily="18" charset="0"/>
                                      <a:ea typeface="Arial Unicode MS" panose="020B0604020202020204" pitchFamily="34" charset="-128"/>
                                      <a:cs typeface="Times New Roman" panose="02020603050405020304" pitchFamily="18" charset="0"/>
                                    </a:rPr>
                                    <m:t>1,</m:t>
                                  </m:r>
                                  <m:r>
                                    <a:rPr lang="en-US" sz="1800" i="1" kern="50">
                                      <a:effectLst/>
                                      <a:latin typeface="Cambria Math" panose="02040503050406030204" pitchFamily="18" charset="0"/>
                                      <a:ea typeface="Arial Unicode MS" panose="020B0604020202020204" pitchFamily="34" charset="-128"/>
                                      <a:cs typeface="Times New Roman" panose="02020603050405020304" pitchFamily="18" charset="0"/>
                                    </a:rPr>
                                    <m:t>𝑁</m:t>
                                  </m:r>
                                </m:e>
                              </m:acc>
                            </m:oMath>
                          </a14:m>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rowSpan="2">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Сумма баллов</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475545"/>
                      </a:ext>
                    </a:extLst>
                  </a:tr>
                  <a:tr h="334981">
                    <a:tc vMerge="1">
                      <a:txBody>
                        <a:bodyPr/>
                        <a:lstStyle/>
                        <a:p>
                          <a:endParaRPr lang="ru-RU"/>
                        </a:p>
                      </a:txBody>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3334772249"/>
                      </a:ext>
                    </a:extLst>
                  </a:tr>
                  <a:tr h="334981">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3</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r>
                            <a:rPr lang="en-US"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r>
                            <a:rPr lang="en-US"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657795"/>
                      </a:ext>
                    </a:extLst>
                  </a:tr>
                  <a:tr h="334981">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177932"/>
                      </a:ext>
                    </a:extLst>
                  </a:tr>
                  <a:tr h="334981">
                    <a:tc gridSpan="8">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Итого</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005203"/>
                      </a:ext>
                    </a:extLst>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1961163317"/>
                  </p:ext>
                </p:extLst>
              </p:nvPr>
            </p:nvGraphicFramePr>
            <p:xfrm>
              <a:off x="1632854" y="1061988"/>
              <a:ext cx="8694062" cy="1675603"/>
            </p:xfrm>
            <a:graphic>
              <a:graphicData uri="http://schemas.openxmlformats.org/drawingml/2006/table">
                <a:tbl>
                  <a:tblPr firstRow="1" firstCol="1" bandRow="1"/>
                  <a:tblGrid>
                    <a:gridCol w="1949204">
                      <a:extLst>
                        <a:ext uri="{9D8B030D-6E8A-4147-A177-3AD203B41FA5}">
                          <a16:colId xmlns:a16="http://schemas.microsoft.com/office/drawing/2014/main" val="2364560623"/>
                        </a:ext>
                      </a:extLst>
                    </a:gridCol>
                    <a:gridCol w="668352">
                      <a:extLst>
                        <a:ext uri="{9D8B030D-6E8A-4147-A177-3AD203B41FA5}">
                          <a16:colId xmlns:a16="http://schemas.microsoft.com/office/drawing/2014/main" val="2456572973"/>
                        </a:ext>
                      </a:extLst>
                    </a:gridCol>
                    <a:gridCol w="668352">
                      <a:extLst>
                        <a:ext uri="{9D8B030D-6E8A-4147-A177-3AD203B41FA5}">
                          <a16:colId xmlns:a16="http://schemas.microsoft.com/office/drawing/2014/main" val="3817128782"/>
                        </a:ext>
                      </a:extLst>
                    </a:gridCol>
                    <a:gridCol w="668352">
                      <a:extLst>
                        <a:ext uri="{9D8B030D-6E8A-4147-A177-3AD203B41FA5}">
                          <a16:colId xmlns:a16="http://schemas.microsoft.com/office/drawing/2014/main" val="1639703010"/>
                        </a:ext>
                      </a:extLst>
                    </a:gridCol>
                    <a:gridCol w="668352">
                      <a:extLst>
                        <a:ext uri="{9D8B030D-6E8A-4147-A177-3AD203B41FA5}">
                          <a16:colId xmlns:a16="http://schemas.microsoft.com/office/drawing/2014/main" val="383555311"/>
                        </a:ext>
                      </a:extLst>
                    </a:gridCol>
                    <a:gridCol w="668352">
                      <a:extLst>
                        <a:ext uri="{9D8B030D-6E8A-4147-A177-3AD203B41FA5}">
                          <a16:colId xmlns:a16="http://schemas.microsoft.com/office/drawing/2014/main" val="1231591110"/>
                        </a:ext>
                      </a:extLst>
                    </a:gridCol>
                    <a:gridCol w="668352">
                      <a:extLst>
                        <a:ext uri="{9D8B030D-6E8A-4147-A177-3AD203B41FA5}">
                          <a16:colId xmlns:a16="http://schemas.microsoft.com/office/drawing/2014/main" val="2766531762"/>
                        </a:ext>
                      </a:extLst>
                    </a:gridCol>
                    <a:gridCol w="668352">
                      <a:extLst>
                        <a:ext uri="{9D8B030D-6E8A-4147-A177-3AD203B41FA5}">
                          <a16:colId xmlns:a16="http://schemas.microsoft.com/office/drawing/2014/main" val="916595411"/>
                        </a:ext>
                      </a:extLst>
                    </a:gridCol>
                    <a:gridCol w="2066394">
                      <a:extLst>
                        <a:ext uri="{9D8B030D-6E8A-4147-A177-3AD203B41FA5}">
                          <a16:colId xmlns:a16="http://schemas.microsoft.com/office/drawing/2014/main" val="2314086146"/>
                        </a:ext>
                      </a:extLst>
                    </a:gridCol>
                  </a:tblGrid>
                  <a:tr h="335679">
                    <a:tc rowSpan="2">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Характеристика (критерий)</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endParaRPr lang="ru-RU"/>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1743" t="-14545" r="-44343" b="-425455"/>
                          </a:stretch>
                        </a:blip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rowSpan="2">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Сумма баллов</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475545"/>
                      </a:ext>
                    </a:extLst>
                  </a:tr>
                  <a:tr h="334981">
                    <a:tc vMerge="1">
                      <a:txBody>
                        <a:bodyPr/>
                        <a:lstStyle/>
                        <a:p>
                          <a:endParaRPr lang="ru-RU"/>
                        </a:p>
                      </a:txBody>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3334772249"/>
                      </a:ext>
                    </a:extLst>
                  </a:tr>
                  <a:tr h="334981">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3</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r>
                            <a:rPr lang="en-US"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r>
                            <a:rPr lang="en-US"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657795"/>
                      </a:ext>
                    </a:extLst>
                  </a:tr>
                  <a:tr h="334981">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177932"/>
                      </a:ext>
                    </a:extLst>
                  </a:tr>
                  <a:tr h="334981">
                    <a:tc gridSpan="8">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Итого</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005203"/>
                      </a:ext>
                    </a:extLst>
                  </a:tr>
                </a:tbl>
              </a:graphicData>
            </a:graphic>
          </p:graphicFrame>
        </mc:Fallback>
      </mc:AlternateContent>
      <p:sp>
        <p:nvSpPr>
          <p:cNvPr id="8" name="Прямоугольник 7"/>
          <p:cNvSpPr/>
          <p:nvPr/>
        </p:nvSpPr>
        <p:spPr>
          <a:xfrm>
            <a:off x="3058068" y="3291578"/>
            <a:ext cx="6096000" cy="677108"/>
          </a:xfrm>
          <a:prstGeom prst="rect">
            <a:avLst/>
          </a:prstGeom>
        </p:spPr>
        <p:txBody>
          <a:bodyPr>
            <a:spAutoFit/>
          </a:bodyPr>
          <a:lstStyle/>
          <a:p>
            <a:pPr algn="ctr">
              <a:spcAft>
                <a:spcPts val="600"/>
              </a:spcAft>
            </a:pPr>
            <a:r>
              <a:rPr lang="ru-RU" sz="1900" b="1" kern="50" dirty="0">
                <a:highlight>
                  <a:srgbClr val="FFFF00"/>
                </a:highlight>
                <a:ea typeface="Arial Unicode MS" panose="020B0604020202020204" pitchFamily="34" charset="-128"/>
                <a:cs typeface="Times New Roman" panose="02020603050405020304" pitchFamily="18" charset="0"/>
              </a:rPr>
              <a:t>Результаты первого тура экспертного опроса </a:t>
            </a:r>
            <a:r>
              <a:rPr lang="ru-RU" sz="1900" b="1" kern="50" dirty="0">
                <a:ea typeface="Arial Unicode MS" panose="020B0604020202020204" pitchFamily="34" charset="-128"/>
                <a:cs typeface="Times New Roman" panose="02020603050405020304" pitchFamily="18" charset="0"/>
              </a:rPr>
              <a:t>(упорядоченный перечень характеристик)</a:t>
            </a:r>
            <a:endParaRPr lang="ru-RU" sz="1900" kern="50" dirty="0">
              <a:effectLst/>
              <a:ea typeface="Arial Unicode MS" panose="020B0604020202020204" pitchFamily="34" charset="-128"/>
              <a:cs typeface="Mangal"/>
            </a:endParaRPr>
          </a:p>
        </p:txBody>
      </p:sp>
      <p:graphicFrame>
        <p:nvGraphicFramePr>
          <p:cNvPr id="9" name="Таблица 8"/>
          <p:cNvGraphicFramePr>
            <a:graphicFrameLocks noGrp="1"/>
          </p:cNvGraphicFramePr>
          <p:nvPr>
            <p:extLst>
              <p:ext uri="{D42A27DB-BD31-4B8C-83A1-F6EECF244321}">
                <p14:modId xmlns:p14="http://schemas.microsoft.com/office/powerpoint/2010/main" val="3363207091"/>
              </p:ext>
            </p:extLst>
          </p:nvPr>
        </p:nvGraphicFramePr>
        <p:xfrm>
          <a:off x="3058068" y="3979869"/>
          <a:ext cx="6114960" cy="822960"/>
        </p:xfrm>
        <a:graphic>
          <a:graphicData uri="http://schemas.openxmlformats.org/drawingml/2006/table">
            <a:tbl>
              <a:tblPr firstRow="1" firstCol="1" bandRow="1"/>
              <a:tblGrid>
                <a:gridCol w="2034752">
                  <a:extLst>
                    <a:ext uri="{9D8B030D-6E8A-4147-A177-3AD203B41FA5}">
                      <a16:colId xmlns:a16="http://schemas.microsoft.com/office/drawing/2014/main" val="4167625310"/>
                    </a:ext>
                  </a:extLst>
                </a:gridCol>
                <a:gridCol w="2034752">
                  <a:extLst>
                    <a:ext uri="{9D8B030D-6E8A-4147-A177-3AD203B41FA5}">
                      <a16:colId xmlns:a16="http://schemas.microsoft.com/office/drawing/2014/main" val="2318414957"/>
                    </a:ext>
                  </a:extLst>
                </a:gridCol>
                <a:gridCol w="2045456">
                  <a:extLst>
                    <a:ext uri="{9D8B030D-6E8A-4147-A177-3AD203B41FA5}">
                      <a16:colId xmlns:a16="http://schemas.microsoft.com/office/drawing/2014/main" val="1349558938"/>
                    </a:ext>
                  </a:extLst>
                </a:gridCol>
              </a:tblGrid>
              <a:tr h="548640">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Характеристика (критерий)</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Сумма баллов</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Доля, %</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954590"/>
                  </a:ext>
                </a:extLst>
              </a:tr>
              <a:tr h="274320">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3</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223772"/>
                  </a:ext>
                </a:extLst>
              </a:tr>
            </a:tbl>
          </a:graphicData>
        </a:graphic>
      </p:graphicFrame>
    </p:spTree>
    <p:extLst>
      <p:ext uri="{BB962C8B-B14F-4D97-AF65-F5344CB8AC3E}">
        <p14:creationId xmlns:p14="http://schemas.microsoft.com/office/powerpoint/2010/main" val="2872936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51692"/>
            <a:ext cx="10515600" cy="6161650"/>
          </a:xfrm>
        </p:spPr>
        <p:txBody>
          <a:bodyPr>
            <a:normAutofit fontScale="85000" lnSpcReduction="10000"/>
          </a:bodyPr>
          <a:lstStyle/>
          <a:p>
            <a:pPr marL="0" indent="0" algn="just">
              <a:buNone/>
            </a:pPr>
            <a:r>
              <a:rPr lang="ru-RU" dirty="0">
                <a:highlight>
                  <a:srgbClr val="FFFF00"/>
                </a:highlight>
              </a:rPr>
              <a:t>Во втором туре </a:t>
            </a:r>
            <a:r>
              <a:rPr lang="ru-RU" dirty="0"/>
              <a:t>каждый эксперт получает сформированный всеми экспертами перечень характеристик (</a:t>
            </a:r>
            <a:r>
              <a:rPr lang="ru-RU" i="1" dirty="0"/>
              <a:t>слайд 57</a:t>
            </a:r>
            <a:r>
              <a:rPr lang="ru-RU" dirty="0"/>
              <a:t>), из которого исключены характеристики, оказавшиеся в квартиле 1 по результатам первого тура экспертного опроса. </a:t>
            </a:r>
            <a:endParaRPr lang="en-US" dirty="0"/>
          </a:p>
          <a:p>
            <a:pPr marL="0" indent="0" algn="just">
              <a:buNone/>
            </a:pPr>
            <a:endParaRPr lang="ru-RU" dirty="0"/>
          </a:p>
          <a:p>
            <a:pPr marL="0" indent="0" algn="just">
              <a:buNone/>
            </a:pPr>
            <a:r>
              <a:rPr lang="ru-RU" dirty="0"/>
              <a:t>Таким образом, во втором туре эксперты рассматривают характеристики, вошедшие в квартили 2-4 в первом туре. Каждый эксперт из предложенного перечня оценивает только </a:t>
            </a:r>
            <a:r>
              <a:rPr lang="en-US" i="1" dirty="0"/>
              <a:t>M</a:t>
            </a:r>
            <a:r>
              <a:rPr lang="ru-RU" dirty="0"/>
              <a:t> характеристик (напомним, что количество оцениваемых экспертами характеристик на каждом туре постоянно) по соответствующей шкале, наиболее важных с его точки зрения. Причем эксперты, которые в первом туре называли характеристики, исключённые по его результатам, будут вынуждены пересмотреть свою точку зрения. Результаты второго тура экспертного опроса сводятся в таблицу, форма которой аналогична представленной на слайде 57, а затем в виде упорядоченного по убыванию общей суммы баллов перечня оформляются в таблицу, идентичную табл. на слайде </a:t>
            </a:r>
            <a:r>
              <a:rPr lang="ru-RU" i="1" dirty="0"/>
              <a:t>58.</a:t>
            </a:r>
            <a:endParaRPr lang="ru-RU" dirty="0"/>
          </a:p>
          <a:p>
            <a:pPr marL="0" indent="0" algn="just">
              <a:buNone/>
            </a:pPr>
            <a:endParaRPr lang="ru-RU" dirty="0"/>
          </a:p>
          <a:p>
            <a:pPr marL="0" indent="0" algn="just">
              <a:buNone/>
            </a:pPr>
            <a:r>
              <a:rPr lang="ru-RU" dirty="0"/>
              <a:t>Затем, подобно тому, как это было в первом туре, определяются те же границы групп генеральной совокупности: минимальное значение, квартиль 1, квартиль 2, квартиль 3 и максимальное значение.</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59</a:t>
            </a:fld>
            <a:endParaRPr lang="ru-RU"/>
          </a:p>
        </p:txBody>
      </p:sp>
    </p:spTree>
    <p:extLst>
      <p:ext uri="{BB962C8B-B14F-4D97-AF65-F5344CB8AC3E}">
        <p14:creationId xmlns:p14="http://schemas.microsoft.com/office/powerpoint/2010/main" val="206292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099" y="172278"/>
            <a:ext cx="11496997" cy="6467061"/>
          </a:xfrm>
        </p:spPr>
      </p:pic>
      <p:sp>
        <p:nvSpPr>
          <p:cNvPr id="2" name="Номер слайда 1"/>
          <p:cNvSpPr>
            <a:spLocks noGrp="1"/>
          </p:cNvSpPr>
          <p:nvPr>
            <p:ph type="sldNum" sz="quarter" idx="12"/>
          </p:nvPr>
        </p:nvSpPr>
        <p:spPr/>
        <p:txBody>
          <a:bodyPr/>
          <a:lstStyle/>
          <a:p>
            <a:fld id="{B78F4E03-10A4-4630-9732-975407DE0DE5}" type="slidenum">
              <a:rPr lang="ru-RU" smtClean="0"/>
              <a:t>6</a:t>
            </a:fld>
            <a:endParaRPr lang="ru-RU"/>
          </a:p>
        </p:txBody>
      </p:sp>
    </p:spTree>
    <p:extLst>
      <p:ext uri="{BB962C8B-B14F-4D97-AF65-F5344CB8AC3E}">
        <p14:creationId xmlns:p14="http://schemas.microsoft.com/office/powerpoint/2010/main" val="120659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548640"/>
                <a:ext cx="10515600" cy="5992837"/>
              </a:xfrm>
            </p:spPr>
            <p:txBody>
              <a:bodyPr>
                <a:normAutofit fontScale="92500" lnSpcReduction="20000"/>
              </a:bodyPr>
              <a:lstStyle/>
              <a:p>
                <a:pPr marL="0" indent="0" algn="just">
                  <a:buNone/>
                </a:pPr>
                <a:r>
                  <a:rPr lang="ru-RU" dirty="0">
                    <a:highlight>
                      <a:srgbClr val="FFFF00"/>
                    </a:highlight>
                  </a:rPr>
                  <a:t>Третий и последующий туры </a:t>
                </a:r>
                <a:r>
                  <a:rPr lang="ru-RU" dirty="0"/>
                  <a:t>проводятся аналогично второму туру: эксперты работают с перечнем характеристик квартилей 2-4 предыдущего тура, каждый эксперт выбирает из предложенного перечня только </a:t>
                </a:r>
                <a:r>
                  <a:rPr lang="en-US" i="1" dirty="0"/>
                  <a:t>M</a:t>
                </a:r>
                <a:r>
                  <a:rPr lang="ru-RU" dirty="0"/>
                  <a:t> характеристик, оценивая их по соответствующей шкале. </a:t>
                </a:r>
                <a:endParaRPr lang="en-US" dirty="0"/>
              </a:p>
              <a:p>
                <a:pPr marL="0" indent="0" algn="just">
                  <a:buNone/>
                </a:pPr>
                <a:endParaRPr lang="ru-RU" dirty="0"/>
              </a:p>
              <a:p>
                <a:pPr marL="0" indent="0" algn="just">
                  <a:buNone/>
                </a:pPr>
                <a:r>
                  <a:rPr lang="ru-RU" dirty="0"/>
                  <a:t>Таким образом, на основе одного из возможных вариантов реализации дельфийской процедуры в результате многоуровневого опроса экспертов формируется перечень из </a:t>
                </a:r>
                <a:r>
                  <a:rPr lang="en-US" b="1" i="1" dirty="0"/>
                  <a:t>M</a:t>
                </a:r>
                <a:r>
                  <a:rPr lang="en-US" dirty="0"/>
                  <a:t> </a:t>
                </a:r>
                <a:r>
                  <a:rPr lang="ru-RU" dirty="0"/>
                  <a:t>характеристик (критериев) эффективности внедрения проектных решений. </a:t>
                </a:r>
                <a:endParaRPr lang="en-US" dirty="0"/>
              </a:p>
              <a:p>
                <a:pPr marL="0" indent="0">
                  <a:buNone/>
                </a:pPr>
                <a:endParaRPr lang="en-US" dirty="0"/>
              </a:p>
              <a:p>
                <a:pPr marL="0" indent="0" algn="just">
                  <a:buNone/>
                </a:pPr>
                <a:r>
                  <a:rPr lang="ru-RU" dirty="0"/>
                  <a:t>Далее критерии в сформированном перечне следует </a:t>
                </a:r>
                <a:r>
                  <a:rPr lang="ru-RU" b="1" i="1" dirty="0" err="1"/>
                  <a:t>проранжировать</a:t>
                </a:r>
                <a:r>
                  <a:rPr lang="ru-RU" dirty="0"/>
                  <a:t>, то есть расположить по степени важности. Для этого каждый эксперт заполняет таблицу, где в соответствующем столбце указывает ранг критерия − </a:t>
                </a:r>
                <a14:m>
                  <m:oMath xmlns:m="http://schemas.openxmlformats.org/officeDocument/2006/math">
                    <m:sSub>
                      <m:sSubPr>
                        <m:ctrlPr>
                          <a:rPr lang="ru-RU" i="1">
                            <a:latin typeface="Cambria Math" panose="02040503050406030204" pitchFamily="18" charset="0"/>
                          </a:rPr>
                        </m:ctrlPr>
                      </m:sSubPr>
                      <m:e>
                        <m:r>
                          <a:rPr lang="ru-RU" i="1">
                            <a:latin typeface="Cambria Math" panose="02040503050406030204" pitchFamily="18" charset="0"/>
                          </a:rPr>
                          <m:t>𝑟</m:t>
                        </m:r>
                      </m:e>
                      <m:sub>
                        <m:r>
                          <a:rPr lang="ru-RU" i="1">
                            <a:latin typeface="Cambria Math" panose="02040503050406030204" pitchFamily="18" charset="0"/>
                          </a:rPr>
                          <m:t>𝑚</m:t>
                        </m:r>
                      </m:sub>
                    </m:sSub>
                    <m:r>
                      <a:rPr lang="ru-RU" i="1">
                        <a:latin typeface="Cambria Math" panose="02040503050406030204" pitchFamily="18" charset="0"/>
                      </a:rPr>
                      <m:t> </m:t>
                    </m:r>
                  </m:oMath>
                </a14:m>
                <a:r>
                  <a:rPr lang="ru-RU" dirty="0"/>
                  <a:t>(порядковое место критерия в сформированном перечне в виде натурального числа от 1 до </a:t>
                </a:r>
                <a:r>
                  <a:rPr lang="en-US" dirty="0"/>
                  <a:t>M</a:t>
                </a:r>
                <a:r>
                  <a:rPr lang="ru-RU" dirty="0"/>
                  <a:t>, где  </a:t>
                </a:r>
                <a:r>
                  <a:rPr lang="en-US" dirty="0"/>
                  <a:t>M</a:t>
                </a:r>
                <a:r>
                  <a:rPr lang="ru-RU" dirty="0"/>
                  <a:t> – количество критериев). </a:t>
                </a:r>
                <a:r>
                  <a:rPr lang="ru-RU" dirty="0" err="1"/>
                  <a:t>Ранжировки</a:t>
                </a:r>
                <a:r>
                  <a:rPr lang="ru-RU" dirty="0"/>
                  <a:t> критериев, полученные от экспертов, должны быть </a:t>
                </a:r>
                <a:r>
                  <a:rPr lang="ru-RU" b="1" i="1" dirty="0">
                    <a:solidFill>
                      <a:srgbClr val="7030A0"/>
                    </a:solidFill>
                  </a:rPr>
                  <a:t>стандартизированными </a:t>
                </a:r>
                <a:r>
                  <a:rPr lang="ru-RU" dirty="0"/>
                  <a:t>(см. слайд 23). Если нет, используется метод стандартизированного ранга (см. слайд 24).</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548640"/>
                <a:ext cx="10515600" cy="5992837"/>
              </a:xfrm>
              <a:blipFill>
                <a:blip r:embed="rId2"/>
                <a:stretch>
                  <a:fillRect l="-1043" t="-2543" r="-986" b="-81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B78F4E03-10A4-4630-9732-975407DE0DE5}" type="slidenum">
              <a:rPr lang="ru-RU" smtClean="0"/>
              <a:t>60</a:t>
            </a:fld>
            <a:endParaRPr lang="ru-RU"/>
          </a:p>
        </p:txBody>
      </p:sp>
    </p:spTree>
    <p:extLst>
      <p:ext uri="{BB962C8B-B14F-4D97-AF65-F5344CB8AC3E}">
        <p14:creationId xmlns:p14="http://schemas.microsoft.com/office/powerpoint/2010/main" val="678822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18979"/>
            <a:ext cx="10515600" cy="5557984"/>
          </a:xfrm>
        </p:spPr>
        <p:txBody>
          <a:bodyPr>
            <a:normAutofit fontScale="92500" lnSpcReduction="20000"/>
          </a:bodyPr>
          <a:lstStyle/>
          <a:p>
            <a:pPr marL="0" indent="0" algn="just">
              <a:buNone/>
            </a:pPr>
            <a:r>
              <a:rPr lang="ru-RU" dirty="0"/>
              <a:t>Если эксперты сильно разошлись во мнениях относительно назначения рангов, то для оценки степени согласованности их мнений рекомендуется воспользоваться расчётом и оценкой значимости </a:t>
            </a:r>
            <a:r>
              <a:rPr lang="ru-RU" b="1" i="1" dirty="0">
                <a:solidFill>
                  <a:srgbClr val="7030A0"/>
                </a:solidFill>
              </a:rPr>
              <a:t>дисперсионного коэффициента </a:t>
            </a:r>
            <a:r>
              <a:rPr lang="ru-RU" b="1" i="1" dirty="0" err="1">
                <a:solidFill>
                  <a:srgbClr val="7030A0"/>
                </a:solidFill>
              </a:rPr>
              <a:t>конкордации</a:t>
            </a:r>
            <a:r>
              <a:rPr lang="ru-RU" dirty="0"/>
              <a:t> (см. слайды 44-45) . И, если рассчитанный коэффициент подтвердит, что мнения экспертов сильно расходятся, целесообразно провести совещание с целью большего согласования мнений экспертов, а затем повторить процедуру получения </a:t>
            </a:r>
            <a:r>
              <a:rPr lang="ru-RU" dirty="0" err="1"/>
              <a:t>ранжировок</a:t>
            </a:r>
            <a:r>
              <a:rPr lang="ru-RU" dirty="0"/>
              <a:t> от экспертов. </a:t>
            </a:r>
          </a:p>
          <a:p>
            <a:pPr marL="0" indent="0">
              <a:buNone/>
            </a:pPr>
            <a:endParaRPr lang="ru-RU" dirty="0"/>
          </a:p>
          <a:p>
            <a:pPr marL="0" indent="0" algn="just">
              <a:buNone/>
            </a:pPr>
            <a:r>
              <a:rPr lang="ru-RU" dirty="0"/>
              <a:t>Далее, для получения обобщённой </a:t>
            </a:r>
            <a:r>
              <a:rPr lang="ru-RU" dirty="0" err="1"/>
              <a:t>ранжировки</a:t>
            </a:r>
            <a:r>
              <a:rPr lang="ru-RU" dirty="0"/>
              <a:t>, учитывающей мнения всех членов экспертной группы, можно воспользоваться </a:t>
            </a:r>
            <a:r>
              <a:rPr lang="ru-RU" b="1" i="1" dirty="0">
                <a:solidFill>
                  <a:srgbClr val="7030A0"/>
                </a:solidFill>
              </a:rPr>
              <a:t>методом сумм рангов </a:t>
            </a:r>
            <a:r>
              <a:rPr lang="ru-RU" dirty="0"/>
              <a:t>(слайд 35).</a:t>
            </a:r>
          </a:p>
          <a:p>
            <a:pPr marL="0" indent="0" algn="just">
              <a:buNone/>
            </a:pPr>
            <a:endParaRPr lang="ru-RU" dirty="0"/>
          </a:p>
          <a:p>
            <a:pPr marL="0" indent="0" algn="just">
              <a:buNone/>
            </a:pPr>
            <a:r>
              <a:rPr lang="ru-RU" dirty="0"/>
              <a:t>Таким образом, результатом этого этапа работы экспертной группы будет </a:t>
            </a:r>
            <a:r>
              <a:rPr lang="ru-RU" dirty="0">
                <a:highlight>
                  <a:srgbClr val="FFFF00"/>
                </a:highlight>
              </a:rPr>
              <a:t>сформированный перечень из </a:t>
            </a:r>
            <a:r>
              <a:rPr lang="en-US" dirty="0">
                <a:highlight>
                  <a:srgbClr val="FFFF00"/>
                </a:highlight>
              </a:rPr>
              <a:t>M </a:t>
            </a:r>
            <a:r>
              <a:rPr lang="ru-RU" dirty="0" err="1">
                <a:highlight>
                  <a:srgbClr val="FFFF00"/>
                </a:highlight>
              </a:rPr>
              <a:t>проранжированных</a:t>
            </a:r>
            <a:r>
              <a:rPr lang="ru-RU" dirty="0">
                <a:highlight>
                  <a:srgbClr val="FFFF00"/>
                </a:highlight>
              </a:rPr>
              <a:t> критериев </a:t>
            </a:r>
            <a:r>
              <a:rPr lang="ru-RU" dirty="0"/>
              <a:t>(критерии следует представить в порядке убывания рангов) – заполненный столбец 2 в таблице на слайде 54. </a:t>
            </a:r>
          </a:p>
          <a:p>
            <a:pPr marL="0" indent="0" algn="just">
              <a:buNone/>
            </a:pPr>
            <a:endParaRPr lang="ru-RU" sz="2600" dirty="0"/>
          </a:p>
        </p:txBody>
      </p:sp>
      <p:sp>
        <p:nvSpPr>
          <p:cNvPr id="4" name="Номер слайда 3"/>
          <p:cNvSpPr>
            <a:spLocks noGrp="1"/>
          </p:cNvSpPr>
          <p:nvPr>
            <p:ph type="sldNum" sz="quarter" idx="12"/>
          </p:nvPr>
        </p:nvSpPr>
        <p:spPr/>
        <p:txBody>
          <a:bodyPr/>
          <a:lstStyle/>
          <a:p>
            <a:fld id="{B78F4E03-10A4-4630-9732-975407DE0DE5}" type="slidenum">
              <a:rPr lang="ru-RU" smtClean="0"/>
              <a:t>61</a:t>
            </a:fld>
            <a:endParaRPr lang="ru-RU"/>
          </a:p>
        </p:txBody>
      </p:sp>
    </p:spTree>
    <p:extLst>
      <p:ext uri="{BB962C8B-B14F-4D97-AF65-F5344CB8AC3E}">
        <p14:creationId xmlns:p14="http://schemas.microsoft.com/office/powerpoint/2010/main" val="1589374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18087"/>
          </a:xfrm>
        </p:spPr>
        <p:txBody>
          <a:bodyPr>
            <a:normAutofit/>
          </a:bodyPr>
          <a:lstStyle/>
          <a:p>
            <a:pPr marL="0" indent="0">
              <a:lnSpc>
                <a:spcPct val="100000"/>
              </a:lnSpc>
              <a:spcBef>
                <a:spcPts val="0"/>
              </a:spcBef>
            </a:pPr>
            <a:r>
              <a:rPr lang="ru-RU" sz="3200" b="1" dirty="0">
                <a:solidFill>
                  <a:srgbClr val="7030A0"/>
                </a:solidFill>
              </a:rPr>
              <a:t>2 этап – определение весомости характеристик (критериев)</a:t>
            </a:r>
          </a:p>
        </p:txBody>
      </p:sp>
      <p:sp>
        <p:nvSpPr>
          <p:cNvPr id="3" name="Объект 2"/>
          <p:cNvSpPr>
            <a:spLocks noGrp="1"/>
          </p:cNvSpPr>
          <p:nvPr>
            <p:ph idx="1"/>
          </p:nvPr>
        </p:nvSpPr>
        <p:spPr>
          <a:xfrm>
            <a:off x="838200" y="1519311"/>
            <a:ext cx="10515600" cy="4657652"/>
          </a:xfrm>
        </p:spPr>
        <p:txBody>
          <a:bodyPr>
            <a:normAutofit fontScale="92500"/>
          </a:bodyPr>
          <a:lstStyle/>
          <a:p>
            <a:pPr marL="0" indent="0" algn="just">
              <a:buNone/>
            </a:pPr>
            <a:r>
              <a:rPr lang="ru-RU" dirty="0"/>
              <a:t>Каждому из </a:t>
            </a:r>
            <a:r>
              <a:rPr lang="en-US" i="1" dirty="0"/>
              <a:t>M</a:t>
            </a:r>
            <a:r>
              <a:rPr lang="en-US" dirty="0"/>
              <a:t> </a:t>
            </a:r>
            <a:r>
              <a:rPr lang="ru-RU" dirty="0"/>
              <a:t>критериев эксперты должны поставить в соответствие </a:t>
            </a:r>
            <a:r>
              <a:rPr lang="ru-RU" b="1" u="sng" dirty="0"/>
              <a:t>вес</a:t>
            </a:r>
            <a:r>
              <a:rPr lang="ru-RU" dirty="0"/>
              <a:t>, характеризующий важность (значимость) данной характеристики (эксперты на этом этапе работают с уже упорядоченным по убыванию рангов перечнем критериев, веса критериев также должны </a:t>
            </a:r>
            <a:r>
              <a:rPr lang="ru-RU" b="1" i="1" u="sng" dirty="0"/>
              <a:t>убывать сверху вниз</a:t>
            </a:r>
            <a:r>
              <a:rPr lang="ru-RU" dirty="0"/>
              <a:t>). Рекомендуется экспертную оценку весомости критериев проводить в 10-балльной шкале. </a:t>
            </a:r>
          </a:p>
          <a:p>
            <a:pPr marL="0" indent="0" algn="just">
              <a:buNone/>
            </a:pPr>
            <a:endParaRPr lang="ru-RU" dirty="0"/>
          </a:p>
          <a:p>
            <a:pPr marL="0" indent="0" algn="just">
              <a:buNone/>
            </a:pPr>
            <a:r>
              <a:rPr lang="ru-RU" dirty="0"/>
              <a:t>Этот этап работы экспертной группы также проводится в форме анкетирования. Подобное анкетирование желательно проводить в два тура с обратной связью или дискуссией между ними. Если анкетирование проводится за одну итерацию, то целесообразно проводить его на очном совещании членов экспертной группы. </a:t>
            </a:r>
          </a:p>
        </p:txBody>
      </p:sp>
      <p:sp>
        <p:nvSpPr>
          <p:cNvPr id="4" name="Номер слайда 3"/>
          <p:cNvSpPr>
            <a:spLocks noGrp="1"/>
          </p:cNvSpPr>
          <p:nvPr>
            <p:ph type="sldNum" sz="quarter" idx="12"/>
          </p:nvPr>
        </p:nvSpPr>
        <p:spPr/>
        <p:txBody>
          <a:bodyPr/>
          <a:lstStyle/>
          <a:p>
            <a:fld id="{B78F4E03-10A4-4630-9732-975407DE0DE5}" type="slidenum">
              <a:rPr lang="ru-RU" smtClean="0"/>
              <a:t>62</a:t>
            </a:fld>
            <a:endParaRPr lang="ru-RU"/>
          </a:p>
        </p:txBody>
      </p:sp>
    </p:spTree>
    <p:extLst>
      <p:ext uri="{BB962C8B-B14F-4D97-AF65-F5344CB8AC3E}">
        <p14:creationId xmlns:p14="http://schemas.microsoft.com/office/powerpoint/2010/main" val="4090317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858128"/>
            <a:ext cx="10515600" cy="5375105"/>
          </a:xfrm>
        </p:spPr>
        <p:txBody>
          <a:bodyPr/>
          <a:lstStyle/>
          <a:p>
            <a:pPr marL="0" indent="0" algn="ctr">
              <a:buNone/>
            </a:pPr>
            <a:r>
              <a:rPr lang="ru-RU" sz="2000" b="1" dirty="0"/>
              <a:t>Анкета для определения весомости характеристик (критериев) </a:t>
            </a:r>
            <a:r>
              <a:rPr lang="en-US" sz="2000" b="1" i="1" dirty="0"/>
              <a:t>j</a:t>
            </a:r>
            <a:r>
              <a:rPr lang="ru-RU" sz="2000" b="1" dirty="0"/>
              <a:t>-ым экспертом</a:t>
            </a:r>
            <a:endParaRPr lang="ru-RU" sz="2000" dirty="0"/>
          </a:p>
          <a:p>
            <a:pPr marL="0" indent="0">
              <a:buNone/>
            </a:pPr>
            <a:endParaRPr lang="ru-RU" dirty="0"/>
          </a:p>
          <a:p>
            <a:pPr marL="0" indent="0">
              <a:buNone/>
            </a:pPr>
            <a:endParaRPr lang="ru-RU" dirty="0"/>
          </a:p>
          <a:p>
            <a:pPr marL="0" indent="0">
              <a:buNone/>
            </a:pPr>
            <a:endParaRPr lang="ru-RU" dirty="0"/>
          </a:p>
          <a:p>
            <a:pPr marL="0" indent="0">
              <a:buNone/>
            </a:pPr>
            <a:endParaRPr lang="ru-RU" sz="2000" b="1" dirty="0"/>
          </a:p>
          <a:p>
            <a:pPr marL="0" indent="0" algn="ctr">
              <a:buNone/>
            </a:pPr>
            <a:r>
              <a:rPr lang="ru-RU" sz="2000" b="1" dirty="0"/>
              <a:t>Сводная таблица работы экспертной группы по определению весомости характеристик</a:t>
            </a:r>
            <a:endParaRPr lang="ru-RU" sz="2000" dirty="0"/>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63</a:t>
            </a:fld>
            <a:endParaRPr lang="ru-RU"/>
          </a:p>
        </p:txBody>
      </p:sp>
      <mc:AlternateContent xmlns:mc="http://schemas.openxmlformats.org/markup-compatibility/2006" xmlns:a14="http://schemas.microsoft.com/office/drawing/2010/main">
        <mc:Choice Requires="a14">
          <p:graphicFrame>
            <p:nvGraphicFramePr>
              <p:cNvPr id="6" name="Таблица 5"/>
              <p:cNvGraphicFramePr>
                <a:graphicFrameLocks noGrp="1"/>
              </p:cNvGraphicFramePr>
              <p:nvPr>
                <p:extLst>
                  <p:ext uri="{D42A27DB-BD31-4B8C-83A1-F6EECF244321}">
                    <p14:modId xmlns:p14="http://schemas.microsoft.com/office/powerpoint/2010/main" val="1736692039"/>
                  </p:ext>
                </p:extLst>
              </p:nvPr>
            </p:nvGraphicFramePr>
            <p:xfrm>
              <a:off x="1856935" y="1505245"/>
              <a:ext cx="8876714" cy="1110041"/>
            </p:xfrm>
            <a:graphic>
              <a:graphicData uri="http://schemas.openxmlformats.org/drawingml/2006/table">
                <a:tbl>
                  <a:tblPr firstRow="1" firstCol="1" bandRow="1"/>
                  <a:tblGrid>
                    <a:gridCol w="547649">
                      <a:extLst>
                        <a:ext uri="{9D8B030D-6E8A-4147-A177-3AD203B41FA5}">
                          <a16:colId xmlns:a16="http://schemas.microsoft.com/office/drawing/2014/main" val="2401336217"/>
                        </a:ext>
                      </a:extLst>
                    </a:gridCol>
                    <a:gridCol w="6636331">
                      <a:extLst>
                        <a:ext uri="{9D8B030D-6E8A-4147-A177-3AD203B41FA5}">
                          <a16:colId xmlns:a16="http://schemas.microsoft.com/office/drawing/2014/main" val="760434773"/>
                        </a:ext>
                      </a:extLst>
                    </a:gridCol>
                    <a:gridCol w="1692734">
                      <a:extLst>
                        <a:ext uri="{9D8B030D-6E8A-4147-A177-3AD203B41FA5}">
                          <a16:colId xmlns:a16="http://schemas.microsoft.com/office/drawing/2014/main" val="3418809258"/>
                        </a:ext>
                      </a:extLst>
                    </a:gridCol>
                  </a:tblGrid>
                  <a:tr h="815925">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 п/п</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Критерий эффективности (характеристика)</a:t>
                          </a:r>
                          <a:endParaRPr lang="ru-RU" sz="1800" kern="50" dirty="0">
                            <a:effectLst/>
                            <a:latin typeface="Times New Roman" panose="02020603050405020304" pitchFamily="18" charset="0"/>
                            <a:ea typeface="Arial Unicode MS" panose="020B0604020202020204" pitchFamily="34" charset="-128"/>
                            <a:cs typeface="Mangal"/>
                          </a:endParaRPr>
                        </a:p>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внедрения проектного решения, </a:t>
                          </a:r>
                          <a:r>
                            <a:rPr lang="en-US" sz="1800" i="1" kern="50" dirty="0" err="1">
                              <a:effectLst/>
                              <a:latin typeface="Times New Roman" panose="02020603050405020304" pitchFamily="18" charset="0"/>
                              <a:ea typeface="Arial Unicode MS" panose="020B0604020202020204" pitchFamily="34" charset="-128"/>
                              <a:cs typeface="Times New Roman" panose="02020603050405020304" pitchFamily="18" charset="0"/>
                            </a:rPr>
                            <a:t>i</a:t>
                          </a:r>
                          <a:r>
                            <a:rPr lang="ru-RU"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 (</a:t>
                          </a:r>
                          <a14:m>
                            <m:oMath xmlns:m="http://schemas.openxmlformats.org/officeDocument/2006/math">
                              <m:r>
                                <a:rPr lang="en-US" sz="1800" i="1" kern="50">
                                  <a:effectLst/>
                                  <a:latin typeface="Cambria Math" panose="02040503050406030204" pitchFamily="18" charset="0"/>
                                  <a:ea typeface="Arial Unicode MS" panose="020B0604020202020204" pitchFamily="34" charset="-128"/>
                                  <a:cs typeface="Mangal"/>
                                </a:rPr>
                                <m:t>𝑖</m:t>
                              </m:r>
                              <m:r>
                                <a:rPr lang="ru-RU" sz="1800" i="1" kern="50">
                                  <a:effectLst/>
                                  <a:latin typeface="Cambria Math" panose="02040503050406030204" pitchFamily="18" charset="0"/>
                                  <a:ea typeface="Arial Unicode MS" panose="020B0604020202020204" pitchFamily="34" charset="-128"/>
                                  <a:cs typeface="Mangal"/>
                                </a:rPr>
                                <m:t>=</m:t>
                              </m:r>
                              <m:acc>
                                <m:accPr>
                                  <m:chr m:val="̅"/>
                                  <m:ctrlPr>
                                    <a:rPr lang="ru-RU" sz="1800" i="1" kern="50">
                                      <a:effectLst/>
                                      <a:latin typeface="Cambria Math" panose="02040503050406030204" pitchFamily="18" charset="0"/>
                                      <a:ea typeface="Arial Unicode MS" panose="020B0604020202020204" pitchFamily="34" charset="-128"/>
                                      <a:cs typeface="Mangal"/>
                                    </a:rPr>
                                  </m:ctrlPr>
                                </m:accPr>
                                <m:e>
                                  <m:r>
                                    <a:rPr lang="ru-RU" sz="1800" i="1" kern="50">
                                      <a:effectLst/>
                                      <a:latin typeface="Cambria Math" panose="02040503050406030204" pitchFamily="18" charset="0"/>
                                      <a:ea typeface="Arial Unicode MS" panose="020B0604020202020204" pitchFamily="34" charset="-128"/>
                                      <a:cs typeface="Mangal"/>
                                    </a:rPr>
                                    <m:t>1,</m:t>
                                  </m:r>
                                  <m:r>
                                    <a:rPr lang="ru-RU" sz="1800" i="1" kern="50">
                                      <a:effectLst/>
                                      <a:latin typeface="Cambria Math" panose="02040503050406030204" pitchFamily="18" charset="0"/>
                                      <a:ea typeface="Arial Unicode MS" panose="020B0604020202020204" pitchFamily="34" charset="-128"/>
                                      <a:cs typeface="Mangal"/>
                                    </a:rPr>
                                    <m:t>𝑀</m:t>
                                  </m:r>
                                </m:e>
                              </m:acc>
                              <m:r>
                                <a:rPr lang="ru-RU" sz="1800" i="1" kern="50">
                                  <a:effectLst/>
                                  <a:latin typeface="Cambria Math" panose="02040503050406030204" pitchFamily="18" charset="0"/>
                                  <a:ea typeface="Arial Unicode MS" panose="020B0604020202020204" pitchFamily="34" charset="-128"/>
                                  <a:cs typeface="Mangal"/>
                                </a:rPr>
                                <m:t>)</m:t>
                              </m:r>
                            </m:oMath>
                          </a14:m>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dirty="0">
                              <a:effectLst/>
                              <a:latin typeface="Times New Roman" panose="02020603050405020304" pitchFamily="18" charset="0"/>
                              <a:ea typeface="Times New Roman" panose="02020603050405020304" pitchFamily="18" charset="0"/>
                            </a:rPr>
                            <a:t>Вес критерия</a:t>
                          </a:r>
                        </a:p>
                        <a:p>
                          <a:pPr marL="0" algn="ctr">
                            <a:spcAft>
                              <a:spcPts val="0"/>
                            </a:spcAft>
                          </a:pPr>
                          <a:r>
                            <a:rPr lang="ru-RU"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q</a:t>
                          </a:r>
                          <a:r>
                            <a:rPr lang="en-US" sz="1800" i="1" baseline="-2500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195842"/>
                      </a:ext>
                    </a:extLst>
                  </a:tr>
                  <a:tr h="294116">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3</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1881901"/>
                      </a:ext>
                    </a:extLst>
                  </a:tr>
                </a:tbl>
              </a:graphicData>
            </a:graphic>
          </p:graphicFrame>
        </mc:Choice>
        <mc:Fallback xmlns="">
          <p:graphicFrame>
            <p:nvGraphicFramePr>
              <p:cNvPr id="6" name="Таблица 5"/>
              <p:cNvGraphicFramePr>
                <a:graphicFrameLocks noGrp="1"/>
              </p:cNvGraphicFramePr>
              <p:nvPr>
                <p:extLst>
                  <p:ext uri="{D42A27DB-BD31-4B8C-83A1-F6EECF244321}">
                    <p14:modId xmlns:p14="http://schemas.microsoft.com/office/powerpoint/2010/main" val="1736692039"/>
                  </p:ext>
                </p:extLst>
              </p:nvPr>
            </p:nvGraphicFramePr>
            <p:xfrm>
              <a:off x="1856935" y="1505245"/>
              <a:ext cx="8876714" cy="1110041"/>
            </p:xfrm>
            <a:graphic>
              <a:graphicData uri="http://schemas.openxmlformats.org/drawingml/2006/table">
                <a:tbl>
                  <a:tblPr firstRow="1" firstCol="1" bandRow="1"/>
                  <a:tblGrid>
                    <a:gridCol w="547649">
                      <a:extLst>
                        <a:ext uri="{9D8B030D-6E8A-4147-A177-3AD203B41FA5}">
                          <a16:colId xmlns:a16="http://schemas.microsoft.com/office/drawing/2014/main" val="2401336217"/>
                        </a:ext>
                      </a:extLst>
                    </a:gridCol>
                    <a:gridCol w="6636331">
                      <a:extLst>
                        <a:ext uri="{9D8B030D-6E8A-4147-A177-3AD203B41FA5}">
                          <a16:colId xmlns:a16="http://schemas.microsoft.com/office/drawing/2014/main" val="760434773"/>
                        </a:ext>
                      </a:extLst>
                    </a:gridCol>
                    <a:gridCol w="1692734">
                      <a:extLst>
                        <a:ext uri="{9D8B030D-6E8A-4147-A177-3AD203B41FA5}">
                          <a16:colId xmlns:a16="http://schemas.microsoft.com/office/drawing/2014/main" val="3418809258"/>
                        </a:ext>
                      </a:extLst>
                    </a:gridCol>
                  </a:tblGrid>
                  <a:tr h="815925">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 п/п</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8356" t="-741" r="-25712" b="-51852"/>
                          </a:stretch>
                        </a:blipFill>
                      </a:tcPr>
                    </a:tc>
                    <a:tc>
                      <a:txBody>
                        <a:bodyPr/>
                        <a:lstStyle/>
                        <a:p>
                          <a:pPr marL="0" algn="ctr">
                            <a:spcAft>
                              <a:spcPts val="0"/>
                            </a:spcAft>
                          </a:pPr>
                          <a:r>
                            <a:rPr lang="ru-RU" sz="1800" dirty="0">
                              <a:effectLst/>
                              <a:latin typeface="Times New Roman" panose="02020603050405020304" pitchFamily="18" charset="0"/>
                              <a:ea typeface="Times New Roman" panose="02020603050405020304" pitchFamily="18" charset="0"/>
                            </a:rPr>
                            <a:t>Вес критерия</a:t>
                          </a:r>
                        </a:p>
                        <a:p>
                          <a:pPr marL="0" algn="ctr">
                            <a:spcAft>
                              <a:spcPts val="0"/>
                            </a:spcAft>
                          </a:pPr>
                          <a:r>
                            <a:rPr lang="ru-RU"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q</a:t>
                          </a:r>
                          <a:r>
                            <a:rPr lang="en-US" sz="1800" i="1" baseline="-2500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195842"/>
                      </a:ext>
                    </a:extLst>
                  </a:tr>
                  <a:tr h="294116">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3</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188190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ext uri="{D42A27DB-BD31-4B8C-83A1-F6EECF244321}">
                    <p14:modId xmlns:p14="http://schemas.microsoft.com/office/powerpoint/2010/main" val="833552991"/>
                  </p:ext>
                </p:extLst>
              </p:nvPr>
            </p:nvGraphicFramePr>
            <p:xfrm>
              <a:off x="1856936" y="3699803"/>
              <a:ext cx="8778238" cy="1920812"/>
            </p:xfrm>
            <a:graphic>
              <a:graphicData uri="http://schemas.openxmlformats.org/drawingml/2006/table">
                <a:tbl>
                  <a:tblPr firstRow="1" firstCol="1" bandRow="1"/>
                  <a:tblGrid>
                    <a:gridCol w="970065">
                      <a:extLst>
                        <a:ext uri="{9D8B030D-6E8A-4147-A177-3AD203B41FA5}">
                          <a16:colId xmlns:a16="http://schemas.microsoft.com/office/drawing/2014/main" val="4067644007"/>
                        </a:ext>
                      </a:extLst>
                    </a:gridCol>
                    <a:gridCol w="4797568">
                      <a:extLst>
                        <a:ext uri="{9D8B030D-6E8A-4147-A177-3AD203B41FA5}">
                          <a16:colId xmlns:a16="http://schemas.microsoft.com/office/drawing/2014/main" val="3416412077"/>
                        </a:ext>
                      </a:extLst>
                    </a:gridCol>
                    <a:gridCol w="1085792">
                      <a:extLst>
                        <a:ext uri="{9D8B030D-6E8A-4147-A177-3AD203B41FA5}">
                          <a16:colId xmlns:a16="http://schemas.microsoft.com/office/drawing/2014/main" val="108380769"/>
                        </a:ext>
                      </a:extLst>
                    </a:gridCol>
                    <a:gridCol w="1085792">
                      <a:extLst>
                        <a:ext uri="{9D8B030D-6E8A-4147-A177-3AD203B41FA5}">
                          <a16:colId xmlns:a16="http://schemas.microsoft.com/office/drawing/2014/main" val="1922165422"/>
                        </a:ext>
                      </a:extLst>
                    </a:gridCol>
                    <a:gridCol w="839021">
                      <a:extLst>
                        <a:ext uri="{9D8B030D-6E8A-4147-A177-3AD203B41FA5}">
                          <a16:colId xmlns:a16="http://schemas.microsoft.com/office/drawing/2014/main" val="3659113280"/>
                        </a:ext>
                      </a:extLst>
                    </a:gridCol>
                  </a:tblGrid>
                  <a:tr h="1372172">
                    <a:tc rowSpan="2">
                      <a:txBody>
                        <a:bodyPr/>
                        <a:lstStyle/>
                        <a:p>
                          <a:pPr marL="0"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 п/п</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Критерий эффективности (характеристика)</a:t>
                          </a:r>
                          <a:endParaRPr lang="ru-RU" sz="1800" kern="50" dirty="0">
                            <a:effectLst/>
                            <a:latin typeface="Times New Roman" panose="02020603050405020304" pitchFamily="18" charset="0"/>
                            <a:ea typeface="Arial Unicode MS" panose="020B0604020202020204" pitchFamily="34" charset="-128"/>
                            <a:cs typeface="Mangal"/>
                          </a:endParaRPr>
                        </a:p>
                        <a:p>
                          <a:pPr marL="0"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внедрения проектного решения, </a:t>
                          </a:r>
                          <a:r>
                            <a:rPr lang="en-US" sz="1800" i="1" kern="50" dirty="0" err="1">
                              <a:effectLst/>
                              <a:latin typeface="Times New Roman" panose="02020603050405020304" pitchFamily="18" charset="0"/>
                              <a:ea typeface="Arial Unicode MS" panose="020B0604020202020204" pitchFamily="34" charset="-128"/>
                              <a:cs typeface="Times New Roman" panose="02020603050405020304" pitchFamily="18" charset="0"/>
                            </a:rPr>
                            <a:t>i</a:t>
                          </a:r>
                          <a:r>
                            <a:rPr lang="ru-RU"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 (</a:t>
                          </a:r>
                          <a14:m>
                            <m:oMath xmlns:m="http://schemas.openxmlformats.org/officeDocument/2006/math">
                              <m:r>
                                <a:rPr lang="en-US" sz="1800" i="1" kern="50">
                                  <a:effectLst/>
                                  <a:latin typeface="Cambria Math" panose="02040503050406030204" pitchFamily="18" charset="0"/>
                                  <a:ea typeface="Arial Unicode MS" panose="020B0604020202020204" pitchFamily="34" charset="-128"/>
                                  <a:cs typeface="Mangal"/>
                                </a:rPr>
                                <m:t>𝑖</m:t>
                              </m:r>
                              <m:r>
                                <a:rPr lang="ru-RU" sz="1800" i="1" kern="50">
                                  <a:effectLst/>
                                  <a:latin typeface="Cambria Math" panose="02040503050406030204" pitchFamily="18" charset="0"/>
                                  <a:ea typeface="Arial Unicode MS" panose="020B0604020202020204" pitchFamily="34" charset="-128"/>
                                  <a:cs typeface="Mangal"/>
                                </a:rPr>
                                <m:t>=</m:t>
                              </m:r>
                              <m:acc>
                                <m:accPr>
                                  <m:chr m:val="̅"/>
                                  <m:ctrlPr>
                                    <a:rPr lang="ru-RU" sz="1800" i="1" kern="50">
                                      <a:effectLst/>
                                      <a:latin typeface="Cambria Math" panose="02040503050406030204" pitchFamily="18" charset="0"/>
                                      <a:ea typeface="Arial Unicode MS" panose="020B0604020202020204" pitchFamily="34" charset="-128"/>
                                      <a:cs typeface="Mangal"/>
                                    </a:rPr>
                                  </m:ctrlPr>
                                </m:accPr>
                                <m:e>
                                  <m:r>
                                    <a:rPr lang="ru-RU" sz="1800" i="1" kern="50">
                                      <a:effectLst/>
                                      <a:latin typeface="Cambria Math" panose="02040503050406030204" pitchFamily="18" charset="0"/>
                                      <a:ea typeface="Arial Unicode MS" panose="020B0604020202020204" pitchFamily="34" charset="-128"/>
                                      <a:cs typeface="Mangal"/>
                                    </a:rPr>
                                    <m:t>1,</m:t>
                                  </m:r>
                                  <m:r>
                                    <a:rPr lang="ru-RU" sz="1800" i="1" kern="50">
                                      <a:effectLst/>
                                      <a:latin typeface="Cambria Math" panose="02040503050406030204" pitchFamily="18" charset="0"/>
                                      <a:ea typeface="Arial Unicode MS" panose="020B0604020202020204" pitchFamily="34" charset="-128"/>
                                      <a:cs typeface="Mangal"/>
                                    </a:rPr>
                                    <m:t>𝑀</m:t>
                                  </m:r>
                                </m:e>
                              </m:acc>
                              <m:r>
                                <a:rPr lang="ru-RU" sz="1800" i="1" kern="50">
                                  <a:effectLst/>
                                  <a:latin typeface="Cambria Math" panose="02040503050406030204" pitchFamily="18" charset="0"/>
                                  <a:ea typeface="Arial Unicode MS" panose="020B0604020202020204" pitchFamily="34" charset="-128"/>
                                  <a:cs typeface="Mangal"/>
                                </a:rPr>
                                <m:t>)</m:t>
                              </m:r>
                            </m:oMath>
                          </a14:m>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algn="ctr">
                            <a:spcAft>
                              <a:spcPts val="0"/>
                            </a:spcAft>
                          </a:pPr>
                          <a:r>
                            <a:rPr lang="ru-RU" sz="1800" dirty="0">
                              <a:effectLst/>
                              <a:latin typeface="Times New Roman" panose="02020603050405020304" pitchFamily="18" charset="0"/>
                              <a:ea typeface="Times New Roman" panose="02020603050405020304" pitchFamily="18" charset="0"/>
                            </a:rPr>
                            <a:t> </a:t>
                          </a:r>
                        </a:p>
                        <a:p>
                          <a:pPr marL="0" algn="ctr">
                            <a:spcAft>
                              <a:spcPts val="0"/>
                            </a:spcAft>
                          </a:pPr>
                          <a:r>
                            <a:rPr lang="ru-RU" sz="1800" dirty="0">
                              <a:effectLst/>
                              <a:latin typeface="Times New Roman" panose="02020603050405020304" pitchFamily="18" charset="0"/>
                              <a:ea typeface="Times New Roman" panose="02020603050405020304" pitchFamily="18" charset="0"/>
                            </a:rPr>
                            <a:t>Вес критерия </a:t>
                          </a:r>
                        </a:p>
                        <a:p>
                          <a:pPr marL="0" algn="ctr">
                            <a:spcAft>
                              <a:spcPts val="0"/>
                            </a:spcAft>
                          </a:pPr>
                          <a:r>
                            <a:rPr lang="ru-RU" sz="1800" dirty="0">
                              <a:effectLst/>
                              <a:latin typeface="Times New Roman" panose="02020603050405020304" pitchFamily="18" charset="0"/>
                              <a:ea typeface="Times New Roman" panose="02020603050405020304" pitchFamily="18" charset="0"/>
                            </a:rPr>
                            <a:t>по мнению </a:t>
                          </a:r>
                          <a:r>
                            <a:rPr lang="en-US" sz="1800" i="1" dirty="0">
                              <a:effectLst/>
                              <a:latin typeface="Times New Roman" panose="02020603050405020304" pitchFamily="18" charset="0"/>
                              <a:ea typeface="Times New Roman" panose="02020603050405020304" pitchFamily="18" charset="0"/>
                            </a:rPr>
                            <a:t>j</a:t>
                          </a:r>
                          <a:r>
                            <a:rPr lang="ru-RU" sz="1800" dirty="0">
                              <a:effectLst/>
                              <a:latin typeface="Times New Roman" panose="02020603050405020304" pitchFamily="18" charset="0"/>
                              <a:ea typeface="Times New Roman" panose="02020603050405020304" pitchFamily="18" charset="0"/>
                            </a:rPr>
                            <a:t>-го эксперта (</a:t>
                          </a:r>
                          <a:r>
                            <a:rPr lang="en-US" sz="1800" i="1" dirty="0" err="1">
                              <a:effectLst/>
                              <a:latin typeface="Times New Roman" panose="02020603050405020304" pitchFamily="18" charset="0"/>
                              <a:ea typeface="Times New Roman" panose="02020603050405020304" pitchFamily="18" charset="0"/>
                            </a:rPr>
                            <a:t>q</a:t>
                          </a:r>
                          <a:r>
                            <a:rPr lang="en-US" sz="1800" i="1" baseline="-25000" dirty="0" err="1">
                              <a:effectLst/>
                              <a:latin typeface="Times New Roman" panose="02020603050405020304" pitchFamily="18" charset="0"/>
                              <a:ea typeface="Times New Roman" panose="02020603050405020304" pitchFamily="18" charset="0"/>
                            </a:rPr>
                            <a:t>j</a:t>
                          </a:r>
                          <a:r>
                            <a:rPr lang="ru-RU" sz="1800" dirty="0">
                              <a:effectLst/>
                              <a:latin typeface="Times New Roman" panose="02020603050405020304" pitchFamily="18" charset="0"/>
                              <a:ea typeface="Times New Roman" panose="02020603050405020304" pitchFamily="18" charset="0"/>
                            </a:rPr>
                            <a:t>)</a:t>
                          </a:r>
                          <a14:m>
                            <m:oMath xmlns:m="http://schemas.openxmlformats.org/officeDocument/2006/math">
                              <m:r>
                                <a:rPr lang="ru-RU"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𝑗</m:t>
                              </m:r>
                              <m:r>
                                <a:rPr lang="ru-RU" sz="1800" i="1">
                                  <a:effectLst/>
                                  <a:latin typeface="Cambria Math" panose="02040503050406030204" pitchFamily="18" charset="0"/>
                                  <a:ea typeface="Times New Roman" panose="02020603050405020304" pitchFamily="18" charset="0"/>
                                </a:rPr>
                                <m:t>=</m:t>
                              </m:r>
                              <m:acc>
                                <m:accPr>
                                  <m:chr m:val="̅"/>
                                  <m:ctrlPr>
                                    <a:rPr lang="ru-RU" sz="1800" i="1">
                                      <a:effectLst/>
                                      <a:latin typeface="Cambria Math" panose="02040503050406030204" pitchFamily="18" charset="0"/>
                                      <a:ea typeface="Times New Roman" panose="02020603050405020304" pitchFamily="18" charset="0"/>
                                    </a:rPr>
                                  </m:ctrlPr>
                                </m:accPr>
                                <m:e>
                                  <m:r>
                                    <a:rPr lang="ru-RU" sz="1800" i="1">
                                      <a:effectLst/>
                                      <a:latin typeface="Cambria Math" panose="02040503050406030204" pitchFamily="18" charset="0"/>
                                      <a:ea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rPr>
                                    <m:t>𝑁</m:t>
                                  </m:r>
                                </m:e>
                              </m:acc>
                            </m:oMath>
                          </a14:m>
                          <a:endParaRPr lang="ru-RU" sz="1800" dirty="0">
                            <a:effectLst/>
                            <a:latin typeface="Times New Roman" panose="02020603050405020304" pitchFamily="18" charset="0"/>
                            <a:ea typeface="Times New Roman" panose="02020603050405020304" pitchFamily="18" charset="0"/>
                          </a:endParaRPr>
                        </a:p>
                        <a:p>
                          <a:pPr marL="0">
                            <a:spcAft>
                              <a:spcPts val="0"/>
                            </a:spcAft>
                          </a:pPr>
                          <a:r>
                            <a:rPr lang="ru-RU" sz="1800" kern="50" dirty="0">
                              <a:effectLst/>
                              <a:latin typeface="Times New Roman" panose="02020603050405020304" pitchFamily="18" charset="0"/>
                              <a:ea typeface="Arial Unicode MS" panose="020B0604020202020204" pitchFamily="34" charset="-128"/>
                              <a:cs typeface="Mangal"/>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56852590"/>
                      </a:ext>
                    </a:extLst>
                  </a:tr>
                  <a:tr h="274320">
                    <a:tc vMerge="1">
                      <a:txBody>
                        <a:bodyPr/>
                        <a:lstStyle/>
                        <a:p>
                          <a:endParaRPr lang="ru-RU"/>
                        </a:p>
                      </a:txBody>
                      <a:tcPr/>
                    </a:tc>
                    <a:tc vMerge="1">
                      <a:txBody>
                        <a:bodyPr/>
                        <a:lstStyle/>
                        <a:p>
                          <a:endParaRPr lang="ru-RU"/>
                        </a:p>
                      </a:txBody>
                      <a:tcPr/>
                    </a:tc>
                    <a:tc>
                      <a:txBody>
                        <a:bodyPr/>
                        <a:lstStyle/>
                        <a:p>
                          <a:pPr marL="0" algn="ctr">
                            <a:spcAft>
                              <a:spcPts val="0"/>
                            </a:spcAft>
                          </a:pPr>
                          <a:r>
                            <a:rPr lang="ru-RU" sz="18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dirty="0">
                              <a:effectLst/>
                              <a:latin typeface="Times New Roman" panose="02020603050405020304" pitchFamily="18" charset="0"/>
                              <a:ea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en-US" sz="1800" i="1">
                              <a:effectLst/>
                              <a:latin typeface="Times New Roman" panose="02020603050405020304" pitchFamily="18" charset="0"/>
                              <a:ea typeface="Times New Roman" panose="02020603050405020304" pitchFamily="18" charset="0"/>
                            </a:rPr>
                            <a:t>N</a:t>
                          </a:r>
                          <a:endParaRPr lang="ru-RU"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110252"/>
                      </a:ext>
                    </a:extLst>
                  </a:tr>
                  <a:tr h="274320">
                    <a:tc>
                      <a:txBody>
                        <a:bodyPr/>
                        <a:lstStyle/>
                        <a:p>
                          <a:pPr marL="0"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3</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767857"/>
                      </a:ext>
                    </a:extLst>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833552991"/>
                  </p:ext>
                </p:extLst>
              </p:nvPr>
            </p:nvGraphicFramePr>
            <p:xfrm>
              <a:off x="1856936" y="3699803"/>
              <a:ext cx="8778238" cy="1920812"/>
            </p:xfrm>
            <a:graphic>
              <a:graphicData uri="http://schemas.openxmlformats.org/drawingml/2006/table">
                <a:tbl>
                  <a:tblPr firstRow="1" firstCol="1" bandRow="1"/>
                  <a:tblGrid>
                    <a:gridCol w="970065">
                      <a:extLst>
                        <a:ext uri="{9D8B030D-6E8A-4147-A177-3AD203B41FA5}">
                          <a16:colId xmlns:a16="http://schemas.microsoft.com/office/drawing/2014/main" val="4067644007"/>
                        </a:ext>
                      </a:extLst>
                    </a:gridCol>
                    <a:gridCol w="4797568">
                      <a:extLst>
                        <a:ext uri="{9D8B030D-6E8A-4147-A177-3AD203B41FA5}">
                          <a16:colId xmlns:a16="http://schemas.microsoft.com/office/drawing/2014/main" val="3416412077"/>
                        </a:ext>
                      </a:extLst>
                    </a:gridCol>
                    <a:gridCol w="1085792">
                      <a:extLst>
                        <a:ext uri="{9D8B030D-6E8A-4147-A177-3AD203B41FA5}">
                          <a16:colId xmlns:a16="http://schemas.microsoft.com/office/drawing/2014/main" val="108380769"/>
                        </a:ext>
                      </a:extLst>
                    </a:gridCol>
                    <a:gridCol w="1085792">
                      <a:extLst>
                        <a:ext uri="{9D8B030D-6E8A-4147-A177-3AD203B41FA5}">
                          <a16:colId xmlns:a16="http://schemas.microsoft.com/office/drawing/2014/main" val="1922165422"/>
                        </a:ext>
                      </a:extLst>
                    </a:gridCol>
                    <a:gridCol w="839021">
                      <a:extLst>
                        <a:ext uri="{9D8B030D-6E8A-4147-A177-3AD203B41FA5}">
                          <a16:colId xmlns:a16="http://schemas.microsoft.com/office/drawing/2014/main" val="3659113280"/>
                        </a:ext>
                      </a:extLst>
                    </a:gridCol>
                  </a:tblGrid>
                  <a:tr h="1372172">
                    <a:tc rowSpan="2">
                      <a:txBody>
                        <a:bodyPr/>
                        <a:lstStyle/>
                        <a:p>
                          <a:pPr marL="0"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 п/п</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endParaRPr lang="ru-RU"/>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0305" t="-368" r="-62944" b="-25000"/>
                          </a:stretch>
                        </a:blipFill>
                      </a:tcPr>
                    </a:tc>
                    <a:tc gridSpan="3">
                      <a:txBody>
                        <a:bodyPr/>
                        <a:lstStyle/>
                        <a:p>
                          <a:endParaRPr lang="ru-RU"/>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91903" t="-442" r="-405" b="-50442"/>
                          </a:stretch>
                        </a:blip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56852590"/>
                      </a:ext>
                    </a:extLst>
                  </a:tr>
                  <a:tr h="274320">
                    <a:tc vMerge="1">
                      <a:txBody>
                        <a:bodyPr/>
                        <a:lstStyle/>
                        <a:p>
                          <a:endParaRPr lang="ru-RU"/>
                        </a:p>
                      </a:txBody>
                      <a:tcPr/>
                    </a:tc>
                    <a:tc vMerge="1">
                      <a:txBody>
                        <a:bodyPr/>
                        <a:lstStyle/>
                        <a:p>
                          <a:endParaRPr lang="ru-RU"/>
                        </a:p>
                      </a:txBody>
                      <a:tcPr/>
                    </a:tc>
                    <a:tc>
                      <a:txBody>
                        <a:bodyPr/>
                        <a:lstStyle/>
                        <a:p>
                          <a:pPr marL="0" algn="ctr">
                            <a:spcAft>
                              <a:spcPts val="0"/>
                            </a:spcAft>
                          </a:pPr>
                          <a:r>
                            <a:rPr lang="ru-RU" sz="18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dirty="0">
                              <a:effectLst/>
                              <a:latin typeface="Times New Roman" panose="02020603050405020304" pitchFamily="18" charset="0"/>
                              <a:ea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en-US" sz="1800" i="1">
                              <a:effectLst/>
                              <a:latin typeface="Times New Roman" panose="02020603050405020304" pitchFamily="18" charset="0"/>
                              <a:ea typeface="Times New Roman" panose="02020603050405020304" pitchFamily="18" charset="0"/>
                            </a:rPr>
                            <a:t>N</a:t>
                          </a:r>
                          <a:endParaRPr lang="ru-RU" sz="18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110252"/>
                      </a:ext>
                    </a:extLst>
                  </a:tr>
                  <a:tr h="274320">
                    <a:tc>
                      <a:txBody>
                        <a:bodyPr/>
                        <a:lstStyle/>
                        <a:p>
                          <a:pPr marL="0"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1</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kern="50">
                              <a:effectLst/>
                              <a:latin typeface="Times New Roman" panose="02020603050405020304" pitchFamily="18" charset="0"/>
                              <a:ea typeface="Arial Unicode MS" panose="020B0604020202020204" pitchFamily="34" charset="-128"/>
                              <a:cs typeface="Times New Roman" panose="02020603050405020304" pitchFamily="18" charset="0"/>
                            </a:rPr>
                            <a:t>3</a:t>
                          </a:r>
                          <a:endParaRPr lang="ru-RU" sz="1800" kern="5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a:spcAft>
                              <a:spcPts val="0"/>
                            </a:spcAft>
                          </a:pPr>
                          <a:r>
                            <a:rPr lang="ru-RU" sz="1800" i="1" kern="50" dirty="0">
                              <a:effectLst/>
                              <a:latin typeface="Times New Roman" panose="02020603050405020304" pitchFamily="18" charset="0"/>
                              <a:ea typeface="Arial Unicode MS" panose="020B0604020202020204" pitchFamily="34" charset="-128"/>
                              <a:cs typeface="Times New Roman" panose="02020603050405020304" pitchFamily="18" charset="0"/>
                            </a:rPr>
                            <a:t>N</a:t>
                          </a:r>
                          <a:r>
                            <a:rPr lang="ru-RU" sz="1800" kern="50" dirty="0">
                              <a:effectLst/>
                              <a:latin typeface="Times New Roman" panose="02020603050405020304" pitchFamily="18" charset="0"/>
                              <a:ea typeface="Arial Unicode MS" panose="020B0604020202020204" pitchFamily="34" charset="-128"/>
                              <a:cs typeface="Times New Roman" panose="02020603050405020304" pitchFamily="18" charset="0"/>
                            </a:rPr>
                            <a:t>+2</a:t>
                          </a:r>
                          <a:endParaRPr lang="ru-RU" sz="1800" kern="50" dirty="0">
                            <a:effectLst/>
                            <a:latin typeface="Times New Roman" panose="02020603050405020304" pitchFamily="18" charset="0"/>
                            <a:ea typeface="Arial Unicode MS" panose="020B0604020202020204" pitchFamily="34" charset="-128"/>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767857"/>
                      </a:ext>
                    </a:extLst>
                  </a:tr>
                </a:tbl>
              </a:graphicData>
            </a:graphic>
          </p:graphicFrame>
        </mc:Fallback>
      </mc:AlternateContent>
    </p:spTree>
    <p:extLst>
      <p:ext uri="{BB962C8B-B14F-4D97-AF65-F5344CB8AC3E}">
        <p14:creationId xmlns:p14="http://schemas.microsoft.com/office/powerpoint/2010/main" val="37015361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969477"/>
            <a:ext cx="10515600" cy="4207486"/>
          </a:xfrm>
        </p:spPr>
        <p:txBody>
          <a:bodyPr/>
          <a:lstStyle/>
          <a:p>
            <a:pPr marL="0" indent="0" algn="just">
              <a:buNone/>
            </a:pPr>
            <a:r>
              <a:rPr lang="ru-RU" sz="2600" dirty="0"/>
              <a:t>Далее необходимо построчно усреднить, а затем нормировать критерии. В целях усреднения можно применить либо хорошо зарекомендовавший себя на практике </a:t>
            </a:r>
            <a:r>
              <a:rPr lang="ru-RU" sz="2600" b="1" i="1" dirty="0">
                <a:solidFill>
                  <a:srgbClr val="7030A0"/>
                </a:solidFill>
              </a:rPr>
              <a:t>метод индексной группировки мнений экспертов </a:t>
            </a:r>
            <a:r>
              <a:rPr lang="ru-RU" sz="2600" dirty="0"/>
              <a:t>(слайды 40-42), либо усреднение с учётом компетентности экспертов согласно источнику [4], если предварительно была проведена работа по комплексной оценке компетентности каждого участника экспертной группы.  Таким образом оказывается заполненным столбец 5 в таблице на слайде 54.</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64</a:t>
            </a:fld>
            <a:endParaRPr lang="ru-RU"/>
          </a:p>
        </p:txBody>
      </p:sp>
    </p:spTree>
    <p:extLst>
      <p:ext uri="{BB962C8B-B14F-4D97-AF65-F5344CB8AC3E}">
        <p14:creationId xmlns:p14="http://schemas.microsoft.com/office/powerpoint/2010/main" val="16367313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803641"/>
            <a:ext cx="10515600" cy="1325563"/>
          </a:xfrm>
        </p:spPr>
        <p:txBody>
          <a:bodyPr>
            <a:noAutofit/>
          </a:bodyPr>
          <a:lstStyle/>
          <a:p>
            <a:pPr algn="ctr"/>
            <a:r>
              <a:rPr lang="ru-RU" sz="3200" b="1" dirty="0">
                <a:solidFill>
                  <a:srgbClr val="7030A0"/>
                </a:solidFill>
              </a:rPr>
              <a:t>3 этап – установление баллов качества</a:t>
            </a:r>
            <a:br>
              <a:rPr lang="ru-RU" sz="3200" b="1" dirty="0">
                <a:solidFill>
                  <a:srgbClr val="7030A0"/>
                </a:solidFill>
              </a:rPr>
            </a:br>
            <a:r>
              <a:rPr lang="ru-RU" sz="3200" b="1" dirty="0">
                <a:solidFill>
                  <a:srgbClr val="7030A0"/>
                </a:solidFill>
              </a:rPr>
              <a:t>для каждого критерия до и после внедрения </a:t>
            </a:r>
            <a:br>
              <a:rPr lang="ru-RU" sz="3200" b="1" dirty="0">
                <a:solidFill>
                  <a:srgbClr val="7030A0"/>
                </a:solidFill>
              </a:rPr>
            </a:br>
            <a:r>
              <a:rPr lang="ru-RU" sz="3200" b="1" dirty="0">
                <a:solidFill>
                  <a:srgbClr val="7030A0"/>
                </a:solidFill>
              </a:rPr>
              <a:t>конкретного проектного решения</a:t>
            </a:r>
          </a:p>
        </p:txBody>
      </p:sp>
      <p:sp>
        <p:nvSpPr>
          <p:cNvPr id="3" name="Объект 2"/>
          <p:cNvSpPr>
            <a:spLocks noGrp="1"/>
          </p:cNvSpPr>
          <p:nvPr>
            <p:ph idx="1"/>
          </p:nvPr>
        </p:nvSpPr>
        <p:spPr>
          <a:xfrm>
            <a:off x="838200" y="2430536"/>
            <a:ext cx="10515600" cy="3323150"/>
          </a:xfrm>
        </p:spPr>
        <p:txBody>
          <a:bodyPr>
            <a:normAutofit/>
          </a:bodyPr>
          <a:lstStyle/>
          <a:p>
            <a:pPr marL="0" indent="0" algn="just">
              <a:buNone/>
            </a:pPr>
            <a:r>
              <a:rPr lang="ru-RU" sz="2600" dirty="0"/>
              <a:t>Реализацию этого этапа рекомендуется проводить на коллективном совещании членов экспертной группы. Заполняются столбцы 3-4 в таблице на слайде 54.</a:t>
            </a:r>
          </a:p>
          <a:p>
            <a:pPr marL="0" indent="0">
              <a:buNone/>
            </a:pPr>
            <a:endParaRPr lang="ru-RU" sz="2600" dirty="0"/>
          </a:p>
          <a:p>
            <a:pPr marL="0" indent="0" algn="just">
              <a:buNone/>
            </a:pPr>
            <a:r>
              <a:rPr lang="ru-RU" sz="2600" dirty="0"/>
              <a:t>Значения баллов качества реализации функций информационной системы (качество проявления характеристики) здесь следующие: 0 – «функция не выполняется», 1 – «функция выполняется частично», 2 – «функция выполняется полностью». </a:t>
            </a:r>
          </a:p>
          <a:p>
            <a:pPr marL="0" indent="0" algn="just">
              <a:buNone/>
            </a:pPr>
            <a:endParaRPr lang="ru-RU" sz="2600" dirty="0"/>
          </a:p>
          <a:p>
            <a:pPr marL="0" indent="0" algn="just">
              <a:buNone/>
            </a:pPr>
            <a:endParaRPr lang="ru-RU" sz="2600" dirty="0"/>
          </a:p>
        </p:txBody>
      </p:sp>
      <p:sp>
        <p:nvSpPr>
          <p:cNvPr id="4" name="Номер слайда 3"/>
          <p:cNvSpPr>
            <a:spLocks noGrp="1"/>
          </p:cNvSpPr>
          <p:nvPr>
            <p:ph type="sldNum" sz="quarter" idx="12"/>
          </p:nvPr>
        </p:nvSpPr>
        <p:spPr/>
        <p:txBody>
          <a:bodyPr/>
          <a:lstStyle/>
          <a:p>
            <a:fld id="{B78F4E03-10A4-4630-9732-975407DE0DE5}" type="slidenum">
              <a:rPr lang="ru-RU" smtClean="0"/>
              <a:t>65</a:t>
            </a:fld>
            <a:endParaRPr lang="ru-RU"/>
          </a:p>
        </p:txBody>
      </p:sp>
    </p:spTree>
    <p:extLst>
      <p:ext uri="{BB962C8B-B14F-4D97-AF65-F5344CB8AC3E}">
        <p14:creationId xmlns:p14="http://schemas.microsoft.com/office/powerpoint/2010/main" val="14757498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50742" y="1491177"/>
            <a:ext cx="10515600" cy="4206240"/>
          </a:xfrm>
        </p:spPr>
        <p:txBody>
          <a:bodyPr/>
          <a:lstStyle/>
          <a:p>
            <a:pPr marL="0" indent="0" algn="just">
              <a:buNone/>
            </a:pPr>
            <a:r>
              <a:rPr lang="ru-RU" dirty="0"/>
              <a:t>Последней заполняется итоговая строка в таблице на слайде 54, в которую помещаются суммарные балльные оценки до и после внедрения конкретного проекта с учётом веса каждого критерия.</a:t>
            </a:r>
          </a:p>
          <a:p>
            <a:pPr marL="0" indent="0" algn="ctr">
              <a:buNone/>
            </a:pPr>
            <a:r>
              <a:rPr lang="ru-RU" sz="4400" b="1" dirty="0">
                <a:solidFill>
                  <a:srgbClr val="00B050"/>
                </a:solidFill>
              </a:rPr>
              <a:t>***</a:t>
            </a:r>
          </a:p>
          <a:p>
            <a:pPr marL="0" indent="0" algn="just">
              <a:buNone/>
            </a:pPr>
            <a:r>
              <a:rPr lang="ru-RU" dirty="0"/>
              <a:t>Таким образом, проведя экспертную оценку каждой из имеющихся проектных альтернатив (проектов А, В и т.д.), можно выбрать </a:t>
            </a:r>
            <a:r>
              <a:rPr lang="ru-RU" b="1" u="sng" dirty="0"/>
              <a:t>наилучший проект</a:t>
            </a:r>
            <a:r>
              <a:rPr lang="ru-RU" dirty="0"/>
              <a:t>, ориентируясь на максимальную суммарную балльную оценку после внедрения.</a:t>
            </a:r>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66</a:t>
            </a:fld>
            <a:endParaRPr lang="ru-RU"/>
          </a:p>
        </p:txBody>
      </p:sp>
    </p:spTree>
    <p:extLst>
      <p:ext uri="{BB962C8B-B14F-4D97-AF65-F5344CB8AC3E}">
        <p14:creationId xmlns:p14="http://schemas.microsoft.com/office/powerpoint/2010/main" val="346855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02493"/>
          </a:xfrm>
        </p:spPr>
        <p:txBody>
          <a:bodyPr/>
          <a:lstStyle/>
          <a:p>
            <a:pPr algn="ctr"/>
            <a:r>
              <a:rPr lang="ru-RU" b="1" dirty="0"/>
              <a:t>Литература</a:t>
            </a:r>
          </a:p>
        </p:txBody>
      </p:sp>
      <p:sp>
        <p:nvSpPr>
          <p:cNvPr id="3" name="Объект 2"/>
          <p:cNvSpPr>
            <a:spLocks noGrp="1"/>
          </p:cNvSpPr>
          <p:nvPr>
            <p:ph idx="1"/>
          </p:nvPr>
        </p:nvSpPr>
        <p:spPr>
          <a:xfrm>
            <a:off x="838200" y="1333255"/>
            <a:ext cx="10515600" cy="5123815"/>
          </a:xfrm>
        </p:spPr>
        <p:txBody>
          <a:bodyPr>
            <a:normAutofit fontScale="92500" lnSpcReduction="20000"/>
          </a:bodyPr>
          <a:lstStyle/>
          <a:p>
            <a:pPr marL="514350" indent="-514350" algn="just">
              <a:buFont typeface="+mj-lt"/>
              <a:buAutoNum type="arabicPeriod"/>
            </a:pPr>
            <a:r>
              <a:rPr lang="ru-RU" dirty="0"/>
              <a:t>Васильева Л.Н., Деева Е.А. Моделирование микроэкономических процессов и систем : учебник. – М. : КНОРУС, 2016. – 400 с.</a:t>
            </a:r>
          </a:p>
          <a:p>
            <a:pPr marL="514350" indent="-514350" algn="just">
              <a:buFont typeface="+mj-lt"/>
              <a:buAutoNum type="arabicPeriod"/>
            </a:pPr>
            <a:r>
              <a:rPr lang="ru-RU" dirty="0"/>
              <a:t>Васильева Л.Н. , Муравьева Е.А. Методы управления инновационной деятельностью : учебное пособие. – М. : КНОРУС, 2005. – 320 с.</a:t>
            </a:r>
          </a:p>
          <a:p>
            <a:pPr marL="514350" indent="-514350" algn="just">
              <a:buFont typeface="+mj-lt"/>
              <a:buAutoNum type="arabicPeriod"/>
            </a:pPr>
            <a:r>
              <a:rPr lang="ru-RU" dirty="0" err="1"/>
              <a:t>Дудорин</a:t>
            </a:r>
            <a:r>
              <a:rPr lang="ru-RU" dirty="0"/>
              <a:t> В. И. и др. Методы социально-экономического прогнозирования (общие методы прогнозирования): учебное пособие. – М. : ГАУ им. С. Орджоникидзе, 1991. – 184 с.</a:t>
            </a:r>
          </a:p>
          <a:p>
            <a:pPr marL="514350" indent="-514350" algn="just">
              <a:buFont typeface="+mj-lt"/>
              <a:buAutoNum type="arabicPeriod"/>
            </a:pPr>
            <a:r>
              <a:rPr lang="ru-RU" dirty="0"/>
              <a:t>Евланов Л.Г., Кутузов В.А. Экспертные оценки в управлении. – М. : Экономика, 1978. – 133 с.</a:t>
            </a:r>
          </a:p>
          <a:p>
            <a:pPr marL="514350" indent="-514350" algn="just">
              <a:buFont typeface="+mj-lt"/>
              <a:buAutoNum type="arabicPeriod"/>
            </a:pPr>
            <a:r>
              <a:rPr lang="ru-RU" dirty="0" err="1"/>
              <a:t>Нареш</a:t>
            </a:r>
            <a:r>
              <a:rPr lang="ru-RU" dirty="0"/>
              <a:t> </a:t>
            </a:r>
            <a:r>
              <a:rPr lang="ru-RU" dirty="0" err="1"/>
              <a:t>Малхотра</a:t>
            </a:r>
            <a:r>
              <a:rPr lang="ru-RU" dirty="0"/>
              <a:t>. Маркетинговые исследования и эффективный анализ статистических данных</a:t>
            </a:r>
            <a:r>
              <a:rPr lang="en-US" dirty="0"/>
              <a:t> / </a:t>
            </a:r>
            <a:r>
              <a:rPr lang="ru-RU" dirty="0"/>
              <a:t>Пер. с англ. – К. : ООО «ТИД «ДС», 2002. – 768 с.</a:t>
            </a:r>
          </a:p>
          <a:p>
            <a:pPr marL="514350" indent="-514350" algn="just">
              <a:buFont typeface="+mj-lt"/>
              <a:buAutoNum type="arabicPeriod"/>
            </a:pPr>
            <a:r>
              <a:rPr lang="ru-RU" dirty="0"/>
              <a:t>Писарева О.М. Методы прогнозирования развития социально-экономических систем : учебное пособие. – М. : Высшая школа, 2007. – 591 с.</a:t>
            </a:r>
          </a:p>
          <a:p>
            <a:pPr marL="514350" indent="-514350" algn="just">
              <a:buFont typeface="+mj-lt"/>
              <a:buAutoNum type="arabicPeriod"/>
            </a:pP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B78F4E03-10A4-4630-9732-975407DE0DE5}" type="slidenum">
              <a:rPr lang="ru-RU" smtClean="0"/>
              <a:t>67</a:t>
            </a:fld>
            <a:endParaRPr lang="ru-RU"/>
          </a:p>
        </p:txBody>
      </p:sp>
    </p:spTree>
    <p:extLst>
      <p:ext uri="{BB962C8B-B14F-4D97-AF65-F5344CB8AC3E}">
        <p14:creationId xmlns:p14="http://schemas.microsoft.com/office/powerpoint/2010/main" val="338581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24" y="511126"/>
            <a:ext cx="11368448" cy="3970576"/>
          </a:xfrm>
        </p:spPr>
      </p:pic>
      <p:sp>
        <p:nvSpPr>
          <p:cNvPr id="2" name="TextBox 1"/>
          <p:cNvSpPr txBox="1"/>
          <p:nvPr/>
        </p:nvSpPr>
        <p:spPr>
          <a:xfrm>
            <a:off x="562708" y="4616487"/>
            <a:ext cx="11252364" cy="2308324"/>
          </a:xfrm>
          <a:prstGeom prst="rect">
            <a:avLst/>
          </a:prstGeom>
          <a:noFill/>
        </p:spPr>
        <p:txBody>
          <a:bodyPr wrap="square" rtlCol="0">
            <a:spAutoFit/>
          </a:bodyPr>
          <a:lstStyle/>
          <a:p>
            <a:r>
              <a:rPr lang="ru-RU" b="1" dirty="0"/>
              <a:t>Типовые задачи, решаемые методом экспертных оценок </a:t>
            </a:r>
            <a:r>
              <a:rPr lang="ru-RU" dirty="0"/>
              <a:t>(предметная область имеет тенденцию к росту): </a:t>
            </a:r>
          </a:p>
          <a:p>
            <a:pPr marL="285750" indent="-285750" algn="just">
              <a:buFont typeface="Arial" panose="020B0604020202020204" pitchFamily="34" charset="0"/>
              <a:buChar char="•"/>
            </a:pPr>
            <a:r>
              <a:rPr lang="ru-RU" dirty="0"/>
              <a:t>определение целей и задач развития и управления объектом исследования с их упорядочиванием по  приоритетности;</a:t>
            </a:r>
          </a:p>
          <a:p>
            <a:pPr marL="285750" indent="-285750" algn="just">
              <a:buFont typeface="Arial" panose="020B0604020202020204" pitchFamily="34" charset="0"/>
              <a:buChar char="•"/>
            </a:pPr>
            <a:r>
              <a:rPr lang="ru-RU" dirty="0"/>
              <a:t>определение альтернативных вариантов решения задач, стратегий реализации с оценкой их предпочтения;</a:t>
            </a:r>
          </a:p>
          <a:p>
            <a:pPr marL="285750" indent="-285750" algn="just">
              <a:buFont typeface="Arial" panose="020B0604020202020204" pitchFamily="34" charset="0"/>
              <a:buChar char="•"/>
            </a:pPr>
            <a:r>
              <a:rPr lang="ru-RU" dirty="0"/>
              <a:t>определение альтернативных вариантов распределения ограниченных ресурсов с целью решения поставленных задач с оценкой их предпочтительности; </a:t>
            </a:r>
          </a:p>
          <a:p>
            <a:pPr marL="285750" indent="-285750">
              <a:buFont typeface="Arial" panose="020B0604020202020204" pitchFamily="34" charset="0"/>
              <a:buChar char="•"/>
            </a:pPr>
            <a:r>
              <a:rPr lang="ru-RU" dirty="0"/>
              <a:t>и т.д.</a:t>
            </a:r>
          </a:p>
          <a:p>
            <a:endParaRPr lang="ru-RU" dirty="0"/>
          </a:p>
        </p:txBody>
      </p:sp>
      <p:sp>
        <p:nvSpPr>
          <p:cNvPr id="3" name="Номер слайда 2"/>
          <p:cNvSpPr>
            <a:spLocks noGrp="1"/>
          </p:cNvSpPr>
          <p:nvPr>
            <p:ph type="sldNum" sz="quarter" idx="12"/>
          </p:nvPr>
        </p:nvSpPr>
        <p:spPr/>
        <p:txBody>
          <a:bodyPr/>
          <a:lstStyle/>
          <a:p>
            <a:fld id="{B78F4E03-10A4-4630-9732-975407DE0DE5}" type="slidenum">
              <a:rPr lang="ru-RU" smtClean="0"/>
              <a:t>7</a:t>
            </a:fld>
            <a:endParaRPr lang="ru-RU"/>
          </a:p>
        </p:txBody>
      </p:sp>
    </p:spTree>
    <p:extLst>
      <p:ext uri="{BB962C8B-B14F-4D97-AF65-F5344CB8AC3E}">
        <p14:creationId xmlns:p14="http://schemas.microsoft.com/office/powerpoint/2010/main" val="5656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590412"/>
            <a:ext cx="10515600" cy="748058"/>
          </a:xfrm>
        </p:spPr>
        <p:txBody>
          <a:bodyPr>
            <a:normAutofit/>
          </a:bodyPr>
          <a:lstStyle/>
          <a:p>
            <a:pPr algn="ctr"/>
            <a:r>
              <a:rPr lang="ru-RU" sz="4000" b="1" dirty="0"/>
              <a:t>Организация и проведение экспертизы</a:t>
            </a:r>
          </a:p>
        </p:txBody>
      </p:sp>
      <p:graphicFrame>
        <p:nvGraphicFramePr>
          <p:cNvPr id="6" name="Объект 5"/>
          <p:cNvGraphicFramePr>
            <a:graphicFrameLocks noGrp="1"/>
          </p:cNvGraphicFramePr>
          <p:nvPr>
            <p:ph idx="1"/>
            <p:extLst>
              <p:ext uri="{D42A27DB-BD31-4B8C-83A1-F6EECF244321}">
                <p14:modId xmlns:p14="http://schemas.microsoft.com/office/powerpoint/2010/main" val="2807867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Номер слайда 2"/>
          <p:cNvSpPr>
            <a:spLocks noGrp="1"/>
          </p:cNvSpPr>
          <p:nvPr>
            <p:ph type="sldNum" sz="quarter" idx="12"/>
          </p:nvPr>
        </p:nvSpPr>
        <p:spPr/>
        <p:txBody>
          <a:bodyPr/>
          <a:lstStyle/>
          <a:p>
            <a:fld id="{B78F4E03-10A4-4630-9732-975407DE0DE5}" type="slidenum">
              <a:rPr lang="ru-RU" smtClean="0"/>
              <a:t>8</a:t>
            </a:fld>
            <a:endParaRPr lang="ru-RU"/>
          </a:p>
        </p:txBody>
      </p:sp>
    </p:spTree>
    <p:extLst>
      <p:ext uri="{BB962C8B-B14F-4D97-AF65-F5344CB8AC3E}">
        <p14:creationId xmlns:p14="http://schemas.microsoft.com/office/powerpoint/2010/main" val="217871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30629"/>
          </a:xfrm>
        </p:spPr>
        <p:txBody>
          <a:bodyPr>
            <a:normAutofit/>
          </a:bodyPr>
          <a:lstStyle/>
          <a:p>
            <a:pPr algn="ctr"/>
            <a:r>
              <a:rPr lang="ru-RU" sz="4000" b="1" dirty="0"/>
              <a:t>Альтернативные подходы к подбору экспертов</a:t>
            </a:r>
          </a:p>
        </p:txBody>
      </p:sp>
      <p:graphicFrame>
        <p:nvGraphicFramePr>
          <p:cNvPr id="4" name="Объект 3"/>
          <p:cNvGraphicFramePr>
            <a:graphicFrameLocks noGrp="1"/>
          </p:cNvGraphicFramePr>
          <p:nvPr>
            <p:ph idx="1"/>
            <p:extLst>
              <p:ext uri="{D42A27DB-BD31-4B8C-83A1-F6EECF244321}">
                <p14:modId xmlns:p14="http://schemas.microsoft.com/office/powerpoint/2010/main" val="4218641145"/>
              </p:ext>
            </p:extLst>
          </p:nvPr>
        </p:nvGraphicFramePr>
        <p:xfrm>
          <a:off x="641253" y="196630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50400" y="1222131"/>
            <a:ext cx="5275385" cy="1200329"/>
          </a:xfrm>
          <a:prstGeom prst="rect">
            <a:avLst/>
          </a:prstGeom>
          <a:noFill/>
        </p:spPr>
        <p:txBody>
          <a:bodyPr wrap="square" rtlCol="0">
            <a:spAutoFit/>
          </a:bodyPr>
          <a:lstStyle/>
          <a:p>
            <a:pPr algn="just"/>
            <a:r>
              <a:rPr lang="ru-RU" dirty="0"/>
              <a:t>Задача экспертизы – согласование интересов экспертов, выработка компромиссного коллективного решения, учёт субъективности в суждениях экспертов.</a:t>
            </a:r>
          </a:p>
        </p:txBody>
      </p:sp>
      <p:sp>
        <p:nvSpPr>
          <p:cNvPr id="8" name="TextBox 7"/>
          <p:cNvSpPr txBox="1"/>
          <p:nvPr/>
        </p:nvSpPr>
        <p:spPr>
          <a:xfrm>
            <a:off x="6668086" y="5366175"/>
            <a:ext cx="5009271" cy="923330"/>
          </a:xfrm>
          <a:prstGeom prst="rect">
            <a:avLst/>
          </a:prstGeom>
          <a:noFill/>
        </p:spPr>
        <p:txBody>
          <a:bodyPr wrap="square" rtlCol="0">
            <a:spAutoFit/>
          </a:bodyPr>
          <a:lstStyle/>
          <a:p>
            <a:pPr algn="just"/>
            <a:r>
              <a:rPr lang="ru-RU" dirty="0"/>
              <a:t>Задача экспертизы – выявление некоторой объективной истины, оценка объекта (свойства) независимо от сознания, интересов экспертов.</a:t>
            </a:r>
          </a:p>
        </p:txBody>
      </p:sp>
      <p:sp>
        <p:nvSpPr>
          <p:cNvPr id="9" name="TextBox 8"/>
          <p:cNvSpPr txBox="1"/>
          <p:nvPr/>
        </p:nvSpPr>
        <p:spPr>
          <a:xfrm>
            <a:off x="7723163" y="2026751"/>
            <a:ext cx="3743179" cy="369332"/>
          </a:xfrm>
          <a:prstGeom prst="rect">
            <a:avLst/>
          </a:prstGeom>
          <a:noFill/>
        </p:spPr>
        <p:txBody>
          <a:bodyPr wrap="square" rtlCol="0">
            <a:spAutoFit/>
          </a:bodyPr>
          <a:lstStyle/>
          <a:p>
            <a:pPr algn="ctr"/>
            <a:r>
              <a:rPr lang="ru-RU" b="1" dirty="0"/>
              <a:t>Отбор наиболее компетентных лиц</a:t>
            </a:r>
          </a:p>
        </p:txBody>
      </p:sp>
      <p:sp>
        <p:nvSpPr>
          <p:cNvPr id="10" name="TextBox 9"/>
          <p:cNvSpPr txBox="1"/>
          <p:nvPr/>
        </p:nvSpPr>
        <p:spPr>
          <a:xfrm>
            <a:off x="641253" y="5261317"/>
            <a:ext cx="4198034" cy="1200329"/>
          </a:xfrm>
          <a:prstGeom prst="rect">
            <a:avLst/>
          </a:prstGeom>
          <a:noFill/>
        </p:spPr>
        <p:txBody>
          <a:bodyPr wrap="square" rtlCol="0">
            <a:spAutoFit/>
          </a:bodyPr>
          <a:lstStyle/>
          <a:p>
            <a:pPr algn="ctr"/>
            <a:r>
              <a:rPr lang="ru-RU" b="1" dirty="0"/>
              <a:t>Отбор наиболее представительных лиц</a:t>
            </a:r>
            <a:r>
              <a:rPr lang="ru-RU" dirty="0"/>
              <a:t>, отражающих мнения, интересы определённых социальных групп, институтов и пр.</a:t>
            </a:r>
          </a:p>
        </p:txBody>
      </p:sp>
      <p:sp>
        <p:nvSpPr>
          <p:cNvPr id="11" name="Номер слайда 10"/>
          <p:cNvSpPr>
            <a:spLocks noGrp="1"/>
          </p:cNvSpPr>
          <p:nvPr>
            <p:ph type="sldNum" sz="quarter" idx="12"/>
          </p:nvPr>
        </p:nvSpPr>
        <p:spPr/>
        <p:txBody>
          <a:bodyPr/>
          <a:lstStyle/>
          <a:p>
            <a:fld id="{B78F4E03-10A4-4630-9732-975407DE0DE5}" type="slidenum">
              <a:rPr lang="ru-RU" smtClean="0"/>
              <a:t>9</a:t>
            </a:fld>
            <a:endParaRPr lang="ru-RU"/>
          </a:p>
        </p:txBody>
      </p:sp>
    </p:spTree>
    <p:extLst>
      <p:ext uri="{BB962C8B-B14F-4D97-AF65-F5344CB8AC3E}">
        <p14:creationId xmlns:p14="http://schemas.microsoft.com/office/powerpoint/2010/main" val="221903940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2901</TotalTime>
  <Words>4200</Words>
  <Application>Microsoft Office PowerPoint</Application>
  <PresentationFormat>Широкоэкранный</PresentationFormat>
  <Paragraphs>667</Paragraphs>
  <Slides>67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67</vt:i4>
      </vt:variant>
    </vt:vector>
  </HeadingPairs>
  <TitlesOfParts>
    <vt:vector size="73" baseType="lpstr">
      <vt:lpstr>Arial</vt:lpstr>
      <vt:lpstr>Calibri</vt:lpstr>
      <vt:lpstr>Calibri Light</vt:lpstr>
      <vt:lpstr>Cambria Math</vt:lpstr>
      <vt:lpstr>Times New Roman</vt:lpstr>
      <vt:lpstr>Тема Office</vt:lpstr>
      <vt:lpstr>Качественные методы оценки внедрения информационных систем</vt:lpstr>
      <vt:lpstr>Эффект от внедрения ИС/ИТ  не всегда можно выделить в улучшении экономических (финансовых) показателей деятельности организации.</vt:lpstr>
      <vt:lpstr>Презентация PowerPoint</vt:lpstr>
      <vt:lpstr>Интеллект-карта «Теоретические основы экспертного оценивания»</vt:lpstr>
      <vt:lpstr>Презентация PowerPoint</vt:lpstr>
      <vt:lpstr>Презентация PowerPoint</vt:lpstr>
      <vt:lpstr>Презентация PowerPoint</vt:lpstr>
      <vt:lpstr>Организация и проведение экспертизы</vt:lpstr>
      <vt:lpstr>Альтернативные подходы к подбору экспертов</vt:lpstr>
      <vt:lpstr>Презентация PowerPoint</vt:lpstr>
      <vt:lpstr>Элементы теории измерений</vt:lpstr>
      <vt:lpstr>Основные шкалы измерений (представлены в порядке повышения информативности измерений,  т.е. уровня сложности шкалы)</vt:lpstr>
      <vt:lpstr>Номинальная шкала (шкала наименований)</vt:lpstr>
      <vt:lpstr>Порядковая шкала (ранговая или ординальная)</vt:lpstr>
      <vt:lpstr>Шкала интервалов</vt:lpstr>
      <vt:lpstr>Шкала отношений (пропорциональная)</vt:lpstr>
      <vt:lpstr>Измерения с помощью основных шкал</vt:lpstr>
      <vt:lpstr>Презентация PowerPoint</vt:lpstr>
      <vt:lpstr>Методы измерений в экспертном оценивании</vt:lpstr>
      <vt:lpstr>Допустимые (+) методы измерений  в различных шкалах</vt:lpstr>
      <vt:lpstr>Ранжирование</vt:lpstr>
      <vt:lpstr>Презентация PowerPoint</vt:lpstr>
      <vt:lpstr>Презентация PowerPoint</vt:lpstr>
      <vt:lpstr>Метод стандартизированного ранга (для приведения любой ранжировки к стандартизированному виду)</vt:lpstr>
      <vt:lpstr>Презентация PowerPoint</vt:lpstr>
      <vt:lpstr>Парное сравнение</vt:lpstr>
      <vt:lpstr>Презентация PowerPoint</vt:lpstr>
      <vt:lpstr>Презентация PowerPoint</vt:lpstr>
      <vt:lpstr>Презентация PowerPoint</vt:lpstr>
      <vt:lpstr>Непосредственная оценка</vt:lpstr>
      <vt:lpstr>Последовательное сравнение</vt:lpstr>
      <vt:lpstr>Презентация PowerPoint</vt:lpstr>
      <vt:lpstr>  Специальные технологии извлечения экспертных знаний: </vt:lpstr>
      <vt:lpstr>Методы обработки информации, получаемой от экспертов</vt:lpstr>
      <vt:lpstr>Получение обобщённой экспертной оценки в порядковой шкале</vt:lpstr>
      <vt:lpstr>Метод нормированного ранга</vt:lpstr>
      <vt:lpstr>Получение обобщённой экспертной оценки в интервальной шкале</vt:lpstr>
      <vt:lpstr>Презентация PowerPoint</vt:lpstr>
      <vt:lpstr>Презентация PowerPoint</vt:lpstr>
      <vt:lpstr>Метод индексной группировки экспертных оценок</vt:lpstr>
      <vt:lpstr>Презентация PowerPoint</vt:lpstr>
      <vt:lpstr>Презентация PowerPoint</vt:lpstr>
      <vt:lpstr>Оценка согласованности мнений экспертов при ранжировании объектов  (две меры согласованности мнений группы экспертов)</vt:lpstr>
      <vt:lpstr>Дисперсионный коэффициент конкордации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Прикладная информационная экономика</vt:lpstr>
      <vt:lpstr>Презентация PowerPoint</vt:lpstr>
      <vt:lpstr>Презентация PowerPoint</vt:lpstr>
      <vt:lpstr>Пример практического приложения модифицированного метода AIE –  оценка основных критериев эффективности проекта автоматизации бизнес-процесса потребительского кредитования</vt:lpstr>
      <vt:lpstr>Реализация модифицированного метода прикладной информационной экономики базируется  на экспертном оценивании, которое необходимо для:  </vt:lpstr>
      <vt:lpstr>Презентация PowerPoint</vt:lpstr>
      <vt:lpstr>Работа экспертной группы  (реализуется в три этапа)</vt:lpstr>
      <vt:lpstr>Презентация PowerPoint</vt:lpstr>
      <vt:lpstr>Презентация PowerPoint</vt:lpstr>
      <vt:lpstr>Презентация PowerPoint</vt:lpstr>
      <vt:lpstr>Презентация PowerPoint</vt:lpstr>
      <vt:lpstr>2 этап – определение весомости характеристик (критериев)</vt:lpstr>
      <vt:lpstr>Презентация PowerPoint</vt:lpstr>
      <vt:lpstr>Презентация PowerPoint</vt:lpstr>
      <vt:lpstr>3 этап – установление баллов качества для каждого критерия до и после внедрения  конкретного проектного решения</vt:lpstr>
      <vt:lpstr>Презентация PowerPoint</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ЭКСПЕРТНЫХ ОЦЕНОК В ПРИКЛАДНОЙ ИНФОРМАЦИОННОЙ ЭКОНОМИКЕ ДЛЯ АНАЛИЗА ЭФФЕКТИВНОСТИ ВЛОЖЕНИЙ В  РАЗРАБОТКУ ИНФОРМАЦИОННЫХ СИСТЕМ</dc:title>
  <dc:creator>Деева</dc:creator>
  <cp:lastModifiedBy>Деева Елена Алексеевна</cp:lastModifiedBy>
  <cp:revision>196</cp:revision>
  <cp:lastPrinted>2016-12-07T09:42:38Z</cp:lastPrinted>
  <dcterms:created xsi:type="dcterms:W3CDTF">2016-11-11T03:21:07Z</dcterms:created>
  <dcterms:modified xsi:type="dcterms:W3CDTF">2019-03-26T17:36:11Z</dcterms:modified>
</cp:coreProperties>
</file>