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4" r:id="rId9"/>
    <p:sldId id="265" r:id="rId10"/>
    <p:sldId id="266" r:id="rId11"/>
    <p:sldId id="269" r:id="rId12"/>
    <p:sldId id="270" r:id="rId13"/>
    <p:sldId id="268" r:id="rId14"/>
    <p:sldId id="263" r:id="rId15"/>
    <p:sldId id="26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FDB511F-747F-4446-ADA3-77E9E21D022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0939F0-D81F-4CDD-A81B-42C254D72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46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511F-747F-4446-ADA3-77E9E21D022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39F0-D81F-4CDD-A81B-42C254D72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4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FDB511F-747F-4446-ADA3-77E9E21D022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0939F0-D81F-4CDD-A81B-42C254D72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86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511F-747F-4446-ADA3-77E9E21D022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39F0-D81F-4CDD-A81B-42C254D72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33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FDB511F-747F-4446-ADA3-77E9E21D022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0939F0-D81F-4CDD-A81B-42C254D72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0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FDB511F-747F-4446-ADA3-77E9E21D022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0939F0-D81F-4CDD-A81B-42C254D72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638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FDB511F-747F-4446-ADA3-77E9E21D022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0939F0-D81F-4CDD-A81B-42C254D72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484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511F-747F-4446-ADA3-77E9E21D022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39F0-D81F-4CDD-A81B-42C254D72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11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FDB511F-747F-4446-ADA3-77E9E21D022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0939F0-D81F-4CDD-A81B-42C254D72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3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511F-747F-4446-ADA3-77E9E21D022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39F0-D81F-4CDD-A81B-42C254D72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940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FDB511F-747F-4446-ADA3-77E9E21D022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C0939F0-D81F-4CDD-A81B-42C254D72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1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511F-747F-4446-ADA3-77E9E21D0221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39F0-D81F-4CDD-A81B-42C254D72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89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ИССЛЕДОВАНИЕ ДЕЯТЕЛЬНОСТИ И РАЗРАБОТКА ВЕБ-САЙТА ДЛЯ КОНДИТЕРА «</a:t>
            </a:r>
            <a:r>
              <a:rPr lang="en-US" sz="4400" b="1" dirty="0"/>
              <a:t>MARINUS CAKE</a:t>
            </a:r>
            <a:r>
              <a:rPr lang="ru-RU" sz="4400" b="1" dirty="0"/>
              <a:t>» 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 smtClean="0"/>
              <a:t>Нугаева</a:t>
            </a:r>
            <a:r>
              <a:rPr lang="ru-RU" dirty="0" smtClean="0"/>
              <a:t> Яна </a:t>
            </a:r>
            <a:r>
              <a:rPr lang="ru-RU" dirty="0" err="1" smtClean="0"/>
              <a:t>Данисовна</a:t>
            </a:r>
            <a:endParaRPr lang="ru-RU" dirty="0" smtClean="0"/>
          </a:p>
          <a:p>
            <a:pPr algn="r"/>
            <a:r>
              <a:rPr lang="ru-RU" dirty="0"/>
              <a:t>Специальность: </a:t>
            </a:r>
            <a:r>
              <a:rPr lang="ru-RU" dirty="0" err="1"/>
              <a:t>Frontend</a:t>
            </a:r>
            <a:r>
              <a:rPr lang="ru-RU" dirty="0"/>
              <a:t>-программист “Цифровые профессии”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32" y="4739341"/>
            <a:ext cx="979023" cy="9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3436305"/>
          </a:xfrm>
        </p:spPr>
        <p:txBody>
          <a:bodyPr>
            <a:normAutofit/>
          </a:bodyPr>
          <a:lstStyle/>
          <a:p>
            <a:pPr lvl="0" algn="just"/>
            <a:r>
              <a:rPr lang="ru-RU" dirty="0"/>
              <a:t>каталог, написанный на </a:t>
            </a:r>
            <a:r>
              <a:rPr lang="en-US" dirty="0"/>
              <a:t>html</a:t>
            </a:r>
            <a:r>
              <a:rPr lang="ru-RU" dirty="0"/>
              <a:t>, </a:t>
            </a:r>
            <a:r>
              <a:rPr lang="en-US" dirty="0" err="1"/>
              <a:t>scss</a:t>
            </a:r>
            <a:r>
              <a:rPr lang="ru-RU" dirty="0"/>
              <a:t>, с использованием кода </a:t>
            </a:r>
            <a:r>
              <a:rPr lang="en-US" dirty="0" err="1"/>
              <a:t>js</a:t>
            </a:r>
            <a:r>
              <a:rPr lang="ru-RU" dirty="0"/>
              <a:t>. Вывод фирменных тортов осуществлялся с файла .</a:t>
            </a:r>
            <a:r>
              <a:rPr lang="en-US" dirty="0" err="1"/>
              <a:t>json</a:t>
            </a:r>
            <a:r>
              <a:rPr lang="ru-RU" dirty="0"/>
              <a:t>. Добавлен счетчик на корзине в меню у </a:t>
            </a:r>
            <a:r>
              <a:rPr lang="en-US" dirty="0"/>
              <a:t>header</a:t>
            </a:r>
            <a:r>
              <a:rPr lang="ru-RU" dirty="0"/>
              <a:t> , который считает именно </a:t>
            </a:r>
            <a:r>
              <a:rPr lang="ru-RU" dirty="0" err="1"/>
              <a:t>вип</a:t>
            </a:r>
            <a:r>
              <a:rPr lang="ru-RU" dirty="0"/>
              <a:t>-торты. Другая продукция – десерты, </a:t>
            </a:r>
            <a:r>
              <a:rPr lang="ru-RU" dirty="0" err="1"/>
              <a:t>чизкейки</a:t>
            </a:r>
            <a:r>
              <a:rPr lang="ru-RU" dirty="0"/>
              <a:t>, выводятся в корзине ссылкой на саму корзину. Где пользователь уже сам может осуществить выбор нужной ему позиции. Работа с </a:t>
            </a:r>
            <a:r>
              <a:rPr lang="en-US" dirty="0"/>
              <a:t>ajax </a:t>
            </a:r>
            <a:r>
              <a:rPr lang="ru-RU" dirty="0"/>
              <a:t>и </a:t>
            </a:r>
            <a:r>
              <a:rPr lang="en-US" dirty="0" err="1"/>
              <a:t>js</a:t>
            </a:r>
            <a:r>
              <a:rPr lang="ru-RU" dirty="0"/>
              <a:t> сделало страницу более динамичной и интересной</a:t>
            </a:r>
            <a:r>
              <a:rPr lang="ru-RU" dirty="0" smtClean="0"/>
              <a:t>;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2334" t="11902" r="3196" b="5610"/>
          <a:stretch/>
        </p:blipFill>
        <p:spPr bwMode="auto">
          <a:xfrm>
            <a:off x="7362444" y="4239491"/>
            <a:ext cx="4497966" cy="20929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3268" t="13287" r="4129" b="7824"/>
          <a:stretch/>
        </p:blipFill>
        <p:spPr bwMode="auto">
          <a:xfrm>
            <a:off x="394636" y="3941201"/>
            <a:ext cx="5845810" cy="2800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l="2490" t="11627" r="4597" b="10869"/>
          <a:stretch/>
        </p:blipFill>
        <p:spPr bwMode="auto">
          <a:xfrm>
            <a:off x="387286" y="2521338"/>
            <a:ext cx="4170162" cy="18444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74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073" y="1719793"/>
            <a:ext cx="3798655" cy="3408595"/>
          </a:xfrm>
        </p:spPr>
        <p:txBody>
          <a:bodyPr>
            <a:normAutofit/>
          </a:bodyPr>
          <a:lstStyle/>
          <a:p>
            <a:pPr lvl="0" algn="just"/>
            <a:r>
              <a:rPr lang="ru-RU" dirty="0" smtClean="0"/>
              <a:t>страница </a:t>
            </a:r>
            <a:r>
              <a:rPr lang="ru-RU" dirty="0"/>
              <a:t>«цены» </a:t>
            </a:r>
            <a:r>
              <a:rPr lang="ru-RU" dirty="0" smtClean="0"/>
              <a:t>написанная </a:t>
            </a:r>
            <a:r>
              <a:rPr lang="ru-RU" dirty="0"/>
              <a:t>на чистом </a:t>
            </a:r>
            <a:r>
              <a:rPr lang="en-US" dirty="0"/>
              <a:t>html</a:t>
            </a:r>
            <a:r>
              <a:rPr lang="ru-RU" dirty="0"/>
              <a:t>, с использованием каскадных таблиц стилей и препроцессора. Большая часть верстки на странице осуществлена с помощью </a:t>
            </a:r>
            <a:r>
              <a:rPr lang="en-US" dirty="0"/>
              <a:t>display</a:t>
            </a:r>
            <a:r>
              <a:rPr lang="ru-RU" dirty="0"/>
              <a:t>: </a:t>
            </a:r>
            <a:r>
              <a:rPr lang="en-US" dirty="0"/>
              <a:t>grid</a:t>
            </a:r>
            <a:r>
              <a:rPr lang="ru-RU" dirty="0"/>
              <a:t>. Это позволяет странице быть более адаптивной</a:t>
            </a:r>
            <a:r>
              <a:rPr lang="ru-RU" dirty="0" smtClean="0"/>
              <a:t>;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162" t="15179" r="5529" b="7270"/>
          <a:stretch/>
        </p:blipFill>
        <p:spPr>
          <a:xfrm>
            <a:off x="5370902" y="3578146"/>
            <a:ext cx="6493048" cy="31004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t="10519" r="1484" b="8101"/>
          <a:stretch/>
        </p:blipFill>
        <p:spPr bwMode="auto">
          <a:xfrm>
            <a:off x="4640065" y="1094131"/>
            <a:ext cx="6029325" cy="2800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57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6775" y="2576567"/>
            <a:ext cx="3180426" cy="2009287"/>
          </a:xfrm>
        </p:spPr>
        <p:txBody>
          <a:bodyPr>
            <a:normAutofit/>
          </a:bodyPr>
          <a:lstStyle/>
          <a:p>
            <a:r>
              <a:rPr lang="ru-RU" dirty="0" smtClean="0"/>
              <a:t>корзина</a:t>
            </a:r>
            <a:r>
              <a:rPr lang="ru-RU" dirty="0"/>
              <a:t>, код страницы которой включает в себя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 err="1"/>
              <a:t>css</a:t>
            </a:r>
            <a:r>
              <a:rPr lang="ru-RU" dirty="0"/>
              <a:t>, </a:t>
            </a:r>
            <a:r>
              <a:rPr lang="en-US" dirty="0"/>
              <a:t>JavaScript 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712" t="10242" r="4286" b="13083"/>
          <a:stretch/>
        </p:blipFill>
        <p:spPr bwMode="auto">
          <a:xfrm>
            <a:off x="4804928" y="1328132"/>
            <a:ext cx="6846743" cy="3798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69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 текстовой части более развернуто представлены некоторые элементы сайта. Это и навигационное меню «</a:t>
            </a:r>
            <a:r>
              <a:rPr lang="ru-RU" dirty="0" err="1" smtClean="0"/>
              <a:t>бургер</a:t>
            </a:r>
            <a:r>
              <a:rPr lang="ru-RU" dirty="0" smtClean="0"/>
              <a:t>» при создании </a:t>
            </a:r>
            <a:r>
              <a:rPr lang="ru-RU" dirty="0" err="1" smtClean="0"/>
              <a:t>адаптива</a:t>
            </a:r>
            <a:r>
              <a:rPr lang="ru-RU" dirty="0" smtClean="0"/>
              <a:t>, на менее 1000</a:t>
            </a:r>
            <a:r>
              <a:rPr lang="en-US" dirty="0" err="1" smtClean="0"/>
              <a:t>px</a:t>
            </a:r>
            <a:r>
              <a:rPr lang="ru-RU" dirty="0" smtClean="0"/>
              <a:t>, и «кнопка-перевертыш» корзины, при наведении на нее меши. Вывод элементов, скрытие/добавление блоков. Другие эффекты с наведением, тенью и </a:t>
            </a:r>
            <a:r>
              <a:rPr lang="ru-RU" dirty="0" err="1" smtClean="0"/>
              <a:t>т.д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Также с самой работой более детально можно ознакомиться в прикрепленном файле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14" y="3537558"/>
            <a:ext cx="1893423" cy="18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Возвращаясь к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первой главе был осуществлен обзор основных подходов и рассмотрены основные этапы создания интернет-представительств. Был произведен анализ основных средств разработки веб-сайтов и кратко изложен каждый из них: системы управления контентом, конструкторы, </a:t>
            </a:r>
            <a:r>
              <a:rPr lang="ru-RU" dirty="0" err="1"/>
              <a:t>фреймворки</a:t>
            </a:r>
            <a:r>
              <a:rPr lang="ru-RU" dirty="0"/>
              <a:t>, и разработка сайта путем применения языков разметки, базы данных и языков программирования.</a:t>
            </a:r>
          </a:p>
          <a:p>
            <a:pPr marL="0" indent="0">
              <a:buNone/>
            </a:pPr>
            <a:r>
              <a:rPr lang="ru-RU" dirty="0"/>
              <a:t>Вторая глава показывает программную реализацию и созданный в результате разработки проекта, для внедрения в Интернет веб-ресурс, предназначенный для улучшения клиентского сервиса организации.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8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8145" y="609600"/>
            <a:ext cx="7356764" cy="584661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О процессе размещения готового решения в Интернет, а также проведение ряда мероприятий по продвижению, индексации в поисковых серверах в выпускной квалификационной работе рассматривается, но не осуществляется.</a:t>
            </a:r>
          </a:p>
          <a:p>
            <a:pPr marL="0" indent="0" algn="just">
              <a:buNone/>
            </a:pPr>
            <a:r>
              <a:rPr lang="ru-RU" dirty="0"/>
              <a:t>Интернет-представительство было создано с целью обеспечения потенциальных клиентов кондитера надлежащей информацией. Основными характеристиками созданного веб-сайта являются:</a:t>
            </a:r>
          </a:p>
          <a:p>
            <a:pPr lvl="0"/>
            <a:r>
              <a:rPr lang="ru-RU" dirty="0"/>
              <a:t>предоставление пользователю информации о деятельности кондитера;</a:t>
            </a:r>
          </a:p>
          <a:p>
            <a:pPr lvl="0"/>
            <a:r>
              <a:rPr lang="ru-RU" dirty="0"/>
              <a:t>наличие онлайн-каталога;</a:t>
            </a:r>
          </a:p>
          <a:p>
            <a:pPr lvl="0"/>
            <a:r>
              <a:rPr lang="ru-RU" dirty="0"/>
              <a:t>наличие информации о существующих вариантах работ;</a:t>
            </a:r>
          </a:p>
          <a:p>
            <a:pPr lvl="0"/>
            <a:r>
              <a:rPr lang="ru-RU" dirty="0"/>
              <a:t>наличие контактной информации;</a:t>
            </a:r>
          </a:p>
          <a:p>
            <a:pPr lvl="0"/>
            <a:r>
              <a:rPr lang="ru-RU" dirty="0"/>
              <a:t>возможность осуществления онлайн-заказа;</a:t>
            </a:r>
          </a:p>
          <a:p>
            <a:r>
              <a:rPr lang="ru-RU" dirty="0"/>
              <a:t>Подводя итоги можно сказать, что поставленные задачи были успешно решены, а цель проекта – полностью достигнута.</a:t>
            </a: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2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32" y="3264878"/>
            <a:ext cx="3082977" cy="30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Развитие информационных технологий неоспоримо имеет огромное значение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Компании</a:t>
            </a:r>
            <a:r>
              <a:rPr lang="ru-RU" dirty="0"/>
              <a:t>, имеющие в своем распоряжении </a:t>
            </a:r>
            <a:r>
              <a:rPr lang="ru-RU" dirty="0" smtClean="0"/>
              <a:t>сайт</a:t>
            </a:r>
            <a:r>
              <a:rPr lang="ru-RU" dirty="0"/>
              <a:t>, имеют возможность непосредственной коммуникации с потребителями, что во многом способствует улучшению и развитию деятельности </a:t>
            </a:r>
            <a:r>
              <a:rPr lang="ru-RU" dirty="0" smtClean="0"/>
              <a:t>предприятия.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Актуальность темы </a:t>
            </a:r>
            <a:r>
              <a:rPr lang="ru-RU" dirty="0" smtClean="0"/>
              <a:t>дипломной </a:t>
            </a:r>
            <a:r>
              <a:rPr lang="ru-RU" dirty="0"/>
              <a:t>работы обусловлена необходимостью создания </a:t>
            </a:r>
            <a:r>
              <a:rPr lang="ru-RU" dirty="0" err="1"/>
              <a:t>web</a:t>
            </a:r>
            <a:r>
              <a:rPr lang="ru-RU" dirty="0"/>
              <a:t>-сайта кондитера </a:t>
            </a:r>
            <a:r>
              <a:rPr lang="en-US" dirty="0" err="1"/>
              <a:t>MarinusCake</a:t>
            </a:r>
            <a:r>
              <a:rPr lang="ru-RU" dirty="0"/>
              <a:t>, для улучшения качества клиентского сервиса. Поскольку быстрота подачи информации широкому кругу лиц, имея собственный Интернет-ресурс, позволит ей заявить о себе в полном объеме, тем самым привлечь немало новых клиентов.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7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340" y="1809598"/>
            <a:ext cx="3498979" cy="2456442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Для достижения вышеуказанной цели необходимо решить следующие </a:t>
            </a:r>
            <a:r>
              <a:rPr lang="ru-RU" sz="3200" b="1" dirty="0"/>
              <a:t>задачи: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8144" y="1648691"/>
            <a:ext cx="7329055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рассмотреть </a:t>
            </a:r>
            <a:r>
              <a:rPr lang="ru-RU" dirty="0"/>
              <a:t>интернет-представительство как средство повышения конкурентоспособности компании;</a:t>
            </a:r>
          </a:p>
          <a:p>
            <a:r>
              <a:rPr lang="ru-RU" dirty="0"/>
              <a:t>изучить общие подходы к разработке сайта;</a:t>
            </a:r>
          </a:p>
          <a:p>
            <a:r>
              <a:rPr lang="ru-RU" dirty="0"/>
              <a:t>произвести анализ и обзор основных средств разработки интернет-представительства. Исследовать особенности </a:t>
            </a:r>
            <a:r>
              <a:rPr lang="en-US" dirty="0"/>
              <a:t>Fronted-</a:t>
            </a:r>
            <a:r>
              <a:rPr lang="ru-RU" dirty="0"/>
              <a:t>программиста;</a:t>
            </a:r>
          </a:p>
          <a:p>
            <a:r>
              <a:rPr lang="ru-RU" dirty="0"/>
              <a:t>разработать веб-сайт</a:t>
            </a:r>
          </a:p>
          <a:p>
            <a:r>
              <a:rPr lang="ru-RU" dirty="0"/>
              <a:t>описать интерфейс системы;</a:t>
            </a:r>
          </a:p>
          <a:p>
            <a:r>
              <a:rPr lang="ru-RU" dirty="0"/>
              <a:t>описать код и создание </a:t>
            </a:r>
            <a:r>
              <a:rPr lang="ru-RU" dirty="0" err="1"/>
              <a:t>адаптива</a:t>
            </a:r>
            <a:r>
              <a:rPr lang="ru-RU" dirty="0"/>
              <a:t>;</a:t>
            </a:r>
          </a:p>
          <a:p>
            <a:r>
              <a:rPr lang="ru-RU" dirty="0"/>
              <a:t>дать оценку экономической эффективности внедрения веб-сайта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6340" y="309863"/>
            <a:ext cx="97793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исследования -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и разработка </a:t>
            </a:r>
            <a:r>
              <a:rPr lang="ru-RU" sz="2000" i="1" spc="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информативного, удобного и гибкого в управлении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интернет-представительства для кондитера «</a:t>
            </a:r>
            <a:r>
              <a:rPr lang="en-US" sz="2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MarinusCake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ru-RU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6582" y="803186"/>
            <a:ext cx="7370617" cy="565303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Создание своего веб-представительства может быть реализовано по двум ключевым схемам: путем приобретения собственных сетевых ресурсов, или путем использования сторонних сетевых ресурсов. Отличие этих моделей в первую очередь заключается в степени возможной адаптации сетевых ресурсов под требования и интересы компании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Помимо дизайна, серверной части, немаловажную роль в написании сайта играет </a:t>
            </a:r>
            <a:r>
              <a:rPr lang="en-US" dirty="0" smtClean="0"/>
              <a:t>Fronted-</a:t>
            </a:r>
            <a:r>
              <a:rPr lang="ru-RU" dirty="0" smtClean="0"/>
              <a:t>разработчик. </a:t>
            </a:r>
          </a:p>
          <a:p>
            <a:pPr marL="0" indent="0" algn="just">
              <a:buNone/>
            </a:pPr>
            <a:r>
              <a:rPr lang="ru-RU" dirty="0" smtClean="0"/>
              <a:t>После проведения анализа </a:t>
            </a:r>
            <a:r>
              <a:rPr lang="ru-RU" dirty="0"/>
              <a:t>существующих технологий и средств разработки веб-сайтов</a:t>
            </a:r>
            <a:r>
              <a:rPr lang="ru-RU" dirty="0" smtClean="0"/>
              <a:t>., было выяснено, что </a:t>
            </a:r>
            <a:r>
              <a:rPr lang="en-US" dirty="0" smtClean="0"/>
              <a:t>Fronted</a:t>
            </a:r>
            <a:r>
              <a:rPr lang="ru-RU" dirty="0"/>
              <a:t>-разработка </a:t>
            </a:r>
            <a:r>
              <a:rPr lang="ru-RU" dirty="0" smtClean="0"/>
              <a:t>это не просто </a:t>
            </a:r>
            <a:r>
              <a:rPr lang="ru-RU" dirty="0"/>
              <a:t>интересно, </a:t>
            </a:r>
            <a:r>
              <a:rPr lang="ru-RU" dirty="0" smtClean="0"/>
              <a:t>а еще и полностью </a:t>
            </a:r>
            <a:r>
              <a:rPr lang="ru-RU" dirty="0"/>
              <a:t>позволяет осуществить написание кода красивого динамичного сайта «с нуля».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87" y="2836036"/>
            <a:ext cx="1587331" cy="15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1875711"/>
          </a:xfrm>
        </p:spPr>
        <p:txBody>
          <a:bodyPr>
            <a:noAutofit/>
          </a:bodyPr>
          <a:lstStyle/>
          <a:p>
            <a:pPr algn="l"/>
            <a:r>
              <a:rPr lang="ru-RU" sz="2800" dirty="0" err="1"/>
              <a:t>Fronted</a:t>
            </a:r>
            <a:r>
              <a:rPr lang="ru-RU" sz="2800" dirty="0"/>
              <a:t>– программист изучает и работает как правило с </a:t>
            </a:r>
            <a:r>
              <a:rPr lang="ru-RU" sz="2800" dirty="0" smtClean="0"/>
              <a:t>такими продуктами как: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HTML 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– это язык гипертекстовой разметки документа, описывающий форму отображения информации на </a:t>
            </a:r>
            <a:r>
              <a:rPr lang="ru-RU" dirty="0" smtClean="0"/>
              <a:t>экране.</a:t>
            </a:r>
          </a:p>
          <a:p>
            <a:pPr algn="just"/>
            <a:r>
              <a:rPr lang="ru-RU" dirty="0"/>
              <a:t>CSS, как и </a:t>
            </a:r>
            <a:r>
              <a:rPr lang="en-US" dirty="0"/>
              <a:t>HTML </a:t>
            </a:r>
            <a:r>
              <a:rPr lang="ru-RU" dirty="0"/>
              <a:t>предназначен для верстки сайтов, то есть для размещения на сайте элементов по необходимым местам. Каскадные таблицы стилей (</a:t>
            </a:r>
            <a:r>
              <a:rPr lang="ru-RU" dirty="0" err="1"/>
              <a:t>Cascading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Sheets</a:t>
            </a:r>
            <a:r>
              <a:rPr lang="ru-RU" dirty="0"/>
              <a:t>, CSS) – технология управления внешним видом элементов (тегов) веб- </a:t>
            </a:r>
            <a:r>
              <a:rPr lang="ru-RU" dirty="0" smtClean="0"/>
              <a:t>страницы.</a:t>
            </a:r>
          </a:p>
          <a:p>
            <a:pPr algn="just"/>
            <a:r>
              <a:rPr lang="ru-RU" dirty="0" err="1"/>
              <a:t>JavaScript</a:t>
            </a:r>
            <a:r>
              <a:rPr lang="ru-RU" dirty="0"/>
              <a:t> – это язык программирования, позволяющий сделать </a:t>
            </a:r>
            <a:r>
              <a:rPr lang="en-US" dirty="0"/>
              <a:t>Web</a:t>
            </a:r>
            <a:r>
              <a:rPr lang="ru-RU" dirty="0"/>
              <a:t>-страницу интерактивной, то есть реагирующей на действия </a:t>
            </a:r>
            <a:r>
              <a:rPr lang="ru-RU" dirty="0" smtClean="0"/>
              <a:t>пользователя.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1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468" y="803186"/>
            <a:ext cx="3498979" cy="2456442"/>
          </a:xfrm>
        </p:spPr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JavaScript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0410" y="803186"/>
            <a:ext cx="6281873" cy="524862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дает </a:t>
            </a:r>
            <a:r>
              <a:rPr lang="ru-RU" dirty="0"/>
              <a:t>возможность создать сценарий, который запускается после конкретного события, то есть различные всплывающие меню, сообщения или окошки возникают при определённых действиях и не перегружают страницы сайта.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дипломной работе также рассмотрены </a:t>
            </a:r>
            <a:r>
              <a:rPr lang="ru-RU" dirty="0" err="1" smtClean="0"/>
              <a:t>Frameworks</a:t>
            </a:r>
            <a:r>
              <a:rPr lang="ru-RU" dirty="0" smtClean="0"/>
              <a:t> </a:t>
            </a:r>
            <a:r>
              <a:rPr lang="en-US" dirty="0" err="1" smtClean="0"/>
              <a:t>js</a:t>
            </a:r>
            <a:r>
              <a:rPr lang="ru-RU" dirty="0" smtClean="0"/>
              <a:t>. </a:t>
            </a:r>
            <a:r>
              <a:rPr lang="ru-RU" dirty="0"/>
              <a:t>Это верный друг </a:t>
            </a:r>
            <a:r>
              <a:rPr lang="ru-RU" dirty="0" err="1"/>
              <a:t>фронтед</a:t>
            </a:r>
            <a:r>
              <a:rPr lang="ru-RU" dirty="0"/>
              <a:t>-программиста, который облегчит работу и повысит производительность.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8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8956" y="540327"/>
            <a:ext cx="6921153" cy="59851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Проектная идея создания сайта заключается в том, что кондитерская предлагает клиентам разнообразные и уникальные кондитерские изделия, доставку. Но для привлечения клиентов использует только визитные карточки и ведение страницы в </a:t>
            </a:r>
            <a:r>
              <a:rPr lang="ru-RU" dirty="0" err="1"/>
              <a:t>Instagram</a:t>
            </a:r>
            <a:r>
              <a:rPr lang="ru-RU" dirty="0"/>
              <a:t>. Это не позволяет клиенту в полной мере ознакомиться с деятельностью кондитера, а также не позволяет ему сделать онлайн-заказ, наглядно увидев в интернете изображение предоставляемого ассортимента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Бизнес-процесс разработки сайта </a:t>
            </a:r>
            <a:r>
              <a:rPr lang="ru-RU" dirty="0" smtClean="0"/>
              <a:t>по </a:t>
            </a:r>
            <a:r>
              <a:rPr lang="ru-RU" dirty="0"/>
              <a:t>проекту отражает следующую структуру разбиения работ:</a:t>
            </a:r>
          </a:p>
          <a:p>
            <a:pPr lvl="0"/>
            <a:r>
              <a:rPr lang="ru-RU" dirty="0"/>
              <a:t>Разработка дизайна.</a:t>
            </a:r>
          </a:p>
          <a:p>
            <a:pPr lvl="0"/>
            <a:r>
              <a:rPr lang="ru-RU" dirty="0"/>
              <a:t>Разработка контента.</a:t>
            </a:r>
          </a:p>
          <a:p>
            <a:pPr lvl="0"/>
            <a:r>
              <a:rPr lang="ru-RU" dirty="0"/>
              <a:t>Верстка и программирование сайта.</a:t>
            </a:r>
          </a:p>
          <a:p>
            <a:pPr lvl="0"/>
            <a:r>
              <a:rPr lang="ru-RU" dirty="0"/>
              <a:t>Продвижение сайта.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7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27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Схематическое </a:t>
            </a:r>
            <a:r>
              <a:rPr lang="ru-RU" altLang="ru-RU" sz="27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изображение архитектуры сайта по проекту</a:t>
            </a:r>
            <a:r>
              <a:rPr lang="ru-RU" altLang="ru-RU" sz="48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ru-RU" altLang="ru-RU" sz="4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10" descr="структу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81" y="1398528"/>
            <a:ext cx="6747164" cy="39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Корневая </a:t>
            </a:r>
            <a:r>
              <a:rPr lang="ru-RU" dirty="0" smtClean="0"/>
              <a:t>папка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413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- включает </a:t>
            </a:r>
            <a:r>
              <a:rPr lang="ru-RU" dirty="0"/>
              <a:t>в себя файлы с такими страницами сайта, как:</a:t>
            </a:r>
          </a:p>
          <a:p>
            <a:pPr lvl="0"/>
            <a:r>
              <a:rPr lang="ru-RU" dirty="0"/>
              <a:t>главная, написанная на </a:t>
            </a:r>
            <a:r>
              <a:rPr lang="en-US" dirty="0" smtClean="0"/>
              <a:t>html</a:t>
            </a:r>
            <a:r>
              <a:rPr lang="ru-RU" dirty="0" smtClean="0"/>
              <a:t>, </a:t>
            </a:r>
            <a:r>
              <a:rPr lang="en-US" dirty="0" err="1" smtClean="0"/>
              <a:t>scss</a:t>
            </a:r>
            <a:r>
              <a:rPr lang="ru-RU" dirty="0" smtClean="0"/>
              <a:t> и </a:t>
            </a:r>
            <a:r>
              <a:rPr lang="en-US" dirty="0" err="1" smtClean="0"/>
              <a:t>js</a:t>
            </a:r>
            <a:r>
              <a:rPr lang="ru-RU" dirty="0" smtClean="0"/>
              <a:t>;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9021"/>
          <a:stretch/>
        </p:blipFill>
        <p:spPr bwMode="auto">
          <a:xfrm>
            <a:off x="4847618" y="2349925"/>
            <a:ext cx="6552702" cy="3759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1245" t="10519" r="4440" b="5057"/>
          <a:stretch/>
        </p:blipFill>
        <p:spPr bwMode="auto">
          <a:xfrm>
            <a:off x="251284" y="671756"/>
            <a:ext cx="4237589" cy="167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l="3735" t="13841" r="4515" b="7824"/>
          <a:stretch/>
        </p:blipFill>
        <p:spPr bwMode="auto">
          <a:xfrm>
            <a:off x="0" y="4229890"/>
            <a:ext cx="3807460" cy="1607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10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455</TotalTime>
  <Words>896</Words>
  <Application>Microsoft Office PowerPoint</Application>
  <PresentationFormat>Широкоэкранный</PresentationFormat>
  <Paragraphs>55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Rockwell</vt:lpstr>
      <vt:lpstr>Times New Roman</vt:lpstr>
      <vt:lpstr>Wingdings</vt:lpstr>
      <vt:lpstr>Atlas</vt:lpstr>
      <vt:lpstr>ИССЛЕДОВАНИЕ ДЕЯТЕЛЬНОСТИ И РАЗРАБОТКА ВЕБ-САЙТА ДЛЯ КОНДИТЕРА «MARINUS CAKE» </vt:lpstr>
      <vt:lpstr>Актуальность</vt:lpstr>
      <vt:lpstr>Для достижения вышеуказанной цели необходимо решить следующие задачи: </vt:lpstr>
      <vt:lpstr>Презентация PowerPoint</vt:lpstr>
      <vt:lpstr>Fronted– программист изучает и работает как правило с такими продуктами как:</vt:lpstr>
      <vt:lpstr>JavaScript</vt:lpstr>
      <vt:lpstr>Презентация PowerPoint</vt:lpstr>
      <vt:lpstr>Схематическое изображение архитектуры сайта по проекту </vt:lpstr>
      <vt:lpstr>Корневая папка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Возвращаясь к теории</vt:lpstr>
      <vt:lpstr>Заключение</vt:lpstr>
      <vt:lpstr>Спасибо за внимание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ДЕЯТЕЛЬНОСТИ И РАЗРАБОТКА ВЕБ-САЙТА ДЛЯ КОНДИТЕРА «MARINUS CAKE» </dc:title>
  <dc:creator>V</dc:creator>
  <cp:lastModifiedBy>V</cp:lastModifiedBy>
  <cp:revision>13</cp:revision>
  <dcterms:created xsi:type="dcterms:W3CDTF">2024-04-30T14:13:27Z</dcterms:created>
  <dcterms:modified xsi:type="dcterms:W3CDTF">2024-04-30T21:48:32Z</dcterms:modified>
</cp:coreProperties>
</file>