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20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39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81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9708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48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060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1519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2342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05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47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8733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12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DA4E434-379C-412F-9080-81F502D4F519}" type="datetimeFigureOut">
              <a:rPr lang="ru-RU" smtClean="0"/>
              <a:t>28.02.2025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14F5998-D909-4437-8E5C-B2220C2E2C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4989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BB3E0-7A8C-467B-BE8D-D33217D07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975" y="824948"/>
            <a:ext cx="10572000" cy="1537850"/>
          </a:xfrm>
        </p:spPr>
        <p:txBody>
          <a:bodyPr/>
          <a:lstStyle/>
          <a:p>
            <a:pPr algn="ctr"/>
            <a:r>
              <a:rPr lang="en-US" sz="8800" dirty="0"/>
              <a:t>Event-planner</a:t>
            </a:r>
            <a:endParaRPr lang="ru-RU" sz="8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A4ED8-B687-44FA-A7E7-2F6064F08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75" y="2709996"/>
            <a:ext cx="10572000" cy="1438007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3600" dirty="0"/>
              <a:t>В рамках дисциплины 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ru-RU" sz="3600" dirty="0"/>
              <a:t>«Разработка мобильных приложений»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AC09770-7792-48B4-83FC-BAA62C0857CB}"/>
              </a:ext>
            </a:extLst>
          </p:cNvPr>
          <p:cNvSpPr txBox="1">
            <a:spLocks/>
          </p:cNvSpPr>
          <p:nvPr/>
        </p:nvSpPr>
        <p:spPr>
          <a:xfrm>
            <a:off x="475384" y="5707409"/>
            <a:ext cx="10572000" cy="43497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Стрелецкая Яна ПКТб-22-1</a:t>
            </a:r>
          </a:p>
        </p:txBody>
      </p:sp>
    </p:spTree>
    <p:extLst>
      <p:ext uri="{BB962C8B-B14F-4D97-AF65-F5344CB8AC3E}">
        <p14:creationId xmlns:p14="http://schemas.microsoft.com/office/powerpoint/2010/main" val="256865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02574-FF14-4D79-956E-A8F6FF37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Аналоги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C0CA99-27BA-43C8-AA0B-778CF7B7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686" y="2470765"/>
            <a:ext cx="10554574" cy="3636511"/>
          </a:xfrm>
        </p:spPr>
        <p:txBody>
          <a:bodyPr>
            <a:normAutofit/>
          </a:bodyPr>
          <a:lstStyle/>
          <a:p>
            <a:r>
              <a:rPr lang="en-US" sz="3600" dirty="0"/>
              <a:t> Google</a:t>
            </a:r>
            <a:r>
              <a:rPr lang="ru-RU" sz="3600" dirty="0"/>
              <a:t> Календарь</a:t>
            </a:r>
          </a:p>
          <a:p>
            <a:r>
              <a:rPr lang="en-US" sz="3600" dirty="0"/>
              <a:t> Outlook </a:t>
            </a:r>
            <a:r>
              <a:rPr lang="ru-RU" sz="3600" dirty="0"/>
              <a:t>Календарь</a:t>
            </a:r>
          </a:p>
          <a:p>
            <a:r>
              <a:rPr lang="en-US" sz="3600" dirty="0"/>
              <a:t> Any.do</a:t>
            </a:r>
          </a:p>
          <a:p>
            <a:r>
              <a:rPr lang="en-US" sz="3600" dirty="0"/>
              <a:t> </a:t>
            </a:r>
            <a:r>
              <a:rPr lang="en-US" sz="3600" dirty="0" err="1"/>
              <a:t>Todolist</a:t>
            </a:r>
            <a:endParaRPr lang="en-US" sz="3600" dirty="0"/>
          </a:p>
          <a:p>
            <a:r>
              <a:rPr lang="en-US" sz="3600" dirty="0"/>
              <a:t> </a:t>
            </a:r>
            <a:r>
              <a:rPr lang="en-US" sz="3600" dirty="0" err="1"/>
              <a:t>TickTick</a:t>
            </a:r>
            <a:endParaRPr lang="ru-RU" sz="3600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3FF458B1-96E9-43B3-82CC-E7E359A48AA3}"/>
              </a:ext>
            </a:extLst>
          </p:cNvPr>
          <p:cNvCxnSpPr>
            <a:cxnSpLocks/>
          </p:cNvCxnSpPr>
          <p:nvPr/>
        </p:nvCxnSpPr>
        <p:spPr>
          <a:xfrm>
            <a:off x="6095999" y="2318996"/>
            <a:ext cx="6627" cy="3940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D681FBC-1482-4DEC-8090-7CA1602A6021}"/>
              </a:ext>
            </a:extLst>
          </p:cNvPr>
          <p:cNvSpPr txBox="1"/>
          <p:nvPr/>
        </p:nvSpPr>
        <p:spPr>
          <a:xfrm>
            <a:off x="7865166" y="3825747"/>
            <a:ext cx="2425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Eventify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58831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3633E-297D-43CB-AB83-149A94C3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82" y="439352"/>
            <a:ext cx="10571998" cy="970450"/>
          </a:xfrm>
        </p:spPr>
        <p:txBody>
          <a:bodyPr/>
          <a:lstStyle/>
          <a:p>
            <a:r>
              <a:rPr lang="ru-RU" sz="5400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00328F-FE21-4068-8CA5-92B74B5CF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2326886"/>
            <a:ext cx="1646192" cy="641045"/>
          </a:xfrm>
        </p:spPr>
        <p:txBody>
          <a:bodyPr>
            <a:normAutofit/>
          </a:bodyPr>
          <a:lstStyle/>
          <a:p>
            <a:r>
              <a:rPr lang="ru-RU" sz="2800" dirty="0"/>
              <a:t> Тема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94F33-4E6D-4CFC-B05F-40164EF11102}"/>
              </a:ext>
            </a:extLst>
          </p:cNvPr>
          <p:cNvSpPr txBox="1"/>
          <p:nvPr/>
        </p:nvSpPr>
        <p:spPr>
          <a:xfrm>
            <a:off x="2149776" y="2231911"/>
            <a:ext cx="970760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Разработка мобильного приложения для управления событиями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EDF4F6-8B7C-4378-A468-AAEC96A9BEE6}"/>
              </a:ext>
            </a:extLst>
          </p:cNvPr>
          <p:cNvSpPr txBox="1"/>
          <p:nvPr/>
        </p:nvSpPr>
        <p:spPr>
          <a:xfrm>
            <a:off x="2149775" y="3241653"/>
            <a:ext cx="970760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Создание удобное и функциональное приложение, позволяющего пользователям эффективно планировать, организовывать и управлять событиями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1E1985-9689-4173-BAED-60CA9728ED14}"/>
              </a:ext>
            </a:extLst>
          </p:cNvPr>
          <p:cNvSpPr txBox="1"/>
          <p:nvPr/>
        </p:nvSpPr>
        <p:spPr>
          <a:xfrm>
            <a:off x="2494722" y="4791946"/>
            <a:ext cx="936265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Процесс планирования и управления событиями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BF36F-328F-4A12-9C97-0E48F0F5883C}"/>
              </a:ext>
            </a:extLst>
          </p:cNvPr>
          <p:cNvSpPr txBox="1"/>
          <p:nvPr/>
        </p:nvSpPr>
        <p:spPr>
          <a:xfrm>
            <a:off x="2795818" y="5603575"/>
            <a:ext cx="906156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Мобильное приложение, предоставляющее инструменты для эффективного управления событиями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CE5C6D6-60F6-420B-8198-89B7D9E5AF3A}"/>
              </a:ext>
            </a:extLst>
          </p:cNvPr>
          <p:cNvSpPr txBox="1">
            <a:spLocks/>
          </p:cNvSpPr>
          <p:nvPr/>
        </p:nvSpPr>
        <p:spPr>
          <a:xfrm>
            <a:off x="503582" y="3419061"/>
            <a:ext cx="1646192" cy="64104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 Цель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215FEE03-44DE-48B5-93F4-096BFD859C2A}"/>
              </a:ext>
            </a:extLst>
          </p:cNvPr>
          <p:cNvSpPr txBox="1">
            <a:spLocks/>
          </p:cNvSpPr>
          <p:nvPr/>
        </p:nvSpPr>
        <p:spPr>
          <a:xfrm>
            <a:off x="503582" y="4497958"/>
            <a:ext cx="1991140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 Объект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60BD3886-DD39-484C-93D6-51A7FB35873F}"/>
              </a:ext>
            </a:extLst>
          </p:cNvPr>
          <p:cNvSpPr txBox="1">
            <a:spLocks/>
          </p:cNvSpPr>
          <p:nvPr/>
        </p:nvSpPr>
        <p:spPr>
          <a:xfrm>
            <a:off x="503582" y="5524384"/>
            <a:ext cx="2388705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 Предмет</a:t>
            </a:r>
          </a:p>
        </p:txBody>
      </p:sp>
    </p:spTree>
    <p:extLst>
      <p:ext uri="{BB962C8B-B14F-4D97-AF65-F5344CB8AC3E}">
        <p14:creationId xmlns:p14="http://schemas.microsoft.com/office/powerpoint/2010/main" val="323232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B4A5A-560B-42FC-9435-283E3EDD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76" y="467065"/>
            <a:ext cx="10571998" cy="970450"/>
          </a:xfrm>
        </p:spPr>
        <p:txBody>
          <a:bodyPr/>
          <a:lstStyle/>
          <a:p>
            <a:r>
              <a:rPr lang="ru-RU" sz="5400" dirty="0"/>
              <a:t>Курсовой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E7004-FB3C-4AFE-BB1E-CDA26B63C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411131"/>
            <a:ext cx="10554574" cy="3636511"/>
          </a:xfrm>
        </p:spPr>
        <p:txBody>
          <a:bodyPr>
            <a:normAutofit/>
          </a:bodyPr>
          <a:lstStyle/>
          <a:p>
            <a:r>
              <a:rPr lang="ru-RU" sz="3200" dirty="0"/>
              <a:t> Исследовать предметную область</a:t>
            </a:r>
          </a:p>
          <a:p>
            <a:r>
              <a:rPr lang="ru-RU" sz="3200" dirty="0"/>
              <a:t> Разработать архитектуру приложения</a:t>
            </a:r>
          </a:p>
          <a:p>
            <a:r>
              <a:rPr lang="ru-RU" sz="3200" dirty="0"/>
              <a:t> Спроектировать пользовательский интерфейс</a:t>
            </a:r>
          </a:p>
          <a:p>
            <a:r>
              <a:rPr lang="ru-RU" sz="3200" dirty="0"/>
              <a:t> Реализовать функционал приложения</a:t>
            </a:r>
          </a:p>
          <a:p>
            <a:r>
              <a:rPr lang="ru-RU" sz="3200" dirty="0"/>
              <a:t> Провести тестирование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91778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51D8A-62A5-4571-82E4-CF785C27C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приложения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FFBB1C18-DB2E-451F-87EB-C2BD5DE3F50E}"/>
              </a:ext>
            </a:extLst>
          </p:cNvPr>
          <p:cNvSpPr/>
          <p:nvPr/>
        </p:nvSpPr>
        <p:spPr>
          <a:xfrm>
            <a:off x="521763" y="2907195"/>
            <a:ext cx="3404193" cy="10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Создание и управление событиями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136EA39-C6D7-4ADE-8A95-69DAA289D702}"/>
              </a:ext>
            </a:extLst>
          </p:cNvPr>
          <p:cNvSpPr/>
          <p:nvPr/>
        </p:nvSpPr>
        <p:spPr>
          <a:xfrm>
            <a:off x="4393902" y="3428998"/>
            <a:ext cx="3404193" cy="10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Напоминание о предстоящих событиях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DB5E30-7F37-4C81-A2D9-CF02E0023E7E}"/>
              </a:ext>
            </a:extLst>
          </p:cNvPr>
          <p:cNvSpPr/>
          <p:nvPr/>
        </p:nvSpPr>
        <p:spPr>
          <a:xfrm>
            <a:off x="8266044" y="2907195"/>
            <a:ext cx="3404193" cy="10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Совместное использование событий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DDA4A7-444F-48BE-8212-0DE0B6F6EC25}"/>
              </a:ext>
            </a:extLst>
          </p:cNvPr>
          <p:cNvSpPr/>
          <p:nvPr/>
        </p:nvSpPr>
        <p:spPr>
          <a:xfrm>
            <a:off x="6653402" y="4918557"/>
            <a:ext cx="3404193" cy="10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Анализ и статистика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A1EDDC1-9E27-486E-869B-140187BE6D0C}"/>
              </a:ext>
            </a:extLst>
          </p:cNvPr>
          <p:cNvSpPr/>
          <p:nvPr/>
        </p:nvSpPr>
        <p:spPr>
          <a:xfrm>
            <a:off x="2134407" y="4918557"/>
            <a:ext cx="3404193" cy="10436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/>
              <a:t>Возможность добавления заметок</a:t>
            </a:r>
          </a:p>
        </p:txBody>
      </p:sp>
    </p:spTree>
    <p:extLst>
      <p:ext uri="{BB962C8B-B14F-4D97-AF65-F5344CB8AC3E}">
        <p14:creationId xmlns:p14="http://schemas.microsoft.com/office/powerpoint/2010/main" val="415847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1CE371-0C0D-4065-8EB4-ADFFA8156766}"/>
              </a:ext>
            </a:extLst>
          </p:cNvPr>
          <p:cNvSpPr/>
          <p:nvPr/>
        </p:nvSpPr>
        <p:spPr>
          <a:xfrm>
            <a:off x="0" y="0"/>
            <a:ext cx="12192000" cy="2663687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AC1A7-DC16-44AB-8AC2-806A3249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EDB89-1A19-4F4B-BBE8-2ADB86D1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48" y="1751522"/>
            <a:ext cx="3484931" cy="1200400"/>
          </a:xfrm>
          <a:ln w="28575">
            <a:solidFill>
              <a:srgbClr val="7030A0"/>
            </a:solidFill>
          </a:ln>
        </p:spPr>
        <p:txBody>
          <a:bodyPr>
            <a:normAutofit/>
          </a:bodyPr>
          <a:lstStyle/>
          <a:p>
            <a:r>
              <a:rPr lang="ru-RU" sz="2800" dirty="0"/>
              <a:t>Студенты и преподаватели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C873D1A-B4D6-4B21-95CB-53E46D56ACB6}"/>
              </a:ext>
            </a:extLst>
          </p:cNvPr>
          <p:cNvSpPr txBox="1">
            <a:spLocks/>
          </p:cNvSpPr>
          <p:nvPr/>
        </p:nvSpPr>
        <p:spPr>
          <a:xfrm>
            <a:off x="4619768" y="1751522"/>
            <a:ext cx="2952461" cy="1200400"/>
          </a:xfrm>
          <a:prstGeom prst="rect">
            <a:avLst/>
          </a:prstGeom>
          <a:ln w="28575">
            <a:solidFill>
              <a:srgbClr val="7030A0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Офисные работники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172F2A3-DC4A-4DA6-BBFD-B5E766067BA2}"/>
              </a:ext>
            </a:extLst>
          </p:cNvPr>
          <p:cNvSpPr txBox="1">
            <a:spLocks/>
          </p:cNvSpPr>
          <p:nvPr/>
        </p:nvSpPr>
        <p:spPr>
          <a:xfrm>
            <a:off x="8347021" y="1751522"/>
            <a:ext cx="3484932" cy="1200400"/>
          </a:xfrm>
          <a:prstGeom prst="rect">
            <a:avLst/>
          </a:prstGeom>
          <a:ln w="28575">
            <a:solidFill>
              <a:srgbClr val="7030A0"/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Организаторы мероприятий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AC5D5C9-33FD-4EF6-BC72-8E75A4F901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1" t="1470" r="-251"/>
          <a:stretch/>
        </p:blipFill>
        <p:spPr>
          <a:xfrm>
            <a:off x="-58321" y="3459230"/>
            <a:ext cx="12308640" cy="1911958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94B0C437-2470-498D-9F36-E2074545CE7A}"/>
              </a:ext>
            </a:extLst>
          </p:cNvPr>
          <p:cNvSpPr txBox="1">
            <a:spLocks/>
          </p:cNvSpPr>
          <p:nvPr/>
        </p:nvSpPr>
        <p:spPr>
          <a:xfrm>
            <a:off x="235226" y="3815009"/>
            <a:ext cx="11956774" cy="12004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dirty="0"/>
              <a:t>Люди, в возрасте от 16 до 65 лет, которым необходимо организовывать и управлять событиями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2FB8F0C3-2B70-4B55-AFE1-D346E215ED2F}"/>
              </a:ext>
            </a:extLst>
          </p:cNvPr>
          <p:cNvCxnSpPr>
            <a:stCxn id="3" idx="2"/>
          </p:cNvCxnSpPr>
          <p:nvPr/>
        </p:nvCxnSpPr>
        <p:spPr>
          <a:xfrm flipH="1">
            <a:off x="2102513" y="2951922"/>
            <a:ext cx="1" cy="507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E530466-8878-4A32-96B6-1FD1CDD6DDAC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095999" y="2951922"/>
            <a:ext cx="0" cy="507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645655C-1FE4-47B0-9864-DB4AE0D7BF69}"/>
              </a:ext>
            </a:extLst>
          </p:cNvPr>
          <p:cNvCxnSpPr>
            <a:stCxn id="6" idx="2"/>
          </p:cNvCxnSpPr>
          <p:nvPr/>
        </p:nvCxnSpPr>
        <p:spPr>
          <a:xfrm>
            <a:off x="10089487" y="2951922"/>
            <a:ext cx="0" cy="61622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9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D1CE371-0C0D-4065-8EB4-ADFFA8156766}"/>
              </a:ext>
            </a:extLst>
          </p:cNvPr>
          <p:cNvSpPr/>
          <p:nvPr/>
        </p:nvSpPr>
        <p:spPr>
          <a:xfrm>
            <a:off x="0" y="0"/>
            <a:ext cx="12192000" cy="2663687"/>
          </a:xfrm>
          <a:prstGeom prst="rect">
            <a:avLst/>
          </a:prstGeom>
          <a:solidFill>
            <a:srgbClr val="212121"/>
          </a:solidFill>
          <a:ln>
            <a:solidFill>
              <a:srgbClr val="21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94ED3F13-5F48-4B60-B760-FDDE996CFF74}"/>
              </a:ext>
            </a:extLst>
          </p:cNvPr>
          <p:cNvSpPr/>
          <p:nvPr/>
        </p:nvSpPr>
        <p:spPr>
          <a:xfrm>
            <a:off x="70425" y="1976527"/>
            <a:ext cx="12072623" cy="3957137"/>
          </a:xfrm>
          <a:custGeom>
            <a:avLst/>
            <a:gdLst>
              <a:gd name="connsiteX0" fmla="*/ 4014558 w 12072623"/>
              <a:gd name="connsiteY0" fmla="*/ 259777 h 3957137"/>
              <a:gd name="connsiteX1" fmla="*/ 4561210 w 12072623"/>
              <a:gd name="connsiteY1" fmla="*/ 1360 h 3957137"/>
              <a:gd name="connsiteX2" fmla="*/ 5316584 w 12072623"/>
              <a:gd name="connsiteY2" fmla="*/ 359169 h 3957137"/>
              <a:gd name="connsiteX3" fmla="*/ 5962627 w 12072623"/>
              <a:gd name="connsiteY3" fmla="*/ 100751 h 3957137"/>
              <a:gd name="connsiteX4" fmla="*/ 6618610 w 12072623"/>
              <a:gd name="connsiteY4" fmla="*/ 398925 h 3957137"/>
              <a:gd name="connsiteX5" fmla="*/ 7135445 w 12072623"/>
              <a:gd name="connsiteY5" fmla="*/ 100751 h 3957137"/>
              <a:gd name="connsiteX6" fmla="*/ 7731792 w 12072623"/>
              <a:gd name="connsiteY6" fmla="*/ 379047 h 3957137"/>
              <a:gd name="connsiteX7" fmla="*/ 8497105 w 12072623"/>
              <a:gd name="connsiteY7" fmla="*/ 60995 h 3957137"/>
              <a:gd name="connsiteX8" fmla="*/ 9331992 w 12072623"/>
              <a:gd name="connsiteY8" fmla="*/ 398925 h 3957137"/>
              <a:gd name="connsiteX9" fmla="*/ 10047610 w 12072623"/>
              <a:gd name="connsiteY9" fmla="*/ 80873 h 3957137"/>
              <a:gd name="connsiteX10" fmla="*/ 10783105 w 12072623"/>
              <a:gd name="connsiteY10" fmla="*/ 379047 h 3957137"/>
              <a:gd name="connsiteX11" fmla="*/ 11518601 w 12072623"/>
              <a:gd name="connsiteY11" fmla="*/ 80873 h 3957137"/>
              <a:gd name="connsiteX12" fmla="*/ 12015558 w 12072623"/>
              <a:gd name="connsiteY12" fmla="*/ 408864 h 3957137"/>
              <a:gd name="connsiteX13" fmla="*/ 11747201 w 12072623"/>
              <a:gd name="connsiteY13" fmla="*/ 1273569 h 3957137"/>
              <a:gd name="connsiteX14" fmla="*/ 12015558 w 12072623"/>
              <a:gd name="connsiteY14" fmla="*/ 2009064 h 3957137"/>
              <a:gd name="connsiteX15" fmla="*/ 10425297 w 12072623"/>
              <a:gd name="connsiteY15" fmla="*/ 1919612 h 3957137"/>
              <a:gd name="connsiteX16" fmla="*/ 9918401 w 12072623"/>
              <a:gd name="connsiteY16" fmla="*/ 1631377 h 3957137"/>
              <a:gd name="connsiteX17" fmla="*/ 9351871 w 12072623"/>
              <a:gd name="connsiteY17" fmla="*/ 2138273 h 3957137"/>
              <a:gd name="connsiteX18" fmla="*/ 8755523 w 12072623"/>
              <a:gd name="connsiteY18" fmla="*/ 1641316 h 3957137"/>
              <a:gd name="connsiteX19" fmla="*/ 8338079 w 12072623"/>
              <a:gd name="connsiteY19" fmla="*/ 2168090 h 3957137"/>
              <a:gd name="connsiteX20" fmla="*/ 7751671 w 12072623"/>
              <a:gd name="connsiteY20" fmla="*/ 1681073 h 3957137"/>
              <a:gd name="connsiteX21" fmla="*/ 7314349 w 12072623"/>
              <a:gd name="connsiteY21" fmla="*/ 2108456 h 3957137"/>
              <a:gd name="connsiteX22" fmla="*/ 6668305 w 12072623"/>
              <a:gd name="connsiteY22" fmla="*/ 1720830 h 3957137"/>
              <a:gd name="connsiteX23" fmla="*/ 5883114 w 12072623"/>
              <a:gd name="connsiteY23" fmla="*/ 2088577 h 3957137"/>
              <a:gd name="connsiteX24" fmla="*/ 5535245 w 12072623"/>
              <a:gd name="connsiteY24" fmla="*/ 1661195 h 3957137"/>
              <a:gd name="connsiteX25" fmla="*/ 5187375 w 12072623"/>
              <a:gd name="connsiteY25" fmla="*/ 2118395 h 3957137"/>
              <a:gd name="connsiteX26" fmla="*/ 4531392 w 12072623"/>
              <a:gd name="connsiteY26" fmla="*/ 1661195 h 3957137"/>
              <a:gd name="connsiteX27" fmla="*/ 4084132 w 12072623"/>
              <a:gd name="connsiteY27" fmla="*/ 2108456 h 3957137"/>
              <a:gd name="connsiteX28" fmla="*/ 3557358 w 12072623"/>
              <a:gd name="connsiteY28" fmla="*/ 1671134 h 3957137"/>
              <a:gd name="connsiteX29" fmla="*/ 2692653 w 12072623"/>
              <a:gd name="connsiteY29" fmla="*/ 2078638 h 3957137"/>
              <a:gd name="connsiteX30" fmla="*/ 1768314 w 12072623"/>
              <a:gd name="connsiteY30" fmla="*/ 1621438 h 3957137"/>
              <a:gd name="connsiteX31" fmla="*/ 754523 w 12072623"/>
              <a:gd name="connsiteY31" fmla="*/ 2287360 h 3957137"/>
              <a:gd name="connsiteX32" fmla="*/ 247627 w 12072623"/>
              <a:gd name="connsiteY32" fmla="*/ 1820221 h 3957137"/>
              <a:gd name="connsiteX33" fmla="*/ 28966 w 12072623"/>
              <a:gd name="connsiteY33" fmla="*/ 2506021 h 3957137"/>
              <a:gd name="connsiteX34" fmla="*/ 873792 w 12072623"/>
              <a:gd name="connsiteY34" fmla="*/ 2794256 h 3957137"/>
              <a:gd name="connsiteX35" fmla="*/ 1032818 w 12072623"/>
              <a:gd name="connsiteY35" fmla="*/ 3609264 h 3957137"/>
              <a:gd name="connsiteX36" fmla="*/ 2146001 w 12072623"/>
              <a:gd name="connsiteY36" fmla="*/ 3599325 h 3957137"/>
              <a:gd name="connsiteX37" fmla="*/ 2613140 w 12072623"/>
              <a:gd name="connsiteY37" fmla="*/ 3788169 h 3957137"/>
              <a:gd name="connsiteX38" fmla="*/ 3318818 w 12072623"/>
              <a:gd name="connsiteY38" fmla="*/ 3321030 h 3957137"/>
              <a:gd name="connsiteX39" fmla="*/ 4014558 w 12072623"/>
              <a:gd name="connsiteY39" fmla="*/ 3957134 h 3957137"/>
              <a:gd name="connsiteX40" fmla="*/ 4551271 w 12072623"/>
              <a:gd name="connsiteY40" fmla="*/ 3330969 h 3957137"/>
              <a:gd name="connsiteX41" fmla="*/ 5187375 w 12072623"/>
              <a:gd name="connsiteY41" fmla="*/ 3917377 h 3957137"/>
              <a:gd name="connsiteX42" fmla="*/ 5763845 w 12072623"/>
              <a:gd name="connsiteY42" fmla="*/ 3460177 h 3957137"/>
              <a:gd name="connsiteX43" fmla="*/ 6449645 w 12072623"/>
              <a:gd name="connsiteY43" fmla="*/ 3758351 h 3957137"/>
              <a:gd name="connsiteX44" fmla="*/ 6936662 w 12072623"/>
              <a:gd name="connsiteY44" fmla="*/ 3489995 h 3957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072623" h="3957137">
                <a:moveTo>
                  <a:pt x="4014558" y="259777"/>
                </a:moveTo>
                <a:cubicBezTo>
                  <a:pt x="4179382" y="122286"/>
                  <a:pt x="4344206" y="-15205"/>
                  <a:pt x="4561210" y="1360"/>
                </a:cubicBezTo>
                <a:cubicBezTo>
                  <a:pt x="4778214" y="17925"/>
                  <a:pt x="5083015" y="342604"/>
                  <a:pt x="5316584" y="359169"/>
                </a:cubicBezTo>
                <a:cubicBezTo>
                  <a:pt x="5550153" y="375734"/>
                  <a:pt x="5745623" y="94125"/>
                  <a:pt x="5962627" y="100751"/>
                </a:cubicBezTo>
                <a:cubicBezTo>
                  <a:pt x="6179631" y="107377"/>
                  <a:pt x="6423140" y="398925"/>
                  <a:pt x="6618610" y="398925"/>
                </a:cubicBezTo>
                <a:cubicBezTo>
                  <a:pt x="6814080" y="398925"/>
                  <a:pt x="6949915" y="104064"/>
                  <a:pt x="7135445" y="100751"/>
                </a:cubicBezTo>
                <a:cubicBezTo>
                  <a:pt x="7320975" y="97438"/>
                  <a:pt x="7504849" y="385673"/>
                  <a:pt x="7731792" y="379047"/>
                </a:cubicBezTo>
                <a:cubicBezTo>
                  <a:pt x="7958735" y="372421"/>
                  <a:pt x="8230405" y="57682"/>
                  <a:pt x="8497105" y="60995"/>
                </a:cubicBezTo>
                <a:cubicBezTo>
                  <a:pt x="8763805" y="64308"/>
                  <a:pt x="9073575" y="395612"/>
                  <a:pt x="9331992" y="398925"/>
                </a:cubicBezTo>
                <a:cubicBezTo>
                  <a:pt x="9590409" y="402238"/>
                  <a:pt x="9805758" y="84186"/>
                  <a:pt x="10047610" y="80873"/>
                </a:cubicBezTo>
                <a:cubicBezTo>
                  <a:pt x="10289462" y="77560"/>
                  <a:pt x="10537940" y="379047"/>
                  <a:pt x="10783105" y="379047"/>
                </a:cubicBezTo>
                <a:cubicBezTo>
                  <a:pt x="11028270" y="379047"/>
                  <a:pt x="11313192" y="75904"/>
                  <a:pt x="11518601" y="80873"/>
                </a:cubicBezTo>
                <a:cubicBezTo>
                  <a:pt x="11724010" y="85842"/>
                  <a:pt x="11977458" y="210081"/>
                  <a:pt x="12015558" y="408864"/>
                </a:cubicBezTo>
                <a:cubicBezTo>
                  <a:pt x="12053658" y="607647"/>
                  <a:pt x="11747201" y="1006869"/>
                  <a:pt x="11747201" y="1273569"/>
                </a:cubicBezTo>
                <a:cubicBezTo>
                  <a:pt x="11747201" y="1540269"/>
                  <a:pt x="12235875" y="1901390"/>
                  <a:pt x="12015558" y="2009064"/>
                </a:cubicBezTo>
                <a:cubicBezTo>
                  <a:pt x="11795241" y="2116738"/>
                  <a:pt x="10774823" y="1982560"/>
                  <a:pt x="10425297" y="1919612"/>
                </a:cubicBezTo>
                <a:cubicBezTo>
                  <a:pt x="10075771" y="1856664"/>
                  <a:pt x="10097305" y="1594934"/>
                  <a:pt x="9918401" y="1631377"/>
                </a:cubicBezTo>
                <a:cubicBezTo>
                  <a:pt x="9739497" y="1667821"/>
                  <a:pt x="9545684" y="2136617"/>
                  <a:pt x="9351871" y="2138273"/>
                </a:cubicBezTo>
                <a:cubicBezTo>
                  <a:pt x="9158058" y="2139930"/>
                  <a:pt x="8924488" y="1636346"/>
                  <a:pt x="8755523" y="1641316"/>
                </a:cubicBezTo>
                <a:cubicBezTo>
                  <a:pt x="8586558" y="1646286"/>
                  <a:pt x="8505388" y="2161464"/>
                  <a:pt x="8338079" y="2168090"/>
                </a:cubicBezTo>
                <a:cubicBezTo>
                  <a:pt x="8170770" y="2174716"/>
                  <a:pt x="7922293" y="1691012"/>
                  <a:pt x="7751671" y="1681073"/>
                </a:cubicBezTo>
                <a:cubicBezTo>
                  <a:pt x="7581049" y="1671134"/>
                  <a:pt x="7494910" y="2101830"/>
                  <a:pt x="7314349" y="2108456"/>
                </a:cubicBezTo>
                <a:cubicBezTo>
                  <a:pt x="7133788" y="2115082"/>
                  <a:pt x="6906844" y="1724143"/>
                  <a:pt x="6668305" y="1720830"/>
                </a:cubicBezTo>
                <a:cubicBezTo>
                  <a:pt x="6429766" y="1717517"/>
                  <a:pt x="6071957" y="2098516"/>
                  <a:pt x="5883114" y="2088577"/>
                </a:cubicBezTo>
                <a:cubicBezTo>
                  <a:pt x="5694271" y="2078638"/>
                  <a:pt x="5651201" y="1656225"/>
                  <a:pt x="5535245" y="1661195"/>
                </a:cubicBezTo>
                <a:cubicBezTo>
                  <a:pt x="5419289" y="1666165"/>
                  <a:pt x="5354684" y="2118395"/>
                  <a:pt x="5187375" y="2118395"/>
                </a:cubicBezTo>
                <a:cubicBezTo>
                  <a:pt x="5020066" y="2118395"/>
                  <a:pt x="4715266" y="1662852"/>
                  <a:pt x="4531392" y="1661195"/>
                </a:cubicBezTo>
                <a:cubicBezTo>
                  <a:pt x="4347518" y="1659539"/>
                  <a:pt x="4246471" y="2106800"/>
                  <a:pt x="4084132" y="2108456"/>
                </a:cubicBezTo>
                <a:cubicBezTo>
                  <a:pt x="3921793" y="2110113"/>
                  <a:pt x="3789271" y="1676104"/>
                  <a:pt x="3557358" y="1671134"/>
                </a:cubicBezTo>
                <a:cubicBezTo>
                  <a:pt x="3325445" y="1666164"/>
                  <a:pt x="2990827" y="2086921"/>
                  <a:pt x="2692653" y="2078638"/>
                </a:cubicBezTo>
                <a:cubicBezTo>
                  <a:pt x="2394479" y="2070355"/>
                  <a:pt x="2091336" y="1586651"/>
                  <a:pt x="1768314" y="1621438"/>
                </a:cubicBezTo>
                <a:cubicBezTo>
                  <a:pt x="1445292" y="1656225"/>
                  <a:pt x="1007971" y="2254229"/>
                  <a:pt x="754523" y="2287360"/>
                </a:cubicBezTo>
                <a:cubicBezTo>
                  <a:pt x="501075" y="2320491"/>
                  <a:pt x="368553" y="1783778"/>
                  <a:pt x="247627" y="1820221"/>
                </a:cubicBezTo>
                <a:cubicBezTo>
                  <a:pt x="126701" y="1856664"/>
                  <a:pt x="-75395" y="2343682"/>
                  <a:pt x="28966" y="2506021"/>
                </a:cubicBezTo>
                <a:cubicBezTo>
                  <a:pt x="133327" y="2668360"/>
                  <a:pt x="706483" y="2610382"/>
                  <a:pt x="873792" y="2794256"/>
                </a:cubicBezTo>
                <a:cubicBezTo>
                  <a:pt x="1041101" y="2978130"/>
                  <a:pt x="820783" y="3475086"/>
                  <a:pt x="1032818" y="3609264"/>
                </a:cubicBezTo>
                <a:cubicBezTo>
                  <a:pt x="1244853" y="3743442"/>
                  <a:pt x="1882614" y="3569508"/>
                  <a:pt x="2146001" y="3599325"/>
                </a:cubicBezTo>
                <a:cubicBezTo>
                  <a:pt x="2409388" y="3629143"/>
                  <a:pt x="2417670" y="3834552"/>
                  <a:pt x="2613140" y="3788169"/>
                </a:cubicBezTo>
                <a:cubicBezTo>
                  <a:pt x="2808609" y="3741787"/>
                  <a:pt x="3085248" y="3292869"/>
                  <a:pt x="3318818" y="3321030"/>
                </a:cubicBezTo>
                <a:cubicBezTo>
                  <a:pt x="3552388" y="3349191"/>
                  <a:pt x="3809149" y="3955478"/>
                  <a:pt x="4014558" y="3957134"/>
                </a:cubicBezTo>
                <a:cubicBezTo>
                  <a:pt x="4219967" y="3958790"/>
                  <a:pt x="4355802" y="3337595"/>
                  <a:pt x="4551271" y="3330969"/>
                </a:cubicBezTo>
                <a:cubicBezTo>
                  <a:pt x="4746740" y="3324343"/>
                  <a:pt x="4985279" y="3895842"/>
                  <a:pt x="5187375" y="3917377"/>
                </a:cubicBezTo>
                <a:cubicBezTo>
                  <a:pt x="5389471" y="3938912"/>
                  <a:pt x="5553467" y="3486681"/>
                  <a:pt x="5763845" y="3460177"/>
                </a:cubicBezTo>
                <a:cubicBezTo>
                  <a:pt x="5974223" y="3433673"/>
                  <a:pt x="6254176" y="3753381"/>
                  <a:pt x="6449645" y="3758351"/>
                </a:cubicBezTo>
                <a:cubicBezTo>
                  <a:pt x="6645114" y="3763321"/>
                  <a:pt x="6628549" y="3509873"/>
                  <a:pt x="6936662" y="3489995"/>
                </a:cubicBez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AC1A7-DC16-44AB-8AC2-806A32496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Roadmap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FEDB89-1A19-4F4B-BBE8-2ADB86D19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597" y="1801719"/>
            <a:ext cx="2840352" cy="912165"/>
          </a:xfrm>
          <a:solidFill>
            <a:schemeClr val="accent1">
              <a:lumMod val="50000"/>
            </a:schemeClr>
          </a:solidFill>
          <a:ln w="28575">
            <a:noFill/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Анализ требований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4C4C4E28-6B4C-4F07-A12D-85BEF6E7F189}"/>
              </a:ext>
            </a:extLst>
          </p:cNvPr>
          <p:cNvSpPr txBox="1">
            <a:spLocks/>
          </p:cNvSpPr>
          <p:nvPr/>
        </p:nvSpPr>
        <p:spPr>
          <a:xfrm>
            <a:off x="9061353" y="1801717"/>
            <a:ext cx="2840352" cy="91216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ru-RU" sz="2000" dirty="0"/>
              <a:t>Проектирование БД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E237A920-C1B7-4E38-BC4F-774078BA393D}"/>
              </a:ext>
            </a:extLst>
          </p:cNvPr>
          <p:cNvSpPr txBox="1">
            <a:spLocks/>
          </p:cNvSpPr>
          <p:nvPr/>
        </p:nvSpPr>
        <p:spPr>
          <a:xfrm>
            <a:off x="5237475" y="1801718"/>
            <a:ext cx="2840352" cy="91216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8575"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ru-RU" sz="2000" dirty="0"/>
              <a:t>Разработка архитектуры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BB36FA9-D4D7-4681-8E88-4FB924956BC3}"/>
              </a:ext>
            </a:extLst>
          </p:cNvPr>
          <p:cNvSpPr txBox="1">
            <a:spLocks/>
          </p:cNvSpPr>
          <p:nvPr/>
        </p:nvSpPr>
        <p:spPr>
          <a:xfrm>
            <a:off x="4382615" y="3433756"/>
            <a:ext cx="2840352" cy="9121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ru-RU" sz="2000" dirty="0"/>
              <a:t>Создание прототипа интерфейса 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EB1B537C-D830-4A3C-9F76-0B030C58D2BB}"/>
              </a:ext>
            </a:extLst>
          </p:cNvPr>
          <p:cNvSpPr txBox="1">
            <a:spLocks/>
          </p:cNvSpPr>
          <p:nvPr/>
        </p:nvSpPr>
        <p:spPr>
          <a:xfrm>
            <a:off x="570916" y="3433756"/>
            <a:ext cx="2840352" cy="9121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ru-RU" sz="2000" dirty="0"/>
              <a:t>Разработка основных функций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9B9FC360-0880-4430-9C31-259670CB2A22}"/>
              </a:ext>
            </a:extLst>
          </p:cNvPr>
          <p:cNvSpPr txBox="1">
            <a:spLocks/>
          </p:cNvSpPr>
          <p:nvPr/>
        </p:nvSpPr>
        <p:spPr>
          <a:xfrm>
            <a:off x="8015410" y="3407177"/>
            <a:ext cx="2840352" cy="9121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ru-RU" sz="2000" dirty="0"/>
              <a:t>Разработка дизайна</a:t>
            </a:r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7DC71869-AA33-4381-897E-AE77FCC68865}"/>
              </a:ext>
            </a:extLst>
          </p:cNvPr>
          <p:cNvSpPr txBox="1">
            <a:spLocks/>
          </p:cNvSpPr>
          <p:nvPr/>
        </p:nvSpPr>
        <p:spPr>
          <a:xfrm>
            <a:off x="2597381" y="5115990"/>
            <a:ext cx="2840352" cy="912165"/>
          </a:xfrm>
          <a:prstGeom prst="rect">
            <a:avLst/>
          </a:prstGeom>
          <a:solidFill>
            <a:srgbClr val="7030A0"/>
          </a:solidFill>
          <a:ln w="28575"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ru-RU" sz="2000" dirty="0"/>
              <a:t>Тестирование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707EF1FA-E66E-424A-BCB5-20F6E739F1D7}"/>
              </a:ext>
            </a:extLst>
          </p:cNvPr>
          <p:cNvSpPr txBox="1">
            <a:spLocks/>
          </p:cNvSpPr>
          <p:nvPr/>
        </p:nvSpPr>
        <p:spPr>
          <a:xfrm>
            <a:off x="6754269" y="5115990"/>
            <a:ext cx="2840352" cy="912165"/>
          </a:xfrm>
          <a:prstGeom prst="rect">
            <a:avLst/>
          </a:prstGeom>
          <a:solidFill>
            <a:srgbClr val="7030A0"/>
          </a:solidFill>
          <a:ln w="28575"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charset="2"/>
              <a:buNone/>
            </a:pPr>
            <a:r>
              <a:rPr lang="ru-RU" sz="2000" dirty="0"/>
              <a:t>Презентация и защита проекта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C5F24-A9FC-4F6E-B480-8E49816CCA85}"/>
              </a:ext>
            </a:extLst>
          </p:cNvPr>
          <p:cNvSpPr txBox="1"/>
          <p:nvPr/>
        </p:nvSpPr>
        <p:spPr>
          <a:xfrm>
            <a:off x="1721618" y="1512416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21.02 – 28.02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E549BA-4017-44F8-B48E-C737FBA60583}"/>
              </a:ext>
            </a:extLst>
          </p:cNvPr>
          <p:cNvSpPr txBox="1"/>
          <p:nvPr/>
        </p:nvSpPr>
        <p:spPr>
          <a:xfrm>
            <a:off x="5509681" y="1474172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28.02 – 07.03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E8E29-EFF1-4D3E-B391-75D34280DFD3}"/>
              </a:ext>
            </a:extLst>
          </p:cNvPr>
          <p:cNvSpPr txBox="1"/>
          <p:nvPr/>
        </p:nvSpPr>
        <p:spPr>
          <a:xfrm>
            <a:off x="9375958" y="1463236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07.03 – 14.03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395248-92E3-43C2-BA15-9B8643263C17}"/>
              </a:ext>
            </a:extLst>
          </p:cNvPr>
          <p:cNvSpPr txBox="1"/>
          <p:nvPr/>
        </p:nvSpPr>
        <p:spPr>
          <a:xfrm>
            <a:off x="8287616" y="3074536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14.03 – 21.03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DC38E5-1994-4E46-A3F2-A2C8C369D6DE}"/>
              </a:ext>
            </a:extLst>
          </p:cNvPr>
          <p:cNvSpPr txBox="1"/>
          <p:nvPr/>
        </p:nvSpPr>
        <p:spPr>
          <a:xfrm>
            <a:off x="4723339" y="3097963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21.03 – 04.04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9454D6-2CF2-413E-A9D5-0FB10E4A696D}"/>
              </a:ext>
            </a:extLst>
          </p:cNvPr>
          <p:cNvSpPr txBox="1"/>
          <p:nvPr/>
        </p:nvSpPr>
        <p:spPr>
          <a:xfrm>
            <a:off x="861763" y="3110875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04.04 – 25.04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624AE5-DF02-4FDE-9DCF-37D8BA2C2848}"/>
              </a:ext>
            </a:extLst>
          </p:cNvPr>
          <p:cNvSpPr txBox="1"/>
          <p:nvPr/>
        </p:nvSpPr>
        <p:spPr>
          <a:xfrm>
            <a:off x="2941536" y="4770460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25.04 – 02.05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A5BEBA-77AC-457D-A098-43C9BE7D8479}"/>
              </a:ext>
            </a:extLst>
          </p:cNvPr>
          <p:cNvSpPr txBox="1"/>
          <p:nvPr/>
        </p:nvSpPr>
        <p:spPr>
          <a:xfrm>
            <a:off x="7080019" y="4770460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05.05</a:t>
            </a:r>
          </a:p>
        </p:txBody>
      </p:sp>
    </p:spTree>
    <p:extLst>
      <p:ext uri="{BB962C8B-B14F-4D97-AF65-F5344CB8AC3E}">
        <p14:creationId xmlns:p14="http://schemas.microsoft.com/office/powerpoint/2010/main" val="217839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8CE1E-E490-41DC-B07D-D2A3C9A7E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400" y="467066"/>
            <a:ext cx="10571998" cy="970450"/>
          </a:xfrm>
        </p:spPr>
        <p:txBody>
          <a:bodyPr/>
          <a:lstStyle/>
          <a:p>
            <a:r>
              <a:rPr lang="ru-RU" sz="5400" dirty="0"/>
              <a:t>Работа 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A43E6-D1EF-408C-BC56-A1321C7E9562}"/>
              </a:ext>
            </a:extLst>
          </p:cNvPr>
          <p:cNvSpPr txBox="1"/>
          <p:nvPr/>
        </p:nvSpPr>
        <p:spPr>
          <a:xfrm>
            <a:off x="969067" y="2788567"/>
            <a:ext cx="2683564" cy="5386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sz="500" dirty="0"/>
          </a:p>
          <a:p>
            <a:pPr algn="ctr"/>
            <a:r>
              <a:rPr lang="ru-RU" dirty="0"/>
              <a:t>Создать событие</a:t>
            </a:r>
          </a:p>
          <a:p>
            <a:pPr algn="ctr"/>
            <a:endParaRPr lang="ru-RU"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53E75-33AD-4984-BABD-ECF86F4CF0D3}"/>
              </a:ext>
            </a:extLst>
          </p:cNvPr>
          <p:cNvSpPr txBox="1"/>
          <p:nvPr/>
        </p:nvSpPr>
        <p:spPr>
          <a:xfrm>
            <a:off x="969067" y="3480420"/>
            <a:ext cx="268356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Поделиться ссылкой на событие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AD6630-5080-4E31-B346-7B68E06497A9}"/>
              </a:ext>
            </a:extLst>
          </p:cNvPr>
          <p:cNvSpPr txBox="1"/>
          <p:nvPr/>
        </p:nvSpPr>
        <p:spPr>
          <a:xfrm>
            <a:off x="969067" y="4279995"/>
            <a:ext cx="268356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Отслеживать участников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BED0C-B686-461D-B402-C22356A7C443}"/>
              </a:ext>
            </a:extLst>
          </p:cNvPr>
          <p:cNvSpPr txBox="1"/>
          <p:nvPr/>
        </p:nvSpPr>
        <p:spPr>
          <a:xfrm>
            <a:off x="969067" y="5756034"/>
            <a:ext cx="268356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Подтверждать участие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2D12FD-B5BE-4CFB-BAFB-FAE8796760AD}"/>
              </a:ext>
            </a:extLst>
          </p:cNvPr>
          <p:cNvSpPr txBox="1"/>
          <p:nvPr/>
        </p:nvSpPr>
        <p:spPr>
          <a:xfrm>
            <a:off x="4883428" y="5786974"/>
            <a:ext cx="268356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Ожидать подтверждение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008255-9937-4C3A-844C-68A844CF2953}"/>
              </a:ext>
            </a:extLst>
          </p:cNvPr>
          <p:cNvSpPr txBox="1"/>
          <p:nvPr/>
        </p:nvSpPr>
        <p:spPr>
          <a:xfrm>
            <a:off x="4883428" y="2805278"/>
            <a:ext cx="268356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Присоединиться к событию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09800-F1D1-43F5-9258-C461B27C56C0}"/>
              </a:ext>
            </a:extLst>
          </p:cNvPr>
          <p:cNvSpPr txBox="1"/>
          <p:nvPr/>
        </p:nvSpPr>
        <p:spPr>
          <a:xfrm>
            <a:off x="4883428" y="5087178"/>
            <a:ext cx="2683564" cy="5386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sz="500" dirty="0"/>
          </a:p>
          <a:p>
            <a:pPr algn="ctr"/>
            <a:r>
              <a:rPr lang="ru-RU" dirty="0"/>
              <a:t>Отметить участие</a:t>
            </a:r>
          </a:p>
          <a:p>
            <a:pPr algn="ctr"/>
            <a:endParaRPr lang="ru-RU" sz="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816FD-15A8-42AA-BD3B-D6FCD80113A2}"/>
              </a:ext>
            </a:extLst>
          </p:cNvPr>
          <p:cNvSpPr txBox="1"/>
          <p:nvPr/>
        </p:nvSpPr>
        <p:spPr>
          <a:xfrm>
            <a:off x="969067" y="5079570"/>
            <a:ext cx="2683564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sz="500" dirty="0"/>
          </a:p>
          <a:p>
            <a:pPr algn="ctr"/>
            <a:r>
              <a:rPr lang="ru-RU" dirty="0"/>
              <a:t>Внести изменения</a:t>
            </a:r>
          </a:p>
          <a:p>
            <a:pPr algn="ctr"/>
            <a:endParaRPr lang="ru-RU" sz="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66A351-791B-4054-9DD6-86EAE2D6814D}"/>
              </a:ext>
            </a:extLst>
          </p:cNvPr>
          <p:cNvSpPr txBox="1"/>
          <p:nvPr/>
        </p:nvSpPr>
        <p:spPr>
          <a:xfrm>
            <a:off x="4883428" y="3562766"/>
            <a:ext cx="268356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Отслеживать изменения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35A791-0643-49A9-84B1-20FFE0175A24}"/>
              </a:ext>
            </a:extLst>
          </p:cNvPr>
          <p:cNvSpPr txBox="1"/>
          <p:nvPr/>
        </p:nvSpPr>
        <p:spPr>
          <a:xfrm>
            <a:off x="8539371" y="4157890"/>
            <a:ext cx="268356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Получить напоминание</a:t>
            </a:r>
            <a:endParaRPr lang="ru-RU" sz="5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D311A1-5AB3-4420-959E-826DF5880287}"/>
              </a:ext>
            </a:extLst>
          </p:cNvPr>
          <p:cNvSpPr txBox="1"/>
          <p:nvPr/>
        </p:nvSpPr>
        <p:spPr>
          <a:xfrm>
            <a:off x="8539371" y="2789573"/>
            <a:ext cx="2683564" cy="53860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sz="500" dirty="0"/>
          </a:p>
          <a:p>
            <a:pPr algn="ctr"/>
            <a:r>
              <a:rPr lang="ru-RU" dirty="0"/>
              <a:t>Создать событие</a:t>
            </a:r>
          </a:p>
          <a:p>
            <a:pPr algn="ctr"/>
            <a:endParaRPr lang="ru-RU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FC5D36-C59C-4A1E-B237-AEE134247D67}"/>
              </a:ext>
            </a:extLst>
          </p:cNvPr>
          <p:cNvSpPr txBox="1"/>
          <p:nvPr/>
        </p:nvSpPr>
        <p:spPr>
          <a:xfrm>
            <a:off x="8539371" y="3481426"/>
            <a:ext cx="2683564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sz="500" dirty="0"/>
          </a:p>
          <a:p>
            <a:pPr algn="ctr"/>
            <a:r>
              <a:rPr lang="ru-RU" dirty="0"/>
              <a:t>Внести изменения</a:t>
            </a:r>
          </a:p>
          <a:p>
            <a:pPr algn="ctr"/>
            <a:endParaRPr lang="ru-RU" sz="5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0694AE-CA18-444A-80E0-4586A68A7C71}"/>
              </a:ext>
            </a:extLst>
          </p:cNvPr>
          <p:cNvSpPr txBox="1"/>
          <p:nvPr/>
        </p:nvSpPr>
        <p:spPr>
          <a:xfrm>
            <a:off x="4883428" y="4329690"/>
            <a:ext cx="268356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Получить напоминание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24B327-EC48-4FA5-B982-EC92A0437EAD}"/>
              </a:ext>
            </a:extLst>
          </p:cNvPr>
          <p:cNvSpPr txBox="1"/>
          <p:nvPr/>
        </p:nvSpPr>
        <p:spPr>
          <a:xfrm>
            <a:off x="969067" y="2225482"/>
            <a:ext cx="26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организатор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55D094-D6C0-4016-B6A6-1E7D19131963}"/>
              </a:ext>
            </a:extLst>
          </p:cNvPr>
          <p:cNvSpPr txBox="1"/>
          <p:nvPr/>
        </p:nvSpPr>
        <p:spPr>
          <a:xfrm>
            <a:off x="4883428" y="2223020"/>
            <a:ext cx="26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участник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AF22D5-B55A-4689-AA82-E3C9678A87CD}"/>
              </a:ext>
            </a:extLst>
          </p:cNvPr>
          <p:cNvSpPr txBox="1"/>
          <p:nvPr/>
        </p:nvSpPr>
        <p:spPr>
          <a:xfrm>
            <a:off x="8539371" y="2212616"/>
            <a:ext cx="268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пользователь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B5773F-E5B5-4AD7-B03B-4FFA55A6BE05}"/>
              </a:ext>
            </a:extLst>
          </p:cNvPr>
          <p:cNvSpPr txBox="1"/>
          <p:nvPr/>
        </p:nvSpPr>
        <p:spPr>
          <a:xfrm>
            <a:off x="8539371" y="4926326"/>
            <a:ext cx="268356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Запросить статистику</a:t>
            </a:r>
          </a:p>
        </p:txBody>
      </p:sp>
    </p:spTree>
    <p:extLst>
      <p:ext uri="{BB962C8B-B14F-4D97-AF65-F5344CB8AC3E}">
        <p14:creationId xmlns:p14="http://schemas.microsoft.com/office/powerpoint/2010/main" val="1985575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177A9-3207-4040-81B9-6199714C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Структура хранения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8EE361-3883-47CE-995B-D5B566B5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019" y="2549529"/>
            <a:ext cx="2858765" cy="2798555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User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Логин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Пароль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Фамилия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Имя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Дата рождения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Почта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Фото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844272F-BBD5-49D3-8027-FECFB497F49F}"/>
              </a:ext>
            </a:extLst>
          </p:cNvPr>
          <p:cNvSpPr txBox="1">
            <a:spLocks/>
          </p:cNvSpPr>
          <p:nvPr/>
        </p:nvSpPr>
        <p:spPr>
          <a:xfrm>
            <a:off x="8083674" y="2556847"/>
            <a:ext cx="3210340" cy="291713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800" b="1" dirty="0"/>
              <a:t>Event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 </a:t>
            </a:r>
            <a:r>
              <a:rPr lang="ru-RU" dirty="0"/>
              <a:t>создателя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Дата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Время начала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Время конца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Локация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Напоминание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Ссылка приглашение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2DA57220-0A59-4419-BA3E-203C52D36512}"/>
              </a:ext>
            </a:extLst>
          </p:cNvPr>
          <p:cNvSpPr txBox="1">
            <a:spLocks/>
          </p:cNvSpPr>
          <p:nvPr/>
        </p:nvSpPr>
        <p:spPr>
          <a:xfrm>
            <a:off x="4426028" y="2556847"/>
            <a:ext cx="2988366" cy="146105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800" b="1" dirty="0"/>
              <a:t>Member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</a:t>
            </a:r>
            <a:r>
              <a:rPr lang="ru-RU" dirty="0"/>
              <a:t> события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 </a:t>
            </a:r>
            <a:r>
              <a:rPr lang="ru-RU" dirty="0"/>
              <a:t>создателя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ID </a:t>
            </a:r>
            <a:r>
              <a:rPr lang="ru-RU" dirty="0"/>
              <a:t>участника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ru-RU" dirty="0"/>
              <a:t>Время приглашения</a:t>
            </a:r>
            <a:endParaRPr lang="en-US" dirty="0"/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2A16206-3642-4240-A29C-F6F54202C8FA}"/>
              </a:ext>
            </a:extLst>
          </p:cNvPr>
          <p:cNvCxnSpPr>
            <a:cxnSpLocks/>
          </p:cNvCxnSpPr>
          <p:nvPr/>
        </p:nvCxnSpPr>
        <p:spPr>
          <a:xfrm>
            <a:off x="925950" y="3365925"/>
            <a:ext cx="283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ACC5F78-C3C3-469A-8EF8-2E0D52CADA1B}"/>
              </a:ext>
            </a:extLst>
          </p:cNvPr>
          <p:cNvCxnSpPr>
            <a:cxnSpLocks/>
          </p:cNvCxnSpPr>
          <p:nvPr/>
        </p:nvCxnSpPr>
        <p:spPr>
          <a:xfrm>
            <a:off x="925949" y="3697229"/>
            <a:ext cx="283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0E806EF-4E70-4809-9ECD-3FFA64C1BC79}"/>
              </a:ext>
            </a:extLst>
          </p:cNvPr>
          <p:cNvCxnSpPr>
            <a:cxnSpLocks/>
          </p:cNvCxnSpPr>
          <p:nvPr/>
        </p:nvCxnSpPr>
        <p:spPr>
          <a:xfrm>
            <a:off x="897986" y="3968898"/>
            <a:ext cx="283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69881CC3-0A2C-428C-856E-8145230ABD65}"/>
              </a:ext>
            </a:extLst>
          </p:cNvPr>
          <p:cNvCxnSpPr>
            <a:cxnSpLocks/>
          </p:cNvCxnSpPr>
          <p:nvPr/>
        </p:nvCxnSpPr>
        <p:spPr>
          <a:xfrm>
            <a:off x="897986" y="4240567"/>
            <a:ext cx="283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573473A-DC46-41DF-8095-EE3713E04961}"/>
              </a:ext>
            </a:extLst>
          </p:cNvPr>
          <p:cNvCxnSpPr>
            <a:cxnSpLocks/>
          </p:cNvCxnSpPr>
          <p:nvPr/>
        </p:nvCxnSpPr>
        <p:spPr>
          <a:xfrm>
            <a:off x="925949" y="4512237"/>
            <a:ext cx="283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473EA71-5784-42EF-A2B6-CA9B5CA31662}"/>
              </a:ext>
            </a:extLst>
          </p:cNvPr>
          <p:cNvCxnSpPr>
            <a:cxnSpLocks/>
          </p:cNvCxnSpPr>
          <p:nvPr/>
        </p:nvCxnSpPr>
        <p:spPr>
          <a:xfrm>
            <a:off x="925949" y="4763065"/>
            <a:ext cx="283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0B796C2-1A4D-4A61-BFD9-E3F0F5C18E65}"/>
              </a:ext>
            </a:extLst>
          </p:cNvPr>
          <p:cNvCxnSpPr>
            <a:cxnSpLocks/>
          </p:cNvCxnSpPr>
          <p:nvPr/>
        </p:nvCxnSpPr>
        <p:spPr>
          <a:xfrm>
            <a:off x="897986" y="5054613"/>
            <a:ext cx="28308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44989EC3-40B0-4E4D-B135-D9B8C9078828}"/>
              </a:ext>
            </a:extLst>
          </p:cNvPr>
          <p:cNvCxnSpPr>
            <a:cxnSpLocks/>
          </p:cNvCxnSpPr>
          <p:nvPr/>
        </p:nvCxnSpPr>
        <p:spPr>
          <a:xfrm>
            <a:off x="8083674" y="3175694"/>
            <a:ext cx="321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C6F52E9-3D4B-451F-B3F6-A028F90DEEB3}"/>
              </a:ext>
            </a:extLst>
          </p:cNvPr>
          <p:cNvCxnSpPr>
            <a:cxnSpLocks/>
          </p:cNvCxnSpPr>
          <p:nvPr/>
        </p:nvCxnSpPr>
        <p:spPr>
          <a:xfrm>
            <a:off x="8083674" y="3427485"/>
            <a:ext cx="321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C9601B9B-8613-48C1-A9E3-C84D24B137E4}"/>
              </a:ext>
            </a:extLst>
          </p:cNvPr>
          <p:cNvCxnSpPr>
            <a:cxnSpLocks/>
          </p:cNvCxnSpPr>
          <p:nvPr/>
        </p:nvCxnSpPr>
        <p:spPr>
          <a:xfrm>
            <a:off x="8083674" y="3728972"/>
            <a:ext cx="321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378B9C3-4E0C-469B-80AB-4706AF014CD9}"/>
              </a:ext>
            </a:extLst>
          </p:cNvPr>
          <p:cNvCxnSpPr>
            <a:cxnSpLocks/>
          </p:cNvCxnSpPr>
          <p:nvPr/>
        </p:nvCxnSpPr>
        <p:spPr>
          <a:xfrm>
            <a:off x="8083674" y="4007270"/>
            <a:ext cx="321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66CDECA-3DD5-4690-ABE1-7C572B4E06E3}"/>
              </a:ext>
            </a:extLst>
          </p:cNvPr>
          <p:cNvCxnSpPr>
            <a:cxnSpLocks/>
          </p:cNvCxnSpPr>
          <p:nvPr/>
        </p:nvCxnSpPr>
        <p:spPr>
          <a:xfrm>
            <a:off x="8096928" y="4278938"/>
            <a:ext cx="321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A14B546-CD1F-48C3-8038-FF178449F5AD}"/>
              </a:ext>
            </a:extLst>
          </p:cNvPr>
          <p:cNvCxnSpPr>
            <a:cxnSpLocks/>
          </p:cNvCxnSpPr>
          <p:nvPr/>
        </p:nvCxnSpPr>
        <p:spPr>
          <a:xfrm>
            <a:off x="8090304" y="4570484"/>
            <a:ext cx="321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DD5DFE4D-C03E-43F0-BF89-7E453E6E662B}"/>
              </a:ext>
            </a:extLst>
          </p:cNvPr>
          <p:cNvCxnSpPr>
            <a:cxnSpLocks/>
          </p:cNvCxnSpPr>
          <p:nvPr/>
        </p:nvCxnSpPr>
        <p:spPr>
          <a:xfrm>
            <a:off x="8093619" y="4832213"/>
            <a:ext cx="321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16F73F31-75D8-49B9-B974-0C46CB966FDA}"/>
              </a:ext>
            </a:extLst>
          </p:cNvPr>
          <p:cNvCxnSpPr>
            <a:cxnSpLocks/>
          </p:cNvCxnSpPr>
          <p:nvPr/>
        </p:nvCxnSpPr>
        <p:spPr>
          <a:xfrm>
            <a:off x="8077056" y="5103881"/>
            <a:ext cx="3210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F16B51E5-BF25-466C-938D-D97D82BC3079}"/>
              </a:ext>
            </a:extLst>
          </p:cNvPr>
          <p:cNvCxnSpPr>
            <a:cxnSpLocks/>
          </p:cNvCxnSpPr>
          <p:nvPr/>
        </p:nvCxnSpPr>
        <p:spPr>
          <a:xfrm>
            <a:off x="4439282" y="2985883"/>
            <a:ext cx="2975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36D2D95A-4B8A-4729-8B48-702710CD822E}"/>
              </a:ext>
            </a:extLst>
          </p:cNvPr>
          <p:cNvCxnSpPr>
            <a:cxnSpLocks/>
          </p:cNvCxnSpPr>
          <p:nvPr/>
        </p:nvCxnSpPr>
        <p:spPr>
          <a:xfrm>
            <a:off x="4442597" y="3267490"/>
            <a:ext cx="2975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10B010F-AE51-493F-9959-7124E0D55F2B}"/>
              </a:ext>
            </a:extLst>
          </p:cNvPr>
          <p:cNvCxnSpPr>
            <a:cxnSpLocks/>
          </p:cNvCxnSpPr>
          <p:nvPr/>
        </p:nvCxnSpPr>
        <p:spPr>
          <a:xfrm>
            <a:off x="4435973" y="3509341"/>
            <a:ext cx="2975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C1EB7CB6-D793-4908-AAB5-3C03295C3F2E}"/>
              </a:ext>
            </a:extLst>
          </p:cNvPr>
          <p:cNvCxnSpPr>
            <a:cxnSpLocks/>
          </p:cNvCxnSpPr>
          <p:nvPr/>
        </p:nvCxnSpPr>
        <p:spPr>
          <a:xfrm>
            <a:off x="4429349" y="3731314"/>
            <a:ext cx="2975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25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D8DEE-9B55-4C97-9C7D-7633BE2D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5400" dirty="0"/>
              <a:t>Ожидаемые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91C7DF-11C6-463A-9F7D-930BE965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843" y="2214101"/>
            <a:ext cx="10554574" cy="2429798"/>
          </a:xfrm>
        </p:spPr>
        <p:txBody>
          <a:bodyPr>
            <a:normAutofit/>
          </a:bodyPr>
          <a:lstStyle/>
          <a:p>
            <a:r>
              <a:rPr lang="ru-RU" sz="3200" dirty="0"/>
              <a:t> Удобное и функциональное приложение</a:t>
            </a:r>
          </a:p>
          <a:p>
            <a:r>
              <a:rPr lang="ru-RU" sz="3200" dirty="0"/>
              <a:t> Положительные отзывы от целевой аудитории</a:t>
            </a:r>
          </a:p>
          <a:p>
            <a:r>
              <a:rPr lang="ru-RU" sz="3200" dirty="0"/>
              <a:t> Отслеживание участия в мероприятиях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2BC491FF-CE3D-4E5F-9903-57E40DEE9883}"/>
              </a:ext>
            </a:extLst>
          </p:cNvPr>
          <p:cNvSpPr txBox="1">
            <a:spLocks/>
          </p:cNvSpPr>
          <p:nvPr/>
        </p:nvSpPr>
        <p:spPr>
          <a:xfrm>
            <a:off x="361512" y="4207565"/>
            <a:ext cx="10554574" cy="24297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44980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TM03457503[[fn=Цитаты]]</Template>
  <TotalTime>168</TotalTime>
  <Words>269</Words>
  <Application>Microsoft Office PowerPoint</Application>
  <PresentationFormat>Широкоэкранный</PresentationFormat>
  <Paragraphs>105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Цитаты</vt:lpstr>
      <vt:lpstr>Event-planner</vt:lpstr>
      <vt:lpstr>Введение</vt:lpstr>
      <vt:lpstr>Курсовой проект</vt:lpstr>
      <vt:lpstr>Задачи приложения</vt:lpstr>
      <vt:lpstr>Целевая аудитория</vt:lpstr>
      <vt:lpstr>Roadmap</vt:lpstr>
      <vt:lpstr>Работа приложения</vt:lpstr>
      <vt:lpstr>Структура хранения данных</vt:lpstr>
      <vt:lpstr>Ожидаемые результаты</vt:lpstr>
      <vt:lpstr>Аналоги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Event-planner</dc:title>
  <dc:creator>Яна Стрелецкая</dc:creator>
  <cp:lastModifiedBy>Яна Стрелецкая</cp:lastModifiedBy>
  <cp:revision>17</cp:revision>
  <dcterms:created xsi:type="dcterms:W3CDTF">2025-02-20T13:15:24Z</dcterms:created>
  <dcterms:modified xsi:type="dcterms:W3CDTF">2025-02-28T06:28:16Z</dcterms:modified>
</cp:coreProperties>
</file>