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91" r:id="rId10"/>
    <p:sldId id="263" r:id="rId11"/>
    <p:sldId id="290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Bebas Neue" panose="020B0606020202050201" pitchFamily="34" charset="0"/>
      <p:regular r:id="rId15"/>
    </p:embeddedFont>
    <p:embeddedFont>
      <p:font typeface="Inter" panose="020B0604020202020204" charset="0"/>
      <p:regular r:id="rId16"/>
      <p:bold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italic r:id="rId23"/>
    </p:embeddedFont>
    <p:embeddedFont>
      <p:font typeface="Showcard Gothic" panose="04020904020102020604" pitchFamily="82" charset="0"/>
      <p:regular r:id="rId24"/>
    </p:embeddedFont>
    <p:embeddedFont>
      <p:font typeface="Spline Sans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3C81D03-C51D-4EB9-BD68-DA4A5929E4D0}">
          <p14:sldIdLst>
            <p14:sldId id="256"/>
            <p14:sldId id="257"/>
            <p14:sldId id="289"/>
            <p14:sldId id="258"/>
            <p14:sldId id="259"/>
            <p14:sldId id="260"/>
            <p14:sldId id="261"/>
          </p14:sldIdLst>
        </p14:section>
        <p14:section name="Untitled Section" id="{0679C2E5-F283-4058-9B3F-79A158B3D3A6}">
          <p14:sldIdLst>
            <p14:sldId id="262"/>
            <p14:sldId id="291"/>
            <p14:sldId id="263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A8A474-D6D2-416E-A1C4-436179C8E38B}">
  <a:tblStyle styleId="{45A8A474-D6D2-416E-A1C4-436179C8E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94" d="100"/>
          <a:sy n="94" d="100"/>
        </p:scale>
        <p:origin x="6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ad4517651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ad4517651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ad4517651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ad4517651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26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46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ca6dc880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ca6dc880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ad451765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ad451765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ad451765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ad451765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ad451765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ad451765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43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35172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2648100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2" hasCustomPrompt="1"/>
          </p:nvPr>
        </p:nvSpPr>
        <p:spPr>
          <a:xfrm>
            <a:off x="3566285" y="663721"/>
            <a:ext cx="734700" cy="447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3" hasCustomPrompt="1"/>
          </p:nvPr>
        </p:nvSpPr>
        <p:spPr>
          <a:xfrm>
            <a:off x="3566285" y="2540049"/>
            <a:ext cx="734700" cy="447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4" hasCustomPrompt="1"/>
          </p:nvPr>
        </p:nvSpPr>
        <p:spPr>
          <a:xfrm>
            <a:off x="3566285" y="1289164"/>
            <a:ext cx="734700" cy="447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5" hasCustomPrompt="1"/>
          </p:nvPr>
        </p:nvSpPr>
        <p:spPr>
          <a:xfrm>
            <a:off x="3566285" y="3165491"/>
            <a:ext cx="734700" cy="447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6" hasCustomPrompt="1"/>
          </p:nvPr>
        </p:nvSpPr>
        <p:spPr>
          <a:xfrm>
            <a:off x="3566285" y="1914606"/>
            <a:ext cx="734700" cy="447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7" hasCustomPrompt="1"/>
          </p:nvPr>
        </p:nvSpPr>
        <p:spPr>
          <a:xfrm>
            <a:off x="3566285" y="3790934"/>
            <a:ext cx="734700" cy="447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4309500" y="645125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4309500" y="1270566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4309500" y="2521447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4309500" y="3146888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4309500" y="1896006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4309500" y="3772328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6" name="Google Shape;76;p13"/>
          <p:cNvGrpSpPr/>
          <p:nvPr/>
        </p:nvGrpSpPr>
        <p:grpSpPr>
          <a:xfrm>
            <a:off x="0" y="4604000"/>
            <a:ext cx="9144000" cy="540175"/>
            <a:chOff x="0" y="4604000"/>
            <a:chExt cx="9144000" cy="540175"/>
          </a:xfrm>
        </p:grpSpPr>
        <p:pic>
          <p:nvPicPr>
            <p:cNvPr id="77" name="Google Shape;77;p13"/>
            <p:cNvPicPr preferRelativeResize="0"/>
            <p:nvPr/>
          </p:nvPicPr>
          <p:blipFill rotWithShape="1">
            <a:blip r:embed="rId3">
              <a:alphaModFix/>
            </a:blip>
            <a:srcRect t="71860" b="18147"/>
            <a:stretch/>
          </p:blipFill>
          <p:spPr>
            <a:xfrm>
              <a:off x="0" y="4604000"/>
              <a:ext cx="9143999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3"/>
            <p:cNvPicPr preferRelativeResize="0"/>
            <p:nvPr/>
          </p:nvPicPr>
          <p:blipFill rotWithShape="1">
            <a:blip r:embed="rId4">
              <a:alphaModFix/>
            </a:blip>
            <a:srcRect l="25058" t="24110" r="7741" b="29736"/>
            <a:stretch/>
          </p:blipFill>
          <p:spPr>
            <a:xfrm flipH="1">
              <a:off x="7097326" y="4604000"/>
              <a:ext cx="2046674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624360" y="4630136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3"/>
            <p:cNvPicPr preferRelativeResize="0"/>
            <p:nvPr/>
          </p:nvPicPr>
          <p:blipFill rotWithShape="1">
            <a:blip r:embed="rId6">
              <a:alphaModFix/>
            </a:blip>
            <a:srcRect l="10789" t="33720" r="29067" b="11028"/>
            <a:stretch/>
          </p:blipFill>
          <p:spPr>
            <a:xfrm flipH="1">
              <a:off x="3" y="4630125"/>
              <a:ext cx="1312625" cy="51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3"/>
            <p:cNvPicPr preferRelativeResize="0"/>
            <p:nvPr/>
          </p:nvPicPr>
          <p:blipFill rotWithShape="1">
            <a:blip r:embed="rId7">
              <a:alphaModFix/>
            </a:blip>
            <a:srcRect t="15973"/>
            <a:stretch/>
          </p:blipFill>
          <p:spPr>
            <a:xfrm flipH="1">
              <a:off x="4475276" y="4630125"/>
              <a:ext cx="915999" cy="3717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720000" y="1291950"/>
            <a:ext cx="7710900" cy="30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0" y="4604000"/>
            <a:ext cx="9144000" cy="540176"/>
            <a:chOff x="0" y="4604000"/>
            <a:chExt cx="9144000" cy="540176"/>
          </a:xfrm>
        </p:grpSpPr>
        <p:pic>
          <p:nvPicPr>
            <p:cNvPr id="96" name="Google Shape;96;p15"/>
            <p:cNvPicPr preferRelativeResize="0"/>
            <p:nvPr/>
          </p:nvPicPr>
          <p:blipFill rotWithShape="1">
            <a:blip r:embed="rId2">
              <a:alphaModFix/>
            </a:blip>
            <a:srcRect t="71860" b="18147"/>
            <a:stretch/>
          </p:blipFill>
          <p:spPr>
            <a:xfrm>
              <a:off x="0" y="4604000"/>
              <a:ext cx="9143999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624360" y="4630136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5"/>
            <p:cNvPicPr preferRelativeResize="0"/>
            <p:nvPr/>
          </p:nvPicPr>
          <p:blipFill rotWithShape="1">
            <a:blip r:embed="rId4">
              <a:alphaModFix/>
            </a:blip>
            <a:srcRect l="10789" t="33720" r="29067" b="11028"/>
            <a:stretch/>
          </p:blipFill>
          <p:spPr>
            <a:xfrm flipH="1">
              <a:off x="3" y="4630125"/>
              <a:ext cx="1312625" cy="51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5"/>
            <p:cNvPicPr preferRelativeResize="0"/>
            <p:nvPr/>
          </p:nvPicPr>
          <p:blipFill rotWithShape="1">
            <a:blip r:embed="rId5">
              <a:alphaModFix/>
            </a:blip>
            <a:srcRect l="27560" t="20468" r="3245" b="33377"/>
            <a:stretch/>
          </p:blipFill>
          <p:spPr>
            <a:xfrm flipH="1">
              <a:off x="7036500" y="4604000"/>
              <a:ext cx="2107500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5"/>
            <p:cNvPicPr preferRelativeResize="0"/>
            <p:nvPr/>
          </p:nvPicPr>
          <p:blipFill rotWithShape="1">
            <a:blip r:embed="rId6">
              <a:alphaModFix/>
            </a:blip>
            <a:srcRect t="15973"/>
            <a:stretch/>
          </p:blipFill>
          <p:spPr>
            <a:xfrm flipH="1">
              <a:off x="4475276" y="4630125"/>
              <a:ext cx="915999" cy="3717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13225" y="1005813"/>
            <a:ext cx="4576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713225" y="1667150"/>
            <a:ext cx="4576200" cy="15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300475" y="1792800"/>
            <a:ext cx="5130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>
            <a:off x="3300475" y="2441700"/>
            <a:ext cx="5130300" cy="14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4"/>
          <p:cNvGrpSpPr/>
          <p:nvPr/>
        </p:nvGrpSpPr>
        <p:grpSpPr>
          <a:xfrm>
            <a:off x="0" y="3988900"/>
            <a:ext cx="9144000" cy="1154601"/>
            <a:chOff x="0" y="3988900"/>
            <a:chExt cx="9144000" cy="1154601"/>
          </a:xfrm>
        </p:grpSpPr>
        <p:pic>
          <p:nvPicPr>
            <p:cNvPr id="16" name="Google Shape;16;p4"/>
            <p:cNvPicPr preferRelativeResize="0"/>
            <p:nvPr/>
          </p:nvPicPr>
          <p:blipFill rotWithShape="1">
            <a:blip r:embed="rId3">
              <a:alphaModFix/>
            </a:blip>
            <a:srcRect t="71860" b="18147"/>
            <a:stretch/>
          </p:blipFill>
          <p:spPr>
            <a:xfrm>
              <a:off x="0" y="4604000"/>
              <a:ext cx="9143999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5751" y="4700636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9463" y="4558955"/>
              <a:ext cx="683276" cy="514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4"/>
            <p:cNvPicPr preferRelativeResize="0"/>
            <p:nvPr/>
          </p:nvPicPr>
          <p:blipFill rotWithShape="1">
            <a:blip r:embed="rId6">
              <a:alphaModFix/>
            </a:blip>
            <a:srcRect t="15973"/>
            <a:stretch/>
          </p:blipFill>
          <p:spPr>
            <a:xfrm>
              <a:off x="1448311" y="4700625"/>
              <a:ext cx="915999" cy="371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4"/>
            <p:cNvPicPr preferRelativeResize="0"/>
            <p:nvPr/>
          </p:nvPicPr>
          <p:blipFill rotWithShape="1">
            <a:blip r:embed="rId7">
              <a:alphaModFix/>
            </a:blip>
            <a:srcRect l="48702" t="19512" b="9379"/>
            <a:stretch/>
          </p:blipFill>
          <p:spPr>
            <a:xfrm flipH="1">
              <a:off x="7816476" y="3988900"/>
              <a:ext cx="1327524" cy="1154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4"/>
            <p:cNvPicPr preferRelativeResize="0"/>
            <p:nvPr/>
          </p:nvPicPr>
          <p:blipFill rotWithShape="1">
            <a:blip r:embed="rId8">
              <a:alphaModFix/>
            </a:blip>
            <a:srcRect t="6139" b="18434"/>
            <a:stretch/>
          </p:blipFill>
          <p:spPr>
            <a:xfrm>
              <a:off x="6196200" y="4754849"/>
              <a:ext cx="747325" cy="3886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" name="Google Shape;22;p4"/>
          <p:cNvPicPr preferRelativeResize="0"/>
          <p:nvPr/>
        </p:nvPicPr>
        <p:blipFill rotWithShape="1">
          <a:blip r:embed="rId9">
            <a:alphaModFix/>
          </a:blip>
          <a:srcRect l="9494" t="62376" r="40452" b="-18049"/>
          <a:stretch/>
        </p:blipFill>
        <p:spPr>
          <a:xfrm>
            <a:off x="5833825" y="0"/>
            <a:ext cx="3310176" cy="20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291950"/>
            <a:ext cx="7704000" cy="31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Inter Light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Inter Light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Inter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Inter Light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Inter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Inter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5"/>
          <p:cNvGrpSpPr/>
          <p:nvPr/>
        </p:nvGrpSpPr>
        <p:grpSpPr>
          <a:xfrm>
            <a:off x="0" y="4402650"/>
            <a:ext cx="9143999" cy="740851"/>
            <a:chOff x="0" y="4402650"/>
            <a:chExt cx="9143999" cy="740851"/>
          </a:xfrm>
        </p:grpSpPr>
        <p:pic>
          <p:nvPicPr>
            <p:cNvPr id="27" name="Google Shape;27;p5"/>
            <p:cNvPicPr preferRelativeResize="0"/>
            <p:nvPr/>
          </p:nvPicPr>
          <p:blipFill rotWithShape="1">
            <a:blip r:embed="rId2">
              <a:alphaModFix/>
            </a:blip>
            <a:srcRect t="71860" b="18147"/>
            <a:stretch/>
          </p:blipFill>
          <p:spPr>
            <a:xfrm>
              <a:off x="0" y="4604000"/>
              <a:ext cx="9143999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12526" y="4700636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39563" y="4558955"/>
              <a:ext cx="683276" cy="514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5"/>
            <p:cNvPicPr preferRelativeResize="0"/>
            <p:nvPr/>
          </p:nvPicPr>
          <p:blipFill rotWithShape="1">
            <a:blip r:embed="rId5">
              <a:alphaModFix/>
            </a:blip>
            <a:srcRect l="45506" t="17343" r="4595" b="27404"/>
            <a:stretch/>
          </p:blipFill>
          <p:spPr>
            <a:xfrm>
              <a:off x="0" y="4629450"/>
              <a:ext cx="1088998" cy="51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5"/>
            <p:cNvPicPr preferRelativeResize="0"/>
            <p:nvPr/>
          </p:nvPicPr>
          <p:blipFill rotWithShape="1">
            <a:blip r:embed="rId6">
              <a:alphaModFix/>
            </a:blip>
            <a:srcRect l="-2506" t="18259" r="9344" b="18361"/>
            <a:stretch/>
          </p:blipFill>
          <p:spPr>
            <a:xfrm>
              <a:off x="6306525" y="4402650"/>
              <a:ext cx="2837473" cy="74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5"/>
            <p:cNvPicPr preferRelativeResize="0"/>
            <p:nvPr/>
          </p:nvPicPr>
          <p:blipFill rotWithShape="1">
            <a:blip r:embed="rId7">
              <a:alphaModFix/>
            </a:blip>
            <a:srcRect t="15973"/>
            <a:stretch/>
          </p:blipFill>
          <p:spPr>
            <a:xfrm>
              <a:off x="2673436" y="4630125"/>
              <a:ext cx="915999" cy="3717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713225" y="3333450"/>
            <a:ext cx="6570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713225" y="1760125"/>
            <a:ext cx="6570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713225" y="3061822"/>
            <a:ext cx="6570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713225" y="1488500"/>
            <a:ext cx="6570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3998000" y="1293200"/>
            <a:ext cx="44295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3998000" y="1981325"/>
            <a:ext cx="4429500" cy="16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Char char="●"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585591" y="1619775"/>
            <a:ext cx="59844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574009" y="2683736"/>
            <a:ext cx="598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35638"/>
            <a:ext cx="6576000" cy="11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1"/>
          </p:nvPr>
        </p:nvSpPr>
        <p:spPr>
          <a:xfrm>
            <a:off x="1284000" y="2910763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pline Sans"/>
              <a:buNone/>
              <a:defRPr sz="3500" b="1">
                <a:solidFill>
                  <a:schemeClr val="lt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6" r:id="rId15"/>
    <p:sldLayoutId id="2147483667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10" Type="http://schemas.openxmlformats.org/officeDocument/2006/relationships/image" Target="../media/image6.png"/><Relationship Id="rId4" Type="http://schemas.openxmlformats.org/officeDocument/2006/relationships/image" Target="../media/image22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openxmlformats.org/officeDocument/2006/relationships/image" Target="../media/image6.png"/><Relationship Id="rId4" Type="http://schemas.openxmlformats.org/officeDocument/2006/relationships/image" Target="../media/image2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t="18012" r="7961"/>
          <a:stretch/>
        </p:blipFill>
        <p:spPr>
          <a:xfrm>
            <a:off x="3515017" y="536199"/>
            <a:ext cx="5609974" cy="33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t="70436"/>
          <a:stretch/>
        </p:blipFill>
        <p:spPr>
          <a:xfrm>
            <a:off x="-38016" y="2803935"/>
            <a:ext cx="9143999" cy="180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1799" y="4629502"/>
            <a:ext cx="915999" cy="388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9088" y="3910280"/>
            <a:ext cx="683276" cy="514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7">
            <a:alphaModFix/>
          </a:blip>
          <a:srcRect l="-419" t="30069" r="7257" b="11848"/>
          <a:stretch/>
        </p:blipFill>
        <p:spPr>
          <a:xfrm>
            <a:off x="6306515" y="3827825"/>
            <a:ext cx="2837484" cy="67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9355" y="4382825"/>
            <a:ext cx="916004" cy="442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25"/>
          <p:cNvGrpSpPr/>
          <p:nvPr/>
        </p:nvGrpSpPr>
        <p:grpSpPr>
          <a:xfrm>
            <a:off x="5077654" y="4185431"/>
            <a:ext cx="916004" cy="464324"/>
            <a:chOff x="5077654" y="4185431"/>
            <a:chExt cx="916004" cy="464324"/>
          </a:xfrm>
        </p:grpSpPr>
        <p:pic>
          <p:nvPicPr>
            <p:cNvPr id="138" name="Google Shape;138;p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310376" y="4185431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077654" y="4274048"/>
              <a:ext cx="916004" cy="3757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0" name="Google Shape;140;p25"/>
          <p:cNvPicPr preferRelativeResize="0"/>
          <p:nvPr/>
        </p:nvPicPr>
        <p:blipFill rotWithShape="1">
          <a:blip r:embed="rId11">
            <a:alphaModFix/>
          </a:blip>
          <a:srcRect t="7791" b="16782"/>
          <a:stretch/>
        </p:blipFill>
        <p:spPr>
          <a:xfrm>
            <a:off x="6927925" y="4754849"/>
            <a:ext cx="747325" cy="38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>
            <a:spLocks noGrp="1"/>
          </p:cNvSpPr>
          <p:nvPr>
            <p:ph type="ctrTitle"/>
          </p:nvPr>
        </p:nvSpPr>
        <p:spPr>
          <a:xfrm>
            <a:off x="0" y="1082189"/>
            <a:ext cx="5909310" cy="2188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latin typeface="Stencil Std" panose="04020904080802020404" pitchFamily="82" charset="0"/>
                <a:cs typeface="Times New Roman" panose="02020603050405020304" pitchFamily="18" charset="0"/>
              </a:rPr>
              <a:t>LAPORAN PRAKTIKUM PBO</a:t>
            </a:r>
            <a:br>
              <a:rPr lang="en" sz="2800" dirty="0">
                <a:solidFill>
                  <a:schemeClr val="bg1"/>
                </a:solidFill>
                <a:latin typeface="Stencil Std" panose="04020904080802020404" pitchFamily="82" charset="0"/>
                <a:cs typeface="Times New Roman" panose="02020603050405020304" pitchFamily="18" charset="0"/>
              </a:rPr>
            </a:br>
            <a:br>
              <a:rPr lang="en" sz="2800" dirty="0">
                <a:solidFill>
                  <a:schemeClr val="bg1"/>
                </a:solidFill>
                <a:latin typeface="Stencil Std" panose="04020904080802020404" pitchFamily="82" charset="0"/>
                <a:cs typeface="Times New Roman" panose="02020603050405020304" pitchFamily="18" charset="0"/>
              </a:rPr>
            </a:br>
            <a:r>
              <a:rPr lang="en" sz="2000" dirty="0">
                <a:solidFill>
                  <a:schemeClr val="bg1"/>
                </a:solidFill>
                <a:latin typeface="Stencil Std" panose="04020904080802020404" pitchFamily="82" charset="0"/>
                <a:cs typeface="Times New Roman" panose="02020603050405020304" pitchFamily="18" charset="0"/>
              </a:rPr>
              <a:t>IMPLEMENTASI KALKULATOR  MENGHITUNG LUAS DAN VOLUME TABUNG DENGAN PYTHON MENGGUNAKAN MODUL Flet python</a:t>
            </a:r>
            <a:br>
              <a:rPr lang="en" sz="2800" dirty="0">
                <a:solidFill>
                  <a:schemeClr val="bg1"/>
                </a:solidFill>
                <a:latin typeface="Stencil Std" panose="04020904080802020404" pitchFamily="82" charset="0"/>
                <a:cs typeface="Times New Roman" panose="02020603050405020304" pitchFamily="18" charset="0"/>
              </a:rPr>
            </a:br>
            <a:br>
              <a:rPr lang="en" sz="2800" dirty="0">
                <a:solidFill>
                  <a:schemeClr val="bg1"/>
                </a:solidFill>
                <a:latin typeface="Stencil Std" panose="04020904080802020404" pitchFamily="82" charset="0"/>
                <a:cs typeface="Times New Roman" panose="02020603050405020304" pitchFamily="18" charset="0"/>
              </a:rPr>
            </a:br>
            <a:r>
              <a:rPr lang="en" sz="2800" dirty="0">
                <a:solidFill>
                  <a:schemeClr val="bg1"/>
                </a:solidFill>
                <a:latin typeface="Stencil Std" panose="04020904080802020404" pitchFamily="82" charset="0"/>
                <a:cs typeface="Times New Roman" panose="02020603050405020304" pitchFamily="18" charset="0"/>
              </a:rPr>
              <a:t>KELOMPOK 3  </a:t>
            </a:r>
            <a:endParaRPr sz="2800" dirty="0">
              <a:solidFill>
                <a:schemeClr val="bg1"/>
              </a:solidFill>
              <a:latin typeface="Stencil Std" panose="0402090408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2"/>
          <p:cNvGrpSpPr/>
          <p:nvPr/>
        </p:nvGrpSpPr>
        <p:grpSpPr>
          <a:xfrm>
            <a:off x="-1" y="0"/>
            <a:ext cx="9144001" cy="5143501"/>
            <a:chOff x="-1" y="0"/>
            <a:chExt cx="9144001" cy="5143501"/>
          </a:xfrm>
        </p:grpSpPr>
        <p:pic>
          <p:nvPicPr>
            <p:cNvPr id="221" name="Google Shape;221;p32"/>
            <p:cNvPicPr preferRelativeResize="0"/>
            <p:nvPr/>
          </p:nvPicPr>
          <p:blipFill rotWithShape="1">
            <a:blip r:embed="rId3">
              <a:alphaModFix amt="40000"/>
            </a:blip>
            <a:srcRect t="25818" r="43744" b="25300"/>
            <a:stretch/>
          </p:blipFill>
          <p:spPr>
            <a:xfrm flipH="1">
              <a:off x="0" y="0"/>
              <a:ext cx="5225400" cy="285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32"/>
            <p:cNvPicPr preferRelativeResize="0"/>
            <p:nvPr/>
          </p:nvPicPr>
          <p:blipFill rotWithShape="1">
            <a:blip r:embed="rId4">
              <a:alphaModFix/>
            </a:blip>
            <a:srcRect l="40422" t="28345" r="6765" b="9465"/>
            <a:stretch/>
          </p:blipFill>
          <p:spPr>
            <a:xfrm>
              <a:off x="0" y="1426425"/>
              <a:ext cx="3454449" cy="3603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32"/>
            <p:cNvPicPr preferRelativeResize="0"/>
            <p:nvPr/>
          </p:nvPicPr>
          <p:blipFill rotWithShape="1">
            <a:blip r:embed="rId5">
              <a:alphaModFix/>
            </a:blip>
            <a:srcRect t="71860" b="18147"/>
            <a:stretch/>
          </p:blipFill>
          <p:spPr>
            <a:xfrm>
              <a:off x="0" y="4604000"/>
              <a:ext cx="9143999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553960" y="4700636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6142147" y="4426180"/>
              <a:ext cx="683276" cy="514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32"/>
            <p:cNvPicPr preferRelativeResize="0"/>
            <p:nvPr/>
          </p:nvPicPr>
          <p:blipFill rotWithShape="1">
            <a:blip r:embed="rId8">
              <a:alphaModFix/>
            </a:blip>
            <a:srcRect l="45506" t="17343" r="4595" b="27404"/>
            <a:stretch/>
          </p:blipFill>
          <p:spPr>
            <a:xfrm flipH="1">
              <a:off x="8054988" y="4629450"/>
              <a:ext cx="1088998" cy="51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32"/>
            <p:cNvPicPr preferRelativeResize="0"/>
            <p:nvPr/>
          </p:nvPicPr>
          <p:blipFill rotWithShape="1">
            <a:blip r:embed="rId9">
              <a:alphaModFix/>
            </a:blip>
            <a:srcRect t="15973"/>
            <a:stretch/>
          </p:blipFill>
          <p:spPr>
            <a:xfrm flipH="1">
              <a:off x="3035451" y="4700625"/>
              <a:ext cx="915999" cy="371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32"/>
            <p:cNvPicPr preferRelativeResize="0"/>
            <p:nvPr/>
          </p:nvPicPr>
          <p:blipFill rotWithShape="1">
            <a:blip r:embed="rId10">
              <a:alphaModFix/>
            </a:blip>
            <a:srcRect l="23263" t="2721" r="7908" b="-5033"/>
            <a:stretch/>
          </p:blipFill>
          <p:spPr>
            <a:xfrm flipH="1">
              <a:off x="-1" y="839063"/>
              <a:ext cx="2539151" cy="24801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3035451" y="898780"/>
            <a:ext cx="5130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</a:t>
            </a:r>
            <a:endParaRPr dirty="0"/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1"/>
          </p:nvPr>
        </p:nvSpPr>
        <p:spPr>
          <a:xfrm>
            <a:off x="2539149" y="1646870"/>
            <a:ext cx="6410297" cy="2843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volume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tabung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penekanan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wawasan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dan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flet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responsif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2"/>
          <p:cNvGrpSpPr/>
          <p:nvPr/>
        </p:nvGrpSpPr>
        <p:grpSpPr>
          <a:xfrm>
            <a:off x="-1" y="0"/>
            <a:ext cx="9144001" cy="5143501"/>
            <a:chOff x="-1" y="0"/>
            <a:chExt cx="9144001" cy="5143501"/>
          </a:xfrm>
        </p:grpSpPr>
        <p:pic>
          <p:nvPicPr>
            <p:cNvPr id="221" name="Google Shape;221;p32"/>
            <p:cNvPicPr preferRelativeResize="0"/>
            <p:nvPr/>
          </p:nvPicPr>
          <p:blipFill rotWithShape="1">
            <a:blip r:embed="rId3">
              <a:alphaModFix amt="40000"/>
            </a:blip>
            <a:srcRect t="25818" r="43744" b="25300"/>
            <a:stretch/>
          </p:blipFill>
          <p:spPr>
            <a:xfrm flipH="1">
              <a:off x="0" y="0"/>
              <a:ext cx="5225400" cy="285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32"/>
            <p:cNvPicPr preferRelativeResize="0"/>
            <p:nvPr/>
          </p:nvPicPr>
          <p:blipFill rotWithShape="1">
            <a:blip r:embed="rId4">
              <a:alphaModFix/>
            </a:blip>
            <a:srcRect l="40422" t="28345" r="6765" b="9465"/>
            <a:stretch/>
          </p:blipFill>
          <p:spPr>
            <a:xfrm>
              <a:off x="0" y="1426425"/>
              <a:ext cx="3454449" cy="3603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32"/>
            <p:cNvPicPr preferRelativeResize="0"/>
            <p:nvPr/>
          </p:nvPicPr>
          <p:blipFill rotWithShape="1">
            <a:blip r:embed="rId5">
              <a:alphaModFix/>
            </a:blip>
            <a:srcRect t="71860" b="18147"/>
            <a:stretch/>
          </p:blipFill>
          <p:spPr>
            <a:xfrm>
              <a:off x="0" y="4604000"/>
              <a:ext cx="9143999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553960" y="4700636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6142147" y="4426180"/>
              <a:ext cx="683276" cy="514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32"/>
            <p:cNvPicPr preferRelativeResize="0"/>
            <p:nvPr/>
          </p:nvPicPr>
          <p:blipFill rotWithShape="1">
            <a:blip r:embed="rId8">
              <a:alphaModFix/>
            </a:blip>
            <a:srcRect l="45506" t="17343" r="4595" b="27404"/>
            <a:stretch/>
          </p:blipFill>
          <p:spPr>
            <a:xfrm flipH="1">
              <a:off x="8054988" y="4629450"/>
              <a:ext cx="1088998" cy="51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32"/>
            <p:cNvPicPr preferRelativeResize="0"/>
            <p:nvPr/>
          </p:nvPicPr>
          <p:blipFill rotWithShape="1">
            <a:blip r:embed="rId9">
              <a:alphaModFix/>
            </a:blip>
            <a:srcRect t="15973"/>
            <a:stretch/>
          </p:blipFill>
          <p:spPr>
            <a:xfrm flipH="1">
              <a:off x="3035451" y="4700625"/>
              <a:ext cx="915999" cy="371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32"/>
            <p:cNvPicPr preferRelativeResize="0"/>
            <p:nvPr/>
          </p:nvPicPr>
          <p:blipFill rotWithShape="1">
            <a:blip r:embed="rId10">
              <a:alphaModFix/>
            </a:blip>
            <a:srcRect l="23263" t="2721" r="7908" b="-5033"/>
            <a:stretch/>
          </p:blipFill>
          <p:spPr>
            <a:xfrm flipH="1">
              <a:off x="-1" y="839063"/>
              <a:ext cx="2539151" cy="24801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1656283" y="1199094"/>
            <a:ext cx="5947845" cy="1760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Showcard Gothic" panose="04020904020102020604" pitchFamily="82" charset="0"/>
              </a:rPr>
              <a:t>T</a:t>
            </a:r>
            <a:r>
              <a:rPr lang="en" sz="6000" dirty="0">
                <a:latin typeface="Showcard Gothic" panose="04020904020102020604" pitchFamily="82" charset="0"/>
              </a:rPr>
              <a:t>erima kasih</a:t>
            </a:r>
            <a:endParaRPr sz="6000" dirty="0">
              <a:latin typeface="Showcard Gothic" panose="04020904020102020604" pitchFamily="82" charset="0"/>
            </a:endParaRPr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1"/>
          </p:nvPr>
        </p:nvSpPr>
        <p:spPr>
          <a:xfrm>
            <a:off x="1156123" y="4201995"/>
            <a:ext cx="7055782" cy="778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Jl.FATAHILLAH,WATUBELAH,KEC.SUMBER,KAB.CIREBON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JAWA BARAT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KODE POS 45611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TELP/FAX.(0231)204276 WEB.HTTPS://WWW.UMC.AC.ID/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5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t="16853"/>
          <a:stretch/>
        </p:blipFill>
        <p:spPr>
          <a:xfrm flipH="1">
            <a:off x="6937261" y="4336487"/>
            <a:ext cx="976799" cy="8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1832302" y="355145"/>
            <a:ext cx="5334308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 KELOMPOK</a:t>
            </a:r>
            <a:br>
              <a:rPr lang="en" dirty="0"/>
            </a:br>
            <a:r>
              <a:rPr lang="en" dirty="0"/>
              <a:t>3</a:t>
            </a:r>
            <a:endParaRPr dirty="0"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2154832" y="192204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18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4"/>
          </p:nvPr>
        </p:nvSpPr>
        <p:spPr>
          <a:xfrm>
            <a:off x="2154832" y="268145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18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6"/>
          </p:nvPr>
        </p:nvSpPr>
        <p:spPr>
          <a:xfrm>
            <a:off x="2172022" y="344599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18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3107831" y="1912177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TEGUH RAMADHAN (220511011)</a:t>
            </a:r>
            <a:endParaRPr sz="1800"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8"/>
          </p:nvPr>
        </p:nvSpPr>
        <p:spPr>
          <a:xfrm>
            <a:off x="3107831" y="3389355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YANA SURYANA (220511110)</a:t>
            </a:r>
            <a:endParaRPr sz="1800" dirty="0"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4"/>
          </p:nvPr>
        </p:nvSpPr>
        <p:spPr>
          <a:xfrm>
            <a:off x="3107831" y="2685489"/>
            <a:ext cx="4493965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ZEIN ABDILLAH PRATAMA (220511020)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t="16853"/>
          <a:stretch/>
        </p:blipFill>
        <p:spPr>
          <a:xfrm flipH="1">
            <a:off x="6937261" y="4336487"/>
            <a:ext cx="976799" cy="8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1976710" y="150888"/>
            <a:ext cx="5281339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MATERI PEMBAHASAN </a:t>
            </a:r>
            <a:endParaRPr dirty="0"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2377565" y="149811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18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4"/>
          </p:nvPr>
        </p:nvSpPr>
        <p:spPr>
          <a:xfrm>
            <a:off x="2377565" y="212355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18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6"/>
          </p:nvPr>
        </p:nvSpPr>
        <p:spPr>
          <a:xfrm>
            <a:off x="2377565" y="274899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18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3120780" y="1479515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PENGERTIAN PYTHON</a:t>
            </a:r>
            <a:endParaRPr sz="1800"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8"/>
          </p:nvPr>
        </p:nvSpPr>
        <p:spPr>
          <a:xfrm>
            <a:off x="3120780" y="2104956"/>
            <a:ext cx="396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PENGERTIAN MODUL PLUTTER</a:t>
            </a:r>
            <a:endParaRPr sz="1800" dirty="0"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4"/>
          </p:nvPr>
        </p:nvSpPr>
        <p:spPr>
          <a:xfrm>
            <a:off x="3120779" y="2730396"/>
            <a:ext cx="4493965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PYTHON DAN MODUL FLET</a:t>
            </a:r>
            <a:endParaRPr sz="1800" dirty="0"/>
          </a:p>
        </p:txBody>
      </p:sp>
      <p:sp>
        <p:nvSpPr>
          <p:cNvPr id="2" name="Google Shape;152;p26">
            <a:extLst>
              <a:ext uri="{FF2B5EF4-FFF2-40B4-BE49-F238E27FC236}">
                <a16:creationId xmlns:a16="http://schemas.microsoft.com/office/drawing/2014/main" id="{9E4B601E-A01C-2846-F969-B3A7AD6D908D}"/>
              </a:ext>
            </a:extLst>
          </p:cNvPr>
          <p:cNvSpPr txBox="1">
            <a:spLocks/>
          </p:cNvSpPr>
          <p:nvPr/>
        </p:nvSpPr>
        <p:spPr>
          <a:xfrm>
            <a:off x="2386079" y="3439975"/>
            <a:ext cx="734700" cy="4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180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line Sans"/>
              <a:buNone/>
              <a:defRPr sz="2500" b="1" i="0" u="none" strike="noStrike" cap="none">
                <a:solidFill>
                  <a:schemeClr val="accent2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3" name="Google Shape;152;p26">
            <a:extLst>
              <a:ext uri="{FF2B5EF4-FFF2-40B4-BE49-F238E27FC236}">
                <a16:creationId xmlns:a16="http://schemas.microsoft.com/office/drawing/2014/main" id="{938C6967-73A1-456C-A944-332EC8F4C82D}"/>
              </a:ext>
            </a:extLst>
          </p:cNvPr>
          <p:cNvSpPr txBox="1">
            <a:spLocks/>
          </p:cNvSpPr>
          <p:nvPr/>
        </p:nvSpPr>
        <p:spPr>
          <a:xfrm>
            <a:off x="2386079" y="4133664"/>
            <a:ext cx="734700" cy="4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180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line Sans"/>
              <a:buNone/>
              <a:defRPr sz="2500" b="1" i="0" u="none" strike="noStrike" cap="none">
                <a:solidFill>
                  <a:schemeClr val="accent2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5" name="Google Shape;158;p26">
            <a:extLst>
              <a:ext uri="{FF2B5EF4-FFF2-40B4-BE49-F238E27FC236}">
                <a16:creationId xmlns:a16="http://schemas.microsoft.com/office/drawing/2014/main" id="{F26937A4-469C-653B-65A6-0A3B454BAAFC}"/>
              </a:ext>
            </a:extLst>
          </p:cNvPr>
          <p:cNvSpPr txBox="1">
            <a:spLocks/>
          </p:cNvSpPr>
          <p:nvPr/>
        </p:nvSpPr>
        <p:spPr>
          <a:xfrm>
            <a:off x="3112265" y="3394970"/>
            <a:ext cx="449396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lt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RUMUS KALKULUS TABUNG</a:t>
            </a:r>
          </a:p>
        </p:txBody>
      </p:sp>
      <p:sp>
        <p:nvSpPr>
          <p:cNvPr id="6" name="Google Shape;158;p26">
            <a:extLst>
              <a:ext uri="{FF2B5EF4-FFF2-40B4-BE49-F238E27FC236}">
                <a16:creationId xmlns:a16="http://schemas.microsoft.com/office/drawing/2014/main" id="{640032C4-A853-141F-1A4E-EA77591A9713}"/>
              </a:ext>
            </a:extLst>
          </p:cNvPr>
          <p:cNvSpPr txBox="1">
            <a:spLocks/>
          </p:cNvSpPr>
          <p:nvPr/>
        </p:nvSpPr>
        <p:spPr>
          <a:xfrm>
            <a:off x="3120779" y="4237059"/>
            <a:ext cx="449396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lt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FUNGSI ELEMEN YANG DIGUNAKAN DALAM PROGRAM</a:t>
            </a:r>
          </a:p>
        </p:txBody>
      </p:sp>
    </p:spTree>
    <p:extLst>
      <p:ext uri="{BB962C8B-B14F-4D97-AF65-F5344CB8AC3E}">
        <p14:creationId xmlns:p14="http://schemas.microsoft.com/office/powerpoint/2010/main" val="35343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7"/>
          <p:cNvGrpSpPr/>
          <p:nvPr/>
        </p:nvGrpSpPr>
        <p:grpSpPr>
          <a:xfrm>
            <a:off x="-12" y="355888"/>
            <a:ext cx="9144012" cy="4787613"/>
            <a:chOff x="-12" y="355888"/>
            <a:chExt cx="9144012" cy="4787613"/>
          </a:xfrm>
        </p:grpSpPr>
        <p:pic>
          <p:nvPicPr>
            <p:cNvPr id="165" name="Google Shape;165;p27"/>
            <p:cNvPicPr preferRelativeResize="0"/>
            <p:nvPr/>
          </p:nvPicPr>
          <p:blipFill rotWithShape="1">
            <a:blip r:embed="rId3">
              <a:alphaModFix/>
            </a:blip>
            <a:srcRect l="4736" t="39483" r="60744" b="6681"/>
            <a:stretch/>
          </p:blipFill>
          <p:spPr>
            <a:xfrm flipH="1">
              <a:off x="1640500" y="3003683"/>
              <a:ext cx="2837448" cy="1868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7"/>
            <p:cNvPicPr preferRelativeResize="0"/>
            <p:nvPr/>
          </p:nvPicPr>
          <p:blipFill rotWithShape="1">
            <a:blip r:embed="rId4">
              <a:alphaModFix/>
            </a:blip>
            <a:srcRect l="36545" t="23258" r="11172" b="13709"/>
            <a:stretch/>
          </p:blipFill>
          <p:spPr>
            <a:xfrm>
              <a:off x="0" y="1456650"/>
              <a:ext cx="3248123" cy="3403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7"/>
            <p:cNvPicPr preferRelativeResize="0"/>
            <p:nvPr/>
          </p:nvPicPr>
          <p:blipFill rotWithShape="1">
            <a:blip r:embed="rId5">
              <a:alphaModFix/>
            </a:blip>
            <a:srcRect t="71860" b="18147"/>
            <a:stretch/>
          </p:blipFill>
          <p:spPr>
            <a:xfrm>
              <a:off x="0" y="4604000"/>
              <a:ext cx="9143999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7"/>
            <p:cNvPicPr preferRelativeResize="0"/>
            <p:nvPr/>
          </p:nvPicPr>
          <p:blipFill rotWithShape="1">
            <a:blip r:embed="rId6">
              <a:alphaModFix/>
            </a:blip>
            <a:srcRect t="16853"/>
            <a:stretch/>
          </p:blipFill>
          <p:spPr>
            <a:xfrm>
              <a:off x="1860661" y="4282300"/>
              <a:ext cx="976799" cy="807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3637035" y="4594811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flipH="1">
              <a:off x="8460722" y="4275805"/>
              <a:ext cx="683276" cy="514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7"/>
            <p:cNvPicPr preferRelativeResize="0"/>
            <p:nvPr/>
          </p:nvPicPr>
          <p:blipFill rotWithShape="1">
            <a:blip r:embed="rId9">
              <a:alphaModFix/>
            </a:blip>
            <a:srcRect l="45506" t="17343" r="4595" b="27404"/>
            <a:stretch/>
          </p:blipFill>
          <p:spPr>
            <a:xfrm flipH="1">
              <a:off x="8054988" y="4629450"/>
              <a:ext cx="1088998" cy="51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7"/>
            <p:cNvPicPr preferRelativeResize="0"/>
            <p:nvPr/>
          </p:nvPicPr>
          <p:blipFill rotWithShape="1">
            <a:blip r:embed="rId10">
              <a:alphaModFix/>
            </a:blip>
            <a:srcRect l="-2506" t="35482" r="9344" b="18364"/>
            <a:stretch/>
          </p:blipFill>
          <p:spPr>
            <a:xfrm flipH="1">
              <a:off x="-12" y="4604000"/>
              <a:ext cx="2837473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7"/>
            <p:cNvPicPr preferRelativeResize="0"/>
            <p:nvPr/>
          </p:nvPicPr>
          <p:blipFill rotWithShape="1">
            <a:blip r:embed="rId11">
              <a:alphaModFix/>
            </a:blip>
            <a:srcRect t="15973"/>
            <a:stretch/>
          </p:blipFill>
          <p:spPr>
            <a:xfrm flipH="1">
              <a:off x="5554551" y="4630125"/>
              <a:ext cx="915999" cy="371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7"/>
            <p:cNvPicPr preferRelativeResize="0"/>
            <p:nvPr/>
          </p:nvPicPr>
          <p:blipFill rotWithShape="1">
            <a:blip r:embed="rId12">
              <a:alphaModFix/>
            </a:blip>
            <a:srcRect l="45471" t="16013" r="7918" b="18915"/>
            <a:stretch/>
          </p:blipFill>
          <p:spPr>
            <a:xfrm>
              <a:off x="181250" y="355888"/>
              <a:ext cx="2581775" cy="23687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3010607" y="277561"/>
            <a:ext cx="44295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 dirty="0"/>
              <a:t>PENGERTIAN PYTHON</a:t>
            </a:r>
            <a:endParaRPr sz="3000" u="sng" dirty="0"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1"/>
          </p:nvPr>
        </p:nvSpPr>
        <p:spPr>
          <a:xfrm>
            <a:off x="1572396" y="1048723"/>
            <a:ext cx="7331798" cy="3338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objek-orientasi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Guido van Rossum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1990, Python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kemudahan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produktivitas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programmer.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filosofi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"batteries included,"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pustaka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disertakan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 Hal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fungsionalitas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kecerdasan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serbaguna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fleksibel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t="16853"/>
          <a:stretch/>
        </p:blipFill>
        <p:spPr>
          <a:xfrm flipH="1">
            <a:off x="6306526" y="4282300"/>
            <a:ext cx="976799" cy="8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83202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PENGERTIAN PYTHON DAN FLET PYTHON</a:t>
            </a:r>
            <a:endParaRPr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617130" y="1769297"/>
            <a:ext cx="3760560" cy="2826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interpretative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multiguna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lain yang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susah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python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menekankan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keterbacaan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sintaks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Hal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 sangat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dipelajari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pemula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menguasai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lain.</a:t>
            </a:r>
            <a:endParaRPr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2"/>
          </p:nvPr>
        </p:nvSpPr>
        <p:spPr>
          <a:xfrm>
            <a:off x="4893525" y="1882999"/>
            <a:ext cx="3760560" cy="2713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Flet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adalah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kerangka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kerja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UI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penting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lintas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platform,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berbasis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server, dan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penting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untuk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Python.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Ia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menggunakan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Flutter di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belakang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layar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untuk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membangun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dan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mengemas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klien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UI yang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berkomunikasi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dengan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backend Python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dan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</a:t>
            </a:r>
            <a:r>
              <a:rPr lang="en-ID" sz="1600" b="1" dirty="0" err="1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merender</a:t>
            </a:r>
            <a:r>
              <a:rPr lang="en-ID" sz="1600" b="1" dirty="0">
                <a:latin typeface="Times New Roman" panose="02020603050405020304" pitchFamily="18" charset="0"/>
                <a:ea typeface="Antonio"/>
                <a:cs typeface="Times New Roman" panose="02020603050405020304" pitchFamily="18" charset="0"/>
                <a:sym typeface="Antonio"/>
              </a:rPr>
              <a:t> UI.</a:t>
            </a:r>
            <a:endParaRPr sz="1600" b="1" dirty="0">
              <a:latin typeface="Times New Roman" panose="02020603050405020304" pitchFamily="18" charset="0"/>
              <a:ea typeface="Antonio"/>
              <a:cs typeface="Times New Roman" panose="02020603050405020304" pitchFamily="18" charset="0"/>
              <a:sym typeface="Antonio"/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3"/>
          </p:nvPr>
        </p:nvSpPr>
        <p:spPr>
          <a:xfrm>
            <a:off x="4893525" y="1506417"/>
            <a:ext cx="6570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PENGERTIAN FLET PYTHON</a:t>
            </a:r>
            <a:endParaRPr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4"/>
          </p:nvPr>
        </p:nvSpPr>
        <p:spPr>
          <a:xfrm>
            <a:off x="617130" y="1466051"/>
            <a:ext cx="6570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PENGERTIAN PYTHON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1440000" y="3223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PYTHON DAN MODUL FLET</a:t>
            </a:r>
            <a:endParaRPr u="sng" dirty="0"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300254" y="1345290"/>
            <a:ext cx="8292032" cy="31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67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populer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dikenal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karenasintaksisnya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kaya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pustakan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web, Python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fleksibilitas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beragamnya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267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endParaRPr lang="en-ID" sz="18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67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flet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ID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endParaRPr sz="18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t="16853"/>
          <a:stretch/>
        </p:blipFill>
        <p:spPr>
          <a:xfrm flipH="1">
            <a:off x="6937261" y="4336487"/>
            <a:ext cx="976799" cy="8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KALKULATOR TABUNG</a:t>
            </a:r>
            <a:endParaRPr u="sng" dirty="0"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1"/>
          </p:nvPr>
        </p:nvSpPr>
        <p:spPr>
          <a:xfrm>
            <a:off x="720000" y="1291950"/>
            <a:ext cx="7710900" cy="30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5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jari-jari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volume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tabung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jari-jari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tabung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volume dan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permukaan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tabung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menjumlahkannya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ID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D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jari_jari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(</a:t>
            </a:r>
            <a:r>
              <a:rPr lang="en-ID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jari_jari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D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1"/>
          <p:cNvGrpSpPr/>
          <p:nvPr/>
        </p:nvGrpSpPr>
        <p:grpSpPr>
          <a:xfrm>
            <a:off x="-12" y="877300"/>
            <a:ext cx="9143999" cy="4266201"/>
            <a:chOff x="-12" y="877300"/>
            <a:chExt cx="9143999" cy="4266201"/>
          </a:xfrm>
        </p:grpSpPr>
        <p:grpSp>
          <p:nvGrpSpPr>
            <p:cNvPr id="205" name="Google Shape;205;p31"/>
            <p:cNvGrpSpPr/>
            <p:nvPr/>
          </p:nvGrpSpPr>
          <p:grpSpPr>
            <a:xfrm>
              <a:off x="4666039" y="877300"/>
              <a:ext cx="4477936" cy="3995382"/>
              <a:chOff x="4666039" y="877300"/>
              <a:chExt cx="4477936" cy="3995382"/>
            </a:xfrm>
          </p:grpSpPr>
          <p:pic>
            <p:nvPicPr>
              <p:cNvPr id="206" name="Google Shape;206;p31"/>
              <p:cNvPicPr preferRelativeResize="0"/>
              <p:nvPr/>
            </p:nvPicPr>
            <p:blipFill rotWithShape="1">
              <a:blip r:embed="rId3">
                <a:alphaModFix/>
              </a:blip>
              <a:srcRect l="4736" t="39483" r="60744" b="6681"/>
              <a:stretch/>
            </p:blipFill>
            <p:spPr>
              <a:xfrm>
                <a:off x="4666039" y="3003683"/>
                <a:ext cx="2837448" cy="18689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31"/>
              <p:cNvPicPr preferRelativeResize="0"/>
              <p:nvPr/>
            </p:nvPicPr>
            <p:blipFill rotWithShape="1">
              <a:blip r:embed="rId4">
                <a:alphaModFix/>
              </a:blip>
              <a:srcRect l="42561" t="26951" r="11150" b="18842"/>
              <a:stretch/>
            </p:blipFill>
            <p:spPr>
              <a:xfrm flipH="1">
                <a:off x="5899477" y="2225650"/>
                <a:ext cx="3244498" cy="2634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31"/>
              <p:cNvPicPr preferRelativeResize="0"/>
              <p:nvPr/>
            </p:nvPicPr>
            <p:blipFill rotWithShape="1">
              <a:blip r:embed="rId5">
                <a:alphaModFix/>
              </a:blip>
              <a:srcRect l="23263" t="2721" r="7908" b="-5033"/>
              <a:stretch/>
            </p:blipFill>
            <p:spPr>
              <a:xfrm flipH="1">
                <a:off x="6604824" y="877300"/>
                <a:ext cx="2539151" cy="24801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9" name="Google Shape;209;p31"/>
            <p:cNvPicPr preferRelativeResize="0"/>
            <p:nvPr/>
          </p:nvPicPr>
          <p:blipFill rotWithShape="1">
            <a:blip r:embed="rId6">
              <a:alphaModFix/>
            </a:blip>
            <a:srcRect t="71860" b="18147"/>
            <a:stretch/>
          </p:blipFill>
          <p:spPr>
            <a:xfrm flipH="1">
              <a:off x="-12" y="4604000"/>
              <a:ext cx="9143999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539577" y="4630136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57214" y="4558955"/>
              <a:ext cx="683276" cy="514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31"/>
            <p:cNvPicPr preferRelativeResize="0"/>
            <p:nvPr/>
          </p:nvPicPr>
          <p:blipFill rotWithShape="1">
            <a:blip r:embed="rId9">
              <a:alphaModFix/>
            </a:blip>
            <a:srcRect l="45506" t="17343" r="4595" b="27404"/>
            <a:stretch/>
          </p:blipFill>
          <p:spPr>
            <a:xfrm>
              <a:off x="1" y="4629450"/>
              <a:ext cx="1088998" cy="51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31"/>
            <p:cNvPicPr preferRelativeResize="0"/>
            <p:nvPr/>
          </p:nvPicPr>
          <p:blipFill rotWithShape="1">
            <a:blip r:embed="rId10">
              <a:alphaModFix/>
            </a:blip>
            <a:srcRect t="15973"/>
            <a:stretch/>
          </p:blipFill>
          <p:spPr>
            <a:xfrm>
              <a:off x="3864062" y="4700625"/>
              <a:ext cx="915999" cy="3717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713225" y="141686"/>
            <a:ext cx="7516376" cy="1383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BEBERAPA FUNGSI DAN ELEMEN YANG DIGUNAKAN PROGRAM</a:t>
            </a:r>
            <a:endParaRPr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31"/>
          <p:cNvSpPr txBox="1">
            <a:spLocks noGrp="1"/>
          </p:cNvSpPr>
          <p:nvPr>
            <p:ph type="subTitle" idx="1"/>
          </p:nvPr>
        </p:nvSpPr>
        <p:spPr>
          <a:xfrm>
            <a:off x="184543" y="1525461"/>
            <a:ext cx="8949446" cy="3506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import flet as ft`: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mengimpor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`flet`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alias `ft`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`def main(page: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ft.Page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)`: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parameter `page`,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`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page.bgcolor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“pink"`: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abu-abu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1"/>
          <p:cNvGrpSpPr/>
          <p:nvPr/>
        </p:nvGrpSpPr>
        <p:grpSpPr>
          <a:xfrm>
            <a:off x="-12" y="923020"/>
            <a:ext cx="9143999" cy="4266201"/>
            <a:chOff x="-12" y="877300"/>
            <a:chExt cx="9143999" cy="4266201"/>
          </a:xfrm>
        </p:grpSpPr>
        <p:grpSp>
          <p:nvGrpSpPr>
            <p:cNvPr id="205" name="Google Shape;205;p31"/>
            <p:cNvGrpSpPr/>
            <p:nvPr/>
          </p:nvGrpSpPr>
          <p:grpSpPr>
            <a:xfrm>
              <a:off x="4666039" y="877300"/>
              <a:ext cx="4477936" cy="3995382"/>
              <a:chOff x="4666039" y="877300"/>
              <a:chExt cx="4477936" cy="3995382"/>
            </a:xfrm>
          </p:grpSpPr>
          <p:pic>
            <p:nvPicPr>
              <p:cNvPr id="206" name="Google Shape;206;p31"/>
              <p:cNvPicPr preferRelativeResize="0"/>
              <p:nvPr/>
            </p:nvPicPr>
            <p:blipFill rotWithShape="1">
              <a:blip r:embed="rId3">
                <a:alphaModFix/>
              </a:blip>
              <a:srcRect l="4736" t="39483" r="60744" b="6681"/>
              <a:stretch/>
            </p:blipFill>
            <p:spPr>
              <a:xfrm>
                <a:off x="4666039" y="3003683"/>
                <a:ext cx="2837448" cy="18689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31"/>
              <p:cNvPicPr preferRelativeResize="0"/>
              <p:nvPr/>
            </p:nvPicPr>
            <p:blipFill rotWithShape="1">
              <a:blip r:embed="rId4">
                <a:alphaModFix/>
              </a:blip>
              <a:srcRect l="42561" t="26951" r="11150" b="18842"/>
              <a:stretch/>
            </p:blipFill>
            <p:spPr>
              <a:xfrm flipH="1">
                <a:off x="5899477" y="2225650"/>
                <a:ext cx="3244498" cy="2634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31"/>
              <p:cNvPicPr preferRelativeResize="0"/>
              <p:nvPr/>
            </p:nvPicPr>
            <p:blipFill rotWithShape="1">
              <a:blip r:embed="rId5">
                <a:alphaModFix/>
              </a:blip>
              <a:srcRect l="23263" t="2721" r="7908" b="-5033"/>
              <a:stretch/>
            </p:blipFill>
            <p:spPr>
              <a:xfrm flipH="1">
                <a:off x="6604824" y="877300"/>
                <a:ext cx="2539151" cy="24801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9" name="Google Shape;209;p31"/>
            <p:cNvPicPr preferRelativeResize="0"/>
            <p:nvPr/>
          </p:nvPicPr>
          <p:blipFill rotWithShape="1">
            <a:blip r:embed="rId6">
              <a:alphaModFix/>
            </a:blip>
            <a:srcRect t="71860" b="18147"/>
            <a:stretch/>
          </p:blipFill>
          <p:spPr>
            <a:xfrm flipH="1">
              <a:off x="-12" y="4604000"/>
              <a:ext cx="9143999" cy="5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539577" y="4630136"/>
              <a:ext cx="683274" cy="371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57214" y="4558955"/>
              <a:ext cx="683276" cy="514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31"/>
            <p:cNvPicPr preferRelativeResize="0"/>
            <p:nvPr/>
          </p:nvPicPr>
          <p:blipFill rotWithShape="1">
            <a:blip r:embed="rId9">
              <a:alphaModFix/>
            </a:blip>
            <a:srcRect l="45506" t="17343" r="4595" b="27404"/>
            <a:stretch/>
          </p:blipFill>
          <p:spPr>
            <a:xfrm>
              <a:off x="1" y="4629450"/>
              <a:ext cx="1088998" cy="51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31"/>
            <p:cNvPicPr preferRelativeResize="0"/>
            <p:nvPr/>
          </p:nvPicPr>
          <p:blipFill rotWithShape="1">
            <a:blip r:embed="rId10">
              <a:alphaModFix/>
            </a:blip>
            <a:srcRect t="15973"/>
            <a:stretch/>
          </p:blipFill>
          <p:spPr>
            <a:xfrm>
              <a:off x="3864062" y="4700625"/>
              <a:ext cx="915999" cy="3717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690365" y="67014"/>
            <a:ext cx="7516376" cy="719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PROGRAM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31"/>
          <p:cNvSpPr txBox="1">
            <a:spLocks noGrp="1"/>
          </p:cNvSpPr>
          <p:nvPr>
            <p:ph type="subTitle" idx="1"/>
          </p:nvPr>
        </p:nvSpPr>
        <p:spPr>
          <a:xfrm>
            <a:off x="154566" y="1085249"/>
            <a:ext cx="6495978" cy="481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tabung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2" y="1564383"/>
            <a:ext cx="5787383" cy="268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42996"/>
      </p:ext>
    </p:extLst>
  </p:cSld>
  <p:clrMapOvr>
    <a:masterClrMapping/>
  </p:clrMapOvr>
</p:sld>
</file>

<file path=ppt/theme/theme1.xml><?xml version="1.0" encoding="utf-8"?>
<a:theme xmlns:a="http://schemas.openxmlformats.org/drawingml/2006/main" name="Volcanoes by Slidesgo">
  <a:themeElements>
    <a:clrScheme name="Simple Light">
      <a:dk1>
        <a:srgbClr val="261B21"/>
      </a:dk1>
      <a:lt1>
        <a:srgbClr val="F7F7F7"/>
      </a:lt1>
      <a:dk2>
        <a:srgbClr val="F4E947"/>
      </a:dk2>
      <a:lt2>
        <a:srgbClr val="9C5803"/>
      </a:lt2>
      <a:accent1>
        <a:srgbClr val="95805D"/>
      </a:accent1>
      <a:accent2>
        <a:srgbClr val="617B87"/>
      </a:accent2>
      <a:accent3>
        <a:srgbClr val="373F44"/>
      </a:accent3>
      <a:accent4>
        <a:srgbClr val="FFFFFF"/>
      </a:accent4>
      <a:accent5>
        <a:srgbClr val="FFFFFF"/>
      </a:accent5>
      <a:accent6>
        <a:srgbClr val="FFFFFF"/>
      </a:accent6>
      <a:hlink>
        <a:srgbClr val="F7F7F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607</Words>
  <Application>Microsoft Office PowerPoint</Application>
  <PresentationFormat>On-screen Show (16:9)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Times New Roman</vt:lpstr>
      <vt:lpstr>Lato</vt:lpstr>
      <vt:lpstr>Inter Light</vt:lpstr>
      <vt:lpstr>Anaheim</vt:lpstr>
      <vt:lpstr>Bebas Neue</vt:lpstr>
      <vt:lpstr>Stencil Std</vt:lpstr>
      <vt:lpstr>Spline Sans</vt:lpstr>
      <vt:lpstr>Inter</vt:lpstr>
      <vt:lpstr>Showcard Gothic</vt:lpstr>
      <vt:lpstr>Arial</vt:lpstr>
      <vt:lpstr>Nunito Light</vt:lpstr>
      <vt:lpstr>Volcanoes by Slidesgo</vt:lpstr>
      <vt:lpstr>LAPORAN PRAKTIKUM PBO  IMPLEMENTASI KALKULATOR  MENGHITUNG LUAS DAN VOLUME TABUNG DENGAN PYTHON MENGGUNAKAN MODUL Flet python  KELOMPOK 3  </vt:lpstr>
      <vt:lpstr>ANGGOTA KELOMPOK 3</vt:lpstr>
      <vt:lpstr>MATERI PEMBAHASAN </vt:lpstr>
      <vt:lpstr>PENGERTIAN PYTHON</vt:lpstr>
      <vt:lpstr>PENGERTIAN PYTHON DAN FLET PYTHON</vt:lpstr>
      <vt:lpstr>PYTHON DAN MODUL FLET</vt:lpstr>
      <vt:lpstr>KALKULATOR TABUNG</vt:lpstr>
      <vt:lpstr>BEBERAPA FUNGSI DAN ELEMEN YANG DIGUNAKAN PROGRAM</vt:lpstr>
      <vt:lpstr>HASIL PROGRAM 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KALKULATOR  MENGHITUNG LUAS DAN VOLUME TABUNG DENGAN PYTHON MENGGUNAKAN MODUL FLET</dc:title>
  <dc:creator>LENOVO</dc:creator>
  <cp:lastModifiedBy>YANA SURYANA</cp:lastModifiedBy>
  <cp:revision>8</cp:revision>
  <dcterms:modified xsi:type="dcterms:W3CDTF">2024-01-05T07:04:06Z</dcterms:modified>
</cp:coreProperties>
</file>