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lice" pitchFamily="2" charset="77"/>
      <p:regular r:id="rId17"/>
    </p:embeddedFont>
    <p:embeddedFont>
      <p:font typeface="Assistant" pitchFamily="2" charset="-79"/>
      <p:regular r:id="rId18"/>
      <p:bold r:id="rId19"/>
    </p:embeddedFont>
    <p:embeddedFont>
      <p:font typeface="Calibri" panose="020F0502020204030204" pitchFamily="34" charset="0"/>
      <p:regular r:id="rId20"/>
      <p:bold r:id="rId21"/>
      <p:italic r:id="rId22"/>
      <p:boldItalic r:id="rId23"/>
    </p:embeddedFont>
    <p:embeddedFont>
      <p:font typeface="Libre Baskerville" panose="02000000000000000000" pitchFamily="2" charset="0"/>
      <p:regular r:id="rId24"/>
      <p:bold r:id="rId25"/>
      <p:italic r:id="rId26"/>
    </p:embeddedFont>
    <p:embeddedFont>
      <p:font typeface="Libre Baskerville Bold" panose="02000000000000000000" pitchFamily="2" charset="0"/>
      <p:regular r:id="rId27"/>
      <p:bold r:id="rId28"/>
    </p:embeddedFont>
    <p:embeddedFont>
      <p:font typeface="Lora" pitchFamily="2" charset="77"/>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6" autoAdjust="0"/>
  </p:normalViewPr>
  <p:slideViewPr>
    <p:cSldViewPr>
      <p:cViewPr varScale="1">
        <p:scale>
          <a:sx n="71" d="100"/>
          <a:sy n="71" d="100"/>
        </p:scale>
        <p:origin x="7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875708" y="-2383592"/>
            <a:ext cx="4767184" cy="476718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3E4D"/>
            </a:solidFill>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8419414" y="8602980"/>
            <a:ext cx="10793833" cy="1405890"/>
          </a:xfrm>
          <a:prstGeom prst="rect">
            <a:avLst/>
          </a:prstGeom>
        </p:spPr>
        <p:txBody>
          <a:bodyPr lIns="0" tIns="0" rIns="0" bIns="0" rtlCol="0" anchor="t">
            <a:spAutoFit/>
          </a:bodyPr>
          <a:lstStyle/>
          <a:p>
            <a:pPr algn="ctr">
              <a:lnSpc>
                <a:spcPts val="3600"/>
              </a:lnSpc>
            </a:pPr>
            <a:r>
              <a:rPr lang="en-US" sz="3600">
                <a:solidFill>
                  <a:srgbClr val="271905"/>
                </a:solidFill>
                <a:latin typeface="Alice"/>
              </a:rPr>
              <a:t>A realizat: St. gr. MI-212, Titica Iana </a:t>
            </a:r>
          </a:p>
          <a:p>
            <a:pPr algn="ctr">
              <a:lnSpc>
                <a:spcPts val="3600"/>
              </a:lnSpc>
            </a:pPr>
            <a:endParaRPr lang="en-US" sz="3600">
              <a:solidFill>
                <a:srgbClr val="271905"/>
              </a:solidFill>
              <a:latin typeface="Alice"/>
            </a:endParaRPr>
          </a:p>
          <a:p>
            <a:pPr algn="ctr">
              <a:lnSpc>
                <a:spcPts val="3600"/>
              </a:lnSpc>
            </a:pPr>
            <a:endParaRPr lang="en-US" sz="3600">
              <a:solidFill>
                <a:srgbClr val="271905"/>
              </a:solidFill>
              <a:latin typeface="Alice"/>
            </a:endParaRPr>
          </a:p>
        </p:txBody>
      </p:sp>
      <p:sp>
        <p:nvSpPr>
          <p:cNvPr id="6" name="TextBox 6"/>
          <p:cNvSpPr txBox="1"/>
          <p:nvPr/>
        </p:nvSpPr>
        <p:spPr>
          <a:xfrm>
            <a:off x="2148972" y="3421084"/>
            <a:ext cx="14294856" cy="2943859"/>
          </a:xfrm>
          <a:prstGeom prst="rect">
            <a:avLst/>
          </a:prstGeom>
        </p:spPr>
        <p:txBody>
          <a:bodyPr lIns="0" tIns="0" rIns="0" bIns="0" rtlCol="0" anchor="t">
            <a:spAutoFit/>
          </a:bodyPr>
          <a:lstStyle/>
          <a:p>
            <a:pPr algn="ctr">
              <a:lnSpc>
                <a:spcPts val="11920"/>
              </a:lnSpc>
            </a:pPr>
            <a:r>
              <a:rPr lang="en-US" sz="8000">
                <a:solidFill>
                  <a:srgbClr val="271905"/>
                </a:solidFill>
                <a:latin typeface="Lora"/>
              </a:rPr>
              <a:t>PREDICȚIA RISCULUI</a:t>
            </a:r>
          </a:p>
          <a:p>
            <a:pPr algn="ctr">
              <a:lnSpc>
                <a:spcPts val="11920"/>
              </a:lnSpc>
            </a:pPr>
            <a:r>
              <a:rPr lang="en-US" sz="8000">
                <a:solidFill>
                  <a:srgbClr val="271905"/>
                </a:solidFill>
                <a:latin typeface="Lora"/>
              </a:rPr>
              <a:t> DE BOLI DE INIMA </a:t>
            </a:r>
          </a:p>
        </p:txBody>
      </p:sp>
      <p:grpSp>
        <p:nvGrpSpPr>
          <p:cNvPr id="7" name="Group 7"/>
          <p:cNvGrpSpPr/>
          <p:nvPr/>
        </p:nvGrpSpPr>
        <p:grpSpPr>
          <a:xfrm>
            <a:off x="1363492" y="8746101"/>
            <a:ext cx="3521040" cy="352104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3E4D"/>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0" name="AutoShape 10"/>
          <p:cNvSpPr/>
          <p:nvPr/>
        </p:nvSpPr>
        <p:spPr>
          <a:xfrm>
            <a:off x="10986615" y="9258300"/>
            <a:ext cx="7301385" cy="0"/>
          </a:xfrm>
          <a:prstGeom prst="line">
            <a:avLst/>
          </a:prstGeom>
          <a:ln w="38100" cap="flat">
            <a:solidFill>
              <a:srgbClr val="2B2C30"/>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38500">
            <a:off x="11466264" y="-702543"/>
            <a:ext cx="8568617" cy="13356802"/>
            <a:chOff x="0" y="0"/>
            <a:chExt cx="2256755" cy="3517841"/>
          </a:xfrm>
        </p:grpSpPr>
        <p:sp>
          <p:nvSpPr>
            <p:cNvPr id="3" name="Freeform 3"/>
            <p:cNvSpPr/>
            <p:nvPr/>
          </p:nvSpPr>
          <p:spPr>
            <a:xfrm>
              <a:off x="0" y="0"/>
              <a:ext cx="2256755" cy="3517841"/>
            </a:xfrm>
            <a:custGeom>
              <a:avLst/>
              <a:gdLst/>
              <a:ahLst/>
              <a:cxnLst/>
              <a:rect l="l" t="t" r="r" b="b"/>
              <a:pathLst>
                <a:path w="2256755" h="3517841">
                  <a:moveTo>
                    <a:pt x="0" y="0"/>
                  </a:moveTo>
                  <a:lnTo>
                    <a:pt x="2256755" y="0"/>
                  </a:lnTo>
                  <a:lnTo>
                    <a:pt x="2256755" y="3517841"/>
                  </a:lnTo>
                  <a:lnTo>
                    <a:pt x="0" y="3517841"/>
                  </a:lnTo>
                  <a:close/>
                </a:path>
              </a:pathLst>
            </a:custGeom>
            <a:solidFill>
              <a:srgbClr val="F6F4EF"/>
            </a:solidFill>
          </p:spPr>
        </p:sp>
        <p:sp>
          <p:nvSpPr>
            <p:cNvPr id="4" name="TextBox 4"/>
            <p:cNvSpPr txBox="1"/>
            <p:nvPr/>
          </p:nvSpPr>
          <p:spPr>
            <a:xfrm>
              <a:off x="0" y="-38100"/>
              <a:ext cx="2256755" cy="3555941"/>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3314832" y="2436235"/>
            <a:ext cx="4906858" cy="4413134"/>
          </a:xfrm>
          <a:custGeom>
            <a:avLst/>
            <a:gdLst/>
            <a:ahLst/>
            <a:cxnLst/>
            <a:rect l="l" t="t" r="r" b="b"/>
            <a:pathLst>
              <a:path w="4906858" h="4413134">
                <a:moveTo>
                  <a:pt x="0" y="0"/>
                </a:moveTo>
                <a:lnTo>
                  <a:pt x="4906858" y="0"/>
                </a:lnTo>
                <a:lnTo>
                  <a:pt x="4906858" y="4413133"/>
                </a:lnTo>
                <a:lnTo>
                  <a:pt x="0" y="4413133"/>
                </a:lnTo>
                <a:lnTo>
                  <a:pt x="0" y="0"/>
                </a:lnTo>
                <a:close/>
              </a:path>
            </a:pathLst>
          </a:custGeom>
          <a:blipFill>
            <a:blip r:embed="rId2"/>
            <a:stretch>
              <a:fillRect/>
            </a:stretch>
          </a:blipFill>
        </p:spPr>
      </p:sp>
      <p:sp>
        <p:nvSpPr>
          <p:cNvPr id="6" name="Freeform 6"/>
          <p:cNvSpPr/>
          <p:nvPr/>
        </p:nvSpPr>
        <p:spPr>
          <a:xfrm>
            <a:off x="9824293" y="2436235"/>
            <a:ext cx="5663656" cy="4413134"/>
          </a:xfrm>
          <a:custGeom>
            <a:avLst/>
            <a:gdLst/>
            <a:ahLst/>
            <a:cxnLst/>
            <a:rect l="l" t="t" r="r" b="b"/>
            <a:pathLst>
              <a:path w="5663656" h="4413134">
                <a:moveTo>
                  <a:pt x="0" y="0"/>
                </a:moveTo>
                <a:lnTo>
                  <a:pt x="5663656" y="0"/>
                </a:lnTo>
                <a:lnTo>
                  <a:pt x="5663656" y="4413133"/>
                </a:lnTo>
                <a:lnTo>
                  <a:pt x="0" y="4413133"/>
                </a:lnTo>
                <a:lnTo>
                  <a:pt x="0" y="0"/>
                </a:lnTo>
                <a:close/>
              </a:path>
            </a:pathLst>
          </a:custGeom>
          <a:blipFill>
            <a:blip r:embed="rId3"/>
            <a:stretch>
              <a:fillRect/>
            </a:stretch>
          </a:blipFill>
        </p:spPr>
      </p:sp>
      <p:sp>
        <p:nvSpPr>
          <p:cNvPr id="7" name="TextBox 7"/>
          <p:cNvSpPr txBox="1"/>
          <p:nvPr/>
        </p:nvSpPr>
        <p:spPr>
          <a:xfrm>
            <a:off x="1180808" y="8007948"/>
            <a:ext cx="15405068" cy="1577321"/>
          </a:xfrm>
          <a:prstGeom prst="rect">
            <a:avLst/>
          </a:prstGeom>
        </p:spPr>
        <p:txBody>
          <a:bodyPr lIns="0" tIns="0" rIns="0" bIns="0" rtlCol="0" anchor="t">
            <a:spAutoFit/>
          </a:bodyPr>
          <a:lstStyle/>
          <a:p>
            <a:pPr algn="just">
              <a:lnSpc>
                <a:spcPts val="3150"/>
              </a:lnSpc>
            </a:pPr>
            <a:r>
              <a:rPr lang="en-US" sz="2100">
                <a:solidFill>
                  <a:srgbClr val="000000"/>
                </a:solidFill>
                <a:latin typeface="Libre Baskerville"/>
              </a:rPr>
              <a:t>          Analizând matricea de confuzie și curba ROC pentru modelul de regresie logistică prezentat în imagini, se observă că modelul prezice cu o acuratețe înaltă, având un AUC de 0.92, ceea ce indică o performanță excelentă în distingerea între clasele pozitive și negative. Numărul mare de adevărat pozitive (91) și adevărat negative (66) sugerează că modelul este bine calibrat și are o capacitate bună de generalizare.</a:t>
            </a:r>
          </a:p>
        </p:txBody>
      </p:sp>
      <p:sp>
        <p:nvSpPr>
          <p:cNvPr id="8" name="TextBox 8"/>
          <p:cNvSpPr txBox="1"/>
          <p:nvPr/>
        </p:nvSpPr>
        <p:spPr>
          <a:xfrm>
            <a:off x="6242654" y="937931"/>
            <a:ext cx="6413467" cy="679450"/>
          </a:xfrm>
          <a:prstGeom prst="rect">
            <a:avLst/>
          </a:prstGeom>
        </p:spPr>
        <p:txBody>
          <a:bodyPr wrap="square" lIns="0" tIns="0" rIns="0" bIns="0" rtlCol="0" anchor="t">
            <a:spAutoFit/>
          </a:bodyPr>
          <a:lstStyle/>
          <a:p>
            <a:pPr algn="ctr">
              <a:lnSpc>
                <a:spcPts val="5599"/>
              </a:lnSpc>
              <a:spcBef>
                <a:spcPct val="0"/>
              </a:spcBef>
            </a:pPr>
            <a:r>
              <a:rPr lang="en-US" sz="3999" b="1" dirty="0" err="1">
                <a:solidFill>
                  <a:srgbClr val="000000"/>
                </a:solidFill>
                <a:latin typeface="Libre Baskerville"/>
              </a:rPr>
              <a:t>Regresia</a:t>
            </a:r>
            <a:r>
              <a:rPr lang="en-US" sz="3999" b="1" dirty="0">
                <a:solidFill>
                  <a:srgbClr val="000000"/>
                </a:solidFill>
                <a:latin typeface="Libre Baskerville"/>
              </a:rPr>
              <a:t> </a:t>
            </a:r>
            <a:r>
              <a:rPr lang="en-US" sz="3999" b="1" dirty="0" err="1">
                <a:solidFill>
                  <a:srgbClr val="000000"/>
                </a:solidFill>
                <a:latin typeface="Libre Baskerville"/>
              </a:rPr>
              <a:t>logistică</a:t>
            </a:r>
            <a:endParaRPr lang="en-US" sz="3999" b="1" dirty="0">
              <a:solidFill>
                <a:srgbClr val="000000"/>
              </a:solidFill>
              <a:latin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3462327" y="2588506"/>
            <a:ext cx="5681673" cy="5109988"/>
          </a:xfrm>
          <a:custGeom>
            <a:avLst/>
            <a:gdLst/>
            <a:ahLst/>
            <a:cxnLst/>
            <a:rect l="l" t="t" r="r" b="b"/>
            <a:pathLst>
              <a:path w="5681673" h="5109988">
                <a:moveTo>
                  <a:pt x="0" y="0"/>
                </a:moveTo>
                <a:lnTo>
                  <a:pt x="5681673" y="0"/>
                </a:lnTo>
                <a:lnTo>
                  <a:pt x="5681673" y="5109988"/>
                </a:lnTo>
                <a:lnTo>
                  <a:pt x="0" y="5109988"/>
                </a:lnTo>
                <a:lnTo>
                  <a:pt x="0" y="0"/>
                </a:lnTo>
                <a:close/>
              </a:path>
            </a:pathLst>
          </a:custGeom>
          <a:blipFill>
            <a:blip r:embed="rId2"/>
            <a:stretch>
              <a:fillRect/>
            </a:stretch>
          </a:blipFill>
        </p:spPr>
      </p:sp>
      <p:sp>
        <p:nvSpPr>
          <p:cNvPr id="4" name="Freeform 4"/>
          <p:cNvSpPr/>
          <p:nvPr/>
        </p:nvSpPr>
        <p:spPr>
          <a:xfrm>
            <a:off x="9144000" y="2588506"/>
            <a:ext cx="6557974" cy="5109988"/>
          </a:xfrm>
          <a:custGeom>
            <a:avLst/>
            <a:gdLst/>
            <a:ahLst/>
            <a:cxnLst/>
            <a:rect l="l" t="t" r="r" b="b"/>
            <a:pathLst>
              <a:path w="6557974" h="5109988">
                <a:moveTo>
                  <a:pt x="0" y="0"/>
                </a:moveTo>
                <a:lnTo>
                  <a:pt x="6557974" y="0"/>
                </a:lnTo>
                <a:lnTo>
                  <a:pt x="6557974" y="5109988"/>
                </a:lnTo>
                <a:lnTo>
                  <a:pt x="0" y="5109988"/>
                </a:lnTo>
                <a:lnTo>
                  <a:pt x="0" y="0"/>
                </a:lnTo>
                <a:close/>
              </a:path>
            </a:pathLst>
          </a:custGeom>
          <a:blipFill>
            <a:blip r:embed="rId3"/>
            <a:stretch>
              <a:fillRect/>
            </a:stretch>
          </a:blipFill>
        </p:spPr>
      </p:sp>
      <p:sp>
        <p:nvSpPr>
          <p:cNvPr id="5" name="TextBox 5"/>
          <p:cNvSpPr txBox="1"/>
          <p:nvPr/>
        </p:nvSpPr>
        <p:spPr>
          <a:xfrm>
            <a:off x="10202014" y="850994"/>
            <a:ext cx="5499960" cy="679450"/>
          </a:xfrm>
          <a:prstGeom prst="rect">
            <a:avLst/>
          </a:prstGeom>
        </p:spPr>
        <p:txBody>
          <a:bodyPr wrap="square" lIns="0" tIns="0" rIns="0" bIns="0" rtlCol="0" anchor="t">
            <a:spAutoFit/>
          </a:bodyPr>
          <a:lstStyle/>
          <a:p>
            <a:pPr algn="ctr">
              <a:lnSpc>
                <a:spcPts val="5599"/>
              </a:lnSpc>
              <a:spcBef>
                <a:spcPct val="0"/>
              </a:spcBef>
            </a:pPr>
            <a:r>
              <a:rPr lang="en-US" sz="3999" b="1" dirty="0">
                <a:solidFill>
                  <a:srgbClr val="000000"/>
                </a:solidFill>
                <a:latin typeface="Libre Baskerville"/>
              </a:rPr>
              <a:t>Random Forest</a:t>
            </a:r>
          </a:p>
        </p:txBody>
      </p:sp>
      <p:sp>
        <p:nvSpPr>
          <p:cNvPr id="6" name="TextBox 6"/>
          <p:cNvSpPr txBox="1"/>
          <p:nvPr/>
        </p:nvSpPr>
        <p:spPr>
          <a:xfrm>
            <a:off x="1709770" y="8159128"/>
            <a:ext cx="15549530" cy="1099172"/>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ssistant"/>
              </a:rPr>
              <a:t>        Modelul Random Forest prezintă o acuratețe robustă în clasificare. De asemenea, graficul reprezintă o curba ROC (Receiver Operating Characteristic) pentru un model de clasificare Random Forest, cu o Arie Sub Curba (AUC) de 0.93, indicând o performanță foarte bună a modelului.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3" name="Group 3"/>
          <p:cNvGrpSpPr/>
          <p:nvPr/>
        </p:nvGrpSpPr>
        <p:grpSpPr>
          <a:xfrm>
            <a:off x="1028700" y="144458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1943100" y="4721469"/>
            <a:ext cx="5718935" cy="5143500"/>
          </a:xfrm>
          <a:custGeom>
            <a:avLst/>
            <a:gdLst/>
            <a:ahLst/>
            <a:cxnLst/>
            <a:rect l="l" t="t" r="r" b="b"/>
            <a:pathLst>
              <a:path w="5718935" h="5143500">
                <a:moveTo>
                  <a:pt x="0" y="0"/>
                </a:moveTo>
                <a:lnTo>
                  <a:pt x="5718935" y="0"/>
                </a:lnTo>
                <a:lnTo>
                  <a:pt x="5718935" y="5143500"/>
                </a:lnTo>
                <a:lnTo>
                  <a:pt x="0" y="5143500"/>
                </a:lnTo>
                <a:lnTo>
                  <a:pt x="0" y="0"/>
                </a:lnTo>
                <a:close/>
              </a:path>
            </a:pathLst>
          </a:custGeom>
          <a:blipFill>
            <a:blip r:embed="rId2"/>
            <a:stretch>
              <a:fillRect/>
            </a:stretch>
          </a:blipFill>
        </p:spPr>
      </p:sp>
      <p:sp>
        <p:nvSpPr>
          <p:cNvPr id="7" name="Freeform 7"/>
          <p:cNvSpPr/>
          <p:nvPr/>
        </p:nvSpPr>
        <p:spPr>
          <a:xfrm>
            <a:off x="10136921" y="1583796"/>
            <a:ext cx="5876204" cy="4578752"/>
          </a:xfrm>
          <a:custGeom>
            <a:avLst/>
            <a:gdLst/>
            <a:ahLst/>
            <a:cxnLst/>
            <a:rect l="l" t="t" r="r" b="b"/>
            <a:pathLst>
              <a:path w="5876204" h="4578752">
                <a:moveTo>
                  <a:pt x="0" y="0"/>
                </a:moveTo>
                <a:lnTo>
                  <a:pt x="5876204" y="0"/>
                </a:lnTo>
                <a:lnTo>
                  <a:pt x="5876204" y="4578751"/>
                </a:lnTo>
                <a:lnTo>
                  <a:pt x="0" y="4578751"/>
                </a:lnTo>
                <a:lnTo>
                  <a:pt x="0" y="0"/>
                </a:lnTo>
                <a:close/>
              </a:path>
            </a:pathLst>
          </a:custGeom>
          <a:blipFill>
            <a:blip r:embed="rId3"/>
            <a:stretch>
              <a:fillRect/>
            </a:stretch>
          </a:blipFill>
        </p:spPr>
      </p:sp>
      <p:sp>
        <p:nvSpPr>
          <p:cNvPr id="9" name="TextBox 8">
            <a:extLst>
              <a:ext uri="{FF2B5EF4-FFF2-40B4-BE49-F238E27FC236}">
                <a16:creationId xmlns:a16="http://schemas.microsoft.com/office/drawing/2014/main" id="{98BBE2AB-82C8-3AE9-C29A-4D0217177ECC}"/>
              </a:ext>
            </a:extLst>
          </p:cNvPr>
          <p:cNvSpPr txBox="1"/>
          <p:nvPr/>
        </p:nvSpPr>
        <p:spPr>
          <a:xfrm>
            <a:off x="-792284" y="2605161"/>
            <a:ext cx="9144000" cy="764953"/>
          </a:xfrm>
          <a:prstGeom prst="rect">
            <a:avLst/>
          </a:prstGeom>
          <a:noFill/>
        </p:spPr>
        <p:txBody>
          <a:bodyPr wrap="square">
            <a:spAutoFit/>
          </a:bodyPr>
          <a:lstStyle/>
          <a:p>
            <a:pPr algn="ctr">
              <a:lnSpc>
                <a:spcPts val="5599"/>
              </a:lnSpc>
              <a:spcBef>
                <a:spcPct val="0"/>
              </a:spcBef>
            </a:pPr>
            <a:r>
              <a:rPr lang="en-US" sz="4000" b="1" dirty="0">
                <a:solidFill>
                  <a:srgbClr val="000000"/>
                </a:solidFill>
                <a:latin typeface="Libre Baskerville"/>
              </a:rPr>
              <a:t>Decision Tree</a:t>
            </a:r>
          </a:p>
        </p:txBody>
      </p:sp>
      <p:sp>
        <p:nvSpPr>
          <p:cNvPr id="11" name="TextBox 10">
            <a:extLst>
              <a:ext uri="{FF2B5EF4-FFF2-40B4-BE49-F238E27FC236}">
                <a16:creationId xmlns:a16="http://schemas.microsoft.com/office/drawing/2014/main" id="{54C8B945-9563-3684-D312-EC3130A23DD8}"/>
              </a:ext>
            </a:extLst>
          </p:cNvPr>
          <p:cNvSpPr txBox="1"/>
          <p:nvPr/>
        </p:nvSpPr>
        <p:spPr>
          <a:xfrm>
            <a:off x="8763000" y="6438900"/>
            <a:ext cx="8624046" cy="3268652"/>
          </a:xfrm>
          <a:prstGeom prst="rect">
            <a:avLst/>
          </a:prstGeom>
          <a:noFill/>
        </p:spPr>
        <p:txBody>
          <a:bodyPr wrap="square">
            <a:spAutoFit/>
          </a:bodyPr>
          <a:lstStyle/>
          <a:p>
            <a:pPr indent="450215">
              <a:lnSpc>
                <a:spcPct val="150000"/>
              </a:lnSpc>
            </a:pPr>
            <a:r>
              <a:rPr lang="ro-RO" sz="2000" dirty="0" err="1">
                <a:effectLst/>
                <a:latin typeface="Times New Roman" panose="02020603050405020304" pitchFamily="18" charset="0"/>
                <a:ea typeface="Times New Roman" panose="02020603050405020304" pitchFamily="18" charset="0"/>
              </a:rPr>
              <a:t>Decision</a:t>
            </a:r>
            <a:r>
              <a:rPr lang="ro-RO" sz="2000" dirty="0">
                <a:effectLst/>
                <a:latin typeface="Times New Roman" panose="02020603050405020304" pitchFamily="18" charset="0"/>
                <a:ea typeface="Times New Roman" panose="02020603050405020304" pitchFamily="18" charset="0"/>
              </a:rPr>
              <a:t> </a:t>
            </a:r>
            <a:r>
              <a:rPr lang="ro-RO" sz="2000" dirty="0" err="1">
                <a:effectLst/>
                <a:latin typeface="Times New Roman" panose="02020603050405020304" pitchFamily="18" charset="0"/>
                <a:ea typeface="Times New Roman" panose="02020603050405020304" pitchFamily="18" charset="0"/>
              </a:rPr>
              <a:t>Tree</a:t>
            </a:r>
            <a:r>
              <a:rPr lang="ro-RO" sz="2000" dirty="0">
                <a:effectLst/>
                <a:latin typeface="Times New Roman" panose="02020603050405020304" pitchFamily="18" charset="0"/>
                <a:ea typeface="Times New Roman" panose="02020603050405020304" pitchFamily="18" charset="0"/>
              </a:rPr>
              <a:t> </a:t>
            </a:r>
            <a:r>
              <a:rPr lang="ro-RO" sz="2000" dirty="0" err="1">
                <a:effectLst/>
                <a:latin typeface="Times New Roman" panose="02020603050405020304" pitchFamily="18" charset="0"/>
                <a:ea typeface="Times New Roman" panose="02020603050405020304" pitchFamily="18" charset="0"/>
              </a:rPr>
              <a:t>Classifier</a:t>
            </a:r>
            <a:r>
              <a:rPr lang="ro-RO" sz="2000" dirty="0">
                <a:effectLst/>
                <a:latin typeface="Times New Roman" panose="02020603050405020304" pitchFamily="18" charset="0"/>
                <a:ea typeface="Times New Roman" panose="02020603050405020304" pitchFamily="18" charset="0"/>
              </a:rPr>
              <a:t> a prezentat o performanță comparabilă cu </a:t>
            </a:r>
            <a:r>
              <a:rPr lang="ro-RO" sz="2000" dirty="0" err="1">
                <a:effectLst/>
                <a:latin typeface="Times New Roman" panose="02020603050405020304" pitchFamily="18" charset="0"/>
                <a:ea typeface="Times New Roman" panose="02020603050405020304" pitchFamily="18" charset="0"/>
              </a:rPr>
              <a:t>Random</a:t>
            </a:r>
            <a:r>
              <a:rPr lang="ro-RO" sz="2000" dirty="0">
                <a:effectLst/>
                <a:latin typeface="Times New Roman" panose="02020603050405020304" pitchFamily="18" charset="0"/>
                <a:ea typeface="Times New Roman" panose="02020603050405020304" pitchFamily="18" charset="0"/>
              </a:rPr>
              <a:t> Forest în termeni de adevărat pozitive (95), dar cu o ușoară creștere a fals pozitivelor la 15, indicând o tendință ușor mai mare de a clasifica greșit cazurile negative ca pozitive.</a:t>
            </a:r>
          </a:p>
          <a:p>
            <a:pPr indent="450215">
              <a:lnSpc>
                <a:spcPct val="150000"/>
              </a:lnSpc>
            </a:pPr>
            <a:r>
              <a:rPr lang="ro-RO" sz="2000" dirty="0">
                <a:effectLst/>
                <a:latin typeface="Times New Roman" panose="02020603050405020304" pitchFamily="18" charset="0"/>
                <a:ea typeface="Times New Roman" panose="02020603050405020304" pitchFamily="18" charset="0"/>
              </a:rPr>
              <a:t>Curba ROC pentru </a:t>
            </a:r>
            <a:r>
              <a:rPr lang="ro-RO" sz="2000" dirty="0" err="1">
                <a:effectLst/>
                <a:latin typeface="Times New Roman" panose="02020603050405020304" pitchFamily="18" charset="0"/>
                <a:ea typeface="Times New Roman" panose="02020603050405020304" pitchFamily="18" charset="0"/>
              </a:rPr>
              <a:t>Decision</a:t>
            </a:r>
            <a:r>
              <a:rPr lang="ro-RO" sz="2000" dirty="0">
                <a:effectLst/>
                <a:latin typeface="Times New Roman" panose="02020603050405020304" pitchFamily="18" charset="0"/>
                <a:ea typeface="Times New Roman" panose="02020603050405020304" pitchFamily="18" charset="0"/>
              </a:rPr>
              <a:t> </a:t>
            </a:r>
            <a:r>
              <a:rPr lang="ro-RO" sz="2000" dirty="0" err="1">
                <a:effectLst/>
                <a:latin typeface="Times New Roman" panose="02020603050405020304" pitchFamily="18" charset="0"/>
                <a:ea typeface="Times New Roman" panose="02020603050405020304" pitchFamily="18" charset="0"/>
              </a:rPr>
              <a:t>Tree</a:t>
            </a:r>
            <a:r>
              <a:rPr lang="ro-RO" sz="2000" dirty="0">
                <a:effectLst/>
                <a:latin typeface="Times New Roman" panose="02020603050405020304" pitchFamily="18" charset="0"/>
                <a:ea typeface="Times New Roman" panose="02020603050405020304" pitchFamily="18" charset="0"/>
              </a:rPr>
              <a:t> a înregistrat un AUC-ROC de aproximativ 0.83, reflectând o capacitate de discriminare ușor mai redusă în comparație cu celelalte modele.</a:t>
            </a:r>
            <a:endParaRPr lang="en-MD"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83209">
            <a:off x="-2003455" y="6597304"/>
            <a:ext cx="21881704" cy="10065584"/>
          </a:xfrm>
          <a:custGeom>
            <a:avLst/>
            <a:gdLst/>
            <a:ahLst/>
            <a:cxnLst/>
            <a:rect l="l" t="t" r="r" b="b"/>
            <a:pathLst>
              <a:path w="21881704" h="10065584">
                <a:moveTo>
                  <a:pt x="0" y="0"/>
                </a:moveTo>
                <a:lnTo>
                  <a:pt x="21881704" y="0"/>
                </a:lnTo>
                <a:lnTo>
                  <a:pt x="21881704" y="10065584"/>
                </a:lnTo>
                <a:lnTo>
                  <a:pt x="0" y="100655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085049" y="1028700"/>
            <a:ext cx="8117902" cy="6325488"/>
          </a:xfrm>
          <a:custGeom>
            <a:avLst/>
            <a:gdLst/>
            <a:ahLst/>
            <a:cxnLst/>
            <a:rect l="l" t="t" r="r" b="b"/>
            <a:pathLst>
              <a:path w="8117902" h="6325488">
                <a:moveTo>
                  <a:pt x="0" y="0"/>
                </a:moveTo>
                <a:lnTo>
                  <a:pt x="8117902" y="0"/>
                </a:lnTo>
                <a:lnTo>
                  <a:pt x="8117902" y="6325488"/>
                </a:lnTo>
                <a:lnTo>
                  <a:pt x="0" y="6325488"/>
                </a:lnTo>
                <a:lnTo>
                  <a:pt x="0" y="0"/>
                </a:lnTo>
                <a:close/>
              </a:path>
            </a:pathLst>
          </a:custGeom>
          <a:blipFill>
            <a:blip r:embed="rId4"/>
            <a:stretch>
              <a:fillRect/>
            </a:stretch>
          </a:blipFill>
        </p:spPr>
      </p:sp>
      <p:sp>
        <p:nvSpPr>
          <p:cNvPr id="4" name="TextBox 4"/>
          <p:cNvSpPr txBox="1"/>
          <p:nvPr/>
        </p:nvSpPr>
        <p:spPr>
          <a:xfrm>
            <a:off x="1028700" y="8249868"/>
            <a:ext cx="16077125" cy="792480"/>
          </a:xfrm>
          <a:prstGeom prst="rect">
            <a:avLst/>
          </a:prstGeom>
        </p:spPr>
        <p:txBody>
          <a:bodyPr lIns="0" tIns="0" rIns="0" bIns="0" rtlCol="0" anchor="t">
            <a:spAutoFit/>
          </a:bodyPr>
          <a:lstStyle/>
          <a:p>
            <a:pPr algn="just">
              <a:lnSpc>
                <a:spcPts val="3299"/>
              </a:lnSpc>
            </a:pPr>
            <a:r>
              <a:rPr lang="en-US" sz="2199">
                <a:solidFill>
                  <a:srgbClr val="000000"/>
                </a:solidFill>
                <a:latin typeface="Libre Baskerville"/>
              </a:rPr>
              <a:t>       Comparând curbele ROC, modelul Random Forest depășește arborele de decizie și regresia logistică, indicând cea mai bună capacitate predictivă.</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4EF"/>
        </a:solidFill>
        <a:effectLst/>
      </p:bgPr>
    </p:bg>
    <p:spTree>
      <p:nvGrpSpPr>
        <p:cNvPr id="1" name=""/>
        <p:cNvGrpSpPr/>
        <p:nvPr/>
      </p:nvGrpSpPr>
      <p:grpSpPr>
        <a:xfrm>
          <a:off x="0" y="0"/>
          <a:ext cx="0" cy="0"/>
          <a:chOff x="0" y="0"/>
          <a:chExt cx="0" cy="0"/>
        </a:xfrm>
      </p:grpSpPr>
      <p:grpSp>
        <p:nvGrpSpPr>
          <p:cNvPr id="2" name="Group 2"/>
          <p:cNvGrpSpPr/>
          <p:nvPr/>
        </p:nvGrpSpPr>
        <p:grpSpPr>
          <a:xfrm>
            <a:off x="2478511" y="8558556"/>
            <a:ext cx="5124250" cy="512425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3E4D"/>
            </a:solidFill>
          </p:spPr>
        </p:sp>
        <p:sp>
          <p:nvSpPr>
            <p:cNvPr id="4" name="TextBox 4"/>
            <p:cNvSpPr txBox="1"/>
            <p:nvPr/>
          </p:nvSpPr>
          <p:spPr>
            <a:xfrm>
              <a:off x="76200" y="66675"/>
              <a:ext cx="660400" cy="669925"/>
            </a:xfrm>
            <a:prstGeom prst="rect">
              <a:avLst/>
            </a:prstGeom>
          </p:spPr>
          <p:txBody>
            <a:bodyPr lIns="50800" tIns="50800" rIns="50800" bIns="50800" rtlCol="0" anchor="ctr"/>
            <a:lstStyle/>
            <a:p>
              <a:pPr algn="ctr">
                <a:lnSpc>
                  <a:spcPts val="1950"/>
                </a:lnSpc>
              </a:pPr>
              <a:endParaRPr/>
            </a:p>
          </p:txBody>
        </p:sp>
      </p:grpSp>
      <p:grpSp>
        <p:nvGrpSpPr>
          <p:cNvPr id="5" name="Group 5"/>
          <p:cNvGrpSpPr/>
          <p:nvPr/>
        </p:nvGrpSpPr>
        <p:grpSpPr>
          <a:xfrm>
            <a:off x="16353043" y="5143500"/>
            <a:ext cx="5124250" cy="512425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3E4D"/>
            </a:solidFill>
          </p:spPr>
        </p:sp>
        <p:sp>
          <p:nvSpPr>
            <p:cNvPr id="7" name="TextBox 7"/>
            <p:cNvSpPr txBox="1"/>
            <p:nvPr/>
          </p:nvSpPr>
          <p:spPr>
            <a:xfrm>
              <a:off x="76200" y="66675"/>
              <a:ext cx="660400" cy="669925"/>
            </a:xfrm>
            <a:prstGeom prst="rect">
              <a:avLst/>
            </a:prstGeom>
          </p:spPr>
          <p:txBody>
            <a:bodyPr lIns="50800" tIns="50800" rIns="50800" bIns="50800" rtlCol="0" anchor="ctr"/>
            <a:lstStyle/>
            <a:p>
              <a:pPr algn="ctr">
                <a:lnSpc>
                  <a:spcPts val="1950"/>
                </a:lnSpc>
              </a:pPr>
              <a:endParaRPr/>
            </a:p>
          </p:txBody>
        </p:sp>
      </p:grpSp>
      <p:grpSp>
        <p:nvGrpSpPr>
          <p:cNvPr id="8" name="Group 8"/>
          <p:cNvGrpSpPr/>
          <p:nvPr/>
        </p:nvGrpSpPr>
        <p:grpSpPr>
          <a:xfrm>
            <a:off x="-914400" y="1098337"/>
            <a:ext cx="12439121" cy="1819693"/>
            <a:chOff x="0" y="0"/>
            <a:chExt cx="3035577" cy="479261"/>
          </a:xfrm>
        </p:grpSpPr>
        <p:sp>
          <p:nvSpPr>
            <p:cNvPr id="9" name="Freeform 9"/>
            <p:cNvSpPr/>
            <p:nvPr/>
          </p:nvSpPr>
          <p:spPr>
            <a:xfrm>
              <a:off x="0" y="0"/>
              <a:ext cx="3035577" cy="479261"/>
            </a:xfrm>
            <a:custGeom>
              <a:avLst/>
              <a:gdLst/>
              <a:ahLst/>
              <a:cxnLst/>
              <a:rect l="l" t="t" r="r" b="b"/>
              <a:pathLst>
                <a:path w="3035577" h="479261">
                  <a:moveTo>
                    <a:pt x="67171" y="0"/>
                  </a:moveTo>
                  <a:lnTo>
                    <a:pt x="2968406" y="0"/>
                  </a:lnTo>
                  <a:cubicBezTo>
                    <a:pt x="3005504" y="0"/>
                    <a:pt x="3035577" y="30073"/>
                    <a:pt x="3035577" y="67171"/>
                  </a:cubicBezTo>
                  <a:lnTo>
                    <a:pt x="3035577" y="412090"/>
                  </a:lnTo>
                  <a:cubicBezTo>
                    <a:pt x="3035577" y="449187"/>
                    <a:pt x="3005504" y="479261"/>
                    <a:pt x="2968406" y="479261"/>
                  </a:cubicBezTo>
                  <a:lnTo>
                    <a:pt x="67171" y="479261"/>
                  </a:lnTo>
                  <a:cubicBezTo>
                    <a:pt x="30073" y="479261"/>
                    <a:pt x="0" y="449187"/>
                    <a:pt x="0" y="412090"/>
                  </a:cubicBezTo>
                  <a:lnTo>
                    <a:pt x="0" y="67171"/>
                  </a:lnTo>
                  <a:cubicBezTo>
                    <a:pt x="0" y="30073"/>
                    <a:pt x="30073" y="0"/>
                    <a:pt x="67171" y="0"/>
                  </a:cubicBezTo>
                  <a:close/>
                </a:path>
              </a:pathLst>
            </a:custGeom>
            <a:solidFill>
              <a:srgbClr val="FAF4EF"/>
            </a:solidFill>
            <a:ln w="19050" cap="rnd">
              <a:solidFill>
                <a:srgbClr val="303030"/>
              </a:solidFill>
              <a:prstDash val="solid"/>
              <a:round/>
            </a:ln>
          </p:spPr>
        </p:sp>
        <p:sp>
          <p:nvSpPr>
            <p:cNvPr id="10" name="TextBox 10"/>
            <p:cNvSpPr txBox="1"/>
            <p:nvPr/>
          </p:nvSpPr>
          <p:spPr>
            <a:xfrm>
              <a:off x="0" y="-9525"/>
              <a:ext cx="3035577" cy="488786"/>
            </a:xfrm>
            <a:prstGeom prst="rect">
              <a:avLst/>
            </a:prstGeom>
          </p:spPr>
          <p:txBody>
            <a:bodyPr lIns="50800" tIns="50800" rIns="50800" bIns="50800" rtlCol="0" anchor="ctr"/>
            <a:lstStyle/>
            <a:p>
              <a:pPr algn="ctr">
                <a:lnSpc>
                  <a:spcPts val="1950"/>
                </a:lnSpc>
              </a:pPr>
              <a:endParaRPr/>
            </a:p>
          </p:txBody>
        </p:sp>
      </p:grpSp>
      <p:grpSp>
        <p:nvGrpSpPr>
          <p:cNvPr id="11" name="Group 11"/>
          <p:cNvGrpSpPr/>
          <p:nvPr/>
        </p:nvGrpSpPr>
        <p:grpSpPr>
          <a:xfrm>
            <a:off x="16837143" y="-551246"/>
            <a:ext cx="2078025" cy="207802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3E4D"/>
            </a:solidFill>
          </p:spPr>
        </p:sp>
        <p:sp>
          <p:nvSpPr>
            <p:cNvPr id="13" name="TextBox 13"/>
            <p:cNvSpPr txBox="1"/>
            <p:nvPr/>
          </p:nvSpPr>
          <p:spPr>
            <a:xfrm>
              <a:off x="76200" y="66675"/>
              <a:ext cx="660400" cy="669925"/>
            </a:xfrm>
            <a:prstGeom prst="rect">
              <a:avLst/>
            </a:prstGeom>
          </p:spPr>
          <p:txBody>
            <a:bodyPr lIns="50800" tIns="50800" rIns="50800" bIns="50800" rtlCol="0" anchor="ctr"/>
            <a:lstStyle/>
            <a:p>
              <a:pPr algn="ctr">
                <a:lnSpc>
                  <a:spcPts val="1950"/>
                </a:lnSpc>
              </a:pPr>
              <a:endParaRPr/>
            </a:p>
          </p:txBody>
        </p:sp>
      </p:grpSp>
      <p:grpSp>
        <p:nvGrpSpPr>
          <p:cNvPr id="14" name="Group 14"/>
          <p:cNvGrpSpPr/>
          <p:nvPr/>
        </p:nvGrpSpPr>
        <p:grpSpPr>
          <a:xfrm>
            <a:off x="16665542" y="703244"/>
            <a:ext cx="823535" cy="82353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030"/>
            </a:solidFill>
          </p:spPr>
        </p:sp>
        <p:sp>
          <p:nvSpPr>
            <p:cNvPr id="16" name="TextBox 16"/>
            <p:cNvSpPr txBox="1"/>
            <p:nvPr/>
          </p:nvSpPr>
          <p:spPr>
            <a:xfrm>
              <a:off x="76200" y="66675"/>
              <a:ext cx="660400" cy="669925"/>
            </a:xfrm>
            <a:prstGeom prst="rect">
              <a:avLst/>
            </a:prstGeom>
          </p:spPr>
          <p:txBody>
            <a:bodyPr lIns="50800" tIns="50800" rIns="50800" bIns="50800" rtlCol="0" anchor="ctr"/>
            <a:lstStyle/>
            <a:p>
              <a:pPr algn="ctr">
                <a:lnSpc>
                  <a:spcPts val="1950"/>
                </a:lnSpc>
              </a:pPr>
              <a:endParaRPr/>
            </a:p>
          </p:txBody>
        </p:sp>
      </p:grpSp>
      <p:sp>
        <p:nvSpPr>
          <p:cNvPr id="17" name="Freeform 17"/>
          <p:cNvSpPr/>
          <p:nvPr/>
        </p:nvSpPr>
        <p:spPr>
          <a:xfrm>
            <a:off x="2924440" y="4216934"/>
            <a:ext cx="12439121" cy="2717284"/>
          </a:xfrm>
          <a:custGeom>
            <a:avLst/>
            <a:gdLst/>
            <a:ahLst/>
            <a:cxnLst/>
            <a:rect l="l" t="t" r="r" b="b"/>
            <a:pathLst>
              <a:path w="12439121" h="2717284">
                <a:moveTo>
                  <a:pt x="0" y="0"/>
                </a:moveTo>
                <a:lnTo>
                  <a:pt x="12439120" y="0"/>
                </a:lnTo>
                <a:lnTo>
                  <a:pt x="12439120" y="2717284"/>
                </a:lnTo>
                <a:lnTo>
                  <a:pt x="0" y="2717284"/>
                </a:lnTo>
                <a:lnTo>
                  <a:pt x="0" y="0"/>
                </a:lnTo>
                <a:close/>
              </a:path>
            </a:pathLst>
          </a:custGeom>
          <a:blipFill>
            <a:blip r:embed="rId2"/>
            <a:stretch>
              <a:fillRect/>
            </a:stretch>
          </a:blipFill>
        </p:spPr>
      </p:sp>
      <p:sp>
        <p:nvSpPr>
          <p:cNvPr id="18" name="TextBox 18"/>
          <p:cNvSpPr txBox="1"/>
          <p:nvPr/>
        </p:nvSpPr>
        <p:spPr>
          <a:xfrm>
            <a:off x="609600" y="1243311"/>
            <a:ext cx="10081271" cy="1384300"/>
          </a:xfrm>
          <a:prstGeom prst="rect">
            <a:avLst/>
          </a:prstGeom>
        </p:spPr>
        <p:txBody>
          <a:bodyPr lIns="0" tIns="0" rIns="0" bIns="0" rtlCol="0" anchor="t">
            <a:spAutoFit/>
          </a:bodyPr>
          <a:lstStyle/>
          <a:p>
            <a:pPr algn="ctr">
              <a:lnSpc>
                <a:spcPts val="5599"/>
              </a:lnSpc>
              <a:spcBef>
                <a:spcPct val="0"/>
              </a:spcBef>
            </a:pPr>
            <a:r>
              <a:rPr lang="en-US" sz="3999" b="1" dirty="0" err="1">
                <a:solidFill>
                  <a:srgbClr val="000000"/>
                </a:solidFill>
                <a:latin typeface="Libre Baskerville"/>
              </a:rPr>
              <a:t>Compararea</a:t>
            </a:r>
            <a:r>
              <a:rPr lang="en-US" sz="3999" b="1" dirty="0">
                <a:solidFill>
                  <a:srgbClr val="000000"/>
                </a:solidFill>
                <a:latin typeface="Libre Baskerville"/>
              </a:rPr>
              <a:t> </a:t>
            </a:r>
            <a:r>
              <a:rPr lang="en-US" sz="3999" b="1" dirty="0" err="1">
                <a:solidFill>
                  <a:srgbClr val="000000"/>
                </a:solidFill>
                <a:latin typeface="Libre Baskerville"/>
              </a:rPr>
              <a:t>performanței</a:t>
            </a:r>
            <a:r>
              <a:rPr lang="en-US" sz="3999" b="1" dirty="0">
                <a:solidFill>
                  <a:srgbClr val="000000"/>
                </a:solidFill>
                <a:latin typeface="Libre Baskerville"/>
              </a:rPr>
              <a:t> </a:t>
            </a:r>
            <a:r>
              <a:rPr lang="en-US" sz="3999" b="1" dirty="0" err="1">
                <a:solidFill>
                  <a:srgbClr val="000000"/>
                </a:solidFill>
                <a:latin typeface="Libre Baskerville"/>
              </a:rPr>
              <a:t>modelelor</a:t>
            </a:r>
            <a:r>
              <a:rPr lang="en-US" sz="3999" b="1" dirty="0">
                <a:solidFill>
                  <a:srgbClr val="000000"/>
                </a:solidFill>
                <a:latin typeface="Libre Baskerville"/>
              </a:rPr>
              <a:t> de </a:t>
            </a:r>
            <a:r>
              <a:rPr lang="en-US" sz="3999" b="1" dirty="0" err="1">
                <a:solidFill>
                  <a:srgbClr val="000000"/>
                </a:solidFill>
                <a:latin typeface="Libre Baskerville"/>
              </a:rPr>
              <a:t>clasificare</a:t>
            </a:r>
            <a:r>
              <a:rPr lang="en-US" sz="3999" b="1" dirty="0">
                <a:solidFill>
                  <a:srgbClr val="000000"/>
                </a:solidFill>
                <a:latin typeface="Libre Baskerville"/>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rot="-10580377">
            <a:off x="11643138" y="-9284840"/>
            <a:ext cx="24036383" cy="24664199"/>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686644" y="3446226"/>
            <a:ext cx="8591150" cy="5000146"/>
          </a:xfrm>
          <a:prstGeom prst="rect">
            <a:avLst/>
          </a:prstGeom>
        </p:spPr>
        <p:txBody>
          <a:bodyPr lIns="0" tIns="0" rIns="0" bIns="0" rtlCol="0" anchor="t">
            <a:spAutoFit/>
          </a:bodyPr>
          <a:lstStyle/>
          <a:p>
            <a:pPr algn="ctr">
              <a:lnSpc>
                <a:spcPts val="3298"/>
              </a:lnSpc>
            </a:pPr>
            <a:r>
              <a:rPr lang="en-US" sz="2198">
                <a:solidFill>
                  <a:srgbClr val="000000"/>
                </a:solidFill>
                <a:latin typeface="Libre Baskerville"/>
              </a:rPr>
              <a:t>Această cercetare reprezintă o inițiativă importantă în abordarea problemelor legate de detectarea și prevenirea bolilor cardiovasculare (BCV), prin implementarea unui model predictiv inovator bazat pe date cuprinzătoare ale pacienților. Deși modelele existente au arătat promisiuni în anticiparea riscului de BCV, orientările viitoare cruciale, precum integrarea informațiilor suplimentare, validarea externă și explorarea tehnologiilor emergente, vor consolida și extinde cercetarea. Aceasta reprezintă o contribuție semnificativă la transformarea asistenței medicale în gestionarea și prevenirea bolilor cardiovasculare.</a:t>
            </a:r>
          </a:p>
        </p:txBody>
      </p:sp>
      <p:sp>
        <p:nvSpPr>
          <p:cNvPr id="5" name="TextBox 5"/>
          <p:cNvSpPr txBox="1"/>
          <p:nvPr/>
        </p:nvSpPr>
        <p:spPr>
          <a:xfrm>
            <a:off x="3785153" y="1364467"/>
            <a:ext cx="4368247" cy="792205"/>
          </a:xfrm>
          <a:prstGeom prst="rect">
            <a:avLst/>
          </a:prstGeom>
        </p:spPr>
        <p:txBody>
          <a:bodyPr wrap="square" lIns="0" tIns="0" rIns="0" bIns="0" rtlCol="0" anchor="t">
            <a:spAutoFit/>
          </a:bodyPr>
          <a:lstStyle/>
          <a:p>
            <a:pPr algn="ctr">
              <a:lnSpc>
                <a:spcPts val="6579"/>
              </a:lnSpc>
              <a:spcBef>
                <a:spcPct val="0"/>
              </a:spcBef>
            </a:pPr>
            <a:r>
              <a:rPr lang="en-US" sz="4699" b="1" dirty="0">
                <a:solidFill>
                  <a:srgbClr val="000000"/>
                </a:solidFill>
                <a:latin typeface="Libre Baskerville"/>
              </a:rPr>
              <a:t>CONCLUZII</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8FF"/>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243E4D"/>
            </a:solidFill>
            <a:prstDash val="solid"/>
            <a:headEnd type="none" w="sm" len="sm"/>
            <a:tailEnd type="none" w="sm" len="sm"/>
          </a:ln>
        </p:spPr>
      </p:sp>
      <p:sp>
        <p:nvSpPr>
          <p:cNvPr id="3" name="AutoShape 3"/>
          <p:cNvSpPr/>
          <p:nvPr/>
        </p:nvSpPr>
        <p:spPr>
          <a:xfrm>
            <a:off x="58478" y="9258300"/>
            <a:ext cx="8507337" cy="0"/>
          </a:xfrm>
          <a:prstGeom prst="line">
            <a:avLst/>
          </a:prstGeom>
          <a:ln w="38100" cap="flat">
            <a:solidFill>
              <a:srgbClr val="243E4D"/>
            </a:solidFill>
            <a:prstDash val="solid"/>
            <a:headEnd type="none" w="sm" len="sm"/>
            <a:tailEnd type="none" w="sm" len="sm"/>
          </a:ln>
        </p:spPr>
      </p:sp>
      <p:sp>
        <p:nvSpPr>
          <p:cNvPr id="4" name="TextBox 4"/>
          <p:cNvSpPr txBox="1"/>
          <p:nvPr/>
        </p:nvSpPr>
        <p:spPr>
          <a:xfrm>
            <a:off x="1307407" y="3080385"/>
            <a:ext cx="8171772" cy="4069080"/>
          </a:xfrm>
          <a:prstGeom prst="rect">
            <a:avLst/>
          </a:prstGeom>
        </p:spPr>
        <p:txBody>
          <a:bodyPr lIns="0" tIns="0" rIns="0" bIns="0" rtlCol="0" anchor="t">
            <a:spAutoFit/>
          </a:bodyPr>
          <a:lstStyle/>
          <a:p>
            <a:pPr algn="just">
              <a:lnSpc>
                <a:spcPts val="3299"/>
              </a:lnSpc>
            </a:pPr>
            <a:r>
              <a:rPr lang="en-US" sz="2199">
                <a:solidFill>
                  <a:srgbClr val="000000"/>
                </a:solidFill>
                <a:latin typeface="Libre Baskerville"/>
              </a:rPr>
              <a:t>        Bolile cardiovasculare (BVC) sunt principala cauză a deceselor la nivel mondial, luând aproximativ 17,9 milioane de vieți în fiecare an, ceea ce reprezintă 31% din toate decesele la nivel mondial.</a:t>
            </a:r>
          </a:p>
          <a:p>
            <a:pPr algn="just">
              <a:lnSpc>
                <a:spcPts val="3299"/>
              </a:lnSpc>
            </a:pPr>
            <a:r>
              <a:rPr lang="en-US" sz="2199">
                <a:solidFill>
                  <a:srgbClr val="000000"/>
                </a:solidFill>
                <a:latin typeface="Libre Baskerville"/>
              </a:rPr>
              <a:t>     Persoanele cu boli cardiovasculare sau cu un risc cardiovascular crescut (datorită prezenței unuia sau mai multor factori de risc, cum ar fi hipertensiunea arterială, diabetul, hiperlipidemia sau o boală deja existentă) necesită detectare și gestionare precoce, în cazul în care un model de învățare automată poate fi de mare ajutor.   </a:t>
            </a:r>
          </a:p>
        </p:txBody>
      </p:sp>
      <p:sp>
        <p:nvSpPr>
          <p:cNvPr id="5" name="TextBox 5"/>
          <p:cNvSpPr txBox="1"/>
          <p:nvPr/>
        </p:nvSpPr>
        <p:spPr>
          <a:xfrm>
            <a:off x="11676710" y="1086902"/>
            <a:ext cx="4715242" cy="936626"/>
          </a:xfrm>
          <a:prstGeom prst="rect">
            <a:avLst/>
          </a:prstGeom>
        </p:spPr>
        <p:txBody>
          <a:bodyPr wrap="square" lIns="0" tIns="0" rIns="0" bIns="0" rtlCol="0" anchor="t">
            <a:spAutoFit/>
          </a:bodyPr>
          <a:lstStyle/>
          <a:p>
            <a:pPr algn="ctr">
              <a:lnSpc>
                <a:spcPts val="7699"/>
              </a:lnSpc>
              <a:spcBef>
                <a:spcPct val="0"/>
              </a:spcBef>
            </a:pPr>
            <a:r>
              <a:rPr lang="en-US" sz="5499" dirty="0" err="1">
                <a:solidFill>
                  <a:srgbClr val="000000"/>
                </a:solidFill>
                <a:latin typeface="Libre Baskerville"/>
              </a:rPr>
              <a:t>Problema</a:t>
            </a:r>
            <a:endParaRPr lang="en-US" sz="5499" dirty="0">
              <a:solidFill>
                <a:srgbClr val="000000"/>
              </a:solidFill>
              <a:latin typeface="Libre Baskerville"/>
            </a:endParaRPr>
          </a:p>
        </p:txBody>
      </p:sp>
      <p:grpSp>
        <p:nvGrpSpPr>
          <p:cNvPr id="6" name="Group 6"/>
          <p:cNvGrpSpPr/>
          <p:nvPr/>
        </p:nvGrpSpPr>
        <p:grpSpPr>
          <a:xfrm>
            <a:off x="-731820" y="-1133797"/>
            <a:ext cx="3521040" cy="352104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43D2F"/>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0031898" y="2763275"/>
            <a:ext cx="7803194" cy="4760451"/>
          </a:xfrm>
          <a:custGeom>
            <a:avLst/>
            <a:gdLst/>
            <a:ahLst/>
            <a:cxnLst/>
            <a:rect l="l" t="t" r="r" b="b"/>
            <a:pathLst>
              <a:path w="7803194" h="4760451">
                <a:moveTo>
                  <a:pt x="0" y="0"/>
                </a:moveTo>
                <a:lnTo>
                  <a:pt x="7803195" y="0"/>
                </a:lnTo>
                <a:lnTo>
                  <a:pt x="7803195" y="4760450"/>
                </a:lnTo>
                <a:lnTo>
                  <a:pt x="0" y="4760450"/>
                </a:lnTo>
                <a:lnTo>
                  <a:pt x="0" y="0"/>
                </a:lnTo>
                <a:close/>
              </a:path>
            </a:pathLst>
          </a:custGeom>
          <a:blipFill>
            <a:blip r:embed="rId2"/>
            <a:stretch>
              <a:fillRect l="-3219" r="-3541"/>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FED"/>
        </a:solidFill>
        <a:effectLst/>
      </p:bgPr>
    </p:bg>
    <p:spTree>
      <p:nvGrpSpPr>
        <p:cNvPr id="1" name=""/>
        <p:cNvGrpSpPr/>
        <p:nvPr/>
      </p:nvGrpSpPr>
      <p:grpSpPr>
        <a:xfrm>
          <a:off x="0" y="0"/>
          <a:ext cx="0" cy="0"/>
          <a:chOff x="0" y="0"/>
          <a:chExt cx="0" cy="0"/>
        </a:xfrm>
      </p:grpSpPr>
      <p:grpSp>
        <p:nvGrpSpPr>
          <p:cNvPr id="2" name="Group 2"/>
          <p:cNvGrpSpPr/>
          <p:nvPr/>
        </p:nvGrpSpPr>
        <p:grpSpPr>
          <a:xfrm>
            <a:off x="2104986" y="2765122"/>
            <a:ext cx="1400485" cy="6493178"/>
            <a:chOff x="0" y="0"/>
            <a:chExt cx="368852" cy="1710138"/>
          </a:xfrm>
        </p:grpSpPr>
        <p:sp>
          <p:nvSpPr>
            <p:cNvPr id="3" name="Freeform 3"/>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BEBEBE"/>
            </a:solidFill>
          </p:spPr>
        </p:sp>
        <p:sp>
          <p:nvSpPr>
            <p:cNvPr id="4" name="TextBox 4"/>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8815081" y="1458851"/>
            <a:ext cx="7416941" cy="771144"/>
          </a:xfrm>
          <a:prstGeom prst="rect">
            <a:avLst/>
          </a:prstGeom>
        </p:spPr>
        <p:txBody>
          <a:bodyPr lIns="0" tIns="0" rIns="0" bIns="0" rtlCol="0" anchor="t">
            <a:spAutoFit/>
          </a:bodyPr>
          <a:lstStyle/>
          <a:p>
            <a:pPr algn="ctr">
              <a:lnSpc>
                <a:spcPts val="6347"/>
              </a:lnSpc>
            </a:pPr>
            <a:r>
              <a:rPr lang="en-US" sz="4599" spc="450" dirty="0">
                <a:solidFill>
                  <a:srgbClr val="231F20"/>
                </a:solidFill>
                <a:latin typeface="Libre Baskerville Bold"/>
              </a:rPr>
              <a:t>OBIECTIVE</a:t>
            </a:r>
          </a:p>
        </p:txBody>
      </p:sp>
      <p:sp>
        <p:nvSpPr>
          <p:cNvPr id="6" name="TextBox 6"/>
          <p:cNvSpPr txBox="1"/>
          <p:nvPr/>
        </p:nvSpPr>
        <p:spPr>
          <a:xfrm>
            <a:off x="2336619" y="3562241"/>
            <a:ext cx="937219" cy="914400"/>
          </a:xfrm>
          <a:prstGeom prst="rect">
            <a:avLst/>
          </a:prstGeom>
        </p:spPr>
        <p:txBody>
          <a:bodyPr lIns="0" tIns="0" rIns="0" bIns="0" rtlCol="0" anchor="t">
            <a:spAutoFit/>
          </a:bodyPr>
          <a:lstStyle/>
          <a:p>
            <a:pPr algn="ctr">
              <a:lnSpc>
                <a:spcPts val="7200"/>
              </a:lnSpc>
            </a:pPr>
            <a:r>
              <a:rPr lang="en-US" sz="6000">
                <a:solidFill>
                  <a:srgbClr val="363636"/>
                </a:solidFill>
                <a:latin typeface="Oswald Bold Italics"/>
              </a:rPr>
              <a:t>01</a:t>
            </a:r>
          </a:p>
        </p:txBody>
      </p:sp>
      <p:sp>
        <p:nvSpPr>
          <p:cNvPr id="7" name="TextBox 7"/>
          <p:cNvSpPr txBox="1"/>
          <p:nvPr/>
        </p:nvSpPr>
        <p:spPr>
          <a:xfrm>
            <a:off x="2336619" y="5554511"/>
            <a:ext cx="937219" cy="914400"/>
          </a:xfrm>
          <a:prstGeom prst="rect">
            <a:avLst/>
          </a:prstGeom>
        </p:spPr>
        <p:txBody>
          <a:bodyPr lIns="0" tIns="0" rIns="0" bIns="0" rtlCol="0" anchor="t">
            <a:spAutoFit/>
          </a:bodyPr>
          <a:lstStyle/>
          <a:p>
            <a:pPr algn="ctr">
              <a:lnSpc>
                <a:spcPts val="7200"/>
              </a:lnSpc>
            </a:pPr>
            <a:r>
              <a:rPr lang="en-US" sz="6000">
                <a:solidFill>
                  <a:srgbClr val="363636"/>
                </a:solidFill>
                <a:latin typeface="Oswald Bold Italics"/>
              </a:rPr>
              <a:t>02</a:t>
            </a:r>
          </a:p>
        </p:txBody>
      </p:sp>
      <p:sp>
        <p:nvSpPr>
          <p:cNvPr id="8" name="TextBox 8"/>
          <p:cNvSpPr txBox="1"/>
          <p:nvPr/>
        </p:nvSpPr>
        <p:spPr>
          <a:xfrm>
            <a:off x="2336619" y="7545236"/>
            <a:ext cx="937219" cy="914400"/>
          </a:xfrm>
          <a:prstGeom prst="rect">
            <a:avLst/>
          </a:prstGeom>
        </p:spPr>
        <p:txBody>
          <a:bodyPr lIns="0" tIns="0" rIns="0" bIns="0" rtlCol="0" anchor="t">
            <a:spAutoFit/>
          </a:bodyPr>
          <a:lstStyle/>
          <a:p>
            <a:pPr algn="ctr">
              <a:lnSpc>
                <a:spcPts val="7200"/>
              </a:lnSpc>
            </a:pPr>
            <a:r>
              <a:rPr lang="en-US" sz="6000">
                <a:solidFill>
                  <a:srgbClr val="363636"/>
                </a:solidFill>
                <a:latin typeface="Oswald Bold Italics"/>
              </a:rPr>
              <a:t>03</a:t>
            </a:r>
          </a:p>
        </p:txBody>
      </p:sp>
      <p:sp>
        <p:nvSpPr>
          <p:cNvPr id="9" name="TextBox 9"/>
          <p:cNvSpPr txBox="1"/>
          <p:nvPr/>
        </p:nvSpPr>
        <p:spPr>
          <a:xfrm>
            <a:off x="4030021" y="3210768"/>
            <a:ext cx="13428949" cy="1541145"/>
          </a:xfrm>
          <a:prstGeom prst="rect">
            <a:avLst/>
          </a:prstGeom>
        </p:spPr>
        <p:txBody>
          <a:bodyPr lIns="0" tIns="0" rIns="0" bIns="0" rtlCol="0" anchor="t">
            <a:spAutoFit/>
          </a:bodyPr>
          <a:lstStyle/>
          <a:p>
            <a:pPr algn="just">
              <a:lnSpc>
                <a:spcPts val="4199"/>
              </a:lnSpc>
            </a:pPr>
            <a:r>
              <a:rPr lang="en-US" sz="2799">
                <a:solidFill>
                  <a:srgbClr val="000000"/>
                </a:solidFill>
                <a:latin typeface="Libre Baskerville Bold"/>
              </a:rPr>
              <a:t>       Găsirea și pregătirea datelor:</a:t>
            </a:r>
            <a:r>
              <a:rPr lang="en-US" sz="2799">
                <a:solidFill>
                  <a:srgbClr val="000000"/>
                </a:solidFill>
                <a:latin typeface="Libre Baskerville"/>
              </a:rPr>
              <a:t> colectarea și pregătirea setului de date, inclusiv curățarea datelor, tratarea valorilor lipsă și standardizarea acestora pentru a fi utilizate în modelul de predicție.</a:t>
            </a:r>
          </a:p>
        </p:txBody>
      </p:sp>
      <p:sp>
        <p:nvSpPr>
          <p:cNvPr id="10" name="TextBox 10"/>
          <p:cNvSpPr txBox="1"/>
          <p:nvPr/>
        </p:nvSpPr>
        <p:spPr>
          <a:xfrm>
            <a:off x="4030021" y="5448085"/>
            <a:ext cx="13589891" cy="1020826"/>
          </a:xfrm>
          <a:prstGeom prst="rect">
            <a:avLst/>
          </a:prstGeom>
        </p:spPr>
        <p:txBody>
          <a:bodyPr lIns="0" tIns="0" rIns="0" bIns="0" rtlCol="0" anchor="t">
            <a:spAutoFit/>
          </a:bodyPr>
          <a:lstStyle/>
          <a:p>
            <a:pPr algn="just">
              <a:lnSpc>
                <a:spcPts val="4171"/>
              </a:lnSpc>
            </a:pPr>
            <a:r>
              <a:rPr lang="en-US" sz="2799">
                <a:solidFill>
                  <a:srgbClr val="000000"/>
                </a:solidFill>
                <a:latin typeface="Libre Baskerville Bold"/>
              </a:rPr>
              <a:t>      Dezvoltarea unor modele de predicție:</a:t>
            </a:r>
            <a:r>
              <a:rPr lang="en-US" sz="2799">
                <a:solidFill>
                  <a:srgbClr val="000000"/>
                </a:solidFill>
                <a:latin typeface="Libre Baskerville"/>
              </a:rPr>
              <a:t> crearea unor modele care pot prezice riscul de boală cardiacă pe baza caracteristicilor pacientului</a:t>
            </a:r>
          </a:p>
        </p:txBody>
      </p:sp>
      <p:sp>
        <p:nvSpPr>
          <p:cNvPr id="11" name="TextBox 11"/>
          <p:cNvSpPr txBox="1"/>
          <p:nvPr/>
        </p:nvSpPr>
        <p:spPr>
          <a:xfrm>
            <a:off x="4030021" y="6990246"/>
            <a:ext cx="13589891" cy="1471930"/>
          </a:xfrm>
          <a:prstGeom prst="rect">
            <a:avLst/>
          </a:prstGeom>
        </p:spPr>
        <p:txBody>
          <a:bodyPr lIns="0" tIns="0" rIns="0" bIns="0" rtlCol="0" anchor="t">
            <a:spAutoFit/>
          </a:bodyPr>
          <a:lstStyle/>
          <a:p>
            <a:pPr algn="just">
              <a:lnSpc>
                <a:spcPts val="3919"/>
              </a:lnSpc>
              <a:spcBef>
                <a:spcPct val="0"/>
              </a:spcBef>
            </a:pPr>
            <a:r>
              <a:rPr lang="en-US" sz="2799">
                <a:solidFill>
                  <a:srgbClr val="000000"/>
                </a:solidFill>
                <a:latin typeface="Libre Baskerville Bold"/>
              </a:rPr>
              <a:t>      Evaluarea și interpretarea modelelor: </a:t>
            </a:r>
            <a:r>
              <a:rPr lang="en-US" sz="2799">
                <a:solidFill>
                  <a:srgbClr val="000000"/>
                </a:solidFill>
                <a:latin typeface="Libre Baskerville"/>
              </a:rPr>
              <a:t>evaluarea performanței modelor dezvoltate, selectarea celuui mai optim și interpretarea importanței fiecărei caracteristici în predicția riscului de boli de inimă.</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267800">
            <a:off x="-3727278" y="7325331"/>
            <a:ext cx="18966276" cy="7392511"/>
            <a:chOff x="0" y="0"/>
            <a:chExt cx="4995233" cy="1946999"/>
          </a:xfrm>
        </p:grpSpPr>
        <p:sp>
          <p:nvSpPr>
            <p:cNvPr id="3" name="Freeform 3"/>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F6F4EF"/>
            </a:solidFill>
          </p:spPr>
        </p:sp>
        <p:sp>
          <p:nvSpPr>
            <p:cNvPr id="4" name="TextBox 4"/>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641394" y="4530112"/>
            <a:ext cx="7820679" cy="4728188"/>
          </a:xfrm>
          <a:custGeom>
            <a:avLst/>
            <a:gdLst/>
            <a:ahLst/>
            <a:cxnLst/>
            <a:rect l="l" t="t" r="r" b="b"/>
            <a:pathLst>
              <a:path w="7820679" h="4728188">
                <a:moveTo>
                  <a:pt x="0" y="0"/>
                </a:moveTo>
                <a:lnTo>
                  <a:pt x="7820679" y="0"/>
                </a:lnTo>
                <a:lnTo>
                  <a:pt x="7820679" y="4728188"/>
                </a:lnTo>
                <a:lnTo>
                  <a:pt x="0" y="4728188"/>
                </a:lnTo>
                <a:lnTo>
                  <a:pt x="0" y="0"/>
                </a:lnTo>
                <a:close/>
              </a:path>
            </a:pathLst>
          </a:custGeom>
          <a:blipFill>
            <a:blip r:embed="rId2"/>
            <a:stretch>
              <a:fillRect/>
            </a:stretch>
          </a:blipFill>
        </p:spPr>
      </p:sp>
      <p:sp>
        <p:nvSpPr>
          <p:cNvPr id="6" name="Freeform 6"/>
          <p:cNvSpPr/>
          <p:nvPr/>
        </p:nvSpPr>
        <p:spPr>
          <a:xfrm>
            <a:off x="9727964" y="1455801"/>
            <a:ext cx="7575847" cy="4728188"/>
          </a:xfrm>
          <a:custGeom>
            <a:avLst/>
            <a:gdLst/>
            <a:ahLst/>
            <a:cxnLst/>
            <a:rect l="l" t="t" r="r" b="b"/>
            <a:pathLst>
              <a:path w="7575847" h="4728188">
                <a:moveTo>
                  <a:pt x="0" y="0"/>
                </a:moveTo>
                <a:lnTo>
                  <a:pt x="7575847" y="0"/>
                </a:lnTo>
                <a:lnTo>
                  <a:pt x="7575847" y="4728188"/>
                </a:lnTo>
                <a:lnTo>
                  <a:pt x="0" y="4728188"/>
                </a:lnTo>
                <a:lnTo>
                  <a:pt x="0" y="0"/>
                </a:lnTo>
                <a:close/>
              </a:path>
            </a:pathLst>
          </a:custGeom>
          <a:blipFill>
            <a:blip r:embed="rId3"/>
            <a:stretch>
              <a:fillRect/>
            </a:stretch>
          </a:blipFill>
        </p:spPr>
      </p:sp>
      <p:sp>
        <p:nvSpPr>
          <p:cNvPr id="7" name="TextBox 7"/>
          <p:cNvSpPr txBox="1"/>
          <p:nvPr/>
        </p:nvSpPr>
        <p:spPr>
          <a:xfrm>
            <a:off x="185015" y="952500"/>
            <a:ext cx="9325708" cy="1384300"/>
          </a:xfrm>
          <a:prstGeom prst="rect">
            <a:avLst/>
          </a:prstGeom>
        </p:spPr>
        <p:txBody>
          <a:bodyPr lIns="0" tIns="0" rIns="0" bIns="0" rtlCol="0" anchor="t">
            <a:spAutoFit/>
          </a:bodyPr>
          <a:lstStyle/>
          <a:p>
            <a:pPr algn="ctr">
              <a:lnSpc>
                <a:spcPts val="5599"/>
              </a:lnSpc>
              <a:spcBef>
                <a:spcPct val="0"/>
              </a:spcBef>
            </a:pPr>
            <a:r>
              <a:rPr lang="en-US" sz="3999" b="1" dirty="0" err="1">
                <a:solidFill>
                  <a:srgbClr val="000000"/>
                </a:solidFill>
                <a:latin typeface="Libre Baskerville"/>
              </a:rPr>
              <a:t>Vizualizare</a:t>
            </a:r>
            <a:r>
              <a:rPr lang="en-US" sz="3999" b="1" dirty="0">
                <a:solidFill>
                  <a:srgbClr val="000000"/>
                </a:solidFill>
                <a:latin typeface="Libre Baskerville"/>
              </a:rPr>
              <a:t> </a:t>
            </a:r>
            <a:r>
              <a:rPr lang="en-US" sz="3999" b="1" dirty="0" err="1">
                <a:solidFill>
                  <a:srgbClr val="000000"/>
                </a:solidFill>
                <a:latin typeface="Libre Baskerville"/>
              </a:rPr>
              <a:t>Variabilă</a:t>
            </a:r>
            <a:r>
              <a:rPr lang="en-US" sz="3999" b="1" dirty="0">
                <a:solidFill>
                  <a:srgbClr val="000000"/>
                </a:solidFill>
                <a:latin typeface="Libre Baskerville"/>
              </a:rPr>
              <a:t> </a:t>
            </a:r>
            <a:r>
              <a:rPr lang="en-US" sz="3999" b="1" dirty="0" err="1">
                <a:solidFill>
                  <a:srgbClr val="000000"/>
                </a:solidFill>
                <a:latin typeface="Libre Baskerville"/>
              </a:rPr>
              <a:t>Țintă</a:t>
            </a:r>
            <a:r>
              <a:rPr lang="en-US" sz="3999" b="1" dirty="0">
                <a:solidFill>
                  <a:srgbClr val="000000"/>
                </a:solidFill>
                <a:latin typeface="Libre Baskerville"/>
              </a:rPr>
              <a:t> (</a:t>
            </a:r>
            <a:r>
              <a:rPr lang="en-US" sz="3999" b="1" dirty="0" err="1">
                <a:solidFill>
                  <a:srgbClr val="000000"/>
                </a:solidFill>
                <a:latin typeface="Libre Baskerville"/>
              </a:rPr>
              <a:t>Boală</a:t>
            </a:r>
            <a:r>
              <a:rPr lang="en-US" sz="3999" b="1" dirty="0">
                <a:solidFill>
                  <a:srgbClr val="000000"/>
                </a:solidFill>
                <a:latin typeface="Libre Baskerville"/>
              </a:rPr>
              <a:t> de </a:t>
            </a:r>
            <a:r>
              <a:rPr lang="en-US" sz="3999" b="1" dirty="0" err="1">
                <a:solidFill>
                  <a:srgbClr val="000000"/>
                </a:solidFill>
                <a:latin typeface="Libre Baskerville"/>
              </a:rPr>
              <a:t>Inimă</a:t>
            </a:r>
            <a:r>
              <a:rPr lang="en-US" sz="3999" b="1" dirty="0">
                <a:solidFill>
                  <a:srgbClr val="000000"/>
                </a:solidFill>
                <a:latin typeface="Libre Baskerville"/>
              </a:rPr>
              <a:t>) </a:t>
            </a:r>
          </a:p>
        </p:txBody>
      </p:sp>
      <p:sp>
        <p:nvSpPr>
          <p:cNvPr id="8" name="TextBox 8"/>
          <p:cNvSpPr txBox="1"/>
          <p:nvPr/>
        </p:nvSpPr>
        <p:spPr>
          <a:xfrm>
            <a:off x="9144000" y="7031288"/>
            <a:ext cx="8743775" cy="1577321"/>
          </a:xfrm>
          <a:prstGeom prst="rect">
            <a:avLst/>
          </a:prstGeom>
        </p:spPr>
        <p:txBody>
          <a:bodyPr lIns="0" tIns="0" rIns="0" bIns="0" rtlCol="0" anchor="t">
            <a:spAutoFit/>
          </a:bodyPr>
          <a:lstStyle/>
          <a:p>
            <a:pPr algn="just">
              <a:lnSpc>
                <a:spcPts val="3150"/>
              </a:lnSpc>
            </a:pPr>
            <a:r>
              <a:rPr lang="en-US" sz="2100">
                <a:solidFill>
                  <a:srgbClr val="000000"/>
                </a:solidFill>
                <a:latin typeface="Libre Baskerville"/>
              </a:rPr>
              <a:t>       Diagrama circulară evidențiază procentajele relative, cu peste jumătate din populație (55.3%) prezentând boli de inimă, în timp ce o proporție ușor mai mică (44.7%) nu prezintă astfel de afecțiuni. </a:t>
            </a:r>
          </a:p>
        </p:txBody>
      </p:sp>
      <p:sp>
        <p:nvSpPr>
          <p:cNvPr id="9" name="TextBox 9"/>
          <p:cNvSpPr txBox="1"/>
          <p:nvPr/>
        </p:nvSpPr>
        <p:spPr>
          <a:xfrm>
            <a:off x="1028700" y="2684668"/>
            <a:ext cx="7638337" cy="1470647"/>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Libre Baskerville"/>
              </a:rPr>
              <a:t>         Diagrama cu bare demonstrează numărul absolut al cazurilor, oferind o ilustrare directă a impactului bolilor de inimă: 410 indivizi fără boală cardiacă stau în contrast cu 508 indivizi care suferă de această condiție.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89517">
            <a:off x="-3355734" y="7933313"/>
            <a:ext cx="18966276" cy="7392511"/>
            <a:chOff x="0" y="0"/>
            <a:chExt cx="4995233" cy="1946999"/>
          </a:xfrm>
        </p:grpSpPr>
        <p:sp>
          <p:nvSpPr>
            <p:cNvPr id="3" name="Freeform 3"/>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F6F4EF"/>
            </a:solidFill>
          </p:spPr>
        </p:sp>
        <p:sp>
          <p:nvSpPr>
            <p:cNvPr id="4" name="TextBox 4"/>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4983553" y="2559913"/>
            <a:ext cx="8320894" cy="5910356"/>
          </a:xfrm>
          <a:custGeom>
            <a:avLst/>
            <a:gdLst/>
            <a:ahLst/>
            <a:cxnLst/>
            <a:rect l="l" t="t" r="r" b="b"/>
            <a:pathLst>
              <a:path w="8320894" h="5910356">
                <a:moveTo>
                  <a:pt x="0" y="0"/>
                </a:moveTo>
                <a:lnTo>
                  <a:pt x="8320894" y="0"/>
                </a:lnTo>
                <a:lnTo>
                  <a:pt x="8320894" y="5910356"/>
                </a:lnTo>
                <a:lnTo>
                  <a:pt x="0" y="5910356"/>
                </a:lnTo>
                <a:lnTo>
                  <a:pt x="0" y="0"/>
                </a:lnTo>
                <a:close/>
              </a:path>
            </a:pathLst>
          </a:custGeom>
          <a:blipFill>
            <a:blip r:embed="rId2"/>
            <a:stretch>
              <a:fillRect/>
            </a:stretch>
          </a:blipFill>
        </p:spPr>
      </p:sp>
      <p:sp>
        <p:nvSpPr>
          <p:cNvPr id="6" name="TextBox 6"/>
          <p:cNvSpPr txBox="1"/>
          <p:nvPr/>
        </p:nvSpPr>
        <p:spPr>
          <a:xfrm>
            <a:off x="3404821" y="510011"/>
            <a:ext cx="14320471" cy="1466850"/>
          </a:xfrm>
          <a:prstGeom prst="rect">
            <a:avLst/>
          </a:prstGeom>
        </p:spPr>
        <p:txBody>
          <a:bodyPr lIns="0" tIns="0" rIns="0" bIns="0" rtlCol="0" anchor="t">
            <a:spAutoFit/>
          </a:bodyPr>
          <a:lstStyle/>
          <a:p>
            <a:pPr algn="r">
              <a:lnSpc>
                <a:spcPts val="5999"/>
              </a:lnSpc>
            </a:pPr>
            <a:r>
              <a:rPr lang="en-US" sz="3999">
                <a:solidFill>
                  <a:srgbClr val="000000"/>
                </a:solidFill>
                <a:latin typeface="Libre Baskerville Bold"/>
              </a:rPr>
              <a:t>Distribuția Vârstei Pacienților în Funcție de </a:t>
            </a:r>
          </a:p>
          <a:p>
            <a:pPr algn="r">
              <a:lnSpc>
                <a:spcPts val="5999"/>
              </a:lnSpc>
            </a:pPr>
            <a:r>
              <a:rPr lang="en-US" sz="3999">
                <a:solidFill>
                  <a:srgbClr val="000000"/>
                </a:solidFill>
                <a:latin typeface="Libre Baskerville Bold"/>
              </a:rPr>
              <a:t>Prezența Bolii de Inimă</a:t>
            </a:r>
          </a:p>
        </p:txBody>
      </p:sp>
      <p:sp>
        <p:nvSpPr>
          <p:cNvPr id="7" name="TextBox 7"/>
          <p:cNvSpPr txBox="1"/>
          <p:nvPr/>
        </p:nvSpPr>
        <p:spPr>
          <a:xfrm>
            <a:off x="1028700" y="8986645"/>
            <a:ext cx="16696592" cy="904875"/>
          </a:xfrm>
          <a:prstGeom prst="rect">
            <a:avLst/>
          </a:prstGeom>
        </p:spPr>
        <p:txBody>
          <a:bodyPr lIns="0" tIns="0" rIns="0" bIns="0" rtlCol="0" anchor="t">
            <a:spAutoFit/>
          </a:bodyPr>
          <a:lstStyle/>
          <a:p>
            <a:pPr>
              <a:lnSpc>
                <a:spcPts val="3749"/>
              </a:lnSpc>
            </a:pPr>
            <a:r>
              <a:rPr lang="en-US" sz="2499" dirty="0">
                <a:solidFill>
                  <a:srgbClr val="000000"/>
                </a:solidFill>
                <a:latin typeface="Times New Roman" panose="02020603050405020304" pitchFamily="18" charset="0"/>
                <a:cs typeface="Times New Roman" panose="02020603050405020304" pitchFamily="18" charset="0"/>
              </a:rPr>
              <a:t>         </a:t>
            </a:r>
            <a:r>
              <a:rPr lang="en-US" sz="2499" b="1" dirty="0" err="1">
                <a:solidFill>
                  <a:srgbClr val="000000"/>
                </a:solidFill>
                <a:latin typeface="Times New Roman" panose="02020603050405020304" pitchFamily="18" charset="0"/>
                <a:cs typeface="Times New Roman" panose="02020603050405020304" pitchFamily="18" charset="0"/>
              </a:rPr>
              <a:t>Observații</a:t>
            </a:r>
            <a:r>
              <a:rPr lang="en-US" sz="2499" b="1" dirty="0">
                <a:solidFill>
                  <a:srgbClr val="000000"/>
                </a:solidFill>
                <a:latin typeface="Times New Roman" panose="02020603050405020304" pitchFamily="18" charset="0"/>
                <a:cs typeface="Times New Roman" panose="02020603050405020304" pitchFamily="18" charset="0"/>
              </a:rPr>
              <a:t>: </a:t>
            </a:r>
            <a:r>
              <a:rPr lang="en-US" sz="2499" dirty="0" err="1">
                <a:solidFill>
                  <a:srgbClr val="000000"/>
                </a:solidFill>
                <a:latin typeface="Times New Roman" panose="02020603050405020304" pitchFamily="18" charset="0"/>
                <a:cs typeface="Times New Roman" panose="02020603050405020304" pitchFamily="18" charset="0"/>
              </a:rPr>
              <a:t>Diagrama</a:t>
            </a:r>
            <a:r>
              <a:rPr lang="en-US" sz="2499" dirty="0">
                <a:solidFill>
                  <a:srgbClr val="000000"/>
                </a:solidFill>
                <a:latin typeface="Times New Roman" panose="02020603050405020304" pitchFamily="18" charset="0"/>
                <a:cs typeface="Times New Roman" panose="02020603050405020304" pitchFamily="18" charset="0"/>
              </a:rPr>
              <a:t> </a:t>
            </a:r>
            <a:r>
              <a:rPr lang="en-US" sz="2499" dirty="0" err="1">
                <a:solidFill>
                  <a:srgbClr val="000000"/>
                </a:solidFill>
                <a:latin typeface="Times New Roman" panose="02020603050405020304" pitchFamily="18" charset="0"/>
                <a:cs typeface="Times New Roman" panose="02020603050405020304" pitchFamily="18" charset="0"/>
              </a:rPr>
              <a:t>ilustrează</a:t>
            </a:r>
            <a:r>
              <a:rPr lang="en-US" sz="2499" dirty="0">
                <a:solidFill>
                  <a:srgbClr val="000000"/>
                </a:solidFill>
                <a:latin typeface="Times New Roman" panose="02020603050405020304" pitchFamily="18" charset="0"/>
                <a:cs typeface="Times New Roman" panose="02020603050405020304" pitchFamily="18" charset="0"/>
              </a:rPr>
              <a:t> </a:t>
            </a:r>
            <a:r>
              <a:rPr lang="en-US" sz="2499" dirty="0" err="1">
                <a:solidFill>
                  <a:srgbClr val="000000"/>
                </a:solidFill>
                <a:latin typeface="Times New Roman" panose="02020603050405020304" pitchFamily="18" charset="0"/>
                <a:cs typeface="Times New Roman" panose="02020603050405020304" pitchFamily="18" charset="0"/>
              </a:rPr>
              <a:t>că</a:t>
            </a:r>
            <a:r>
              <a:rPr lang="en-US" sz="2499" dirty="0">
                <a:solidFill>
                  <a:srgbClr val="000000"/>
                </a:solidFill>
                <a:latin typeface="Times New Roman" panose="02020603050405020304" pitchFamily="18" charset="0"/>
                <a:cs typeface="Times New Roman" panose="02020603050405020304" pitchFamily="18" charset="0"/>
              </a:rPr>
              <a:t> </a:t>
            </a:r>
            <a:r>
              <a:rPr lang="en-US" sz="2499" dirty="0" err="1">
                <a:solidFill>
                  <a:srgbClr val="000000"/>
                </a:solidFill>
                <a:latin typeface="Times New Roman" panose="02020603050405020304" pitchFamily="18" charset="0"/>
                <a:cs typeface="Times New Roman" panose="02020603050405020304" pitchFamily="18" charset="0"/>
              </a:rPr>
              <a:t>pacienții</a:t>
            </a:r>
            <a:r>
              <a:rPr lang="en-US" sz="2499" dirty="0">
                <a:solidFill>
                  <a:srgbClr val="000000"/>
                </a:solidFill>
                <a:latin typeface="Times New Roman" panose="02020603050405020304" pitchFamily="18" charset="0"/>
                <a:cs typeface="Times New Roman" panose="02020603050405020304" pitchFamily="18" charset="0"/>
              </a:rPr>
              <a:t> cu </a:t>
            </a:r>
            <a:r>
              <a:rPr lang="en-US" sz="2499" dirty="0" err="1">
                <a:solidFill>
                  <a:srgbClr val="000000"/>
                </a:solidFill>
                <a:latin typeface="Times New Roman" panose="02020603050405020304" pitchFamily="18" charset="0"/>
                <a:cs typeface="Times New Roman" panose="02020603050405020304" pitchFamily="18" charset="0"/>
              </a:rPr>
              <a:t>boală</a:t>
            </a:r>
            <a:r>
              <a:rPr lang="en-US" sz="2499" dirty="0">
                <a:solidFill>
                  <a:srgbClr val="000000"/>
                </a:solidFill>
                <a:latin typeface="Times New Roman" panose="02020603050405020304" pitchFamily="18" charset="0"/>
                <a:cs typeface="Times New Roman" panose="02020603050405020304" pitchFamily="18" charset="0"/>
              </a:rPr>
              <a:t> de </a:t>
            </a:r>
            <a:r>
              <a:rPr lang="en-US" sz="2499" dirty="0" err="1">
                <a:solidFill>
                  <a:srgbClr val="000000"/>
                </a:solidFill>
                <a:latin typeface="Times New Roman" panose="02020603050405020304" pitchFamily="18" charset="0"/>
                <a:cs typeface="Times New Roman" panose="02020603050405020304" pitchFamily="18" charset="0"/>
              </a:rPr>
              <a:t>inimă</a:t>
            </a:r>
            <a:r>
              <a:rPr lang="en-US" sz="2499" dirty="0">
                <a:solidFill>
                  <a:srgbClr val="000000"/>
                </a:solidFill>
                <a:latin typeface="Times New Roman" panose="02020603050405020304" pitchFamily="18" charset="0"/>
                <a:cs typeface="Times New Roman" panose="02020603050405020304" pitchFamily="18" charset="0"/>
              </a:rPr>
              <a:t> au o </a:t>
            </a:r>
            <a:r>
              <a:rPr lang="en-US" sz="2499" dirty="0" err="1">
                <a:solidFill>
                  <a:srgbClr val="000000"/>
                </a:solidFill>
                <a:latin typeface="Times New Roman" panose="02020603050405020304" pitchFamily="18" charset="0"/>
                <a:cs typeface="Times New Roman" panose="02020603050405020304" pitchFamily="18" charset="0"/>
              </a:rPr>
              <a:t>vârstă</a:t>
            </a:r>
            <a:r>
              <a:rPr lang="en-US" sz="2499" dirty="0">
                <a:solidFill>
                  <a:srgbClr val="000000"/>
                </a:solidFill>
                <a:latin typeface="Times New Roman" panose="02020603050405020304" pitchFamily="18" charset="0"/>
                <a:cs typeface="Times New Roman" panose="02020603050405020304" pitchFamily="18" charset="0"/>
              </a:rPr>
              <a:t> </a:t>
            </a:r>
            <a:r>
              <a:rPr lang="en-US" sz="2499" dirty="0" err="1">
                <a:solidFill>
                  <a:srgbClr val="000000"/>
                </a:solidFill>
                <a:latin typeface="Times New Roman" panose="02020603050405020304" pitchFamily="18" charset="0"/>
                <a:cs typeface="Times New Roman" panose="02020603050405020304" pitchFamily="18" charset="0"/>
              </a:rPr>
              <a:t>medie</a:t>
            </a:r>
            <a:r>
              <a:rPr lang="en-US" sz="2499" dirty="0">
                <a:solidFill>
                  <a:srgbClr val="000000"/>
                </a:solidFill>
                <a:latin typeface="Times New Roman" panose="02020603050405020304" pitchFamily="18" charset="0"/>
                <a:cs typeface="Times New Roman" panose="02020603050405020304" pitchFamily="18" charset="0"/>
              </a:rPr>
              <a:t> </a:t>
            </a:r>
            <a:r>
              <a:rPr lang="en-US" sz="2499" dirty="0" err="1">
                <a:solidFill>
                  <a:srgbClr val="000000"/>
                </a:solidFill>
                <a:latin typeface="Times New Roman" panose="02020603050405020304" pitchFamily="18" charset="0"/>
                <a:cs typeface="Times New Roman" panose="02020603050405020304" pitchFamily="18" charset="0"/>
              </a:rPr>
              <a:t>mai</a:t>
            </a:r>
            <a:r>
              <a:rPr lang="en-US" sz="2499" dirty="0">
                <a:solidFill>
                  <a:srgbClr val="000000"/>
                </a:solidFill>
                <a:latin typeface="Times New Roman" panose="02020603050405020304" pitchFamily="18" charset="0"/>
                <a:cs typeface="Times New Roman" panose="02020603050405020304" pitchFamily="18" charset="0"/>
              </a:rPr>
              <a:t> mare (</a:t>
            </a:r>
            <a:r>
              <a:rPr lang="en-US" sz="2499" dirty="0" err="1">
                <a:solidFill>
                  <a:srgbClr val="000000"/>
                </a:solidFill>
                <a:latin typeface="Times New Roman" panose="02020603050405020304" pitchFamily="18" charset="0"/>
                <a:cs typeface="Times New Roman" panose="02020603050405020304" pitchFamily="18" charset="0"/>
              </a:rPr>
              <a:t>aproximativ</a:t>
            </a:r>
            <a:r>
              <a:rPr lang="en-US" sz="2499" dirty="0">
                <a:solidFill>
                  <a:srgbClr val="000000"/>
                </a:solidFill>
                <a:latin typeface="Times New Roman" panose="02020603050405020304" pitchFamily="18" charset="0"/>
                <a:cs typeface="Times New Roman" panose="02020603050405020304" pitchFamily="18" charset="0"/>
              </a:rPr>
              <a:t> 55.9 ani) </a:t>
            </a:r>
            <a:r>
              <a:rPr lang="en-US" sz="2499" dirty="0" err="1">
                <a:solidFill>
                  <a:srgbClr val="000000"/>
                </a:solidFill>
                <a:latin typeface="Times New Roman" panose="02020603050405020304" pitchFamily="18" charset="0"/>
                <a:cs typeface="Times New Roman" panose="02020603050405020304" pitchFamily="18" charset="0"/>
              </a:rPr>
              <a:t>comparativ</a:t>
            </a:r>
            <a:r>
              <a:rPr lang="en-US" sz="2499" dirty="0">
                <a:solidFill>
                  <a:srgbClr val="000000"/>
                </a:solidFill>
                <a:latin typeface="Times New Roman" panose="02020603050405020304" pitchFamily="18" charset="0"/>
                <a:cs typeface="Times New Roman" panose="02020603050405020304" pitchFamily="18" charset="0"/>
              </a:rPr>
              <a:t> cu </a:t>
            </a:r>
            <a:r>
              <a:rPr lang="en-US" sz="2499" dirty="0" err="1">
                <a:solidFill>
                  <a:srgbClr val="000000"/>
                </a:solidFill>
                <a:latin typeface="Times New Roman" panose="02020603050405020304" pitchFamily="18" charset="0"/>
                <a:cs typeface="Times New Roman" panose="02020603050405020304" pitchFamily="18" charset="0"/>
              </a:rPr>
              <a:t>pacienții</a:t>
            </a:r>
            <a:r>
              <a:rPr lang="en-US" sz="2499" dirty="0">
                <a:solidFill>
                  <a:srgbClr val="000000"/>
                </a:solidFill>
                <a:latin typeface="Times New Roman" panose="02020603050405020304" pitchFamily="18" charset="0"/>
                <a:cs typeface="Times New Roman" panose="02020603050405020304" pitchFamily="18" charset="0"/>
              </a:rPr>
              <a:t> </a:t>
            </a:r>
            <a:r>
              <a:rPr lang="en-US" sz="2499" dirty="0" err="1">
                <a:solidFill>
                  <a:srgbClr val="000000"/>
                </a:solidFill>
                <a:latin typeface="Times New Roman" panose="02020603050405020304" pitchFamily="18" charset="0"/>
                <a:cs typeface="Times New Roman" panose="02020603050405020304" pitchFamily="18" charset="0"/>
              </a:rPr>
              <a:t>fără</a:t>
            </a:r>
            <a:r>
              <a:rPr lang="en-US" sz="2499" dirty="0">
                <a:solidFill>
                  <a:srgbClr val="000000"/>
                </a:solidFill>
                <a:latin typeface="Times New Roman" panose="02020603050405020304" pitchFamily="18" charset="0"/>
                <a:cs typeface="Times New Roman" panose="02020603050405020304" pitchFamily="18" charset="0"/>
              </a:rPr>
              <a:t> </a:t>
            </a:r>
            <a:r>
              <a:rPr lang="en-US" sz="2499" dirty="0" err="1">
                <a:solidFill>
                  <a:srgbClr val="000000"/>
                </a:solidFill>
                <a:latin typeface="Times New Roman" panose="02020603050405020304" pitchFamily="18" charset="0"/>
                <a:cs typeface="Times New Roman" panose="02020603050405020304" pitchFamily="18" charset="0"/>
              </a:rPr>
              <a:t>boală</a:t>
            </a:r>
            <a:r>
              <a:rPr lang="en-US" sz="2499" dirty="0">
                <a:solidFill>
                  <a:srgbClr val="000000"/>
                </a:solidFill>
                <a:latin typeface="Times New Roman" panose="02020603050405020304" pitchFamily="18" charset="0"/>
                <a:cs typeface="Times New Roman" panose="02020603050405020304" pitchFamily="18" charset="0"/>
              </a:rPr>
              <a:t> de </a:t>
            </a:r>
            <a:r>
              <a:rPr lang="en-US" sz="2499" dirty="0" err="1">
                <a:solidFill>
                  <a:srgbClr val="000000"/>
                </a:solidFill>
                <a:latin typeface="Times New Roman" panose="02020603050405020304" pitchFamily="18" charset="0"/>
                <a:cs typeface="Times New Roman" panose="02020603050405020304" pitchFamily="18" charset="0"/>
              </a:rPr>
              <a:t>inimă</a:t>
            </a:r>
            <a:r>
              <a:rPr lang="en-US" sz="2499" dirty="0">
                <a:solidFill>
                  <a:srgbClr val="000000"/>
                </a:solidFill>
                <a:latin typeface="Times New Roman" panose="02020603050405020304" pitchFamily="18" charset="0"/>
                <a:cs typeface="Times New Roman" panose="02020603050405020304" pitchFamily="18" charset="0"/>
              </a:rPr>
              <a:t> (</a:t>
            </a:r>
            <a:r>
              <a:rPr lang="en-US" sz="2499" dirty="0" err="1">
                <a:solidFill>
                  <a:srgbClr val="000000"/>
                </a:solidFill>
                <a:latin typeface="Times New Roman" panose="02020603050405020304" pitchFamily="18" charset="0"/>
                <a:cs typeface="Times New Roman" panose="02020603050405020304" pitchFamily="18" charset="0"/>
              </a:rPr>
              <a:t>aproximativ</a:t>
            </a:r>
            <a:r>
              <a:rPr lang="en-US" sz="2499" dirty="0">
                <a:solidFill>
                  <a:srgbClr val="000000"/>
                </a:solidFill>
                <a:latin typeface="Times New Roman" panose="02020603050405020304" pitchFamily="18" charset="0"/>
                <a:cs typeface="Times New Roman" panose="02020603050405020304" pitchFamily="18" charset="0"/>
              </a:rPr>
              <a:t> 50.55 ani)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95532">
            <a:off x="7332280" y="8781844"/>
            <a:ext cx="12504578" cy="4545584"/>
            <a:chOff x="0" y="0"/>
            <a:chExt cx="3293387" cy="1197191"/>
          </a:xfrm>
        </p:grpSpPr>
        <p:sp>
          <p:nvSpPr>
            <p:cNvPr id="3" name="Freeform 3"/>
            <p:cNvSpPr/>
            <p:nvPr/>
          </p:nvSpPr>
          <p:spPr>
            <a:xfrm>
              <a:off x="0" y="0"/>
              <a:ext cx="3293387" cy="1197191"/>
            </a:xfrm>
            <a:custGeom>
              <a:avLst/>
              <a:gdLst/>
              <a:ahLst/>
              <a:cxnLst/>
              <a:rect l="l" t="t" r="r" b="b"/>
              <a:pathLst>
                <a:path w="3293387" h="1197191">
                  <a:moveTo>
                    <a:pt x="0" y="0"/>
                  </a:moveTo>
                  <a:lnTo>
                    <a:pt x="3293387" y="0"/>
                  </a:lnTo>
                  <a:lnTo>
                    <a:pt x="3293387" y="1197191"/>
                  </a:lnTo>
                  <a:lnTo>
                    <a:pt x="0" y="1197191"/>
                  </a:lnTo>
                  <a:close/>
                </a:path>
              </a:pathLst>
            </a:custGeom>
            <a:solidFill>
              <a:srgbClr val="F6F4EF"/>
            </a:solidFill>
          </p:spPr>
        </p:sp>
        <p:sp>
          <p:nvSpPr>
            <p:cNvPr id="4" name="TextBox 4"/>
            <p:cNvSpPr txBox="1"/>
            <p:nvPr/>
          </p:nvSpPr>
          <p:spPr>
            <a:xfrm>
              <a:off x="0" y="-38100"/>
              <a:ext cx="3293387" cy="1235291"/>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2900380" y="2750106"/>
            <a:ext cx="5550637" cy="4786788"/>
          </a:xfrm>
          <a:custGeom>
            <a:avLst/>
            <a:gdLst/>
            <a:ahLst/>
            <a:cxnLst/>
            <a:rect l="l" t="t" r="r" b="b"/>
            <a:pathLst>
              <a:path w="5550637" h="4786788">
                <a:moveTo>
                  <a:pt x="0" y="0"/>
                </a:moveTo>
                <a:lnTo>
                  <a:pt x="5550637" y="0"/>
                </a:lnTo>
                <a:lnTo>
                  <a:pt x="5550637" y="4786788"/>
                </a:lnTo>
                <a:lnTo>
                  <a:pt x="0" y="4786788"/>
                </a:lnTo>
                <a:lnTo>
                  <a:pt x="0" y="0"/>
                </a:lnTo>
                <a:close/>
              </a:path>
            </a:pathLst>
          </a:custGeom>
          <a:blipFill>
            <a:blip r:embed="rId2"/>
            <a:stretch>
              <a:fillRect/>
            </a:stretch>
          </a:blipFill>
        </p:spPr>
      </p:sp>
      <p:sp>
        <p:nvSpPr>
          <p:cNvPr id="6" name="Freeform 6"/>
          <p:cNvSpPr/>
          <p:nvPr/>
        </p:nvSpPr>
        <p:spPr>
          <a:xfrm>
            <a:off x="10008679" y="2750106"/>
            <a:ext cx="5550637" cy="4786788"/>
          </a:xfrm>
          <a:custGeom>
            <a:avLst/>
            <a:gdLst/>
            <a:ahLst/>
            <a:cxnLst/>
            <a:rect l="l" t="t" r="r" b="b"/>
            <a:pathLst>
              <a:path w="5550637" h="4786788">
                <a:moveTo>
                  <a:pt x="0" y="0"/>
                </a:moveTo>
                <a:lnTo>
                  <a:pt x="5550637" y="0"/>
                </a:lnTo>
                <a:lnTo>
                  <a:pt x="5550637" y="4786788"/>
                </a:lnTo>
                <a:lnTo>
                  <a:pt x="0" y="4786788"/>
                </a:lnTo>
                <a:lnTo>
                  <a:pt x="0" y="0"/>
                </a:lnTo>
                <a:close/>
              </a:path>
            </a:pathLst>
          </a:custGeom>
          <a:blipFill>
            <a:blip r:embed="rId3"/>
            <a:stretch>
              <a:fillRect/>
            </a:stretch>
          </a:blipFill>
        </p:spPr>
      </p:sp>
      <p:sp>
        <p:nvSpPr>
          <p:cNvPr id="7" name="TextBox 7"/>
          <p:cNvSpPr txBox="1"/>
          <p:nvPr/>
        </p:nvSpPr>
        <p:spPr>
          <a:xfrm>
            <a:off x="3191608" y="507023"/>
            <a:ext cx="14067692" cy="1384300"/>
          </a:xfrm>
          <a:prstGeom prst="rect">
            <a:avLst/>
          </a:prstGeom>
        </p:spPr>
        <p:txBody>
          <a:bodyPr lIns="0" tIns="0" rIns="0" bIns="0" rtlCol="0" anchor="t">
            <a:spAutoFit/>
          </a:bodyPr>
          <a:lstStyle/>
          <a:p>
            <a:pPr algn="r">
              <a:lnSpc>
                <a:spcPts val="5599"/>
              </a:lnSpc>
              <a:spcBef>
                <a:spcPct val="0"/>
              </a:spcBef>
            </a:pPr>
            <a:r>
              <a:rPr lang="en-US" sz="3999" b="1" dirty="0" err="1">
                <a:solidFill>
                  <a:srgbClr val="000000"/>
                </a:solidFill>
                <a:latin typeface="Libre Baskerville"/>
              </a:rPr>
              <a:t>Compararea</a:t>
            </a:r>
            <a:r>
              <a:rPr lang="en-US" sz="3999" b="1" dirty="0">
                <a:solidFill>
                  <a:srgbClr val="000000"/>
                </a:solidFill>
                <a:latin typeface="Libre Baskerville"/>
              </a:rPr>
              <a:t> </a:t>
            </a:r>
            <a:r>
              <a:rPr lang="en-US" sz="3999" b="1" dirty="0" err="1">
                <a:solidFill>
                  <a:srgbClr val="000000"/>
                </a:solidFill>
                <a:latin typeface="Libre Baskerville"/>
              </a:rPr>
              <a:t>Tipurilor</a:t>
            </a:r>
            <a:r>
              <a:rPr lang="en-US" sz="3999" b="1" dirty="0">
                <a:solidFill>
                  <a:srgbClr val="000000"/>
                </a:solidFill>
                <a:latin typeface="Libre Baskerville"/>
              </a:rPr>
              <a:t> de </a:t>
            </a:r>
            <a:r>
              <a:rPr lang="en-US" sz="3999" b="1" dirty="0" err="1">
                <a:solidFill>
                  <a:srgbClr val="000000"/>
                </a:solidFill>
                <a:latin typeface="Libre Baskerville"/>
              </a:rPr>
              <a:t>Durere</a:t>
            </a:r>
            <a:r>
              <a:rPr lang="en-US" sz="3999" b="1" dirty="0">
                <a:solidFill>
                  <a:srgbClr val="000000"/>
                </a:solidFill>
                <a:latin typeface="Libre Baskerville"/>
              </a:rPr>
              <a:t> </a:t>
            </a:r>
            <a:r>
              <a:rPr lang="en-US" sz="3999" b="1" dirty="0" err="1">
                <a:solidFill>
                  <a:srgbClr val="000000"/>
                </a:solidFill>
                <a:latin typeface="Libre Baskerville"/>
              </a:rPr>
              <a:t>Toracică</a:t>
            </a:r>
            <a:r>
              <a:rPr lang="en-US" sz="3999" b="1" dirty="0">
                <a:solidFill>
                  <a:srgbClr val="000000"/>
                </a:solidFill>
                <a:latin typeface="Libre Baskerville"/>
              </a:rPr>
              <a:t> </a:t>
            </a:r>
            <a:r>
              <a:rPr lang="en-US" sz="3999" b="1" dirty="0" err="1">
                <a:solidFill>
                  <a:srgbClr val="000000"/>
                </a:solidFill>
                <a:latin typeface="Libre Baskerville"/>
              </a:rPr>
              <a:t>în</a:t>
            </a:r>
            <a:r>
              <a:rPr lang="en-US" sz="3999" b="1" dirty="0">
                <a:solidFill>
                  <a:srgbClr val="000000"/>
                </a:solidFill>
                <a:latin typeface="Libre Baskerville"/>
              </a:rPr>
              <a:t> </a:t>
            </a:r>
            <a:r>
              <a:rPr lang="en-US" sz="3999" b="1" dirty="0" err="1">
                <a:solidFill>
                  <a:srgbClr val="000000"/>
                </a:solidFill>
                <a:latin typeface="Libre Baskerville"/>
              </a:rPr>
              <a:t>Prezența</a:t>
            </a:r>
            <a:r>
              <a:rPr lang="en-US" sz="3999" b="1" dirty="0">
                <a:solidFill>
                  <a:srgbClr val="000000"/>
                </a:solidFill>
                <a:latin typeface="Libre Baskerville"/>
              </a:rPr>
              <a:t> </a:t>
            </a:r>
            <a:r>
              <a:rPr lang="en-US" sz="3999" b="1" dirty="0" err="1">
                <a:solidFill>
                  <a:srgbClr val="000000"/>
                </a:solidFill>
                <a:latin typeface="Libre Baskerville"/>
              </a:rPr>
              <a:t>și</a:t>
            </a:r>
            <a:r>
              <a:rPr lang="en-US" sz="3999" b="1" dirty="0">
                <a:solidFill>
                  <a:srgbClr val="000000"/>
                </a:solidFill>
                <a:latin typeface="Libre Baskerville"/>
              </a:rPr>
              <a:t> </a:t>
            </a:r>
            <a:r>
              <a:rPr lang="en-US" sz="3999" b="1" dirty="0" err="1">
                <a:solidFill>
                  <a:srgbClr val="000000"/>
                </a:solidFill>
                <a:latin typeface="Libre Baskerville"/>
              </a:rPr>
              <a:t>Absența</a:t>
            </a:r>
            <a:r>
              <a:rPr lang="en-US" sz="3999" b="1" dirty="0">
                <a:solidFill>
                  <a:srgbClr val="000000"/>
                </a:solidFill>
                <a:latin typeface="Libre Baskerville"/>
              </a:rPr>
              <a:t> </a:t>
            </a:r>
            <a:r>
              <a:rPr lang="en-US" sz="3999" b="1" dirty="0" err="1">
                <a:solidFill>
                  <a:srgbClr val="000000"/>
                </a:solidFill>
                <a:latin typeface="Libre Baskerville"/>
              </a:rPr>
              <a:t>Bolii</a:t>
            </a:r>
            <a:r>
              <a:rPr lang="en-US" sz="3999" b="1" dirty="0">
                <a:solidFill>
                  <a:srgbClr val="000000"/>
                </a:solidFill>
                <a:latin typeface="Libre Baskerville"/>
              </a:rPr>
              <a:t> de </a:t>
            </a:r>
            <a:r>
              <a:rPr lang="en-US" sz="3999" b="1" dirty="0" err="1">
                <a:solidFill>
                  <a:srgbClr val="000000"/>
                </a:solidFill>
                <a:latin typeface="Libre Baskerville"/>
              </a:rPr>
              <a:t>Inimă</a:t>
            </a:r>
            <a:endParaRPr lang="en-US" sz="3999" b="1" dirty="0">
              <a:solidFill>
                <a:srgbClr val="000000"/>
              </a:solidFill>
              <a:latin typeface="Libre Baskerville"/>
            </a:endParaRPr>
          </a:p>
        </p:txBody>
      </p:sp>
      <p:sp>
        <p:nvSpPr>
          <p:cNvPr id="8" name="TextBox 8"/>
          <p:cNvSpPr txBox="1"/>
          <p:nvPr/>
        </p:nvSpPr>
        <p:spPr>
          <a:xfrm>
            <a:off x="1028700" y="8327469"/>
            <a:ext cx="16479103" cy="1240136"/>
          </a:xfrm>
          <a:prstGeom prst="rect">
            <a:avLst/>
          </a:prstGeom>
        </p:spPr>
        <p:txBody>
          <a:bodyPr lIns="0" tIns="0" rIns="0" bIns="0" rtlCol="0" anchor="t">
            <a:spAutoFit/>
          </a:bodyPr>
          <a:lstStyle/>
          <a:p>
            <a:pPr algn="just">
              <a:lnSpc>
                <a:spcPts val="3300"/>
              </a:lnSpc>
            </a:pPr>
            <a:r>
              <a:rPr lang="en-US" sz="2200">
                <a:solidFill>
                  <a:srgbClr val="000000"/>
                </a:solidFill>
                <a:latin typeface="Libre Baskerville"/>
              </a:rPr>
              <a:t>         </a:t>
            </a:r>
            <a:r>
              <a:rPr lang="en-US" sz="2200">
                <a:solidFill>
                  <a:srgbClr val="000000"/>
                </a:solidFill>
                <a:latin typeface="Libre Baskerville Bold"/>
              </a:rPr>
              <a:t>Observații:</a:t>
            </a:r>
            <a:r>
              <a:rPr lang="en-US" sz="2200">
                <a:solidFill>
                  <a:srgbClr val="000000"/>
                </a:solidFill>
                <a:latin typeface="Libre Baskerville"/>
              </a:rPr>
              <a:t> În cazul pacienților cu boală de inimă, cea mai mare proporție este reprezentată de durerea asimptomatică (ASY), urmată de durerea toracică atipică (TA) și angina atipică (NAP). Pentru pacienții fără boală de inimă, cea mai comună este angina tipică (ATA), urmată de NAP și TA, iar ASY are cea mai mică proporție.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4EF"/>
        </a:solidFill>
        <a:effectLst/>
      </p:bgPr>
    </p:bg>
    <p:spTree>
      <p:nvGrpSpPr>
        <p:cNvPr id="1" name=""/>
        <p:cNvGrpSpPr/>
        <p:nvPr/>
      </p:nvGrpSpPr>
      <p:grpSpPr>
        <a:xfrm>
          <a:off x="0" y="0"/>
          <a:ext cx="0" cy="0"/>
          <a:chOff x="0" y="0"/>
          <a:chExt cx="0" cy="0"/>
        </a:xfrm>
      </p:grpSpPr>
      <p:grpSp>
        <p:nvGrpSpPr>
          <p:cNvPr id="2" name="Group 2"/>
          <p:cNvGrpSpPr/>
          <p:nvPr/>
        </p:nvGrpSpPr>
        <p:grpSpPr>
          <a:xfrm rot="-690638">
            <a:off x="654494" y="-1142016"/>
            <a:ext cx="4419788" cy="12571033"/>
            <a:chOff x="0" y="0"/>
            <a:chExt cx="1164059" cy="3310889"/>
          </a:xfrm>
        </p:grpSpPr>
        <p:sp>
          <p:nvSpPr>
            <p:cNvPr id="3" name="Freeform 3"/>
            <p:cNvSpPr/>
            <p:nvPr/>
          </p:nvSpPr>
          <p:spPr>
            <a:xfrm>
              <a:off x="0" y="0"/>
              <a:ext cx="1164059" cy="3310889"/>
            </a:xfrm>
            <a:custGeom>
              <a:avLst/>
              <a:gdLst/>
              <a:ahLst/>
              <a:cxnLst/>
              <a:rect l="l" t="t" r="r" b="b"/>
              <a:pathLst>
                <a:path w="1164059" h="3310889">
                  <a:moveTo>
                    <a:pt x="0" y="0"/>
                  </a:moveTo>
                  <a:lnTo>
                    <a:pt x="1164059" y="0"/>
                  </a:lnTo>
                  <a:lnTo>
                    <a:pt x="1164059" y="3310889"/>
                  </a:lnTo>
                  <a:lnTo>
                    <a:pt x="0" y="3310889"/>
                  </a:lnTo>
                  <a:close/>
                </a:path>
              </a:pathLst>
            </a:custGeom>
            <a:solidFill>
              <a:srgbClr val="FFFFFF"/>
            </a:solidFill>
          </p:spPr>
        </p:sp>
        <p:sp>
          <p:nvSpPr>
            <p:cNvPr id="4" name="TextBox 4"/>
            <p:cNvSpPr txBox="1"/>
            <p:nvPr/>
          </p:nvSpPr>
          <p:spPr>
            <a:xfrm>
              <a:off x="0" y="-38100"/>
              <a:ext cx="1164059" cy="3348989"/>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a:off x="17259300" y="1510385"/>
            <a:ext cx="1028700" cy="3315980"/>
            <a:chOff x="0" y="0"/>
            <a:chExt cx="270933" cy="873344"/>
          </a:xfrm>
        </p:grpSpPr>
        <p:sp>
          <p:nvSpPr>
            <p:cNvPr id="6" name="Freeform 6"/>
            <p:cNvSpPr/>
            <p:nvPr/>
          </p:nvSpPr>
          <p:spPr>
            <a:xfrm>
              <a:off x="0" y="0"/>
              <a:ext cx="270933" cy="873344"/>
            </a:xfrm>
            <a:custGeom>
              <a:avLst/>
              <a:gdLst/>
              <a:ahLst/>
              <a:cxnLst/>
              <a:rect l="l" t="t" r="r" b="b"/>
              <a:pathLst>
                <a:path w="270933" h="873344">
                  <a:moveTo>
                    <a:pt x="0" y="0"/>
                  </a:moveTo>
                  <a:lnTo>
                    <a:pt x="270933" y="0"/>
                  </a:lnTo>
                  <a:lnTo>
                    <a:pt x="270933" y="873344"/>
                  </a:lnTo>
                  <a:lnTo>
                    <a:pt x="0" y="873344"/>
                  </a:lnTo>
                  <a:close/>
                </a:path>
              </a:pathLst>
            </a:custGeom>
            <a:solidFill>
              <a:srgbClr val="000000"/>
            </a:solidFill>
          </p:spPr>
        </p:sp>
        <p:sp>
          <p:nvSpPr>
            <p:cNvPr id="7" name="TextBox 7"/>
            <p:cNvSpPr txBox="1"/>
            <p:nvPr/>
          </p:nvSpPr>
          <p:spPr>
            <a:xfrm>
              <a:off x="0" y="-38100"/>
              <a:ext cx="270933" cy="911444"/>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a:off x="5343721" y="2188718"/>
            <a:ext cx="7600559" cy="5398700"/>
          </a:xfrm>
          <a:custGeom>
            <a:avLst/>
            <a:gdLst/>
            <a:ahLst/>
            <a:cxnLst/>
            <a:rect l="l" t="t" r="r" b="b"/>
            <a:pathLst>
              <a:path w="7600559" h="5398700">
                <a:moveTo>
                  <a:pt x="0" y="0"/>
                </a:moveTo>
                <a:lnTo>
                  <a:pt x="7600558" y="0"/>
                </a:lnTo>
                <a:lnTo>
                  <a:pt x="7600558" y="5398700"/>
                </a:lnTo>
                <a:lnTo>
                  <a:pt x="0" y="5398700"/>
                </a:lnTo>
                <a:lnTo>
                  <a:pt x="0" y="0"/>
                </a:lnTo>
                <a:close/>
              </a:path>
            </a:pathLst>
          </a:custGeom>
          <a:blipFill>
            <a:blip r:embed="rId2"/>
            <a:stretch>
              <a:fillRect/>
            </a:stretch>
          </a:blipFill>
        </p:spPr>
      </p:sp>
      <p:sp>
        <p:nvSpPr>
          <p:cNvPr id="9" name="TextBox 9"/>
          <p:cNvSpPr txBox="1"/>
          <p:nvPr/>
        </p:nvSpPr>
        <p:spPr>
          <a:xfrm>
            <a:off x="4267200" y="830935"/>
            <a:ext cx="12326794" cy="679450"/>
          </a:xfrm>
          <a:prstGeom prst="rect">
            <a:avLst/>
          </a:prstGeom>
        </p:spPr>
        <p:txBody>
          <a:bodyPr wrap="square" lIns="0" tIns="0" rIns="0" bIns="0" rtlCol="0" anchor="t">
            <a:spAutoFit/>
          </a:bodyPr>
          <a:lstStyle/>
          <a:p>
            <a:pPr algn="ctr">
              <a:lnSpc>
                <a:spcPts val="5599"/>
              </a:lnSpc>
              <a:spcBef>
                <a:spcPct val="0"/>
              </a:spcBef>
            </a:pPr>
            <a:r>
              <a:rPr lang="en-US" sz="3999" b="1" dirty="0">
                <a:solidFill>
                  <a:srgbClr val="000000"/>
                </a:solidFill>
                <a:latin typeface="Libre Baskerville"/>
              </a:rPr>
              <a:t>Boxplot cu </a:t>
            </a:r>
            <a:r>
              <a:rPr lang="en-US" sz="3999" b="1" dirty="0" err="1">
                <a:solidFill>
                  <a:srgbClr val="000000"/>
                </a:solidFill>
                <a:latin typeface="Libre Baskerville"/>
              </a:rPr>
              <a:t>nivelurile</a:t>
            </a:r>
            <a:r>
              <a:rPr lang="en-US" sz="3999" b="1" dirty="0">
                <a:solidFill>
                  <a:srgbClr val="000000"/>
                </a:solidFill>
                <a:latin typeface="Libre Baskerville"/>
              </a:rPr>
              <a:t> de </a:t>
            </a:r>
            <a:r>
              <a:rPr lang="en-US" sz="3999" b="1" dirty="0" err="1">
                <a:solidFill>
                  <a:srgbClr val="000000"/>
                </a:solidFill>
                <a:latin typeface="Libre Baskerville"/>
              </a:rPr>
              <a:t>colesterol</a:t>
            </a:r>
            <a:r>
              <a:rPr lang="en-US" sz="3999" b="1" dirty="0">
                <a:solidFill>
                  <a:srgbClr val="000000"/>
                </a:solidFill>
                <a:latin typeface="Libre Baskerville"/>
              </a:rPr>
              <a:t> </a:t>
            </a:r>
            <a:r>
              <a:rPr lang="en-US" sz="3999" b="1" dirty="0" err="1">
                <a:solidFill>
                  <a:srgbClr val="000000"/>
                </a:solidFill>
                <a:latin typeface="Libre Baskerville"/>
              </a:rPr>
              <a:t>după</a:t>
            </a:r>
            <a:r>
              <a:rPr lang="en-US" sz="3999" b="1" dirty="0">
                <a:solidFill>
                  <a:srgbClr val="000000"/>
                </a:solidFill>
                <a:latin typeface="Libre Baskerville"/>
              </a:rPr>
              <a:t> sex</a:t>
            </a:r>
          </a:p>
        </p:txBody>
      </p:sp>
      <p:sp>
        <p:nvSpPr>
          <p:cNvPr id="10" name="TextBox 10"/>
          <p:cNvSpPr txBox="1"/>
          <p:nvPr/>
        </p:nvSpPr>
        <p:spPr>
          <a:xfrm>
            <a:off x="2459931" y="8111272"/>
            <a:ext cx="13368137" cy="1398268"/>
          </a:xfrm>
          <a:prstGeom prst="rect">
            <a:avLst/>
          </a:prstGeom>
        </p:spPr>
        <p:txBody>
          <a:bodyPr lIns="0" tIns="0" rIns="0" bIns="0" rtlCol="0" anchor="t">
            <a:spAutoFit/>
          </a:bodyPr>
          <a:lstStyle/>
          <a:p>
            <a:pPr algn="just">
              <a:lnSpc>
                <a:spcPct val="150000"/>
              </a:lnSpc>
            </a:pPr>
            <a:r>
              <a:rPr lang="en-US" sz="2092" dirty="0">
                <a:solidFill>
                  <a:srgbClr val="000000"/>
                </a:solidFill>
                <a:latin typeface="Libre Baskerville Bold"/>
              </a:rPr>
              <a:t>           </a:t>
            </a:r>
            <a:r>
              <a:rPr lang="en-US" sz="2092" dirty="0" err="1">
                <a:solidFill>
                  <a:srgbClr val="000000"/>
                </a:solidFill>
                <a:latin typeface="Libre Baskerville Bold"/>
              </a:rPr>
              <a:t>Observație</a:t>
            </a:r>
            <a:r>
              <a:rPr lang="en-US" sz="2092" dirty="0">
                <a:solidFill>
                  <a:srgbClr val="000000"/>
                </a:solidFill>
                <a:latin typeface="Libre Baskerville Bold"/>
              </a:rPr>
              <a:t>: </a:t>
            </a:r>
            <a:r>
              <a:rPr lang="en-US" sz="2092" dirty="0" err="1">
                <a:solidFill>
                  <a:srgbClr val="000000"/>
                </a:solidFill>
                <a:latin typeface="Libre Baskerville"/>
              </a:rPr>
              <a:t>Femeile</a:t>
            </a:r>
            <a:r>
              <a:rPr lang="en-US" sz="2092" dirty="0">
                <a:solidFill>
                  <a:srgbClr val="000000"/>
                </a:solidFill>
                <a:latin typeface="Libre Baskerville"/>
              </a:rPr>
              <a:t> (F) par </a:t>
            </a:r>
            <a:r>
              <a:rPr lang="en-US" sz="2092" dirty="0" err="1">
                <a:solidFill>
                  <a:srgbClr val="000000"/>
                </a:solidFill>
                <a:latin typeface="Libre Baskerville"/>
              </a:rPr>
              <a:t>să</a:t>
            </a:r>
            <a:r>
              <a:rPr lang="en-US" sz="2092" dirty="0">
                <a:solidFill>
                  <a:srgbClr val="000000"/>
                </a:solidFill>
                <a:latin typeface="Libre Baskerville"/>
              </a:rPr>
              <a:t> </a:t>
            </a:r>
            <a:r>
              <a:rPr lang="en-US" sz="2092" dirty="0" err="1">
                <a:solidFill>
                  <a:srgbClr val="000000"/>
                </a:solidFill>
                <a:latin typeface="Libre Baskerville"/>
              </a:rPr>
              <a:t>aibă</a:t>
            </a:r>
            <a:r>
              <a:rPr lang="en-US" sz="2092" dirty="0">
                <a:solidFill>
                  <a:srgbClr val="000000"/>
                </a:solidFill>
                <a:latin typeface="Libre Baskerville"/>
              </a:rPr>
              <a:t> o </a:t>
            </a:r>
            <a:r>
              <a:rPr lang="en-US" sz="2092" dirty="0" err="1">
                <a:solidFill>
                  <a:srgbClr val="000000"/>
                </a:solidFill>
                <a:latin typeface="Libre Baskerville"/>
              </a:rPr>
              <a:t>distribuție</a:t>
            </a:r>
            <a:r>
              <a:rPr lang="en-US" sz="2092" dirty="0">
                <a:solidFill>
                  <a:srgbClr val="000000"/>
                </a:solidFill>
                <a:latin typeface="Libre Baskerville"/>
              </a:rPr>
              <a:t> </a:t>
            </a:r>
            <a:r>
              <a:rPr lang="en-US" sz="2092" dirty="0" err="1">
                <a:solidFill>
                  <a:srgbClr val="000000"/>
                </a:solidFill>
                <a:latin typeface="Libre Baskerville"/>
              </a:rPr>
              <a:t>mai</a:t>
            </a:r>
            <a:r>
              <a:rPr lang="en-US" sz="2092" dirty="0">
                <a:solidFill>
                  <a:srgbClr val="000000"/>
                </a:solidFill>
                <a:latin typeface="Libre Baskerville"/>
              </a:rPr>
              <a:t> </a:t>
            </a:r>
            <a:r>
              <a:rPr lang="en-US" sz="2092" dirty="0" err="1">
                <a:solidFill>
                  <a:srgbClr val="000000"/>
                </a:solidFill>
                <a:latin typeface="Libre Baskerville"/>
              </a:rPr>
              <a:t>largă</a:t>
            </a:r>
            <a:r>
              <a:rPr lang="en-US" sz="2092" dirty="0">
                <a:solidFill>
                  <a:srgbClr val="000000"/>
                </a:solidFill>
                <a:latin typeface="Libre Baskerville"/>
              </a:rPr>
              <a:t> a </a:t>
            </a:r>
            <a:r>
              <a:rPr lang="en-US" sz="2092" dirty="0" err="1">
                <a:solidFill>
                  <a:srgbClr val="000000"/>
                </a:solidFill>
                <a:latin typeface="Libre Baskerville"/>
              </a:rPr>
              <a:t>nivelurilor</a:t>
            </a:r>
            <a:r>
              <a:rPr lang="en-US" sz="2092" dirty="0">
                <a:solidFill>
                  <a:srgbClr val="000000"/>
                </a:solidFill>
                <a:latin typeface="Libre Baskerville"/>
              </a:rPr>
              <a:t> de </a:t>
            </a:r>
            <a:r>
              <a:rPr lang="en-US" sz="2092" dirty="0" err="1">
                <a:solidFill>
                  <a:srgbClr val="000000"/>
                </a:solidFill>
                <a:latin typeface="Libre Baskerville"/>
              </a:rPr>
              <a:t>colesterol</a:t>
            </a:r>
            <a:r>
              <a:rPr lang="en-US" sz="2092" dirty="0">
                <a:solidFill>
                  <a:srgbClr val="000000"/>
                </a:solidFill>
                <a:latin typeface="Libre Baskerville"/>
              </a:rPr>
              <a:t>, cu </a:t>
            </a:r>
            <a:r>
              <a:rPr lang="en-US" sz="2092" dirty="0" err="1">
                <a:solidFill>
                  <a:srgbClr val="000000"/>
                </a:solidFill>
                <a:latin typeface="Libre Baskerville"/>
              </a:rPr>
              <a:t>valori</a:t>
            </a:r>
            <a:r>
              <a:rPr lang="en-US" sz="2092" dirty="0">
                <a:solidFill>
                  <a:srgbClr val="000000"/>
                </a:solidFill>
                <a:latin typeface="Libre Baskerville"/>
              </a:rPr>
              <a:t> extreme </a:t>
            </a:r>
            <a:r>
              <a:rPr lang="en-US" sz="2092" dirty="0" err="1">
                <a:solidFill>
                  <a:srgbClr val="000000"/>
                </a:solidFill>
                <a:latin typeface="Libre Baskerville"/>
              </a:rPr>
              <a:t>mai</a:t>
            </a:r>
            <a:r>
              <a:rPr lang="en-US" sz="2092" dirty="0">
                <a:solidFill>
                  <a:srgbClr val="000000"/>
                </a:solidFill>
                <a:latin typeface="Libre Baskerville"/>
              </a:rPr>
              <a:t> </a:t>
            </a:r>
            <a:r>
              <a:rPr lang="en-US" sz="2092" dirty="0" err="1">
                <a:solidFill>
                  <a:srgbClr val="000000"/>
                </a:solidFill>
                <a:latin typeface="Libre Baskerville"/>
              </a:rPr>
              <a:t>ridicate</a:t>
            </a:r>
            <a:r>
              <a:rPr lang="en-US" sz="2092" dirty="0">
                <a:solidFill>
                  <a:srgbClr val="000000"/>
                </a:solidFill>
                <a:latin typeface="Libre Baskerville"/>
              </a:rPr>
              <a:t>, </a:t>
            </a:r>
            <a:r>
              <a:rPr lang="en-US" sz="2092" dirty="0" err="1">
                <a:solidFill>
                  <a:srgbClr val="000000"/>
                </a:solidFill>
                <a:latin typeface="Libre Baskerville"/>
              </a:rPr>
              <a:t>în</a:t>
            </a:r>
            <a:r>
              <a:rPr lang="en-US" sz="2092" dirty="0">
                <a:solidFill>
                  <a:srgbClr val="000000"/>
                </a:solidFill>
                <a:latin typeface="Libre Baskerville"/>
              </a:rPr>
              <a:t> </a:t>
            </a:r>
            <a:r>
              <a:rPr lang="en-US" sz="2092" dirty="0" err="1">
                <a:solidFill>
                  <a:srgbClr val="000000"/>
                </a:solidFill>
                <a:latin typeface="Libre Baskerville"/>
              </a:rPr>
              <a:t>timp</a:t>
            </a:r>
            <a:r>
              <a:rPr lang="en-US" sz="2092" dirty="0">
                <a:solidFill>
                  <a:srgbClr val="000000"/>
                </a:solidFill>
                <a:latin typeface="Libre Baskerville"/>
              </a:rPr>
              <a:t> </a:t>
            </a:r>
            <a:r>
              <a:rPr lang="en-US" sz="2092" dirty="0" err="1">
                <a:solidFill>
                  <a:srgbClr val="000000"/>
                </a:solidFill>
                <a:latin typeface="Libre Baskerville"/>
              </a:rPr>
              <a:t>ce</a:t>
            </a:r>
            <a:r>
              <a:rPr lang="en-US" sz="2092" dirty="0">
                <a:solidFill>
                  <a:srgbClr val="000000"/>
                </a:solidFill>
                <a:latin typeface="Libre Baskerville"/>
              </a:rPr>
              <a:t> </a:t>
            </a:r>
            <a:r>
              <a:rPr lang="en-US" sz="2092" dirty="0" err="1">
                <a:solidFill>
                  <a:srgbClr val="000000"/>
                </a:solidFill>
                <a:latin typeface="Libre Baskerville"/>
              </a:rPr>
              <a:t>bărbații</a:t>
            </a:r>
            <a:r>
              <a:rPr lang="en-US" sz="2092" dirty="0">
                <a:solidFill>
                  <a:srgbClr val="000000"/>
                </a:solidFill>
                <a:latin typeface="Libre Baskerville"/>
              </a:rPr>
              <a:t> (M) </a:t>
            </a:r>
            <a:r>
              <a:rPr lang="en-US" sz="2092" dirty="0" err="1">
                <a:solidFill>
                  <a:srgbClr val="000000"/>
                </a:solidFill>
                <a:latin typeface="Libre Baskerville"/>
              </a:rPr>
              <a:t>prezintă</a:t>
            </a:r>
            <a:r>
              <a:rPr lang="en-US" sz="2092" dirty="0">
                <a:solidFill>
                  <a:srgbClr val="000000"/>
                </a:solidFill>
                <a:latin typeface="Libre Baskerville"/>
              </a:rPr>
              <a:t> o </a:t>
            </a:r>
            <a:r>
              <a:rPr lang="en-US" sz="2092" dirty="0" err="1">
                <a:solidFill>
                  <a:srgbClr val="000000"/>
                </a:solidFill>
                <a:latin typeface="Libre Baskerville"/>
              </a:rPr>
              <a:t>medie</a:t>
            </a:r>
            <a:r>
              <a:rPr lang="en-US" sz="2092" dirty="0">
                <a:solidFill>
                  <a:srgbClr val="000000"/>
                </a:solidFill>
                <a:latin typeface="Libre Baskerville"/>
              </a:rPr>
              <a:t> </a:t>
            </a:r>
            <a:r>
              <a:rPr lang="en-US" sz="2092" dirty="0" err="1">
                <a:solidFill>
                  <a:srgbClr val="000000"/>
                </a:solidFill>
                <a:latin typeface="Libre Baskerville"/>
              </a:rPr>
              <a:t>mai</a:t>
            </a:r>
            <a:r>
              <a:rPr lang="en-US" sz="2092" dirty="0">
                <a:solidFill>
                  <a:srgbClr val="000000"/>
                </a:solidFill>
                <a:latin typeface="Libre Baskerville"/>
              </a:rPr>
              <a:t> mare a </a:t>
            </a:r>
            <a:r>
              <a:rPr lang="en-US" sz="2092" dirty="0" err="1">
                <a:solidFill>
                  <a:srgbClr val="000000"/>
                </a:solidFill>
                <a:latin typeface="Libre Baskerville"/>
              </a:rPr>
              <a:t>nivelurilor</a:t>
            </a:r>
            <a:r>
              <a:rPr lang="en-US" sz="2092" dirty="0">
                <a:solidFill>
                  <a:srgbClr val="000000"/>
                </a:solidFill>
                <a:latin typeface="Libre Baskerville"/>
              </a:rPr>
              <a:t> de </a:t>
            </a:r>
            <a:r>
              <a:rPr lang="en-US" sz="2092" dirty="0" err="1">
                <a:solidFill>
                  <a:srgbClr val="000000"/>
                </a:solidFill>
                <a:latin typeface="Libre Baskerville"/>
              </a:rPr>
              <a:t>colesterol</a:t>
            </a:r>
            <a:r>
              <a:rPr lang="en-US" sz="2092" dirty="0">
                <a:solidFill>
                  <a:srgbClr val="000000"/>
                </a:solidFill>
                <a:latin typeface="Libre Baskerville"/>
              </a:rPr>
              <a:t>, </a:t>
            </a:r>
            <a:r>
              <a:rPr lang="en-US" sz="2092" dirty="0" err="1">
                <a:solidFill>
                  <a:srgbClr val="000000"/>
                </a:solidFill>
                <a:latin typeface="Libre Baskerville"/>
              </a:rPr>
              <a:t>dar</a:t>
            </a:r>
            <a:r>
              <a:rPr lang="en-US" sz="2092" dirty="0">
                <a:solidFill>
                  <a:srgbClr val="000000"/>
                </a:solidFill>
                <a:latin typeface="Libre Baskerville"/>
              </a:rPr>
              <a:t> cu </a:t>
            </a:r>
            <a:r>
              <a:rPr lang="en-US" sz="2092" dirty="0" err="1">
                <a:solidFill>
                  <a:srgbClr val="000000"/>
                </a:solidFill>
                <a:latin typeface="Libre Baskerville"/>
              </a:rPr>
              <a:t>valori</a:t>
            </a:r>
            <a:r>
              <a:rPr lang="en-US" sz="2092" dirty="0">
                <a:solidFill>
                  <a:srgbClr val="000000"/>
                </a:solidFill>
                <a:latin typeface="Libre Baskerville"/>
              </a:rPr>
              <a:t> extreme </a:t>
            </a:r>
            <a:r>
              <a:rPr lang="en-US" sz="2092" dirty="0" err="1">
                <a:solidFill>
                  <a:srgbClr val="000000"/>
                </a:solidFill>
                <a:latin typeface="Libre Baskerville"/>
              </a:rPr>
              <a:t>mai</a:t>
            </a:r>
            <a:r>
              <a:rPr lang="en-US" sz="2092" dirty="0">
                <a:solidFill>
                  <a:srgbClr val="000000"/>
                </a:solidFill>
                <a:latin typeface="Libre Baskerville"/>
              </a:rPr>
              <a:t> </a:t>
            </a:r>
            <a:r>
              <a:rPr lang="en-US" sz="2092" dirty="0" err="1">
                <a:solidFill>
                  <a:srgbClr val="000000"/>
                </a:solidFill>
                <a:latin typeface="Libre Baskerville"/>
              </a:rPr>
              <a:t>scăzute</a:t>
            </a:r>
            <a:r>
              <a:rPr lang="en-US" sz="2092" dirty="0">
                <a:solidFill>
                  <a:srgbClr val="000000"/>
                </a:solidFill>
                <a:latin typeface="Libre Baskerville"/>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38500">
            <a:off x="11968735" y="-1205014"/>
            <a:ext cx="8568617" cy="13356802"/>
            <a:chOff x="0" y="0"/>
            <a:chExt cx="2256755" cy="3517841"/>
          </a:xfrm>
        </p:grpSpPr>
        <p:sp>
          <p:nvSpPr>
            <p:cNvPr id="3" name="Freeform 3"/>
            <p:cNvSpPr/>
            <p:nvPr/>
          </p:nvSpPr>
          <p:spPr>
            <a:xfrm>
              <a:off x="0" y="0"/>
              <a:ext cx="2256755" cy="3517841"/>
            </a:xfrm>
            <a:custGeom>
              <a:avLst/>
              <a:gdLst/>
              <a:ahLst/>
              <a:cxnLst/>
              <a:rect l="l" t="t" r="r" b="b"/>
              <a:pathLst>
                <a:path w="2256755" h="3517841">
                  <a:moveTo>
                    <a:pt x="0" y="0"/>
                  </a:moveTo>
                  <a:lnTo>
                    <a:pt x="2256755" y="0"/>
                  </a:lnTo>
                  <a:lnTo>
                    <a:pt x="2256755" y="3517841"/>
                  </a:lnTo>
                  <a:lnTo>
                    <a:pt x="0" y="3517841"/>
                  </a:lnTo>
                  <a:close/>
                </a:path>
              </a:pathLst>
            </a:custGeom>
            <a:solidFill>
              <a:srgbClr val="F6F4EF"/>
            </a:solidFill>
          </p:spPr>
        </p:sp>
        <p:sp>
          <p:nvSpPr>
            <p:cNvPr id="4" name="TextBox 4"/>
            <p:cNvSpPr txBox="1"/>
            <p:nvPr/>
          </p:nvSpPr>
          <p:spPr>
            <a:xfrm>
              <a:off x="0" y="-38100"/>
              <a:ext cx="2256755" cy="3555941"/>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4832768" y="1758995"/>
            <a:ext cx="8622463" cy="6124562"/>
          </a:xfrm>
          <a:custGeom>
            <a:avLst/>
            <a:gdLst/>
            <a:ahLst/>
            <a:cxnLst/>
            <a:rect l="l" t="t" r="r" b="b"/>
            <a:pathLst>
              <a:path w="8622463" h="6124562">
                <a:moveTo>
                  <a:pt x="0" y="0"/>
                </a:moveTo>
                <a:lnTo>
                  <a:pt x="8622464" y="0"/>
                </a:lnTo>
                <a:lnTo>
                  <a:pt x="8622464" y="6124562"/>
                </a:lnTo>
                <a:lnTo>
                  <a:pt x="0" y="6124562"/>
                </a:lnTo>
                <a:lnTo>
                  <a:pt x="0" y="0"/>
                </a:lnTo>
                <a:close/>
              </a:path>
            </a:pathLst>
          </a:custGeom>
          <a:blipFill>
            <a:blip r:embed="rId2"/>
            <a:stretch>
              <a:fillRect/>
            </a:stretch>
          </a:blipFill>
        </p:spPr>
      </p:sp>
      <p:sp>
        <p:nvSpPr>
          <p:cNvPr id="6" name="TextBox 6"/>
          <p:cNvSpPr txBox="1"/>
          <p:nvPr/>
        </p:nvSpPr>
        <p:spPr>
          <a:xfrm>
            <a:off x="1028700" y="8447443"/>
            <a:ext cx="15574654" cy="1347613"/>
          </a:xfrm>
          <a:prstGeom prst="rect">
            <a:avLst/>
          </a:prstGeom>
        </p:spPr>
        <p:txBody>
          <a:bodyPr lIns="0" tIns="0" rIns="0" bIns="0" rtlCol="0" anchor="t">
            <a:spAutoFit/>
          </a:bodyPr>
          <a:lstStyle/>
          <a:p>
            <a:pPr algn="just">
              <a:lnSpc>
                <a:spcPct val="150000"/>
              </a:lnSpc>
            </a:pPr>
            <a:r>
              <a:rPr lang="en-US" sz="2100" dirty="0">
                <a:solidFill>
                  <a:srgbClr val="000000"/>
                </a:solidFill>
                <a:latin typeface="Libre Baskerville"/>
              </a:rPr>
              <a:t>        </a:t>
            </a:r>
            <a:r>
              <a:rPr lang="en-US" sz="2100" dirty="0" err="1">
                <a:solidFill>
                  <a:srgbClr val="000000"/>
                </a:solidFill>
                <a:latin typeface="Libre Baskerville"/>
              </a:rPr>
              <a:t>Graficul</a:t>
            </a:r>
            <a:r>
              <a:rPr lang="en-US" sz="2100" dirty="0">
                <a:solidFill>
                  <a:srgbClr val="000000"/>
                </a:solidFill>
                <a:latin typeface="Libre Baskerville"/>
              </a:rPr>
              <a:t> </a:t>
            </a:r>
            <a:r>
              <a:rPr lang="en-US" sz="2100" dirty="0" err="1">
                <a:solidFill>
                  <a:srgbClr val="000000"/>
                </a:solidFill>
                <a:latin typeface="Libre Baskerville"/>
              </a:rPr>
              <a:t>liniei</a:t>
            </a:r>
            <a:r>
              <a:rPr lang="en-US" sz="2100" dirty="0">
                <a:solidFill>
                  <a:srgbClr val="000000"/>
                </a:solidFill>
                <a:latin typeface="Libre Baskerville"/>
              </a:rPr>
              <a:t> </a:t>
            </a:r>
            <a:r>
              <a:rPr lang="en-US" sz="2100" dirty="0" err="1">
                <a:solidFill>
                  <a:srgbClr val="000000"/>
                </a:solidFill>
                <a:latin typeface="Libre Baskerville"/>
              </a:rPr>
              <a:t>arată</a:t>
            </a:r>
            <a:r>
              <a:rPr lang="en-US" sz="2100" dirty="0">
                <a:solidFill>
                  <a:srgbClr val="000000"/>
                </a:solidFill>
                <a:latin typeface="Libre Baskerville"/>
              </a:rPr>
              <a:t> </a:t>
            </a:r>
            <a:r>
              <a:rPr lang="en-US" sz="2100" dirty="0" err="1">
                <a:solidFill>
                  <a:srgbClr val="000000"/>
                </a:solidFill>
                <a:latin typeface="Libre Baskerville"/>
              </a:rPr>
              <a:t>că</a:t>
            </a:r>
            <a:r>
              <a:rPr lang="en-US" sz="2100" dirty="0">
                <a:solidFill>
                  <a:srgbClr val="000000"/>
                </a:solidFill>
                <a:latin typeface="Libre Baskerville"/>
              </a:rPr>
              <a:t>, </a:t>
            </a:r>
            <a:r>
              <a:rPr lang="en-US" sz="2100" dirty="0" err="1">
                <a:solidFill>
                  <a:srgbClr val="000000"/>
                </a:solidFill>
                <a:latin typeface="Libre Baskerville"/>
              </a:rPr>
              <a:t>în</a:t>
            </a:r>
            <a:r>
              <a:rPr lang="en-US" sz="2100" dirty="0">
                <a:solidFill>
                  <a:srgbClr val="000000"/>
                </a:solidFill>
                <a:latin typeface="Libre Baskerville"/>
              </a:rPr>
              <a:t> </a:t>
            </a:r>
            <a:r>
              <a:rPr lang="en-US" sz="2100" dirty="0" err="1">
                <a:solidFill>
                  <a:srgbClr val="000000"/>
                </a:solidFill>
                <a:latin typeface="Libre Baskerville"/>
              </a:rPr>
              <a:t>timp</a:t>
            </a:r>
            <a:r>
              <a:rPr lang="en-US" sz="2100" dirty="0">
                <a:solidFill>
                  <a:srgbClr val="000000"/>
                </a:solidFill>
                <a:latin typeface="Libre Baskerville"/>
              </a:rPr>
              <a:t> </a:t>
            </a:r>
            <a:r>
              <a:rPr lang="en-US" sz="2100" dirty="0" err="1">
                <a:solidFill>
                  <a:srgbClr val="000000"/>
                </a:solidFill>
                <a:latin typeface="Libre Baskerville"/>
              </a:rPr>
              <a:t>ce</a:t>
            </a:r>
            <a:r>
              <a:rPr lang="en-US" sz="2100" dirty="0">
                <a:solidFill>
                  <a:srgbClr val="000000"/>
                </a:solidFill>
                <a:latin typeface="Libre Baskerville"/>
              </a:rPr>
              <a:t> </a:t>
            </a:r>
            <a:r>
              <a:rPr lang="en-US" sz="2100" dirty="0" err="1">
                <a:solidFill>
                  <a:srgbClr val="000000"/>
                </a:solidFill>
                <a:latin typeface="Libre Baskerville"/>
              </a:rPr>
              <a:t>tensiunea</a:t>
            </a:r>
            <a:r>
              <a:rPr lang="en-US" sz="2100" dirty="0">
                <a:solidFill>
                  <a:srgbClr val="000000"/>
                </a:solidFill>
                <a:latin typeface="Libre Baskerville"/>
              </a:rPr>
              <a:t> </a:t>
            </a:r>
            <a:r>
              <a:rPr lang="en-US" sz="2100" dirty="0" err="1">
                <a:solidFill>
                  <a:srgbClr val="000000"/>
                </a:solidFill>
                <a:latin typeface="Libre Baskerville"/>
              </a:rPr>
              <a:t>arterială</a:t>
            </a:r>
            <a:r>
              <a:rPr lang="en-US" sz="2100" dirty="0">
                <a:solidFill>
                  <a:srgbClr val="000000"/>
                </a:solidFill>
                <a:latin typeface="Libre Baskerville"/>
              </a:rPr>
              <a:t> </a:t>
            </a:r>
            <a:r>
              <a:rPr lang="en-US" sz="2100" dirty="0" err="1">
                <a:solidFill>
                  <a:srgbClr val="000000"/>
                </a:solidFill>
                <a:latin typeface="Libre Baskerville"/>
              </a:rPr>
              <a:t>în</a:t>
            </a:r>
            <a:r>
              <a:rPr lang="en-US" sz="2100" dirty="0">
                <a:solidFill>
                  <a:srgbClr val="000000"/>
                </a:solidFill>
                <a:latin typeface="Libre Baskerville"/>
              </a:rPr>
              <a:t> </a:t>
            </a:r>
            <a:r>
              <a:rPr lang="en-US" sz="2100" dirty="0" err="1">
                <a:solidFill>
                  <a:srgbClr val="000000"/>
                </a:solidFill>
                <a:latin typeface="Libre Baskerville"/>
              </a:rPr>
              <a:t>repaus</a:t>
            </a:r>
            <a:r>
              <a:rPr lang="en-US" sz="2100" dirty="0">
                <a:solidFill>
                  <a:srgbClr val="000000"/>
                </a:solidFill>
                <a:latin typeface="Libre Baskerville"/>
              </a:rPr>
              <a:t> </a:t>
            </a:r>
            <a:r>
              <a:rPr lang="en-US" sz="2100" dirty="0" err="1">
                <a:solidFill>
                  <a:srgbClr val="000000"/>
                </a:solidFill>
                <a:latin typeface="Libre Baskerville"/>
              </a:rPr>
              <a:t>crește</a:t>
            </a:r>
            <a:r>
              <a:rPr lang="en-US" sz="2100" dirty="0">
                <a:solidFill>
                  <a:srgbClr val="000000"/>
                </a:solidFill>
                <a:latin typeface="Libre Baskerville"/>
              </a:rPr>
              <a:t> cu </a:t>
            </a:r>
            <a:r>
              <a:rPr lang="en-US" sz="2100" dirty="0" err="1">
                <a:solidFill>
                  <a:srgbClr val="000000"/>
                </a:solidFill>
                <a:latin typeface="Libre Baskerville"/>
              </a:rPr>
              <a:t>vârsta</a:t>
            </a:r>
            <a:r>
              <a:rPr lang="en-US" sz="2100" dirty="0">
                <a:solidFill>
                  <a:srgbClr val="000000"/>
                </a:solidFill>
                <a:latin typeface="Libre Baskerville"/>
              </a:rPr>
              <a:t> </a:t>
            </a:r>
            <a:r>
              <a:rPr lang="en-US" sz="2100" dirty="0" err="1">
                <a:solidFill>
                  <a:srgbClr val="000000"/>
                </a:solidFill>
                <a:latin typeface="Libre Baskerville"/>
              </a:rPr>
              <a:t>în</a:t>
            </a:r>
            <a:r>
              <a:rPr lang="en-US" sz="2100" dirty="0">
                <a:solidFill>
                  <a:srgbClr val="000000"/>
                </a:solidFill>
                <a:latin typeface="Libre Baskerville"/>
              </a:rPr>
              <a:t> general, </a:t>
            </a:r>
            <a:r>
              <a:rPr lang="en-US" sz="2100" dirty="0" err="1">
                <a:solidFill>
                  <a:srgbClr val="000000"/>
                </a:solidFill>
                <a:latin typeface="Libre Baskerville"/>
              </a:rPr>
              <a:t>pacienții</a:t>
            </a:r>
            <a:r>
              <a:rPr lang="en-US" sz="2100" dirty="0">
                <a:solidFill>
                  <a:srgbClr val="000000"/>
                </a:solidFill>
                <a:latin typeface="Libre Baskerville"/>
              </a:rPr>
              <a:t> cu </a:t>
            </a:r>
            <a:r>
              <a:rPr lang="en-US" sz="2100" dirty="0" err="1">
                <a:solidFill>
                  <a:srgbClr val="000000"/>
                </a:solidFill>
                <a:latin typeface="Libre Baskerville"/>
              </a:rPr>
              <a:t>boală</a:t>
            </a:r>
            <a:r>
              <a:rPr lang="en-US" sz="2100" dirty="0">
                <a:solidFill>
                  <a:srgbClr val="000000"/>
                </a:solidFill>
                <a:latin typeface="Libre Baskerville"/>
              </a:rPr>
              <a:t> de </a:t>
            </a:r>
            <a:r>
              <a:rPr lang="en-US" sz="2100" dirty="0" err="1">
                <a:solidFill>
                  <a:srgbClr val="000000"/>
                </a:solidFill>
                <a:latin typeface="Libre Baskerville"/>
              </a:rPr>
              <a:t>inimă</a:t>
            </a:r>
            <a:r>
              <a:rPr lang="en-US" sz="2100" dirty="0">
                <a:solidFill>
                  <a:srgbClr val="000000"/>
                </a:solidFill>
                <a:latin typeface="Libre Baskerville"/>
              </a:rPr>
              <a:t> </a:t>
            </a:r>
            <a:r>
              <a:rPr lang="en-US" sz="2100" dirty="0" err="1">
                <a:solidFill>
                  <a:srgbClr val="000000"/>
                </a:solidFill>
                <a:latin typeface="Libre Baskerville"/>
              </a:rPr>
              <a:t>tind</a:t>
            </a:r>
            <a:r>
              <a:rPr lang="en-US" sz="2100" dirty="0">
                <a:solidFill>
                  <a:srgbClr val="000000"/>
                </a:solidFill>
                <a:latin typeface="Libre Baskerville"/>
              </a:rPr>
              <a:t> </a:t>
            </a:r>
            <a:r>
              <a:rPr lang="en-US" sz="2100" dirty="0" err="1">
                <a:solidFill>
                  <a:srgbClr val="000000"/>
                </a:solidFill>
                <a:latin typeface="Libre Baskerville"/>
              </a:rPr>
              <a:t>să</a:t>
            </a:r>
            <a:r>
              <a:rPr lang="en-US" sz="2100" dirty="0">
                <a:solidFill>
                  <a:srgbClr val="000000"/>
                </a:solidFill>
                <a:latin typeface="Libre Baskerville"/>
              </a:rPr>
              <a:t> </a:t>
            </a:r>
            <a:r>
              <a:rPr lang="en-US" sz="2100" dirty="0" err="1">
                <a:solidFill>
                  <a:srgbClr val="000000"/>
                </a:solidFill>
                <a:latin typeface="Libre Baskerville"/>
              </a:rPr>
              <a:t>aibă</a:t>
            </a:r>
            <a:r>
              <a:rPr lang="en-US" sz="2100" dirty="0">
                <a:solidFill>
                  <a:srgbClr val="000000"/>
                </a:solidFill>
                <a:latin typeface="Libre Baskerville"/>
              </a:rPr>
              <a:t> </a:t>
            </a:r>
            <a:r>
              <a:rPr lang="en-US" sz="2100" dirty="0" err="1">
                <a:solidFill>
                  <a:srgbClr val="000000"/>
                </a:solidFill>
                <a:latin typeface="Libre Baskerville"/>
              </a:rPr>
              <a:t>valori</a:t>
            </a:r>
            <a:r>
              <a:rPr lang="en-US" sz="2100" dirty="0">
                <a:solidFill>
                  <a:srgbClr val="000000"/>
                </a:solidFill>
                <a:latin typeface="Libre Baskerville"/>
              </a:rPr>
              <a:t> </a:t>
            </a:r>
            <a:r>
              <a:rPr lang="en-US" sz="2100" dirty="0" err="1">
                <a:solidFill>
                  <a:srgbClr val="000000"/>
                </a:solidFill>
                <a:latin typeface="Libre Baskerville"/>
              </a:rPr>
              <a:t>mai</a:t>
            </a:r>
            <a:r>
              <a:rPr lang="en-US" sz="2100" dirty="0">
                <a:solidFill>
                  <a:srgbClr val="000000"/>
                </a:solidFill>
                <a:latin typeface="Libre Baskerville"/>
              </a:rPr>
              <a:t> </a:t>
            </a:r>
            <a:r>
              <a:rPr lang="en-US" sz="2100" dirty="0" err="1">
                <a:solidFill>
                  <a:srgbClr val="000000"/>
                </a:solidFill>
                <a:latin typeface="Libre Baskerville"/>
              </a:rPr>
              <a:t>ridicate</a:t>
            </a:r>
            <a:r>
              <a:rPr lang="en-US" sz="2100" dirty="0">
                <a:solidFill>
                  <a:srgbClr val="000000"/>
                </a:solidFill>
                <a:latin typeface="Libre Baskerville"/>
              </a:rPr>
              <a:t> ale </a:t>
            </a:r>
            <a:r>
              <a:rPr lang="en-US" sz="2100" dirty="0" err="1">
                <a:solidFill>
                  <a:srgbClr val="000000"/>
                </a:solidFill>
                <a:latin typeface="Libre Baskerville"/>
              </a:rPr>
              <a:t>tensiunii</a:t>
            </a:r>
            <a:r>
              <a:rPr lang="en-US" sz="2100" dirty="0">
                <a:solidFill>
                  <a:srgbClr val="000000"/>
                </a:solidFill>
                <a:latin typeface="Libre Baskerville"/>
              </a:rPr>
              <a:t> </a:t>
            </a:r>
            <a:r>
              <a:rPr lang="en-US" sz="2100" dirty="0" err="1">
                <a:solidFill>
                  <a:srgbClr val="000000"/>
                </a:solidFill>
                <a:latin typeface="Libre Baskerville"/>
              </a:rPr>
              <a:t>arteriale</a:t>
            </a:r>
            <a:r>
              <a:rPr lang="en-US" sz="2100" dirty="0">
                <a:solidFill>
                  <a:srgbClr val="000000"/>
                </a:solidFill>
                <a:latin typeface="Libre Baskerville"/>
              </a:rPr>
              <a:t> </a:t>
            </a:r>
            <a:r>
              <a:rPr lang="en-US" sz="2100" dirty="0" err="1">
                <a:solidFill>
                  <a:srgbClr val="000000"/>
                </a:solidFill>
                <a:latin typeface="Libre Baskerville"/>
              </a:rPr>
              <a:t>în</a:t>
            </a:r>
            <a:r>
              <a:rPr lang="en-US" sz="2100" dirty="0">
                <a:solidFill>
                  <a:srgbClr val="000000"/>
                </a:solidFill>
                <a:latin typeface="Libre Baskerville"/>
              </a:rPr>
              <a:t> </a:t>
            </a:r>
            <a:r>
              <a:rPr lang="en-US" sz="2100" dirty="0" err="1">
                <a:solidFill>
                  <a:srgbClr val="000000"/>
                </a:solidFill>
                <a:latin typeface="Libre Baskerville"/>
              </a:rPr>
              <a:t>repaus</a:t>
            </a:r>
            <a:r>
              <a:rPr lang="en-US" sz="2100" dirty="0">
                <a:solidFill>
                  <a:srgbClr val="000000"/>
                </a:solidFill>
                <a:latin typeface="Libre Baskerville"/>
              </a:rPr>
              <a:t> </a:t>
            </a:r>
            <a:r>
              <a:rPr lang="en-US" sz="2100" dirty="0" err="1">
                <a:solidFill>
                  <a:srgbClr val="000000"/>
                </a:solidFill>
                <a:latin typeface="Libre Baskerville"/>
              </a:rPr>
              <a:t>decât</a:t>
            </a:r>
            <a:r>
              <a:rPr lang="en-US" sz="2100" dirty="0">
                <a:solidFill>
                  <a:srgbClr val="000000"/>
                </a:solidFill>
                <a:latin typeface="Libre Baskerville"/>
              </a:rPr>
              <a:t> </a:t>
            </a:r>
            <a:r>
              <a:rPr lang="en-US" sz="2100" dirty="0" err="1">
                <a:solidFill>
                  <a:srgbClr val="000000"/>
                </a:solidFill>
                <a:latin typeface="Libre Baskerville"/>
              </a:rPr>
              <a:t>cei</a:t>
            </a:r>
            <a:r>
              <a:rPr lang="en-US" sz="2100" dirty="0">
                <a:solidFill>
                  <a:srgbClr val="000000"/>
                </a:solidFill>
                <a:latin typeface="Libre Baskerville"/>
              </a:rPr>
              <a:t> </a:t>
            </a:r>
            <a:r>
              <a:rPr lang="en-US" sz="2100" dirty="0" err="1">
                <a:solidFill>
                  <a:srgbClr val="000000"/>
                </a:solidFill>
                <a:latin typeface="Libre Baskerville"/>
              </a:rPr>
              <a:t>fără</a:t>
            </a:r>
            <a:r>
              <a:rPr lang="en-US" sz="2100" dirty="0">
                <a:solidFill>
                  <a:srgbClr val="000000"/>
                </a:solidFill>
                <a:latin typeface="Libre Baskerville"/>
              </a:rPr>
              <a:t> </a:t>
            </a:r>
            <a:r>
              <a:rPr lang="en-US" sz="2100" dirty="0" err="1">
                <a:solidFill>
                  <a:srgbClr val="000000"/>
                </a:solidFill>
                <a:latin typeface="Libre Baskerville"/>
              </a:rPr>
              <a:t>boală</a:t>
            </a:r>
            <a:r>
              <a:rPr lang="en-US" sz="2100" dirty="0">
                <a:solidFill>
                  <a:srgbClr val="000000"/>
                </a:solidFill>
                <a:latin typeface="Libre Baskerville"/>
              </a:rPr>
              <a:t>, </a:t>
            </a:r>
            <a:r>
              <a:rPr lang="en-US" sz="2100" dirty="0" err="1">
                <a:solidFill>
                  <a:srgbClr val="000000"/>
                </a:solidFill>
                <a:latin typeface="Libre Baskerville"/>
              </a:rPr>
              <a:t>indiferent</a:t>
            </a:r>
            <a:r>
              <a:rPr lang="en-US" sz="2100" dirty="0">
                <a:solidFill>
                  <a:srgbClr val="000000"/>
                </a:solidFill>
                <a:latin typeface="Libre Baskerville"/>
              </a:rPr>
              <a:t> de </a:t>
            </a:r>
            <a:r>
              <a:rPr lang="en-US" sz="2100" dirty="0" err="1">
                <a:solidFill>
                  <a:srgbClr val="000000"/>
                </a:solidFill>
                <a:latin typeface="Libre Baskerville"/>
              </a:rPr>
              <a:t>vârstă</a:t>
            </a:r>
            <a:r>
              <a:rPr lang="en-US" sz="2100" dirty="0">
                <a:solidFill>
                  <a:srgbClr val="000000"/>
                </a:solidFill>
                <a:latin typeface="Libre Baskerville"/>
              </a:rPr>
              <a:t>.</a:t>
            </a:r>
          </a:p>
          <a:p>
            <a:pPr algn="just">
              <a:lnSpc>
                <a:spcPts val="3150"/>
              </a:lnSpc>
            </a:pPr>
            <a:endParaRPr lang="en-US" sz="2100" dirty="0">
              <a:solidFill>
                <a:srgbClr val="000000"/>
              </a:solidFill>
              <a:latin typeface="Libre Baskerville"/>
            </a:endParaRPr>
          </a:p>
        </p:txBody>
      </p:sp>
      <p:sp>
        <p:nvSpPr>
          <p:cNvPr id="7" name="TextBox 7"/>
          <p:cNvSpPr txBox="1"/>
          <p:nvPr/>
        </p:nvSpPr>
        <p:spPr>
          <a:xfrm>
            <a:off x="5943600" y="535830"/>
            <a:ext cx="11891561" cy="679450"/>
          </a:xfrm>
          <a:prstGeom prst="rect">
            <a:avLst/>
          </a:prstGeom>
        </p:spPr>
        <p:txBody>
          <a:bodyPr wrap="square" lIns="0" tIns="0" rIns="0" bIns="0" rtlCol="0" anchor="t">
            <a:spAutoFit/>
          </a:bodyPr>
          <a:lstStyle/>
          <a:p>
            <a:pPr algn="ctr">
              <a:lnSpc>
                <a:spcPts val="5599"/>
              </a:lnSpc>
              <a:spcBef>
                <a:spcPct val="0"/>
              </a:spcBef>
            </a:pPr>
            <a:r>
              <a:rPr lang="en-US" sz="3999" b="1" dirty="0" err="1">
                <a:solidFill>
                  <a:srgbClr val="000000"/>
                </a:solidFill>
                <a:latin typeface="Libre Baskerville"/>
              </a:rPr>
              <a:t>Relația</a:t>
            </a:r>
            <a:r>
              <a:rPr lang="en-US" sz="3999" b="1" dirty="0">
                <a:solidFill>
                  <a:srgbClr val="000000"/>
                </a:solidFill>
                <a:latin typeface="Libre Baskerville"/>
              </a:rPr>
              <a:t> </a:t>
            </a:r>
            <a:r>
              <a:rPr lang="en-US" sz="3999" b="1" dirty="0" err="1">
                <a:solidFill>
                  <a:srgbClr val="000000"/>
                </a:solidFill>
                <a:latin typeface="Libre Baskerville"/>
              </a:rPr>
              <a:t>dintre</a:t>
            </a:r>
            <a:r>
              <a:rPr lang="en-US" sz="3999" b="1" dirty="0">
                <a:solidFill>
                  <a:srgbClr val="000000"/>
                </a:solidFill>
                <a:latin typeface="Libre Baskerville"/>
              </a:rPr>
              <a:t> </a:t>
            </a:r>
            <a:r>
              <a:rPr lang="en-US" sz="3999" b="1" dirty="0" err="1">
                <a:solidFill>
                  <a:srgbClr val="000000"/>
                </a:solidFill>
                <a:latin typeface="Libre Baskerville"/>
              </a:rPr>
              <a:t>vârstă</a:t>
            </a:r>
            <a:r>
              <a:rPr lang="en-US" sz="3999" b="1" dirty="0">
                <a:solidFill>
                  <a:srgbClr val="000000"/>
                </a:solidFill>
                <a:latin typeface="Libre Baskerville"/>
              </a:rPr>
              <a:t> </a:t>
            </a:r>
            <a:r>
              <a:rPr lang="en-US" sz="3999" b="1" dirty="0" err="1">
                <a:solidFill>
                  <a:srgbClr val="000000"/>
                </a:solidFill>
                <a:latin typeface="Libre Baskerville"/>
              </a:rPr>
              <a:t>și</a:t>
            </a:r>
            <a:r>
              <a:rPr lang="en-US" sz="3999" b="1" dirty="0">
                <a:solidFill>
                  <a:srgbClr val="000000"/>
                </a:solidFill>
                <a:latin typeface="Libre Baskerville"/>
              </a:rPr>
              <a:t> </a:t>
            </a:r>
            <a:r>
              <a:rPr lang="en-US" sz="3999" b="1" dirty="0" err="1">
                <a:solidFill>
                  <a:srgbClr val="000000"/>
                </a:solidFill>
                <a:latin typeface="Libre Baskerville"/>
              </a:rPr>
              <a:t>tensiunea</a:t>
            </a:r>
            <a:r>
              <a:rPr lang="en-US" sz="3999" b="1" dirty="0">
                <a:solidFill>
                  <a:srgbClr val="000000"/>
                </a:solidFill>
                <a:latin typeface="Libre Baskerville"/>
              </a:rPr>
              <a:t> </a:t>
            </a:r>
            <a:r>
              <a:rPr lang="en-US" sz="3999" b="1" dirty="0" err="1">
                <a:solidFill>
                  <a:srgbClr val="000000"/>
                </a:solidFill>
                <a:latin typeface="Libre Baskerville"/>
              </a:rPr>
              <a:t>arterială</a:t>
            </a:r>
            <a:endParaRPr lang="en-US" sz="3999" b="1" dirty="0">
              <a:solidFill>
                <a:srgbClr val="000000"/>
              </a:solidFill>
              <a:latin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83209">
            <a:off x="-2003455" y="6597304"/>
            <a:ext cx="21881704" cy="10065584"/>
          </a:xfrm>
          <a:custGeom>
            <a:avLst/>
            <a:gdLst/>
            <a:ahLst/>
            <a:cxnLst/>
            <a:rect l="l" t="t" r="r" b="b"/>
            <a:pathLst>
              <a:path w="21881704" h="10065584">
                <a:moveTo>
                  <a:pt x="0" y="0"/>
                </a:moveTo>
                <a:lnTo>
                  <a:pt x="21881704" y="0"/>
                </a:lnTo>
                <a:lnTo>
                  <a:pt x="21881704" y="10065584"/>
                </a:lnTo>
                <a:lnTo>
                  <a:pt x="0" y="100655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267200" y="2400191"/>
            <a:ext cx="8786611" cy="5486617"/>
          </a:xfrm>
          <a:custGeom>
            <a:avLst/>
            <a:gdLst/>
            <a:ahLst/>
            <a:cxnLst/>
            <a:rect l="l" t="t" r="r" b="b"/>
            <a:pathLst>
              <a:path w="8786611" h="5486617">
                <a:moveTo>
                  <a:pt x="0" y="0"/>
                </a:moveTo>
                <a:lnTo>
                  <a:pt x="8786611" y="0"/>
                </a:lnTo>
                <a:lnTo>
                  <a:pt x="8786611" y="5486616"/>
                </a:lnTo>
                <a:lnTo>
                  <a:pt x="0" y="5486616"/>
                </a:lnTo>
                <a:lnTo>
                  <a:pt x="0" y="0"/>
                </a:lnTo>
                <a:close/>
              </a:path>
            </a:pathLst>
          </a:custGeom>
          <a:blipFill>
            <a:blip r:embed="rId4"/>
            <a:stretch>
              <a:fillRect/>
            </a:stretch>
          </a:blipFill>
        </p:spPr>
      </p:sp>
      <p:sp>
        <p:nvSpPr>
          <p:cNvPr id="4" name="TextBox 4"/>
          <p:cNvSpPr txBox="1"/>
          <p:nvPr/>
        </p:nvSpPr>
        <p:spPr>
          <a:xfrm>
            <a:off x="3276600" y="347386"/>
            <a:ext cx="14634546" cy="1466850"/>
          </a:xfrm>
          <a:prstGeom prst="rect">
            <a:avLst/>
          </a:prstGeom>
        </p:spPr>
        <p:txBody>
          <a:bodyPr wrap="square" lIns="0" tIns="0" rIns="0" bIns="0" rtlCol="0" anchor="t">
            <a:spAutoFit/>
          </a:bodyPr>
          <a:lstStyle/>
          <a:p>
            <a:pPr algn="r">
              <a:lnSpc>
                <a:spcPts val="5999"/>
              </a:lnSpc>
            </a:pPr>
            <a:r>
              <a:rPr lang="en-US" sz="3999" b="1" dirty="0" err="1">
                <a:solidFill>
                  <a:srgbClr val="000000"/>
                </a:solidFill>
                <a:latin typeface="Libre Baskerville"/>
              </a:rPr>
              <a:t>Numărul</a:t>
            </a:r>
            <a:r>
              <a:rPr lang="en-US" sz="3999" b="1" dirty="0">
                <a:solidFill>
                  <a:srgbClr val="000000"/>
                </a:solidFill>
                <a:latin typeface="Libre Baskerville"/>
              </a:rPr>
              <a:t> de </a:t>
            </a:r>
            <a:r>
              <a:rPr lang="en-US" sz="3999" b="1" dirty="0" err="1">
                <a:solidFill>
                  <a:srgbClr val="000000"/>
                </a:solidFill>
                <a:latin typeface="Libre Baskerville"/>
              </a:rPr>
              <a:t>pacienți</a:t>
            </a:r>
            <a:r>
              <a:rPr lang="en-US" sz="3999" b="1" dirty="0">
                <a:solidFill>
                  <a:srgbClr val="000000"/>
                </a:solidFill>
                <a:latin typeface="Libre Baskerville"/>
              </a:rPr>
              <a:t> cu </a:t>
            </a:r>
            <a:r>
              <a:rPr lang="en-US" sz="3999" b="1" dirty="0" err="1">
                <a:solidFill>
                  <a:srgbClr val="000000"/>
                </a:solidFill>
                <a:latin typeface="Libre Baskerville"/>
              </a:rPr>
              <a:t>și</a:t>
            </a:r>
            <a:r>
              <a:rPr lang="en-US" sz="3999" b="1" dirty="0">
                <a:solidFill>
                  <a:srgbClr val="000000"/>
                </a:solidFill>
                <a:latin typeface="Libre Baskerville"/>
              </a:rPr>
              <a:t> </a:t>
            </a:r>
            <a:r>
              <a:rPr lang="en-US" sz="3999" b="1" dirty="0" err="1">
                <a:solidFill>
                  <a:srgbClr val="000000"/>
                </a:solidFill>
                <a:latin typeface="Libre Baskerville"/>
              </a:rPr>
              <a:t>fără</a:t>
            </a:r>
            <a:r>
              <a:rPr lang="en-US" sz="3999" b="1" dirty="0">
                <a:solidFill>
                  <a:srgbClr val="000000"/>
                </a:solidFill>
                <a:latin typeface="Libre Baskerville"/>
              </a:rPr>
              <a:t> </a:t>
            </a:r>
            <a:r>
              <a:rPr lang="en-US" sz="3999" b="1" dirty="0" err="1">
                <a:solidFill>
                  <a:srgbClr val="000000"/>
                </a:solidFill>
                <a:latin typeface="Libre Baskerville"/>
              </a:rPr>
              <a:t>boală</a:t>
            </a:r>
            <a:r>
              <a:rPr lang="en-US" sz="3999" b="1" dirty="0">
                <a:solidFill>
                  <a:srgbClr val="000000"/>
                </a:solidFill>
                <a:latin typeface="Libre Baskerville"/>
              </a:rPr>
              <a:t> de </a:t>
            </a:r>
            <a:r>
              <a:rPr lang="en-US" sz="3999" b="1" dirty="0" err="1">
                <a:solidFill>
                  <a:srgbClr val="000000"/>
                </a:solidFill>
                <a:latin typeface="Libre Baskerville"/>
              </a:rPr>
              <a:t>inimă</a:t>
            </a:r>
            <a:r>
              <a:rPr lang="en-US" sz="3999" b="1" dirty="0">
                <a:solidFill>
                  <a:srgbClr val="000000"/>
                </a:solidFill>
                <a:latin typeface="Libre Baskerville"/>
              </a:rPr>
              <a:t> </a:t>
            </a:r>
            <a:r>
              <a:rPr lang="en-US" sz="3999" b="1" dirty="0" err="1">
                <a:solidFill>
                  <a:srgbClr val="000000"/>
                </a:solidFill>
                <a:latin typeface="Libre Baskerville"/>
              </a:rPr>
              <a:t>în</a:t>
            </a:r>
            <a:r>
              <a:rPr lang="en-US" sz="3999" b="1" dirty="0">
                <a:solidFill>
                  <a:srgbClr val="000000"/>
                </a:solidFill>
                <a:latin typeface="Libre Baskerville"/>
              </a:rPr>
              <a:t> </a:t>
            </a:r>
            <a:r>
              <a:rPr lang="en-US" sz="3999" b="1" dirty="0" err="1">
                <a:solidFill>
                  <a:srgbClr val="000000"/>
                </a:solidFill>
                <a:latin typeface="Libre Baskerville"/>
              </a:rPr>
              <a:t>funcție</a:t>
            </a:r>
            <a:r>
              <a:rPr lang="en-US" sz="3999" b="1" dirty="0">
                <a:solidFill>
                  <a:srgbClr val="000000"/>
                </a:solidFill>
                <a:latin typeface="Libre Baskerville"/>
              </a:rPr>
              <a:t> de </a:t>
            </a:r>
            <a:r>
              <a:rPr lang="en-US" sz="3999" b="1" dirty="0" err="1">
                <a:solidFill>
                  <a:srgbClr val="000000"/>
                </a:solidFill>
                <a:latin typeface="Libre Baskerville"/>
              </a:rPr>
              <a:t>panta</a:t>
            </a:r>
            <a:r>
              <a:rPr lang="en-US" sz="3999" b="1" dirty="0">
                <a:solidFill>
                  <a:srgbClr val="000000"/>
                </a:solidFill>
                <a:latin typeface="Libre Baskerville"/>
              </a:rPr>
              <a:t> </a:t>
            </a:r>
            <a:r>
              <a:rPr lang="en-US" sz="3999" b="1" dirty="0" err="1">
                <a:solidFill>
                  <a:srgbClr val="000000"/>
                </a:solidFill>
                <a:latin typeface="Libre Baskerville"/>
              </a:rPr>
              <a:t>segmentului</a:t>
            </a:r>
            <a:r>
              <a:rPr lang="en-US" sz="3999" b="1" dirty="0">
                <a:solidFill>
                  <a:srgbClr val="000000"/>
                </a:solidFill>
                <a:latin typeface="Libre Baskerville"/>
              </a:rPr>
              <a:t> ST</a:t>
            </a:r>
          </a:p>
        </p:txBody>
      </p:sp>
      <p:sp>
        <p:nvSpPr>
          <p:cNvPr id="5" name="TextBox 5"/>
          <p:cNvSpPr txBox="1"/>
          <p:nvPr/>
        </p:nvSpPr>
        <p:spPr>
          <a:xfrm>
            <a:off x="925919" y="8267700"/>
            <a:ext cx="16142881" cy="1401922"/>
          </a:xfrm>
          <a:prstGeom prst="rect">
            <a:avLst/>
          </a:prstGeom>
        </p:spPr>
        <p:txBody>
          <a:bodyPr wrap="square" lIns="0" tIns="0" rIns="0" bIns="0" rtlCol="0" anchor="t">
            <a:spAutoFit/>
          </a:bodyPr>
          <a:lstStyle/>
          <a:p>
            <a:pPr algn="just">
              <a:lnSpc>
                <a:spcPct val="150000"/>
              </a:lnSpc>
              <a:spcBef>
                <a:spcPct val="0"/>
              </a:spcBef>
            </a:pPr>
            <a:r>
              <a:rPr lang="en-US" sz="2100" dirty="0">
                <a:solidFill>
                  <a:srgbClr val="000000"/>
                </a:solidFill>
                <a:latin typeface="Assistant"/>
              </a:rPr>
              <a:t>            </a:t>
            </a:r>
            <a:r>
              <a:rPr lang="en-US" sz="2100" dirty="0" err="1">
                <a:solidFill>
                  <a:srgbClr val="000000"/>
                </a:solidFill>
                <a:latin typeface="Assistant"/>
              </a:rPr>
              <a:t>Panta</a:t>
            </a:r>
            <a:r>
              <a:rPr lang="en-US" sz="2100" dirty="0">
                <a:solidFill>
                  <a:srgbClr val="000000"/>
                </a:solidFill>
                <a:latin typeface="Assistant"/>
              </a:rPr>
              <a:t> </a:t>
            </a:r>
            <a:r>
              <a:rPr lang="en-US" sz="2100" dirty="0" err="1">
                <a:solidFill>
                  <a:srgbClr val="000000"/>
                </a:solidFill>
                <a:latin typeface="Assistant"/>
              </a:rPr>
              <a:t>plată</a:t>
            </a:r>
            <a:r>
              <a:rPr lang="en-US" sz="2100" dirty="0">
                <a:solidFill>
                  <a:srgbClr val="000000"/>
                </a:solidFill>
                <a:latin typeface="Assistant"/>
              </a:rPr>
              <a:t> a </a:t>
            </a:r>
            <a:r>
              <a:rPr lang="en-US" sz="2100" dirty="0" err="1">
                <a:solidFill>
                  <a:srgbClr val="000000"/>
                </a:solidFill>
                <a:latin typeface="Assistant"/>
              </a:rPr>
              <a:t>segmentului</a:t>
            </a:r>
            <a:r>
              <a:rPr lang="en-US" sz="2100" dirty="0">
                <a:solidFill>
                  <a:srgbClr val="000000"/>
                </a:solidFill>
                <a:latin typeface="Assistant"/>
              </a:rPr>
              <a:t> ST </a:t>
            </a:r>
            <a:r>
              <a:rPr lang="en-US" sz="2100" dirty="0" err="1">
                <a:solidFill>
                  <a:srgbClr val="000000"/>
                </a:solidFill>
                <a:latin typeface="Assistant"/>
              </a:rPr>
              <a:t>în</a:t>
            </a:r>
            <a:r>
              <a:rPr lang="en-US" sz="2100" dirty="0">
                <a:solidFill>
                  <a:srgbClr val="000000"/>
                </a:solidFill>
                <a:latin typeface="Assistant"/>
              </a:rPr>
              <a:t> </a:t>
            </a:r>
            <a:r>
              <a:rPr lang="en-US" sz="2100" dirty="0" err="1">
                <a:solidFill>
                  <a:srgbClr val="000000"/>
                </a:solidFill>
                <a:latin typeface="Assistant"/>
              </a:rPr>
              <a:t>electrocardiogramă</a:t>
            </a:r>
            <a:r>
              <a:rPr lang="en-US" sz="2100" dirty="0">
                <a:solidFill>
                  <a:srgbClr val="000000"/>
                </a:solidFill>
                <a:latin typeface="Assistant"/>
              </a:rPr>
              <a:t> (ECG) </a:t>
            </a:r>
            <a:r>
              <a:rPr lang="en-US" sz="2100" dirty="0" err="1">
                <a:solidFill>
                  <a:srgbClr val="000000"/>
                </a:solidFill>
                <a:latin typeface="Assistant"/>
              </a:rPr>
              <a:t>este</a:t>
            </a:r>
            <a:r>
              <a:rPr lang="en-US" sz="2100" dirty="0">
                <a:solidFill>
                  <a:srgbClr val="000000"/>
                </a:solidFill>
                <a:latin typeface="Assistant"/>
              </a:rPr>
              <a:t> </a:t>
            </a:r>
            <a:r>
              <a:rPr lang="en-US" sz="2100" dirty="0" err="1">
                <a:solidFill>
                  <a:srgbClr val="000000"/>
                </a:solidFill>
                <a:latin typeface="Assistant"/>
              </a:rPr>
              <a:t>asociată</a:t>
            </a:r>
            <a:r>
              <a:rPr lang="en-US" sz="2100" dirty="0">
                <a:solidFill>
                  <a:srgbClr val="000000"/>
                </a:solidFill>
                <a:latin typeface="Assistant"/>
              </a:rPr>
              <a:t> </a:t>
            </a:r>
            <a:r>
              <a:rPr lang="en-US" sz="2100" dirty="0" err="1">
                <a:solidFill>
                  <a:srgbClr val="000000"/>
                </a:solidFill>
                <a:latin typeface="Assistant"/>
              </a:rPr>
              <a:t>semnificativ</a:t>
            </a:r>
            <a:r>
              <a:rPr lang="en-US" sz="2100" dirty="0">
                <a:solidFill>
                  <a:srgbClr val="000000"/>
                </a:solidFill>
                <a:latin typeface="Assistant"/>
              </a:rPr>
              <a:t> cu </a:t>
            </a:r>
            <a:r>
              <a:rPr lang="en-US" sz="2100" dirty="0" err="1">
                <a:solidFill>
                  <a:srgbClr val="000000"/>
                </a:solidFill>
                <a:latin typeface="Assistant"/>
              </a:rPr>
              <a:t>boala</a:t>
            </a:r>
            <a:r>
              <a:rPr lang="en-US" sz="2100" dirty="0">
                <a:solidFill>
                  <a:srgbClr val="000000"/>
                </a:solidFill>
                <a:latin typeface="Assistant"/>
              </a:rPr>
              <a:t> de </a:t>
            </a:r>
            <a:r>
              <a:rPr lang="en-US" sz="2100" dirty="0" err="1">
                <a:solidFill>
                  <a:srgbClr val="000000"/>
                </a:solidFill>
                <a:latin typeface="Assistant"/>
              </a:rPr>
              <a:t>inimă</a:t>
            </a:r>
            <a:r>
              <a:rPr lang="en-US" sz="2100" dirty="0">
                <a:solidFill>
                  <a:srgbClr val="000000"/>
                </a:solidFill>
                <a:latin typeface="Assistant"/>
              </a:rPr>
              <a:t>, </a:t>
            </a:r>
            <a:r>
              <a:rPr lang="en-US" sz="2100" dirty="0" err="1">
                <a:solidFill>
                  <a:srgbClr val="000000"/>
                </a:solidFill>
                <a:latin typeface="Assistant"/>
              </a:rPr>
              <a:t>în</a:t>
            </a:r>
            <a:r>
              <a:rPr lang="en-US" sz="2100" dirty="0">
                <a:solidFill>
                  <a:srgbClr val="000000"/>
                </a:solidFill>
                <a:latin typeface="Assistant"/>
              </a:rPr>
              <a:t> </a:t>
            </a:r>
            <a:r>
              <a:rPr lang="en-US" sz="2100" dirty="0" err="1">
                <a:solidFill>
                  <a:srgbClr val="000000"/>
                </a:solidFill>
                <a:latin typeface="Assistant"/>
              </a:rPr>
              <a:t>timp</a:t>
            </a:r>
            <a:r>
              <a:rPr lang="en-US" sz="2100" dirty="0">
                <a:solidFill>
                  <a:srgbClr val="000000"/>
                </a:solidFill>
                <a:latin typeface="Assistant"/>
              </a:rPr>
              <a:t> </a:t>
            </a:r>
            <a:r>
              <a:rPr lang="en-US" sz="2100" dirty="0" err="1">
                <a:solidFill>
                  <a:srgbClr val="000000"/>
                </a:solidFill>
                <a:latin typeface="Assistant"/>
              </a:rPr>
              <a:t>ce</a:t>
            </a:r>
            <a:r>
              <a:rPr lang="en-US" sz="2100" dirty="0">
                <a:solidFill>
                  <a:srgbClr val="000000"/>
                </a:solidFill>
                <a:latin typeface="Assistant"/>
              </a:rPr>
              <a:t> </a:t>
            </a:r>
            <a:r>
              <a:rPr lang="en-US" sz="2100" dirty="0" err="1">
                <a:solidFill>
                  <a:srgbClr val="000000"/>
                </a:solidFill>
                <a:latin typeface="Assistant"/>
              </a:rPr>
              <a:t>panta</a:t>
            </a:r>
            <a:r>
              <a:rPr lang="en-US" sz="2100" dirty="0">
                <a:solidFill>
                  <a:srgbClr val="000000"/>
                </a:solidFill>
                <a:latin typeface="Assistant"/>
              </a:rPr>
              <a:t> </a:t>
            </a:r>
            <a:r>
              <a:rPr lang="en-US" sz="2100" dirty="0" err="1">
                <a:solidFill>
                  <a:srgbClr val="000000"/>
                </a:solidFill>
                <a:latin typeface="Assistant"/>
              </a:rPr>
              <a:t>ascendentă</a:t>
            </a:r>
            <a:r>
              <a:rPr lang="en-US" sz="2100" dirty="0">
                <a:solidFill>
                  <a:srgbClr val="000000"/>
                </a:solidFill>
                <a:latin typeface="Assistant"/>
              </a:rPr>
              <a:t> nu pare </a:t>
            </a:r>
            <a:r>
              <a:rPr lang="en-US" sz="2100" dirty="0" err="1">
                <a:solidFill>
                  <a:srgbClr val="000000"/>
                </a:solidFill>
                <a:latin typeface="Assistant"/>
              </a:rPr>
              <a:t>să</a:t>
            </a:r>
            <a:r>
              <a:rPr lang="en-US" sz="2100" dirty="0">
                <a:solidFill>
                  <a:srgbClr val="000000"/>
                </a:solidFill>
                <a:latin typeface="Assistant"/>
              </a:rPr>
              <a:t> </a:t>
            </a:r>
            <a:r>
              <a:rPr lang="en-US" sz="2100" dirty="0" err="1">
                <a:solidFill>
                  <a:srgbClr val="000000"/>
                </a:solidFill>
                <a:latin typeface="Assistant"/>
              </a:rPr>
              <a:t>ofere</a:t>
            </a:r>
            <a:r>
              <a:rPr lang="en-US" sz="2100" dirty="0">
                <a:solidFill>
                  <a:srgbClr val="000000"/>
                </a:solidFill>
                <a:latin typeface="Assistant"/>
              </a:rPr>
              <a:t> </a:t>
            </a:r>
            <a:r>
              <a:rPr lang="en-US" sz="2100" dirty="0" err="1">
                <a:solidFill>
                  <a:srgbClr val="000000"/>
                </a:solidFill>
                <a:latin typeface="Assistant"/>
              </a:rPr>
              <a:t>diferențieri</a:t>
            </a:r>
            <a:r>
              <a:rPr lang="en-US" sz="2100" dirty="0">
                <a:solidFill>
                  <a:srgbClr val="000000"/>
                </a:solidFill>
                <a:latin typeface="Assistant"/>
              </a:rPr>
              <a:t> </a:t>
            </a:r>
            <a:r>
              <a:rPr lang="en-US" sz="2100" dirty="0" err="1">
                <a:solidFill>
                  <a:srgbClr val="000000"/>
                </a:solidFill>
                <a:latin typeface="Assistant"/>
              </a:rPr>
              <a:t>semnificative</a:t>
            </a:r>
            <a:r>
              <a:rPr lang="en-US" sz="2100" dirty="0">
                <a:solidFill>
                  <a:srgbClr val="000000"/>
                </a:solidFill>
                <a:latin typeface="Assistant"/>
              </a:rPr>
              <a:t> </a:t>
            </a:r>
            <a:r>
              <a:rPr lang="en-US" sz="2100" dirty="0" err="1">
                <a:solidFill>
                  <a:srgbClr val="000000"/>
                </a:solidFill>
                <a:latin typeface="Assistant"/>
              </a:rPr>
              <a:t>între</a:t>
            </a:r>
            <a:r>
              <a:rPr lang="en-US" sz="2100" dirty="0">
                <a:solidFill>
                  <a:srgbClr val="000000"/>
                </a:solidFill>
                <a:latin typeface="Assistant"/>
              </a:rPr>
              <a:t> </a:t>
            </a:r>
            <a:r>
              <a:rPr lang="en-US" sz="2100" dirty="0" err="1">
                <a:solidFill>
                  <a:srgbClr val="000000"/>
                </a:solidFill>
                <a:latin typeface="Assistant"/>
              </a:rPr>
              <a:t>pacienții</a:t>
            </a:r>
            <a:r>
              <a:rPr lang="en-US" sz="2100" dirty="0">
                <a:solidFill>
                  <a:srgbClr val="000000"/>
                </a:solidFill>
                <a:latin typeface="Assistant"/>
              </a:rPr>
              <a:t> cu </a:t>
            </a:r>
            <a:r>
              <a:rPr lang="en-US" sz="2100" dirty="0" err="1">
                <a:solidFill>
                  <a:srgbClr val="000000"/>
                </a:solidFill>
                <a:latin typeface="Assistant"/>
              </a:rPr>
              <a:t>și</a:t>
            </a:r>
            <a:r>
              <a:rPr lang="en-US" sz="2100" dirty="0">
                <a:solidFill>
                  <a:srgbClr val="000000"/>
                </a:solidFill>
                <a:latin typeface="Assistant"/>
              </a:rPr>
              <a:t> </a:t>
            </a:r>
            <a:r>
              <a:rPr lang="en-US" sz="2100" dirty="0" err="1">
                <a:solidFill>
                  <a:srgbClr val="000000"/>
                </a:solidFill>
                <a:latin typeface="Assistant"/>
              </a:rPr>
              <a:t>fără</a:t>
            </a:r>
            <a:r>
              <a:rPr lang="en-US" sz="2100" dirty="0">
                <a:solidFill>
                  <a:srgbClr val="000000"/>
                </a:solidFill>
                <a:latin typeface="Assistant"/>
              </a:rPr>
              <a:t> </a:t>
            </a:r>
            <a:r>
              <a:rPr lang="en-US" sz="2100" dirty="0" err="1">
                <a:solidFill>
                  <a:srgbClr val="000000"/>
                </a:solidFill>
                <a:latin typeface="Assistant"/>
              </a:rPr>
              <a:t>boală</a:t>
            </a:r>
            <a:r>
              <a:rPr lang="en-US" sz="2100" dirty="0">
                <a:solidFill>
                  <a:srgbClr val="000000"/>
                </a:solidFill>
                <a:latin typeface="Assistant"/>
              </a:rPr>
              <a:t> de </a:t>
            </a:r>
            <a:r>
              <a:rPr lang="en-US" sz="2100" dirty="0" err="1">
                <a:solidFill>
                  <a:srgbClr val="000000"/>
                </a:solidFill>
                <a:latin typeface="Assistant"/>
              </a:rPr>
              <a:t>inimă</a:t>
            </a:r>
            <a:r>
              <a:rPr lang="en-US" sz="2100" dirty="0">
                <a:solidFill>
                  <a:srgbClr val="000000"/>
                </a:solidFill>
                <a:latin typeface="Assistant"/>
              </a:rPr>
              <a:t>, </a:t>
            </a:r>
            <a:r>
              <a:rPr lang="en-US" sz="2100" dirty="0" err="1">
                <a:solidFill>
                  <a:srgbClr val="000000"/>
                </a:solidFill>
                <a:latin typeface="Assistant"/>
              </a:rPr>
              <a:t>iar</a:t>
            </a:r>
            <a:r>
              <a:rPr lang="en-US" sz="2100" dirty="0">
                <a:solidFill>
                  <a:srgbClr val="000000"/>
                </a:solidFill>
                <a:latin typeface="Assistant"/>
              </a:rPr>
              <a:t> </a:t>
            </a:r>
            <a:r>
              <a:rPr lang="en-US" sz="2100" dirty="0" err="1">
                <a:solidFill>
                  <a:srgbClr val="000000"/>
                </a:solidFill>
                <a:latin typeface="Assistant"/>
              </a:rPr>
              <a:t>panta</a:t>
            </a:r>
            <a:r>
              <a:rPr lang="en-US" sz="2100" dirty="0">
                <a:solidFill>
                  <a:srgbClr val="000000"/>
                </a:solidFill>
                <a:latin typeface="Assistant"/>
              </a:rPr>
              <a:t> </a:t>
            </a:r>
            <a:r>
              <a:rPr lang="en-US" sz="2100" dirty="0" err="1">
                <a:solidFill>
                  <a:srgbClr val="000000"/>
                </a:solidFill>
                <a:latin typeface="Assistant"/>
              </a:rPr>
              <a:t>descendentă</a:t>
            </a:r>
            <a:r>
              <a:rPr lang="en-US" sz="2100" dirty="0">
                <a:solidFill>
                  <a:srgbClr val="000000"/>
                </a:solidFill>
                <a:latin typeface="Assistant"/>
              </a:rPr>
              <a:t> </a:t>
            </a:r>
            <a:r>
              <a:rPr lang="en-US" sz="2100" dirty="0" err="1">
                <a:solidFill>
                  <a:srgbClr val="000000"/>
                </a:solidFill>
                <a:latin typeface="Assistant"/>
              </a:rPr>
              <a:t>este</a:t>
            </a:r>
            <a:r>
              <a:rPr lang="en-US" sz="2100" dirty="0">
                <a:solidFill>
                  <a:srgbClr val="000000"/>
                </a:solidFill>
                <a:latin typeface="Assistant"/>
              </a:rPr>
              <a:t> </a:t>
            </a:r>
            <a:r>
              <a:rPr lang="en-US" sz="2100" dirty="0" err="1">
                <a:solidFill>
                  <a:srgbClr val="000000"/>
                </a:solidFill>
                <a:latin typeface="Assistant"/>
              </a:rPr>
              <a:t>mai</a:t>
            </a:r>
            <a:r>
              <a:rPr lang="en-US" sz="2100" dirty="0">
                <a:solidFill>
                  <a:srgbClr val="000000"/>
                </a:solidFill>
                <a:latin typeface="Assistant"/>
              </a:rPr>
              <a:t> </a:t>
            </a:r>
            <a:r>
              <a:rPr lang="en-US" sz="2100" dirty="0" err="1">
                <a:solidFill>
                  <a:srgbClr val="000000"/>
                </a:solidFill>
                <a:latin typeface="Assistant"/>
              </a:rPr>
              <a:t>rar</a:t>
            </a:r>
            <a:r>
              <a:rPr lang="en-US" sz="2100" dirty="0">
                <a:solidFill>
                  <a:srgbClr val="000000"/>
                </a:solidFill>
                <a:latin typeface="Assistant"/>
              </a:rPr>
              <a:t> </a:t>
            </a:r>
            <a:r>
              <a:rPr lang="en-US" sz="2100" dirty="0" err="1">
                <a:solidFill>
                  <a:srgbClr val="000000"/>
                </a:solidFill>
                <a:latin typeface="Assistant"/>
              </a:rPr>
              <a:t>întâlnită</a:t>
            </a:r>
            <a:r>
              <a:rPr lang="en-US" sz="2100" dirty="0">
                <a:solidFill>
                  <a:srgbClr val="000000"/>
                </a:solidFill>
                <a:latin typeface="Assistant"/>
              </a:rPr>
              <a:t>, </a:t>
            </a:r>
            <a:r>
              <a:rPr lang="en-US" sz="2100" dirty="0" err="1">
                <a:solidFill>
                  <a:srgbClr val="000000"/>
                </a:solidFill>
                <a:latin typeface="Assistant"/>
              </a:rPr>
              <a:t>dar</a:t>
            </a:r>
            <a:r>
              <a:rPr lang="en-US" sz="2100" dirty="0">
                <a:solidFill>
                  <a:srgbClr val="000000"/>
                </a:solidFill>
                <a:latin typeface="Assistant"/>
              </a:rPr>
              <a:t> pare </a:t>
            </a:r>
            <a:r>
              <a:rPr lang="en-US" sz="2100" dirty="0" err="1">
                <a:solidFill>
                  <a:srgbClr val="000000"/>
                </a:solidFill>
                <a:latin typeface="Assistant"/>
              </a:rPr>
              <a:t>să</a:t>
            </a:r>
            <a:r>
              <a:rPr lang="en-US" sz="2100" dirty="0">
                <a:solidFill>
                  <a:srgbClr val="000000"/>
                </a:solidFill>
                <a:latin typeface="Assistant"/>
              </a:rPr>
              <a:t> fie </a:t>
            </a:r>
            <a:r>
              <a:rPr lang="en-US" sz="2100" dirty="0" err="1">
                <a:solidFill>
                  <a:srgbClr val="000000"/>
                </a:solidFill>
                <a:latin typeface="Assistant"/>
              </a:rPr>
              <a:t>asociată</a:t>
            </a:r>
            <a:r>
              <a:rPr lang="en-US" sz="2100" dirty="0">
                <a:solidFill>
                  <a:srgbClr val="000000"/>
                </a:solidFill>
                <a:latin typeface="Assistant"/>
              </a:rPr>
              <a:t> cu o </a:t>
            </a:r>
            <a:r>
              <a:rPr lang="en-US" sz="2100" dirty="0" err="1">
                <a:solidFill>
                  <a:srgbClr val="000000"/>
                </a:solidFill>
                <a:latin typeface="Assistant"/>
              </a:rPr>
              <a:t>prevalență</a:t>
            </a:r>
            <a:r>
              <a:rPr lang="en-US" sz="2100" dirty="0">
                <a:solidFill>
                  <a:srgbClr val="000000"/>
                </a:solidFill>
                <a:latin typeface="Assistant"/>
              </a:rPr>
              <a:t> </a:t>
            </a:r>
            <a:r>
              <a:rPr lang="en-US" sz="2100" dirty="0" err="1">
                <a:solidFill>
                  <a:srgbClr val="000000"/>
                </a:solidFill>
                <a:latin typeface="Assistant"/>
              </a:rPr>
              <a:t>mai</a:t>
            </a:r>
            <a:r>
              <a:rPr lang="en-US" sz="2100" dirty="0">
                <a:solidFill>
                  <a:srgbClr val="000000"/>
                </a:solidFill>
                <a:latin typeface="Assistant"/>
              </a:rPr>
              <a:t> </a:t>
            </a:r>
            <a:r>
              <a:rPr lang="en-US" sz="2100" dirty="0" err="1">
                <a:solidFill>
                  <a:srgbClr val="000000"/>
                </a:solidFill>
                <a:latin typeface="Assistant"/>
              </a:rPr>
              <a:t>scăzută</a:t>
            </a:r>
            <a:r>
              <a:rPr lang="en-US" sz="2100" dirty="0">
                <a:solidFill>
                  <a:srgbClr val="000000"/>
                </a:solidFill>
                <a:latin typeface="Assistant"/>
              </a:rPr>
              <a:t> a </a:t>
            </a:r>
            <a:r>
              <a:rPr lang="en-US" sz="2100" dirty="0" err="1">
                <a:solidFill>
                  <a:srgbClr val="000000"/>
                </a:solidFill>
                <a:latin typeface="Assistant"/>
              </a:rPr>
              <a:t>bolii</a:t>
            </a:r>
            <a:r>
              <a:rPr lang="en-US" sz="2100" dirty="0">
                <a:solidFill>
                  <a:srgbClr val="000000"/>
                </a:solidFill>
                <a:latin typeface="Assistant"/>
              </a:rPr>
              <a:t> de </a:t>
            </a:r>
            <a:r>
              <a:rPr lang="en-US" sz="2100" dirty="0" err="1">
                <a:solidFill>
                  <a:srgbClr val="000000"/>
                </a:solidFill>
                <a:latin typeface="Assistant"/>
              </a:rPr>
              <a:t>inimă</a:t>
            </a:r>
            <a:r>
              <a:rPr lang="en-US" sz="2100" dirty="0">
                <a:solidFill>
                  <a:srgbClr val="000000"/>
                </a:solidFill>
                <a:latin typeface="Assistant"/>
              </a:rPr>
              <a:t> </a:t>
            </a:r>
            <a:r>
              <a:rPr lang="en-US" sz="2100" dirty="0" err="1">
                <a:solidFill>
                  <a:srgbClr val="000000"/>
                </a:solidFill>
                <a:latin typeface="Assistant"/>
              </a:rPr>
              <a:t>în</a:t>
            </a:r>
            <a:r>
              <a:rPr lang="en-US" sz="2100" dirty="0">
                <a:solidFill>
                  <a:srgbClr val="000000"/>
                </a:solidFill>
                <a:latin typeface="Assistant"/>
              </a:rPr>
              <a:t> </a:t>
            </a:r>
            <a:r>
              <a:rPr lang="en-US" sz="2100" dirty="0" err="1">
                <a:solidFill>
                  <a:srgbClr val="000000"/>
                </a:solidFill>
                <a:latin typeface="Assistant"/>
              </a:rPr>
              <a:t>rândul</a:t>
            </a:r>
            <a:r>
              <a:rPr lang="en-US" sz="2100" dirty="0">
                <a:solidFill>
                  <a:srgbClr val="000000"/>
                </a:solidFill>
                <a:latin typeface="Assistant"/>
              </a:rPr>
              <a:t> </a:t>
            </a:r>
            <a:r>
              <a:rPr lang="en-US" sz="2100" dirty="0" err="1">
                <a:solidFill>
                  <a:srgbClr val="000000"/>
                </a:solidFill>
                <a:latin typeface="Assistant"/>
              </a:rPr>
              <a:t>pacienților</a:t>
            </a:r>
            <a:r>
              <a:rPr lang="en-US" sz="2100" dirty="0">
                <a:solidFill>
                  <a:srgbClr val="000000"/>
                </a:solidFill>
                <a:latin typeface="Assistant"/>
              </a:rPr>
              <a:t> </a:t>
            </a:r>
            <a:r>
              <a:rPr lang="en-US" sz="2100" dirty="0" err="1">
                <a:solidFill>
                  <a:srgbClr val="000000"/>
                </a:solidFill>
                <a:latin typeface="Assistant"/>
              </a:rPr>
              <a:t>studiați</a:t>
            </a:r>
            <a:r>
              <a:rPr lang="en-US" sz="2100" dirty="0">
                <a:solidFill>
                  <a:srgbClr val="000000"/>
                </a:solidFill>
                <a:latin typeface="Assistant"/>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906</Words>
  <Application>Microsoft Macintosh PowerPoint</Application>
  <PresentationFormat>Custom</PresentationFormat>
  <Paragraphs>38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Lora</vt:lpstr>
      <vt:lpstr>Alice</vt:lpstr>
      <vt:lpstr>Libre Baskerville Bold</vt:lpstr>
      <vt:lpstr>Arial</vt:lpstr>
      <vt:lpstr>Oswald Bold Italics</vt:lpstr>
      <vt:lpstr>Times New Roman</vt:lpstr>
      <vt:lpstr>Assistant</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Tosca and Brown Minimalist Illustrated Job Search Strategy Presentation</dc:title>
  <cp:lastModifiedBy>Iana Titica</cp:lastModifiedBy>
  <cp:revision>4</cp:revision>
  <dcterms:created xsi:type="dcterms:W3CDTF">2006-08-16T00:00:00Z</dcterms:created>
  <dcterms:modified xsi:type="dcterms:W3CDTF">2023-12-19T13:51:30Z</dcterms:modified>
  <dc:identifier>DAF29oP7NHg</dc:identifier>
</cp:coreProperties>
</file>