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63" r:id="rId4"/>
    <p:sldId id="266" r:id="rId5"/>
    <p:sldId id="267" r:id="rId6"/>
    <p:sldId id="265" r:id="rId7"/>
    <p:sldId id="268" r:id="rId8"/>
    <p:sldId id="261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FFCC"/>
    <a:srgbClr val="FF8205"/>
    <a:srgbClr val="FF99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2" autoAdjust="0"/>
  </p:normalViewPr>
  <p:slideViewPr>
    <p:cSldViewPr snapToGrid="0">
      <p:cViewPr varScale="1">
        <p:scale>
          <a:sx n="76" d="100"/>
          <a:sy n="76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9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6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1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6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32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0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CB35-C502-40FE-9580-8097620C55B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89D1-D180-4458-B2E2-4A95E3A6E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6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523" y="46479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b="1" dirty="0" smtClean="0"/>
              <a:t>Index </a:t>
            </a:r>
          </a:p>
          <a:p>
            <a:endParaRPr lang="en-US" altLang="ja-JP" sz="2400" b="1" dirty="0" smtClean="0"/>
          </a:p>
          <a:p>
            <a:r>
              <a:rPr lang="en-US" altLang="ja-JP" sz="2400" b="1" dirty="0" smtClean="0"/>
              <a:t>1-1</a:t>
            </a:r>
            <a:r>
              <a:rPr lang="en-US" altLang="ja-JP" sz="2400" b="1" dirty="0"/>
              <a:t>. Local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Class</a:t>
            </a:r>
          </a:p>
          <a:p>
            <a:r>
              <a:rPr lang="en-US" altLang="ja-JP" sz="2400" b="1" dirty="0"/>
              <a:t>1-2. Super class , Sub class, Override</a:t>
            </a:r>
          </a:p>
          <a:p>
            <a:r>
              <a:rPr lang="en-US" altLang="ja-JP" sz="2400" b="1" dirty="0"/>
              <a:t>1-3. Abstract class</a:t>
            </a:r>
          </a:p>
          <a:p>
            <a:r>
              <a:rPr lang="en-US" altLang="ja-JP" sz="2400" b="1" dirty="0"/>
              <a:t>1-4. Interface</a:t>
            </a:r>
          </a:p>
          <a:p>
            <a:endParaRPr lang="en-US" altLang="ja-JP" sz="2400" b="1" dirty="0"/>
          </a:p>
          <a:p>
            <a:r>
              <a:rPr lang="en-US" altLang="ja-JP" sz="2400" b="1" dirty="0"/>
              <a:t>2-1. Abstract + Anonymous class </a:t>
            </a:r>
          </a:p>
          <a:p>
            <a:r>
              <a:rPr lang="en-US" altLang="ja-JP" sz="2400" b="1" dirty="0"/>
              <a:t>2-2. Abstract + Anonymous class</a:t>
            </a:r>
          </a:p>
          <a:p>
            <a:r>
              <a:rPr lang="en-US" altLang="ja-JP" sz="2400" b="1" dirty="0"/>
              <a:t>2-3. Object class + Anonymous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Class</a:t>
            </a:r>
          </a:p>
          <a:p>
            <a:r>
              <a:rPr lang="en-US" altLang="ja-JP" sz="2400" b="1" dirty="0"/>
              <a:t>2-4. Interface + Anonymous class</a:t>
            </a:r>
          </a:p>
          <a:p>
            <a:endParaRPr lang="en-US" altLang="ja-JP" sz="2400" b="1" dirty="0"/>
          </a:p>
          <a:p>
            <a:r>
              <a:rPr lang="en-US" altLang="ja-JP" sz="2400" b="1" dirty="0"/>
              <a:t>3-1. </a:t>
            </a:r>
            <a:r>
              <a:rPr lang="en-US" altLang="ja-JP" sz="2400" b="1" dirty="0" err="1"/>
              <a:t>Lamda</a:t>
            </a:r>
            <a:endParaRPr lang="en-US" altLang="ja-JP" sz="2400" b="1" dirty="0"/>
          </a:p>
          <a:p>
            <a:r>
              <a:rPr lang="en-US" altLang="ja-JP" sz="2400" b="1" dirty="0"/>
              <a:t>3-2</a:t>
            </a:r>
            <a:r>
              <a:rPr lang="en-US" altLang="ja-JP" sz="2400" b="1" dirty="0" smtClean="0"/>
              <a:t>. </a:t>
            </a:r>
            <a:r>
              <a:rPr lang="en-US" altLang="ja-JP" sz="2400" b="1" dirty="0" err="1" smtClean="0"/>
              <a:t>Lamda</a:t>
            </a:r>
            <a:endParaRPr lang="en-US" altLang="ja-JP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73" y="2355926"/>
            <a:ext cx="3048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1978" y="316340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Test3;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InterfaceAddMain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AddTest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)-&gt;{</a:t>
            </a:r>
          </a:p>
          <a:p>
            <a:endParaRPr lang="en-US" altLang="ja-JP" b="1" u="sng" dirty="0" smtClean="0">
              <a:solidFill>
                <a:srgbClr val="7F005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u="sng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b="1" u="sng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+ 5;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.f(10));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074" y="1816969"/>
            <a:ext cx="5798390" cy="483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3-1. </a:t>
            </a:r>
            <a:r>
              <a:rPr lang="en-US" altLang="ja-JP" sz="2400" b="1" dirty="0" err="1" smtClean="0">
                <a:solidFill>
                  <a:schemeClr val="tx1"/>
                </a:solidFill>
              </a:rPr>
              <a:t>Lamda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Lambda expressions are a new and important feature included in Java SE 8.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provide a clear and concise way to represent one method interface using an expression.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48849" y="189408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3502" y="1816970"/>
            <a:ext cx="5557424" cy="4835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3008" y="279256"/>
            <a:ext cx="6340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https://www.oracle.com/webfolder/technetwork/tutorials/obe/java/lambda-quickstart/index.html</a:t>
            </a:r>
            <a:endParaRPr lang="en-US" altLang="ja-JP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23758" y="2593442"/>
            <a:ext cx="670506" cy="29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11978" y="1828228"/>
            <a:ext cx="561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instantation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(w/o new)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(type, argument) in f method in Interface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③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define method and return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④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call method with argument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a &amp;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b </a:t>
            </a:r>
            <a:endParaRPr lang="en-US" altLang="ja-JP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819882" y="3429946"/>
            <a:ext cx="13803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998222" y="4854428"/>
            <a:ext cx="793185" cy="9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12664" y="46869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①</a:t>
            </a:r>
            <a:endParaRPr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8653263" y="4686901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endParaRPr lang="ja-JP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979316" y="5200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③</a:t>
            </a:r>
            <a:endParaRPr lang="ja-JP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9760216" y="58451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④</a:t>
            </a:r>
            <a:endParaRPr lang="ja-JP" alt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600155" y="5968721"/>
            <a:ext cx="933430" cy="17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891799" y="6082966"/>
            <a:ext cx="1925574" cy="280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ea typeface="ＭＳ ゴシック" panose="020B0609070205080204" pitchFamily="49" charset="-128"/>
              </a:rPr>
              <a:t>o</a:t>
            </a:r>
            <a:r>
              <a:rPr lang="en-US" altLang="ja-JP" sz="1200" dirty="0" smtClean="0">
                <a:ea typeface="ＭＳ ゴシック" panose="020B0609070205080204" pitchFamily="49" charset="-128"/>
              </a:rPr>
              <a:t>bject name. method name</a:t>
            </a:r>
            <a:endParaRPr lang="en-US" altLang="ja-JP" sz="1200" dirty="0">
              <a:ea typeface="ＭＳ ゴシック" panose="020B0609070205080204" pitchFamily="49" charset="-128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65" y="654741"/>
            <a:ext cx="1855553" cy="111496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546559" y="100683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Example-1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2337" y="1894082"/>
            <a:ext cx="1365951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Interface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202" y="2002735"/>
            <a:ext cx="3733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Test3;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AddTest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f(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520" y="3185154"/>
            <a:ext cx="55031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Test3;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java.util.function.IntBinaryOperator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LamdaMainBinaryOpe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IntBinaryOperator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)-&gt;{</a:t>
            </a:r>
          </a:p>
          <a:p>
            <a:r>
              <a:rPr lang="en-US" altLang="ja-JP" b="1" u="sng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b="1" u="sng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.applyAsInt(3, 5));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}</a:t>
            </a:r>
            <a:endParaRPr lang="ja-JP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1074" y="1816969"/>
            <a:ext cx="5798390" cy="4835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3-2. </a:t>
            </a:r>
            <a:r>
              <a:rPr lang="en-US" altLang="ja-JP" sz="2400" b="1" dirty="0" err="1" smtClean="0">
                <a:solidFill>
                  <a:schemeClr val="tx1"/>
                </a:solidFill>
              </a:rPr>
              <a:t>Lamda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Lambda expressions are a new and important feature included in Java SE 8.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provide a clear and concise way to represent one method interface using an expression.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74169" y="1843206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3502" y="1816970"/>
            <a:ext cx="5557424" cy="4835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3008" y="279256"/>
            <a:ext cx="6340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https://www.oracle.com/webfolder/technetwork/tutorials/obe/java/lambda-quickstart/index.html</a:t>
            </a:r>
            <a:endParaRPr lang="en-US" altLang="ja-JP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28771" y="3470138"/>
            <a:ext cx="670506" cy="29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" y="2395267"/>
            <a:ext cx="4743881" cy="41449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53291" y="1894082"/>
            <a:ext cx="3354998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Functional interface in Java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1978" y="1948919"/>
            <a:ext cx="561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instantation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(w/o new)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(type, argument) in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applyAsInt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method in Interface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③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define method and return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④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call method with argument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a &amp;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b </a:t>
            </a:r>
            <a:endParaRPr lang="en-US" altLang="ja-JP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411978" y="5156767"/>
            <a:ext cx="20277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6374" y="5164853"/>
            <a:ext cx="1491323" cy="1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417872" y="6431127"/>
            <a:ext cx="2450743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9181093" y="5168326"/>
            <a:ext cx="1460855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90647" y="51328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①</a:t>
            </a:r>
            <a:endParaRPr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550504" y="515676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endParaRPr lang="ja-JP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928162" y="53589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③</a:t>
            </a:r>
            <a:endParaRPr lang="ja-JP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858110" y="62464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④</a:t>
            </a:r>
            <a:endParaRPr lang="ja-JP" alt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651619" y="6280225"/>
            <a:ext cx="2295586" cy="17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653263" y="6325154"/>
            <a:ext cx="1925574" cy="280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ea typeface="ＭＳ ゴシック" panose="020B0609070205080204" pitchFamily="49" charset="-128"/>
              </a:rPr>
              <a:t>o</a:t>
            </a:r>
            <a:r>
              <a:rPr lang="en-US" altLang="ja-JP" sz="1200" dirty="0" smtClean="0">
                <a:ea typeface="ＭＳ ゴシック" panose="020B0609070205080204" pitchFamily="49" charset="-128"/>
              </a:rPr>
              <a:t>bject name. method name</a:t>
            </a:r>
            <a:endParaRPr lang="en-US" altLang="ja-JP" sz="1200" dirty="0">
              <a:ea typeface="ＭＳ ゴシック" panose="020B0609070205080204" pitchFamily="49" charset="-128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965" y="654741"/>
            <a:ext cx="1855553" cy="111496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546559" y="100683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Example-2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075" y="2127032"/>
            <a:ext cx="7709864" cy="4353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600" y="72942"/>
            <a:ext cx="2703552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1-1. Local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Class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167" y="2231627"/>
            <a:ext cx="7709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Local </a:t>
            </a:r>
            <a:r>
              <a:rPr lang="en-US" altLang="ja-JP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>
                <a:solidFill>
                  <a:srgbClr val="FF820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en-US" altLang="ja-JP" b="1" dirty="0" smtClean="0">
              <a:solidFill>
                <a:srgbClr val="7F005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class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LocalTest1{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f(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b="1" u="sng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return</a:t>
            </a:r>
            <a:r>
              <a:rPr lang="en-US" altLang="ja-JP" b="1" u="sng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}</a:t>
            </a:r>
          </a:p>
          <a:p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LocalTest1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LocalTest1();  </a:t>
            </a:r>
            <a:endParaRPr lang="en-US" altLang="ja-JP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l1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.f(3, 5));</a:t>
            </a:r>
          </a:p>
          <a:p>
            <a:r>
              <a:rPr lang="en-US" altLang="ja-JP" b="1" dirty="0" smtClean="0">
                <a:solidFill>
                  <a:srgbClr val="FF820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b="1" dirty="0">
              <a:solidFill>
                <a:srgbClr val="FF820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In the </a:t>
            </a:r>
            <a:r>
              <a:rPr lang="en-US" altLang="ja-JP" b="1" dirty="0">
                <a:solidFill>
                  <a:schemeClr val="tx1"/>
                </a:solidFill>
              </a:rPr>
              <a:t>main method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① </a:t>
            </a:r>
            <a:r>
              <a:rPr lang="en-US" altLang="ja-JP" dirty="0" smtClean="0">
                <a:solidFill>
                  <a:schemeClr val="tx1"/>
                </a:solidFill>
              </a:rPr>
              <a:t>define </a:t>
            </a:r>
            <a:r>
              <a:rPr lang="en-US" altLang="ja-JP" dirty="0">
                <a:solidFill>
                  <a:schemeClr val="tx1"/>
                </a:solidFill>
              </a:rPr>
              <a:t>class </a:t>
            </a:r>
            <a:r>
              <a:rPr lang="en-US" altLang="ja-JP" dirty="0" smtClean="0">
                <a:solidFill>
                  <a:schemeClr val="tx1"/>
                </a:solidFill>
              </a:rPr>
              <a:t>LocalTest1, </a:t>
            </a:r>
            <a:r>
              <a:rPr lang="ja-JP" altLang="en-US" dirty="0" smtClean="0">
                <a:solidFill>
                  <a:schemeClr val="tx1"/>
                </a:solidFill>
              </a:rPr>
              <a:t>② </a:t>
            </a:r>
            <a:r>
              <a:rPr lang="en-US" altLang="ja-JP" dirty="0" err="1" smtClean="0">
                <a:solidFill>
                  <a:schemeClr val="tx1"/>
                </a:solidFill>
              </a:rPr>
              <a:t>instantation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of </a:t>
            </a:r>
            <a:r>
              <a:rPr lang="en-US" altLang="ja-JP" dirty="0" smtClean="0">
                <a:solidFill>
                  <a:schemeClr val="tx1"/>
                </a:solidFill>
              </a:rPr>
              <a:t>LocalTest1, </a:t>
            </a:r>
            <a:r>
              <a:rPr lang="ja-JP" altLang="en-US" dirty="0" smtClean="0">
                <a:solidFill>
                  <a:schemeClr val="tx1"/>
                </a:solidFill>
              </a:rPr>
              <a:t>③ </a:t>
            </a:r>
            <a:r>
              <a:rPr lang="en-US" altLang="ja-JP" dirty="0" smtClean="0">
                <a:solidFill>
                  <a:schemeClr val="tx1"/>
                </a:solidFill>
              </a:rPr>
              <a:t>call method f.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19" y="5038782"/>
            <a:ext cx="2409825" cy="1343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07144" y="3601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7144" y="53409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②</a:t>
            </a:r>
            <a:endParaRPr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03403" y="59255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97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074" y="1816970"/>
            <a:ext cx="5798390" cy="217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1-2. Super </a:t>
            </a:r>
            <a:r>
              <a:rPr lang="en-US" altLang="ja-JP" sz="2400" b="1" dirty="0">
                <a:solidFill>
                  <a:schemeClr val="tx1"/>
                </a:solidFill>
              </a:rPr>
              <a:t>class , Sub class,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Override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Sperclass</a:t>
            </a:r>
            <a:r>
              <a:rPr lang="en-US" altLang="ja-JP" dirty="0" smtClean="0">
                <a:solidFill>
                  <a:schemeClr val="tx1"/>
                </a:solidFill>
              </a:rPr>
              <a:t> method is overwritten by Subclass method.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0242" y="1876962"/>
            <a:ext cx="58843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 smtClean="0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endParaRPr lang="en-US" altLang="ja-JP" b="1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Alert:Please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define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sub class"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7378" y="199077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Super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208" y="4303491"/>
            <a:ext cx="5487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extends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@Override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"This is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074" y="4134237"/>
            <a:ext cx="5798390" cy="247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76324" y="430349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5980" y="4243154"/>
            <a:ext cx="51058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ProductMain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.dispName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}</a:t>
            </a:r>
            <a:endParaRPr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4485" y="4137619"/>
            <a:ext cx="5557424" cy="24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7379" y="430349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Sub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15696" y="3800774"/>
            <a:ext cx="1" cy="58380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59094" y="328592"/>
            <a:ext cx="4684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https://docs.oracle.com/javase/8/docs/api/java/lang/Override.html</a:t>
            </a:r>
            <a:endParaRPr lang="en-US" altLang="ja-JP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45328" y="6312235"/>
            <a:ext cx="617052" cy="1004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45" y="1773996"/>
            <a:ext cx="2544493" cy="16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1-3. Abstract class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9397" y="644566"/>
            <a:ext cx="11411596" cy="106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 abstract class is a class that is declared abstract—it may or may not include abstract methods.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Abstract </a:t>
            </a:r>
            <a:r>
              <a:rPr lang="en-US" altLang="ja-JP" dirty="0">
                <a:solidFill>
                  <a:schemeClr val="tx1"/>
                </a:solidFill>
              </a:rPr>
              <a:t>classes cannot be instantiated, but they can be </a:t>
            </a:r>
            <a:r>
              <a:rPr lang="en-US" altLang="ja-JP" dirty="0" err="1">
                <a:solidFill>
                  <a:schemeClr val="tx1"/>
                </a:solidFill>
              </a:rPr>
              <a:t>subclassed</a:t>
            </a:r>
            <a:r>
              <a:rPr lang="en-US" altLang="ja-JP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 abstract method is a method that is declared without an </a:t>
            </a:r>
            <a:r>
              <a:rPr lang="en-US" altLang="ja-JP" dirty="0" smtClean="0">
                <a:solidFill>
                  <a:schemeClr val="tx1"/>
                </a:solidFill>
              </a:rPr>
              <a:t>implementation.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208" y="4303491"/>
            <a:ext cx="5487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extends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endParaRPr lang="en-US" altLang="ja-JP" b="1" dirty="0" smtClean="0">
              <a:solidFill>
                <a:srgbClr val="7F005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"This is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396" y="4134237"/>
            <a:ext cx="5760067" cy="247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76324" y="430349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8853" y="4243541"/>
            <a:ext cx="51058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ProductMain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.dispName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}</a:t>
            </a:r>
            <a:endParaRPr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4485" y="4137619"/>
            <a:ext cx="5557424" cy="245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7379" y="430349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Sub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97762" y="3800774"/>
            <a:ext cx="1" cy="58380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9396" y="2132944"/>
            <a:ext cx="397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396" y="1950583"/>
            <a:ext cx="3862363" cy="193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6116" y="2145244"/>
            <a:ext cx="1079035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Abstract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45328" y="6312235"/>
            <a:ext cx="617052" cy="1004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497452" y="286279"/>
            <a:ext cx="45373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https://docs.oracle.com/javase/tutorial/java/IandI/abstract.html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45" y="1773996"/>
            <a:ext cx="2544493" cy="16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074" y="1816970"/>
            <a:ext cx="5798390" cy="217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1-4. Interface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Another way to achieve abstraction in Java, is with interfaces.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An </a:t>
            </a:r>
            <a:r>
              <a:rPr lang="en-US" altLang="ja-JP" dirty="0">
                <a:solidFill>
                  <a:schemeClr val="tx1"/>
                </a:solidFill>
              </a:rPr>
              <a:t>interface is a completely "abstract class" that is used to group related methods with empty bodies:. 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9716" y="1990771"/>
            <a:ext cx="1212331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Interface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074" y="4134237"/>
            <a:ext cx="5798390" cy="247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7879" y="3713434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4485" y="3511241"/>
            <a:ext cx="5557424" cy="307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7379" y="4303491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Sub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15696" y="3800774"/>
            <a:ext cx="1" cy="58380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84026" y="273977"/>
            <a:ext cx="3743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https://www.w3schools.com/java/java_interface.asp</a:t>
            </a:r>
            <a:endParaRPr lang="en-US" altLang="ja-JP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45328" y="6312235"/>
            <a:ext cx="617052" cy="1004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1208" y="2033913"/>
            <a:ext cx="3849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base{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593" y="4294510"/>
            <a:ext cx="5660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implements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base {</a:t>
            </a:r>
          </a:p>
          <a:p>
            <a:r>
              <a:rPr lang="en-US" altLang="ja-JP" dirty="0">
                <a:solidFill>
                  <a:srgbClr val="64646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@Override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"This is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2746" y="3800774"/>
            <a:ext cx="5030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Test2;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ProductMain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productname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.dispName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859" y="1665679"/>
            <a:ext cx="2544493" cy="16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0213" y="2641496"/>
            <a:ext cx="60373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AnonymousProduct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 </a:t>
            </a:r>
            <a:r>
              <a:rPr lang="en-US" altLang="ja-JP" b="1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base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  </a:t>
            </a:r>
            <a:r>
              <a:rPr lang="ja-JP" altLang="en-US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      </a:t>
            </a:r>
            <a:r>
              <a:rPr lang="ja-JP" altLang="en-US" sz="1600" b="1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</a:t>
            </a:r>
            <a:endParaRPr lang="en-US" altLang="ja-JP" sz="1600" b="1" dirty="0" smtClean="0">
              <a:solidFill>
                <a:srgbClr val="0070C0"/>
              </a:solidFill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@Override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  <a:r>
              <a:rPr lang="ja-JP" altLang="en-US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</a:t>
            </a:r>
            <a:r>
              <a:rPr lang="ja-JP" altLang="en-US" sz="1600" b="1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 smtClean="0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"This is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.dispName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Anonymous classes enable you to make your code more concise.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enable you to </a:t>
            </a:r>
            <a:r>
              <a:rPr lang="en-US" altLang="ja-JP" b="1" dirty="0">
                <a:solidFill>
                  <a:srgbClr val="FF0000"/>
                </a:solidFill>
              </a:rPr>
              <a:t>declare a class </a:t>
            </a:r>
            <a:r>
              <a:rPr lang="en-US" altLang="ja-JP" dirty="0" smtClean="0">
                <a:solidFill>
                  <a:schemeClr val="tx1"/>
                </a:solidFill>
              </a:rPr>
              <a:t>and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instantiate a </a:t>
            </a:r>
            <a:r>
              <a:rPr lang="en-US" altLang="ja-JP" b="1" dirty="0">
                <a:solidFill>
                  <a:srgbClr val="FF0000"/>
                </a:solidFill>
              </a:rPr>
              <a:t>class </a:t>
            </a:r>
            <a:r>
              <a:rPr lang="en-US" altLang="ja-JP" dirty="0">
                <a:solidFill>
                  <a:schemeClr val="tx1"/>
                </a:solidFill>
              </a:rPr>
              <a:t>at the same time.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are like local classes except that they do not have a name. Use them if </a:t>
            </a:r>
            <a:r>
              <a:rPr lang="en-US" altLang="ja-JP" b="1" dirty="0">
                <a:solidFill>
                  <a:schemeClr val="tx1"/>
                </a:solidFill>
              </a:rPr>
              <a:t>you need to use a local class only once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208" y="4303491"/>
            <a:ext cx="5487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 Test1;</a:t>
            </a:r>
          </a:p>
          <a:p>
            <a:endParaRPr lang="ja-JP" altLang="en-US" dirty="0">
              <a:solidFill>
                <a:schemeClr val="bg1">
                  <a:lumMod val="8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class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extends </a:t>
            </a:r>
            <a:r>
              <a:rPr lang="en-US" altLang="ja-JP" b="1" u="sng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endParaRPr lang="en-US" altLang="ja-JP" b="1" dirty="0" smtClean="0">
              <a:solidFill>
                <a:schemeClr val="bg1">
                  <a:lumMod val="8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out.println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("This is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074" y="4134237"/>
            <a:ext cx="5312716" cy="247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04205" y="1780520"/>
            <a:ext cx="1205585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3924" y="1647917"/>
            <a:ext cx="6043098" cy="4963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6354" y="4187900"/>
            <a:ext cx="2256812" cy="449593"/>
          </a:xfrm>
          <a:prstGeom prst="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There is not Subclass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579" y="1953114"/>
            <a:ext cx="397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579" y="1861920"/>
            <a:ext cx="3862363" cy="193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1937" y="1981993"/>
            <a:ext cx="1079035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Abstract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10942" y="3574473"/>
            <a:ext cx="1602983" cy="1181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00454" y="169201"/>
            <a:ext cx="5409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https://docs.oracle.com/javase/tutorial/java/javaOO/anonymousclasses.html#:~:text=Anonymous%20classes%20enable%20you%20to,a%20local%20class%20only%20once.</a:t>
            </a:r>
          </a:p>
        </p:txBody>
      </p:sp>
      <p:sp>
        <p:nvSpPr>
          <p:cNvPr id="8" name="Oval 7"/>
          <p:cNvSpPr/>
          <p:nvPr/>
        </p:nvSpPr>
        <p:spPr>
          <a:xfrm>
            <a:off x="4565877" y="94335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Example-1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2-1. Abstract + Anonymous class 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30213" y="1768448"/>
            <a:ext cx="4057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instantation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r>
              <a:rPr lang="en-US" altLang="ja-JP" dirty="0">
                <a:solidFill>
                  <a:srgbClr val="0070C0"/>
                </a:solidFill>
                <a:ea typeface="ＭＳ ゴシック" panose="020B0609070205080204" pitchFamily="49" charset="-128"/>
              </a:rPr>
              <a:t>override m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ethod and define method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③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call method</a:t>
            </a:r>
            <a:endParaRPr lang="en-US" altLang="ja-JP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121043" y="5400624"/>
            <a:ext cx="3312123" cy="975458"/>
          </a:xfrm>
          <a:prstGeom prst="wedgeRectCallout">
            <a:avLst>
              <a:gd name="adj1" fmla="val 64489"/>
              <a:gd name="adj2" fmla="val -148874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Anonymous class means…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ctually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instantation</a:t>
            </a:r>
            <a:r>
              <a:rPr kumimoji="1" lang="en-US" altLang="ja-JP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“class Anonymous extends base”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38" y="5373026"/>
            <a:ext cx="1533525" cy="119062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2138958" y="2812314"/>
            <a:ext cx="554000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88936" y="4336145"/>
            <a:ext cx="554000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21711" y="3125333"/>
            <a:ext cx="1118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07644" y="4875420"/>
            <a:ext cx="1118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67105" y="59683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③</a:t>
            </a:r>
            <a:endParaRPr lang="ja-JP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89841" y="6012983"/>
            <a:ext cx="1925574" cy="280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ea typeface="ＭＳ ゴシック" panose="020B0609070205080204" pitchFamily="49" charset="-128"/>
              </a:rPr>
              <a:t>o</a:t>
            </a:r>
            <a:r>
              <a:rPr lang="en-US" altLang="ja-JP" sz="1200" dirty="0" smtClean="0">
                <a:ea typeface="ＭＳ ゴシック" panose="020B0609070205080204" pitchFamily="49" charset="-128"/>
              </a:rPr>
              <a:t>bject name. method name</a:t>
            </a:r>
            <a:endParaRPr lang="en-US" altLang="ja-JP" sz="1200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0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2-2. Abstract + Anonymous class 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208" y="4303491"/>
            <a:ext cx="5487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 Test1;</a:t>
            </a:r>
          </a:p>
          <a:p>
            <a:endParaRPr lang="ja-JP" altLang="en-US" dirty="0">
              <a:solidFill>
                <a:schemeClr val="bg1">
                  <a:lumMod val="8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class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extends </a:t>
            </a:r>
            <a:r>
              <a:rPr lang="en-US" altLang="ja-JP" b="1" u="sng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endParaRPr lang="en-US" altLang="ja-JP" b="1" dirty="0" smtClean="0">
              <a:solidFill>
                <a:schemeClr val="bg1">
                  <a:lumMod val="8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out.println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("This is </a:t>
            </a:r>
            <a:r>
              <a:rPr lang="en-US" altLang="ja-JP" b="1" dirty="0" err="1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074" y="4134237"/>
            <a:ext cx="5312716" cy="247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3924" y="1818159"/>
            <a:ext cx="6043098" cy="4793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579" y="1953114"/>
            <a:ext cx="397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abstract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579" y="1861920"/>
            <a:ext cx="3862363" cy="193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1937" y="1981993"/>
            <a:ext cx="1079035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Abstract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10942" y="3574473"/>
            <a:ext cx="1602983" cy="1181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30213" y="287884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AnonymousProduct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>
                <a:solidFill>
                  <a:srgbClr val="FF820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base(){</a:t>
            </a:r>
          </a:p>
          <a:p>
            <a:r>
              <a:rPr lang="en-US" altLang="ja-JP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@</a:t>
            </a:r>
            <a:r>
              <a:rPr lang="en-US" altLang="ja-JP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Override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  </a:t>
            </a:r>
            <a:r>
              <a:rPr lang="ja-JP" altLang="en-US" sz="1600" b="1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</a:t>
            </a:r>
            <a:endParaRPr lang="en-US" altLang="ja-JP" sz="1600" b="1" dirty="0" smtClean="0">
              <a:solidFill>
                <a:srgbClr val="0070C0"/>
              </a:solidFill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		</a:t>
            </a:r>
            <a:r>
              <a:rPr lang="en-US" altLang="ja-JP" sz="1600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ja-JP" altLang="en-US" sz="1600" b="1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 smtClean="0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"This is </a:t>
            </a:r>
            <a:r>
              <a:rPr lang="en-US" altLang="ja-JP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ProductA</a:t>
            </a:r>
            <a:r>
              <a:rPr lang="en-US" altLang="ja-JP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}.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dispName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dirty="0">
                <a:solidFill>
                  <a:srgbClr val="FF820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31156" y="2007628"/>
            <a:ext cx="1064908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65877" y="85360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Example-2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Anonymous classes enable you to make your code more concise.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enable you to </a:t>
            </a:r>
            <a:r>
              <a:rPr lang="en-US" altLang="ja-JP" b="1" dirty="0">
                <a:solidFill>
                  <a:srgbClr val="FF0000"/>
                </a:solidFill>
              </a:rPr>
              <a:t>declare a class </a:t>
            </a:r>
            <a:r>
              <a:rPr lang="en-US" altLang="ja-JP" dirty="0" smtClean="0">
                <a:solidFill>
                  <a:schemeClr val="tx1"/>
                </a:solidFill>
              </a:rPr>
              <a:t>and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instantiate a </a:t>
            </a:r>
            <a:r>
              <a:rPr lang="en-US" altLang="ja-JP" b="1" dirty="0">
                <a:solidFill>
                  <a:srgbClr val="FF0000"/>
                </a:solidFill>
              </a:rPr>
              <a:t>class </a:t>
            </a:r>
            <a:r>
              <a:rPr lang="en-US" altLang="ja-JP" dirty="0">
                <a:solidFill>
                  <a:schemeClr val="tx1"/>
                </a:solidFill>
              </a:rPr>
              <a:t>at the same time.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are like local classes except that they do not have a name. Use them if </a:t>
            </a:r>
            <a:r>
              <a:rPr lang="en-US" altLang="ja-JP" b="1" dirty="0">
                <a:solidFill>
                  <a:schemeClr val="tx1"/>
                </a:solidFill>
              </a:rPr>
              <a:t>you need to use a local class only once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30213" y="1958321"/>
            <a:ext cx="439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 </a:t>
            </a:r>
            <a:r>
              <a:rPr lang="en-US" altLang="ja-JP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nstantation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ea typeface="ＭＳ ゴシック" panose="020B0609070205080204" pitchFamily="49" charset="-128"/>
              </a:rPr>
              <a:t>of  class w/o object name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r>
              <a:rPr lang="en-US" altLang="ja-JP" dirty="0">
                <a:solidFill>
                  <a:srgbClr val="0070C0"/>
                </a:solidFill>
                <a:ea typeface="ＭＳ ゴシック" panose="020B0609070205080204" pitchFamily="49" charset="-128"/>
              </a:rPr>
              <a:t>override method and define method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③ </a:t>
            </a:r>
            <a:r>
              <a:rPr lang="en-US" altLang="ja-JP" dirty="0">
                <a:solidFill>
                  <a:srgbClr val="0070C0"/>
                </a:solidFill>
                <a:ea typeface="ＭＳ ゴシック" panose="020B0609070205080204" pitchFamily="49" charset="-128"/>
              </a:rPr>
              <a:t>call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method</a:t>
            </a:r>
            <a:endParaRPr lang="en-US" altLang="ja-JP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76354" y="4187900"/>
            <a:ext cx="2256812" cy="449593"/>
          </a:xfrm>
          <a:prstGeom prst="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There is not Subclass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2121043" y="5400624"/>
            <a:ext cx="3312123" cy="975458"/>
          </a:xfrm>
          <a:prstGeom prst="wedgeRectCallout">
            <a:avLst>
              <a:gd name="adj1" fmla="val 64489"/>
              <a:gd name="adj2" fmla="val -148874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Anonymous class means…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ctually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instantation</a:t>
            </a:r>
            <a:r>
              <a:rPr kumimoji="1" lang="en-US" altLang="ja-JP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“class Anonymous extends base”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23" y="5408956"/>
            <a:ext cx="1676400" cy="12477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0994" y="57036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③</a:t>
            </a:r>
            <a:endParaRPr lang="ja-JP" alt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38958" y="2812314"/>
            <a:ext cx="554000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11662" y="3105236"/>
            <a:ext cx="1118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474852" y="4562230"/>
            <a:ext cx="554000" cy="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4805" y="5942409"/>
            <a:ext cx="1118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4805" y="6049952"/>
            <a:ext cx="1385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ea typeface="ＭＳ ゴシック" panose="020B0609070205080204" pitchFamily="49" charset="-128"/>
              </a:rPr>
              <a:t>. method name</a:t>
            </a:r>
            <a:endParaRPr lang="en-US" altLang="ja-JP" sz="1200" dirty="0">
              <a:ea typeface="ＭＳ ゴシック" panose="020B0609070205080204" pitchFamily="49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5079" y="4071375"/>
            <a:ext cx="1925574" cy="280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ea typeface="ＭＳ ゴシック" panose="020B0609070205080204" pitchFamily="49" charset="-128"/>
              </a:rPr>
              <a:t>object name</a:t>
            </a:r>
            <a:endParaRPr lang="en-US" altLang="ja-JP" sz="1200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5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075" y="1987826"/>
            <a:ext cx="7709864" cy="4492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600" y="72942"/>
            <a:ext cx="5188366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2-3</a:t>
            </a:r>
            <a:r>
              <a:rPr lang="en-US" altLang="ja-JP" sz="2400" b="1" dirty="0">
                <a:solidFill>
                  <a:schemeClr val="tx1"/>
                </a:solidFill>
              </a:rPr>
              <a:t>.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Object class + Anonymous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Class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3217" y="21270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Test1;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Anonymous </a:t>
            </a:r>
            <a:r>
              <a:rPr lang="en-US" altLang="ja-JP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b="1" dirty="0">
                <a:solidFill>
                  <a:srgbClr val="FF993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Object() {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public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f(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b="1" u="sng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b="1" u="sng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}.f(3, 5);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b="1" dirty="0">
                <a:solidFill>
                  <a:srgbClr val="FF993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Oval 9"/>
          <p:cNvSpPr/>
          <p:nvPr/>
        </p:nvSpPr>
        <p:spPr>
          <a:xfrm>
            <a:off x="4924640" y="55648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Example-3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Anonymous classes enable you to make your code more concise.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enable you to </a:t>
            </a:r>
            <a:r>
              <a:rPr lang="en-US" altLang="ja-JP" b="1" dirty="0">
                <a:solidFill>
                  <a:srgbClr val="FF0000"/>
                </a:solidFill>
              </a:rPr>
              <a:t>declare a class </a:t>
            </a:r>
            <a:r>
              <a:rPr lang="en-US" altLang="ja-JP" dirty="0" smtClean="0">
                <a:solidFill>
                  <a:schemeClr val="tx1"/>
                </a:solidFill>
              </a:rPr>
              <a:t>and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instantiate a </a:t>
            </a:r>
            <a:r>
              <a:rPr lang="en-US" altLang="ja-JP" b="1" dirty="0">
                <a:solidFill>
                  <a:srgbClr val="FF0000"/>
                </a:solidFill>
              </a:rPr>
              <a:t>class </a:t>
            </a:r>
            <a:r>
              <a:rPr lang="en-US" altLang="ja-JP" dirty="0">
                <a:solidFill>
                  <a:schemeClr val="tx1"/>
                </a:solidFill>
              </a:rPr>
              <a:t>at the same time.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They </a:t>
            </a:r>
            <a:r>
              <a:rPr lang="en-US" altLang="ja-JP" dirty="0">
                <a:solidFill>
                  <a:schemeClr val="tx1"/>
                </a:solidFill>
              </a:rPr>
              <a:t>are like local classes except that they do not have a name. Use them if </a:t>
            </a:r>
            <a:r>
              <a:rPr lang="en-US" altLang="ja-JP" b="1" dirty="0">
                <a:solidFill>
                  <a:schemeClr val="tx1"/>
                </a:solidFill>
              </a:rPr>
              <a:t>you need to use a local class only once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79" y="4877346"/>
            <a:ext cx="2330328" cy="160287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934788" y="3812158"/>
            <a:ext cx="1118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72119" y="1987826"/>
            <a:ext cx="3890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Class Object is the root of the class hierarchy. Every class has Object as a superclass. 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en-US" altLang="ja-JP" sz="1200" dirty="0"/>
              <a:t>https://docs.oracle.com/javase/8/docs/api/java/lang/Object.html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38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915" y="19758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Test3;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TestBinary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inttest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2976" y="1986011"/>
            <a:ext cx="50929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package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Test3;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InterfaceBinaryMain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main(String[] </a:t>
            </a:r>
            <a:r>
              <a:rPr lang="en-US" altLang="ja-JP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TestBinary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TestBinary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(){</a:t>
            </a:r>
          </a:p>
          <a:p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inttest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b="1" u="sng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b="1" u="sng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en-US" altLang="ja-JP" b="1" u="sng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err="1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</a:t>
            </a:r>
            <a:r>
              <a:rPr lang="en-US" altLang="ja-JP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.inttest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(3,5));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1074" y="1816970"/>
            <a:ext cx="5798390" cy="2091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598" y="72942"/>
            <a:ext cx="7610019" cy="49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2-4. Interface + </a:t>
            </a:r>
            <a:r>
              <a:rPr lang="en-US" altLang="ja-JP" sz="2400" b="1" dirty="0">
                <a:solidFill>
                  <a:schemeClr val="tx1"/>
                </a:solidFill>
              </a:rPr>
              <a:t>Anonymous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class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242" y="652073"/>
            <a:ext cx="11411596" cy="91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Another way to achieve abstraction in Java, is with interfaces.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 interface is a completely "abstract class" that is used to group related methods with empty </a:t>
            </a:r>
            <a:r>
              <a:rPr lang="en-US" altLang="ja-JP" dirty="0" smtClean="0">
                <a:solidFill>
                  <a:schemeClr val="tx1"/>
                </a:solidFill>
              </a:rPr>
              <a:t>bodies. </a:t>
            </a:r>
            <a:endParaRPr lang="en-US" altLang="ja-JP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48849" y="1804543"/>
            <a:ext cx="874669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3502" y="1816970"/>
            <a:ext cx="5557424" cy="4835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92202" y="121036"/>
            <a:ext cx="5198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i="1" dirty="0"/>
              <a:t>https://www.oracle.com/webfolder/technetwork/tutorials/obe/java/lambda-quickstart/index.html</a:t>
            </a:r>
            <a:endParaRPr lang="en-US" altLang="ja-JP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28771" y="3380600"/>
            <a:ext cx="670506" cy="29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37" y="1894082"/>
            <a:ext cx="1365951" cy="449593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Interface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915" y="4233021"/>
            <a:ext cx="5612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① </a:t>
            </a:r>
            <a:r>
              <a:rPr lang="en-US" altLang="ja-JP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nstantation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define </a:t>
            </a:r>
            <a:r>
              <a:rPr lang="en-US" altLang="ja-JP" b="1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inttest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method and return</a:t>
            </a:r>
          </a:p>
          <a:p>
            <a:r>
              <a:rPr lang="ja-JP" altLang="en-US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③ 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call method with argument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a &amp; </a:t>
            </a:r>
            <a:r>
              <a:rPr lang="en-US" altLang="ja-JP" dirty="0" err="1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  <a:ea typeface="ＭＳ ゴシック" panose="020B0609070205080204" pitchFamily="49" charset="-128"/>
              </a:rPr>
              <a:t> b </a:t>
            </a:r>
            <a:endParaRPr lang="en-US" altLang="ja-JP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36860" y="33608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①</a:t>
            </a:r>
            <a:endParaRPr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948849" y="3960284"/>
            <a:ext cx="4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② </a:t>
            </a:r>
            <a:endParaRPr lang="ja-JP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025180" y="53329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ＭＳ ゴシック" panose="020B0609070205080204" pitchFamily="49" charset="-128"/>
              </a:rPr>
              <a:t>③</a:t>
            </a:r>
            <a:endParaRPr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794" y="591077"/>
            <a:ext cx="1908132" cy="121346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642337" y="85360"/>
            <a:ext cx="1734577" cy="4830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Example-4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1237</Words>
  <Application>Microsoft Office PowerPoint</Application>
  <PresentationFormat>Widescreen</PresentationFormat>
  <Paragraphs>326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ＭＳ 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Kuroppe 5656</dc:creator>
  <cp:lastModifiedBy>Kuroppe 5656</cp:lastModifiedBy>
  <cp:revision>215</cp:revision>
  <dcterms:created xsi:type="dcterms:W3CDTF">2023-12-28T10:40:35Z</dcterms:created>
  <dcterms:modified xsi:type="dcterms:W3CDTF">2024-01-07T12:53:30Z</dcterms:modified>
</cp:coreProperties>
</file>