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803" r:id="rId2"/>
  </p:sldMasterIdLst>
  <p:notesMasterIdLst>
    <p:notesMasterId r:id="rId33"/>
  </p:notesMasterIdLst>
  <p:sldIdLst>
    <p:sldId id="303" r:id="rId3"/>
    <p:sldId id="267" r:id="rId4"/>
    <p:sldId id="347" r:id="rId5"/>
    <p:sldId id="335" r:id="rId6"/>
    <p:sldId id="348" r:id="rId7"/>
    <p:sldId id="334" r:id="rId8"/>
    <p:sldId id="328" r:id="rId9"/>
    <p:sldId id="330" r:id="rId10"/>
    <p:sldId id="329" r:id="rId11"/>
    <p:sldId id="337" r:id="rId12"/>
    <p:sldId id="319" r:id="rId13"/>
    <p:sldId id="320" r:id="rId14"/>
    <p:sldId id="345" r:id="rId15"/>
    <p:sldId id="344" r:id="rId16"/>
    <p:sldId id="346" r:id="rId17"/>
    <p:sldId id="338" r:id="rId18"/>
    <p:sldId id="339" r:id="rId19"/>
    <p:sldId id="340" r:id="rId20"/>
    <p:sldId id="342" r:id="rId21"/>
    <p:sldId id="323" r:id="rId22"/>
    <p:sldId id="343" r:id="rId23"/>
    <p:sldId id="349" r:id="rId24"/>
    <p:sldId id="350" r:id="rId25"/>
    <p:sldId id="351" r:id="rId26"/>
    <p:sldId id="352" r:id="rId27"/>
    <p:sldId id="353" r:id="rId28"/>
    <p:sldId id="354" r:id="rId29"/>
    <p:sldId id="355" r:id="rId30"/>
    <p:sldId id="356" r:id="rId31"/>
    <p:sldId id="32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07798B-DFE1-483E-B6BB-D8E447AA506E}" v="138" dt="2024-12-21T05:52:04.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645122-6C7C-4E44-AC51-1BB9F45F2D7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5B388C-871A-4FFD-8CDD-E4CA0000BC20}">
      <dgm:prSet/>
      <dgm:spPr/>
      <dgm:t>
        <a:bodyPr/>
        <a:lstStyle/>
        <a:p>
          <a:pPr>
            <a:defRPr b="1"/>
          </a:pPr>
          <a:r>
            <a:rPr lang="en-US" b="1"/>
            <a:t>Dataset Names and Sources:</a:t>
          </a:r>
          <a:r>
            <a:rPr lang="en-US"/>
            <a:t> </a:t>
          </a:r>
        </a:p>
      </dgm:t>
    </dgm:pt>
    <dgm:pt modelId="{A0ED9C53-FE1A-43EF-A760-18CFDBE2FF06}" type="parTrans" cxnId="{4B5B7C6A-0D11-46E7-95B7-7C5ACB2439B5}">
      <dgm:prSet/>
      <dgm:spPr/>
      <dgm:t>
        <a:bodyPr/>
        <a:lstStyle/>
        <a:p>
          <a:endParaRPr lang="en-US"/>
        </a:p>
      </dgm:t>
    </dgm:pt>
    <dgm:pt modelId="{6C789057-DF2B-4A94-8CA6-A6820F8274F9}" type="sibTrans" cxnId="{4B5B7C6A-0D11-46E7-95B7-7C5ACB2439B5}">
      <dgm:prSet/>
      <dgm:spPr/>
      <dgm:t>
        <a:bodyPr/>
        <a:lstStyle/>
        <a:p>
          <a:endParaRPr lang="en-US"/>
        </a:p>
      </dgm:t>
    </dgm:pt>
    <dgm:pt modelId="{C2DECCB2-61F1-4835-9E5D-0D5342D6A915}">
      <dgm:prSet/>
      <dgm:spPr/>
      <dgm:t>
        <a:bodyPr/>
        <a:lstStyle/>
        <a:p>
          <a:r>
            <a:rPr lang="en-US" b="1"/>
            <a:t>Dataset Name:</a:t>
          </a:r>
          <a:r>
            <a:rPr lang="en-US"/>
            <a:t> Attendance Sheet of Employee.</a:t>
          </a:r>
        </a:p>
      </dgm:t>
    </dgm:pt>
    <dgm:pt modelId="{CFA659CC-EC70-47AC-AABC-F5F930D7335E}" type="parTrans" cxnId="{7B17998A-47C0-447A-B60A-2385CCDF9197}">
      <dgm:prSet/>
      <dgm:spPr/>
      <dgm:t>
        <a:bodyPr/>
        <a:lstStyle/>
        <a:p>
          <a:endParaRPr lang="en-US"/>
        </a:p>
      </dgm:t>
    </dgm:pt>
    <dgm:pt modelId="{6C349623-B139-4817-807C-7ABAC5D33B25}" type="sibTrans" cxnId="{7B17998A-47C0-447A-B60A-2385CCDF9197}">
      <dgm:prSet/>
      <dgm:spPr/>
      <dgm:t>
        <a:bodyPr/>
        <a:lstStyle/>
        <a:p>
          <a:endParaRPr lang="en-US"/>
        </a:p>
      </dgm:t>
    </dgm:pt>
    <dgm:pt modelId="{79C3E2D1-A316-4DB3-8A36-B8CBD18A19C6}">
      <dgm:prSet/>
      <dgm:spPr/>
      <dgm:t>
        <a:bodyPr/>
        <a:lstStyle/>
        <a:p>
          <a:r>
            <a:rPr lang="en-US" b="1"/>
            <a:t>Source:</a:t>
          </a:r>
          <a:r>
            <a:rPr lang="en-US"/>
            <a:t> Publicly available real-world datasets from platforms like Atliq Technologies.</a:t>
          </a:r>
        </a:p>
      </dgm:t>
    </dgm:pt>
    <dgm:pt modelId="{6E2B1C36-028E-4853-BA19-6FDA756B4653}" type="parTrans" cxnId="{CEE4F56E-6C31-452C-9647-13230184DDC9}">
      <dgm:prSet/>
      <dgm:spPr/>
      <dgm:t>
        <a:bodyPr/>
        <a:lstStyle/>
        <a:p>
          <a:endParaRPr lang="en-US"/>
        </a:p>
      </dgm:t>
    </dgm:pt>
    <dgm:pt modelId="{E34CB37B-E9DD-4086-A28D-796AC2E941F4}" type="sibTrans" cxnId="{CEE4F56E-6C31-452C-9647-13230184DDC9}">
      <dgm:prSet/>
      <dgm:spPr/>
      <dgm:t>
        <a:bodyPr/>
        <a:lstStyle/>
        <a:p>
          <a:endParaRPr lang="en-US"/>
        </a:p>
      </dgm:t>
    </dgm:pt>
    <dgm:pt modelId="{CB65A5D5-8F4F-41E7-8ADE-034028E685FB}">
      <dgm:prSet/>
      <dgm:spPr/>
      <dgm:t>
        <a:bodyPr/>
        <a:lstStyle/>
        <a:p>
          <a:r>
            <a:rPr lang="en-US" b="1"/>
            <a:t>Attributes:</a:t>
          </a:r>
          <a:r>
            <a:rPr lang="en-US"/>
            <a:t> Employee Code, Employee Name, April ,May, June Employee Attendance.</a:t>
          </a:r>
        </a:p>
      </dgm:t>
    </dgm:pt>
    <dgm:pt modelId="{1844E5D3-2E34-4F2C-9A69-CE35003E402B}" type="parTrans" cxnId="{3B5AF6AA-51A4-4390-B5DB-66086687E807}">
      <dgm:prSet/>
      <dgm:spPr/>
      <dgm:t>
        <a:bodyPr/>
        <a:lstStyle/>
        <a:p>
          <a:endParaRPr lang="en-US"/>
        </a:p>
      </dgm:t>
    </dgm:pt>
    <dgm:pt modelId="{91E5471D-A438-4DEE-891A-0377CC015776}" type="sibTrans" cxnId="{3B5AF6AA-51A4-4390-B5DB-66086687E807}">
      <dgm:prSet/>
      <dgm:spPr/>
      <dgm:t>
        <a:bodyPr/>
        <a:lstStyle/>
        <a:p>
          <a:endParaRPr lang="en-US"/>
        </a:p>
      </dgm:t>
    </dgm:pt>
    <dgm:pt modelId="{9EB625E5-745B-4518-B649-F1C1D0901CCD}">
      <dgm:prSet/>
      <dgm:spPr/>
      <dgm:t>
        <a:bodyPr/>
        <a:lstStyle/>
        <a:p>
          <a:r>
            <a:rPr lang="en-US" b="1"/>
            <a:t>Supplementary Data:</a:t>
          </a:r>
          <a:r>
            <a:rPr lang="en-US"/>
            <a:t> Attendance Key sheet.</a:t>
          </a:r>
        </a:p>
      </dgm:t>
    </dgm:pt>
    <dgm:pt modelId="{29D13F57-6406-46C4-B189-7546B421EAEF}" type="parTrans" cxnId="{8A6F69EB-081F-4269-BCBE-37FB1F46ED28}">
      <dgm:prSet/>
      <dgm:spPr/>
      <dgm:t>
        <a:bodyPr/>
        <a:lstStyle/>
        <a:p>
          <a:endParaRPr lang="en-US"/>
        </a:p>
      </dgm:t>
    </dgm:pt>
    <dgm:pt modelId="{6C2D92A4-3D86-4AFE-A4A9-A3AE7A3383B4}" type="sibTrans" cxnId="{8A6F69EB-081F-4269-BCBE-37FB1F46ED28}">
      <dgm:prSet/>
      <dgm:spPr/>
      <dgm:t>
        <a:bodyPr/>
        <a:lstStyle/>
        <a:p>
          <a:endParaRPr lang="en-US"/>
        </a:p>
      </dgm:t>
    </dgm:pt>
    <dgm:pt modelId="{ED300803-583C-4DAB-AD72-9F35CD99232A}">
      <dgm:prSet/>
      <dgm:spPr/>
      <dgm:t>
        <a:bodyPr/>
        <a:lstStyle/>
        <a:p>
          <a:pPr>
            <a:defRPr b="1"/>
          </a:pPr>
          <a:r>
            <a:rPr lang="en-US" b="1"/>
            <a:t>Algorithms/Tools/Techniques:</a:t>
          </a:r>
          <a:endParaRPr lang="en-US"/>
        </a:p>
      </dgm:t>
    </dgm:pt>
    <dgm:pt modelId="{0282374B-7826-4CC8-BA8D-9760EB9CFD3F}" type="parTrans" cxnId="{1C0E8DBD-3A56-4E1F-A9AA-C43D856A071E}">
      <dgm:prSet/>
      <dgm:spPr/>
      <dgm:t>
        <a:bodyPr/>
        <a:lstStyle/>
        <a:p>
          <a:endParaRPr lang="en-US"/>
        </a:p>
      </dgm:t>
    </dgm:pt>
    <dgm:pt modelId="{2DD463A3-B307-44C5-82C4-189A37D33622}" type="sibTrans" cxnId="{1C0E8DBD-3A56-4E1F-A9AA-C43D856A071E}">
      <dgm:prSet/>
      <dgm:spPr/>
      <dgm:t>
        <a:bodyPr/>
        <a:lstStyle/>
        <a:p>
          <a:endParaRPr lang="en-US"/>
        </a:p>
      </dgm:t>
    </dgm:pt>
    <dgm:pt modelId="{81847A65-AB9F-4670-8D99-D89E9E48A4ED}">
      <dgm:prSet/>
      <dgm:spPr/>
      <dgm:t>
        <a:bodyPr/>
        <a:lstStyle/>
        <a:p>
          <a:r>
            <a:rPr lang="en-US" b="1"/>
            <a:t>MS Excel: </a:t>
          </a:r>
          <a:r>
            <a:rPr lang="en-US"/>
            <a:t>Data storage.</a:t>
          </a:r>
        </a:p>
      </dgm:t>
    </dgm:pt>
    <dgm:pt modelId="{9A3E0999-276B-4561-8A4C-A90A8F256ECA}" type="parTrans" cxnId="{598A4074-CEF8-4C62-8739-FD77420359B8}">
      <dgm:prSet/>
      <dgm:spPr/>
      <dgm:t>
        <a:bodyPr/>
        <a:lstStyle/>
        <a:p>
          <a:endParaRPr lang="en-US"/>
        </a:p>
      </dgm:t>
    </dgm:pt>
    <dgm:pt modelId="{35F1B16A-7624-4764-8B9F-D0833DA8CC27}" type="sibTrans" cxnId="{598A4074-CEF8-4C62-8739-FD77420359B8}">
      <dgm:prSet/>
      <dgm:spPr/>
      <dgm:t>
        <a:bodyPr/>
        <a:lstStyle/>
        <a:p>
          <a:endParaRPr lang="en-US"/>
        </a:p>
      </dgm:t>
    </dgm:pt>
    <dgm:pt modelId="{5088A20F-B1D3-4F7B-B3A9-62B74E483AE3}">
      <dgm:prSet/>
      <dgm:spPr/>
      <dgm:t>
        <a:bodyPr/>
        <a:lstStyle/>
        <a:p>
          <a:r>
            <a:rPr lang="en-US" b="1"/>
            <a:t>Data Analytical Expression (DAX): </a:t>
          </a:r>
          <a:r>
            <a:rPr lang="en-US"/>
            <a:t>Statistical Analysis</a:t>
          </a:r>
        </a:p>
      </dgm:t>
    </dgm:pt>
    <dgm:pt modelId="{478F9482-EDF9-4E37-950C-F5887EEFE721}" type="parTrans" cxnId="{6CFA3A32-B6E6-4EC8-84FB-B142C3641846}">
      <dgm:prSet/>
      <dgm:spPr/>
      <dgm:t>
        <a:bodyPr/>
        <a:lstStyle/>
        <a:p>
          <a:endParaRPr lang="en-US"/>
        </a:p>
      </dgm:t>
    </dgm:pt>
    <dgm:pt modelId="{23F636AF-C2B3-4F81-9879-8BF1B5A2DF41}" type="sibTrans" cxnId="{6CFA3A32-B6E6-4EC8-84FB-B142C3641846}">
      <dgm:prSet/>
      <dgm:spPr/>
      <dgm:t>
        <a:bodyPr/>
        <a:lstStyle/>
        <a:p>
          <a:endParaRPr lang="en-US"/>
        </a:p>
      </dgm:t>
    </dgm:pt>
    <dgm:pt modelId="{872F01DE-E67A-4BE6-AD04-3716FFE6075E}">
      <dgm:prSet/>
      <dgm:spPr/>
      <dgm:t>
        <a:bodyPr/>
        <a:lstStyle/>
        <a:p>
          <a:r>
            <a:rPr lang="en-US" b="1"/>
            <a:t>Power BI: </a:t>
          </a:r>
          <a:r>
            <a:rPr lang="en-US"/>
            <a:t>Data Visualizations.</a:t>
          </a:r>
        </a:p>
      </dgm:t>
    </dgm:pt>
    <dgm:pt modelId="{ACCC9188-7CFE-4A8D-BFD6-BC5E4A7A54B3}" type="parTrans" cxnId="{025C8C9E-F2A3-435A-8BC2-56A55293E2F2}">
      <dgm:prSet/>
      <dgm:spPr/>
      <dgm:t>
        <a:bodyPr/>
        <a:lstStyle/>
        <a:p>
          <a:endParaRPr lang="en-US"/>
        </a:p>
      </dgm:t>
    </dgm:pt>
    <dgm:pt modelId="{22D69A98-52FE-490C-AEAB-981528FE28E0}" type="sibTrans" cxnId="{025C8C9E-F2A3-435A-8BC2-56A55293E2F2}">
      <dgm:prSet/>
      <dgm:spPr/>
      <dgm:t>
        <a:bodyPr/>
        <a:lstStyle/>
        <a:p>
          <a:endParaRPr lang="en-US"/>
        </a:p>
      </dgm:t>
    </dgm:pt>
    <dgm:pt modelId="{3BF35081-9226-4BED-AC03-C23AF8F4DC07}" type="pres">
      <dgm:prSet presAssocID="{53645122-6C7C-4E44-AC51-1BB9F45F2D7F}" presName="root" presStyleCnt="0">
        <dgm:presLayoutVars>
          <dgm:dir/>
          <dgm:resizeHandles val="exact"/>
        </dgm:presLayoutVars>
      </dgm:prSet>
      <dgm:spPr/>
    </dgm:pt>
    <dgm:pt modelId="{CA728781-5F48-4AF4-89D4-9BAE190C80B0}" type="pres">
      <dgm:prSet presAssocID="{4A5B388C-871A-4FFD-8CDD-E4CA0000BC20}" presName="compNode" presStyleCnt="0"/>
      <dgm:spPr/>
    </dgm:pt>
    <dgm:pt modelId="{6102E6A8-4C50-4EE5-B8B3-14ED24A90E02}" type="pres">
      <dgm:prSet presAssocID="{4A5B388C-871A-4FFD-8CDD-E4CA0000BC2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FAF08A6-B454-446B-91C4-EFC331177100}" type="pres">
      <dgm:prSet presAssocID="{4A5B388C-871A-4FFD-8CDD-E4CA0000BC20}" presName="iconSpace" presStyleCnt="0"/>
      <dgm:spPr/>
    </dgm:pt>
    <dgm:pt modelId="{67BFC666-CD9E-45AD-A6C8-4AA3071E371D}" type="pres">
      <dgm:prSet presAssocID="{4A5B388C-871A-4FFD-8CDD-E4CA0000BC20}" presName="parTx" presStyleLbl="revTx" presStyleIdx="0" presStyleCnt="4">
        <dgm:presLayoutVars>
          <dgm:chMax val="0"/>
          <dgm:chPref val="0"/>
        </dgm:presLayoutVars>
      </dgm:prSet>
      <dgm:spPr/>
    </dgm:pt>
    <dgm:pt modelId="{E4F9602F-BC9D-43E5-9465-D1FE33138AD4}" type="pres">
      <dgm:prSet presAssocID="{4A5B388C-871A-4FFD-8CDD-E4CA0000BC20}" presName="txSpace" presStyleCnt="0"/>
      <dgm:spPr/>
    </dgm:pt>
    <dgm:pt modelId="{5C4E4E38-F1EC-48B7-B3D1-769F1F80FDBB}" type="pres">
      <dgm:prSet presAssocID="{4A5B388C-871A-4FFD-8CDD-E4CA0000BC20}" presName="desTx" presStyleLbl="revTx" presStyleIdx="1" presStyleCnt="4">
        <dgm:presLayoutVars/>
      </dgm:prSet>
      <dgm:spPr/>
    </dgm:pt>
    <dgm:pt modelId="{120B9F69-7A9D-4E71-8532-E6BCFC6514C4}" type="pres">
      <dgm:prSet presAssocID="{6C789057-DF2B-4A94-8CA6-A6820F8274F9}" presName="sibTrans" presStyleCnt="0"/>
      <dgm:spPr/>
    </dgm:pt>
    <dgm:pt modelId="{6A5E01E0-74AD-417E-90AB-1FEAC7B559BE}" type="pres">
      <dgm:prSet presAssocID="{ED300803-583C-4DAB-AD72-9F35CD99232A}" presName="compNode" presStyleCnt="0"/>
      <dgm:spPr/>
    </dgm:pt>
    <dgm:pt modelId="{F78B8CA1-AF57-4DE9-A62D-C8AA797BACC2}" type="pres">
      <dgm:prSet presAssocID="{ED300803-583C-4DAB-AD72-9F35CD9923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808DF0E0-C8AE-4E00-A1E5-076033F5CA69}" type="pres">
      <dgm:prSet presAssocID="{ED300803-583C-4DAB-AD72-9F35CD99232A}" presName="iconSpace" presStyleCnt="0"/>
      <dgm:spPr/>
    </dgm:pt>
    <dgm:pt modelId="{1867E270-40B5-4E85-B81A-7B925AB42DF9}" type="pres">
      <dgm:prSet presAssocID="{ED300803-583C-4DAB-AD72-9F35CD99232A}" presName="parTx" presStyleLbl="revTx" presStyleIdx="2" presStyleCnt="4">
        <dgm:presLayoutVars>
          <dgm:chMax val="0"/>
          <dgm:chPref val="0"/>
        </dgm:presLayoutVars>
      </dgm:prSet>
      <dgm:spPr/>
    </dgm:pt>
    <dgm:pt modelId="{4684F6EA-36EE-420A-9EAB-7CD19E99322A}" type="pres">
      <dgm:prSet presAssocID="{ED300803-583C-4DAB-AD72-9F35CD99232A}" presName="txSpace" presStyleCnt="0"/>
      <dgm:spPr/>
    </dgm:pt>
    <dgm:pt modelId="{F216AB24-2CED-48A1-AF32-322052A34731}" type="pres">
      <dgm:prSet presAssocID="{ED300803-583C-4DAB-AD72-9F35CD99232A}" presName="desTx" presStyleLbl="revTx" presStyleIdx="3" presStyleCnt="4">
        <dgm:presLayoutVars/>
      </dgm:prSet>
      <dgm:spPr/>
    </dgm:pt>
  </dgm:ptLst>
  <dgm:cxnLst>
    <dgm:cxn modelId="{C160761B-B734-4720-85F7-8040F6F83E6C}" type="presOf" srcId="{53645122-6C7C-4E44-AC51-1BB9F45F2D7F}" destId="{3BF35081-9226-4BED-AC03-C23AF8F4DC07}" srcOrd="0" destOrd="0" presId="urn:microsoft.com/office/officeart/2018/2/layout/IconLabelDescriptionList"/>
    <dgm:cxn modelId="{03E19A2D-0A94-4EF1-A917-6ACE8E71C707}" type="presOf" srcId="{CB65A5D5-8F4F-41E7-8ADE-034028E685FB}" destId="{5C4E4E38-F1EC-48B7-B3D1-769F1F80FDBB}" srcOrd="0" destOrd="2" presId="urn:microsoft.com/office/officeart/2018/2/layout/IconLabelDescriptionList"/>
    <dgm:cxn modelId="{6CFA3A32-B6E6-4EC8-84FB-B142C3641846}" srcId="{ED300803-583C-4DAB-AD72-9F35CD99232A}" destId="{5088A20F-B1D3-4F7B-B3A9-62B74E483AE3}" srcOrd="1" destOrd="0" parTransId="{478F9482-EDF9-4E37-950C-F5887EEFE721}" sibTransId="{23F636AF-C2B3-4F81-9879-8BF1B5A2DF41}"/>
    <dgm:cxn modelId="{2D012043-6891-47F6-A372-FDF3FC826D77}" type="presOf" srcId="{81847A65-AB9F-4670-8D99-D89E9E48A4ED}" destId="{F216AB24-2CED-48A1-AF32-322052A34731}" srcOrd="0" destOrd="0" presId="urn:microsoft.com/office/officeart/2018/2/layout/IconLabelDescriptionList"/>
    <dgm:cxn modelId="{4B5B7C6A-0D11-46E7-95B7-7C5ACB2439B5}" srcId="{53645122-6C7C-4E44-AC51-1BB9F45F2D7F}" destId="{4A5B388C-871A-4FFD-8CDD-E4CA0000BC20}" srcOrd="0" destOrd="0" parTransId="{A0ED9C53-FE1A-43EF-A760-18CFDBE2FF06}" sibTransId="{6C789057-DF2B-4A94-8CA6-A6820F8274F9}"/>
    <dgm:cxn modelId="{621B066D-4451-45E8-9E6B-224D3931238A}" type="presOf" srcId="{4A5B388C-871A-4FFD-8CDD-E4CA0000BC20}" destId="{67BFC666-CD9E-45AD-A6C8-4AA3071E371D}" srcOrd="0" destOrd="0" presId="urn:microsoft.com/office/officeart/2018/2/layout/IconLabelDescriptionList"/>
    <dgm:cxn modelId="{6055D76D-87A1-490B-B842-345BEE72D277}" type="presOf" srcId="{5088A20F-B1D3-4F7B-B3A9-62B74E483AE3}" destId="{F216AB24-2CED-48A1-AF32-322052A34731}" srcOrd="0" destOrd="1" presId="urn:microsoft.com/office/officeart/2018/2/layout/IconLabelDescriptionList"/>
    <dgm:cxn modelId="{CEE4F56E-6C31-452C-9647-13230184DDC9}" srcId="{4A5B388C-871A-4FFD-8CDD-E4CA0000BC20}" destId="{79C3E2D1-A316-4DB3-8A36-B8CBD18A19C6}" srcOrd="1" destOrd="0" parTransId="{6E2B1C36-028E-4853-BA19-6FDA756B4653}" sibTransId="{E34CB37B-E9DD-4086-A28D-796AC2E941F4}"/>
    <dgm:cxn modelId="{598A4074-CEF8-4C62-8739-FD77420359B8}" srcId="{ED300803-583C-4DAB-AD72-9F35CD99232A}" destId="{81847A65-AB9F-4670-8D99-D89E9E48A4ED}" srcOrd="0" destOrd="0" parTransId="{9A3E0999-276B-4561-8A4C-A90A8F256ECA}" sibTransId="{35F1B16A-7624-4764-8B9F-D0833DA8CC27}"/>
    <dgm:cxn modelId="{7B17998A-47C0-447A-B60A-2385CCDF9197}" srcId="{4A5B388C-871A-4FFD-8CDD-E4CA0000BC20}" destId="{C2DECCB2-61F1-4835-9E5D-0D5342D6A915}" srcOrd="0" destOrd="0" parTransId="{CFA659CC-EC70-47AC-AABC-F5F930D7335E}" sibTransId="{6C349623-B139-4817-807C-7ABAC5D33B25}"/>
    <dgm:cxn modelId="{D8F74A90-7B1A-4990-840F-3003205C650F}" type="presOf" srcId="{9EB625E5-745B-4518-B649-F1C1D0901CCD}" destId="{5C4E4E38-F1EC-48B7-B3D1-769F1F80FDBB}" srcOrd="0" destOrd="3" presId="urn:microsoft.com/office/officeart/2018/2/layout/IconLabelDescriptionList"/>
    <dgm:cxn modelId="{025C8C9E-F2A3-435A-8BC2-56A55293E2F2}" srcId="{ED300803-583C-4DAB-AD72-9F35CD99232A}" destId="{872F01DE-E67A-4BE6-AD04-3716FFE6075E}" srcOrd="2" destOrd="0" parTransId="{ACCC9188-7CFE-4A8D-BFD6-BC5E4A7A54B3}" sibTransId="{22D69A98-52FE-490C-AEAB-981528FE28E0}"/>
    <dgm:cxn modelId="{3B5AF6AA-51A4-4390-B5DB-66086687E807}" srcId="{4A5B388C-871A-4FFD-8CDD-E4CA0000BC20}" destId="{CB65A5D5-8F4F-41E7-8ADE-034028E685FB}" srcOrd="2" destOrd="0" parTransId="{1844E5D3-2E34-4F2C-9A69-CE35003E402B}" sibTransId="{91E5471D-A438-4DEE-891A-0377CC015776}"/>
    <dgm:cxn modelId="{1C0E8DBD-3A56-4E1F-A9AA-C43D856A071E}" srcId="{53645122-6C7C-4E44-AC51-1BB9F45F2D7F}" destId="{ED300803-583C-4DAB-AD72-9F35CD99232A}" srcOrd="1" destOrd="0" parTransId="{0282374B-7826-4CC8-BA8D-9760EB9CFD3F}" sibTransId="{2DD463A3-B307-44C5-82C4-189A37D33622}"/>
    <dgm:cxn modelId="{686AC0DA-E655-48C0-953A-2B0C2C2A55D9}" type="presOf" srcId="{872F01DE-E67A-4BE6-AD04-3716FFE6075E}" destId="{F216AB24-2CED-48A1-AF32-322052A34731}" srcOrd="0" destOrd="2" presId="urn:microsoft.com/office/officeart/2018/2/layout/IconLabelDescriptionList"/>
    <dgm:cxn modelId="{E71A8BDD-8E6A-4B4A-B046-AE1DC186C0A0}" type="presOf" srcId="{79C3E2D1-A316-4DB3-8A36-B8CBD18A19C6}" destId="{5C4E4E38-F1EC-48B7-B3D1-769F1F80FDBB}" srcOrd="0" destOrd="1" presId="urn:microsoft.com/office/officeart/2018/2/layout/IconLabelDescriptionList"/>
    <dgm:cxn modelId="{8A6F69EB-081F-4269-BCBE-37FB1F46ED28}" srcId="{4A5B388C-871A-4FFD-8CDD-E4CA0000BC20}" destId="{9EB625E5-745B-4518-B649-F1C1D0901CCD}" srcOrd="3" destOrd="0" parTransId="{29D13F57-6406-46C4-B189-7546B421EAEF}" sibTransId="{6C2D92A4-3D86-4AFE-A4A9-A3AE7A3383B4}"/>
    <dgm:cxn modelId="{9CDC40EF-60AB-47D7-B053-F5E6D4520ED1}" type="presOf" srcId="{ED300803-583C-4DAB-AD72-9F35CD99232A}" destId="{1867E270-40B5-4E85-B81A-7B925AB42DF9}" srcOrd="0" destOrd="0" presId="urn:microsoft.com/office/officeart/2018/2/layout/IconLabelDescriptionList"/>
    <dgm:cxn modelId="{2C908AF9-D8B0-4784-A719-3A14E4BB82C0}" type="presOf" srcId="{C2DECCB2-61F1-4835-9E5D-0D5342D6A915}" destId="{5C4E4E38-F1EC-48B7-B3D1-769F1F80FDBB}" srcOrd="0" destOrd="0" presId="urn:microsoft.com/office/officeart/2018/2/layout/IconLabelDescriptionList"/>
    <dgm:cxn modelId="{C9B66F82-88F1-4B17-BEDC-F82A1CD8F420}" type="presParOf" srcId="{3BF35081-9226-4BED-AC03-C23AF8F4DC07}" destId="{CA728781-5F48-4AF4-89D4-9BAE190C80B0}" srcOrd="0" destOrd="0" presId="urn:microsoft.com/office/officeart/2018/2/layout/IconLabelDescriptionList"/>
    <dgm:cxn modelId="{1041C550-CD04-4518-9B08-CB0F5FACE7FF}" type="presParOf" srcId="{CA728781-5F48-4AF4-89D4-9BAE190C80B0}" destId="{6102E6A8-4C50-4EE5-B8B3-14ED24A90E02}" srcOrd="0" destOrd="0" presId="urn:microsoft.com/office/officeart/2018/2/layout/IconLabelDescriptionList"/>
    <dgm:cxn modelId="{B325D11E-7372-4A8B-80A1-698DE0A275AF}" type="presParOf" srcId="{CA728781-5F48-4AF4-89D4-9BAE190C80B0}" destId="{1FAF08A6-B454-446B-91C4-EFC331177100}" srcOrd="1" destOrd="0" presId="urn:microsoft.com/office/officeart/2018/2/layout/IconLabelDescriptionList"/>
    <dgm:cxn modelId="{A2D47F6D-3E31-4873-9B1A-CAFB774F9EE8}" type="presParOf" srcId="{CA728781-5F48-4AF4-89D4-9BAE190C80B0}" destId="{67BFC666-CD9E-45AD-A6C8-4AA3071E371D}" srcOrd="2" destOrd="0" presId="urn:microsoft.com/office/officeart/2018/2/layout/IconLabelDescriptionList"/>
    <dgm:cxn modelId="{0104895E-DC39-4B02-B3EB-D1C994D009C7}" type="presParOf" srcId="{CA728781-5F48-4AF4-89D4-9BAE190C80B0}" destId="{E4F9602F-BC9D-43E5-9465-D1FE33138AD4}" srcOrd="3" destOrd="0" presId="urn:microsoft.com/office/officeart/2018/2/layout/IconLabelDescriptionList"/>
    <dgm:cxn modelId="{8B7D7F39-C23D-4649-9427-BA4230F673DC}" type="presParOf" srcId="{CA728781-5F48-4AF4-89D4-9BAE190C80B0}" destId="{5C4E4E38-F1EC-48B7-B3D1-769F1F80FDBB}" srcOrd="4" destOrd="0" presId="urn:microsoft.com/office/officeart/2018/2/layout/IconLabelDescriptionList"/>
    <dgm:cxn modelId="{B74AF639-6557-4713-BD32-A756DD487ABA}" type="presParOf" srcId="{3BF35081-9226-4BED-AC03-C23AF8F4DC07}" destId="{120B9F69-7A9D-4E71-8532-E6BCFC6514C4}" srcOrd="1" destOrd="0" presId="urn:microsoft.com/office/officeart/2018/2/layout/IconLabelDescriptionList"/>
    <dgm:cxn modelId="{C2D3053A-5189-4DF4-A09C-9CA0AC61A81D}" type="presParOf" srcId="{3BF35081-9226-4BED-AC03-C23AF8F4DC07}" destId="{6A5E01E0-74AD-417E-90AB-1FEAC7B559BE}" srcOrd="2" destOrd="0" presId="urn:microsoft.com/office/officeart/2018/2/layout/IconLabelDescriptionList"/>
    <dgm:cxn modelId="{C67D2A01-14B7-4BE6-B356-7323A5A6D667}" type="presParOf" srcId="{6A5E01E0-74AD-417E-90AB-1FEAC7B559BE}" destId="{F78B8CA1-AF57-4DE9-A62D-C8AA797BACC2}" srcOrd="0" destOrd="0" presId="urn:microsoft.com/office/officeart/2018/2/layout/IconLabelDescriptionList"/>
    <dgm:cxn modelId="{DF9E826F-4307-46FF-9AD7-3CC17017B545}" type="presParOf" srcId="{6A5E01E0-74AD-417E-90AB-1FEAC7B559BE}" destId="{808DF0E0-C8AE-4E00-A1E5-076033F5CA69}" srcOrd="1" destOrd="0" presId="urn:microsoft.com/office/officeart/2018/2/layout/IconLabelDescriptionList"/>
    <dgm:cxn modelId="{86EA3FE8-D557-469F-899E-0DBE2616F73C}" type="presParOf" srcId="{6A5E01E0-74AD-417E-90AB-1FEAC7B559BE}" destId="{1867E270-40B5-4E85-B81A-7B925AB42DF9}" srcOrd="2" destOrd="0" presId="urn:microsoft.com/office/officeart/2018/2/layout/IconLabelDescriptionList"/>
    <dgm:cxn modelId="{9D00FD19-D930-46A0-9CC4-A1914CB5E29E}" type="presParOf" srcId="{6A5E01E0-74AD-417E-90AB-1FEAC7B559BE}" destId="{4684F6EA-36EE-420A-9EAB-7CD19E99322A}" srcOrd="3" destOrd="0" presId="urn:microsoft.com/office/officeart/2018/2/layout/IconLabelDescriptionList"/>
    <dgm:cxn modelId="{AFF92986-7D25-4548-B37C-05D0B10AF09C}" type="presParOf" srcId="{6A5E01E0-74AD-417E-90AB-1FEAC7B559BE}" destId="{F216AB24-2CED-48A1-AF32-322052A3473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2E6A8-4C50-4EE5-B8B3-14ED24A90E02}">
      <dsp:nvSpPr>
        <dsp:cNvPr id="0" name=""/>
        <dsp:cNvSpPr/>
      </dsp:nvSpPr>
      <dsp:spPr>
        <a:xfrm>
          <a:off x="765914" y="18746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BFC666-CD9E-45AD-A6C8-4AA3071E371D}">
      <dsp:nvSpPr>
        <dsp:cNvPr id="0" name=""/>
        <dsp:cNvSpPr/>
      </dsp:nvSpPr>
      <dsp:spPr>
        <a:xfrm>
          <a:off x="765914" y="18768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b="1" kern="1200"/>
            <a:t>Dataset Names and Sources:</a:t>
          </a:r>
          <a:r>
            <a:rPr lang="en-US" sz="2700" kern="1200"/>
            <a:t> </a:t>
          </a:r>
        </a:p>
      </dsp:txBody>
      <dsp:txXfrm>
        <a:off x="765914" y="1876879"/>
        <a:ext cx="4320000" cy="648000"/>
      </dsp:txXfrm>
    </dsp:sp>
    <dsp:sp modelId="{5C4E4E38-F1EC-48B7-B3D1-769F1F80FDBB}">
      <dsp:nvSpPr>
        <dsp:cNvPr id="0" name=""/>
        <dsp:cNvSpPr/>
      </dsp:nvSpPr>
      <dsp:spPr>
        <a:xfrm>
          <a:off x="765914" y="2607398"/>
          <a:ext cx="4320000" cy="170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a:t>Dataset Name:</a:t>
          </a:r>
          <a:r>
            <a:rPr lang="en-US" sz="1700" kern="1200"/>
            <a:t> Attendance Sheet of Employee.</a:t>
          </a:r>
        </a:p>
        <a:p>
          <a:pPr marL="0" lvl="0" indent="0" algn="l" defTabSz="755650">
            <a:lnSpc>
              <a:spcPct val="90000"/>
            </a:lnSpc>
            <a:spcBef>
              <a:spcPct val="0"/>
            </a:spcBef>
            <a:spcAft>
              <a:spcPct val="35000"/>
            </a:spcAft>
            <a:buNone/>
          </a:pPr>
          <a:r>
            <a:rPr lang="en-US" sz="1700" b="1" kern="1200"/>
            <a:t>Source:</a:t>
          </a:r>
          <a:r>
            <a:rPr lang="en-US" sz="1700" kern="1200"/>
            <a:t> Publicly available real-world datasets from platforms like Atliq Technologies.</a:t>
          </a:r>
        </a:p>
        <a:p>
          <a:pPr marL="0" lvl="0" indent="0" algn="l" defTabSz="755650">
            <a:lnSpc>
              <a:spcPct val="90000"/>
            </a:lnSpc>
            <a:spcBef>
              <a:spcPct val="0"/>
            </a:spcBef>
            <a:spcAft>
              <a:spcPct val="35000"/>
            </a:spcAft>
            <a:buNone/>
          </a:pPr>
          <a:r>
            <a:rPr lang="en-US" sz="1700" b="1" kern="1200"/>
            <a:t>Attributes:</a:t>
          </a:r>
          <a:r>
            <a:rPr lang="en-US" sz="1700" kern="1200"/>
            <a:t> Employee Code, Employee Name, April ,May, June Employee Attendance.</a:t>
          </a:r>
        </a:p>
        <a:p>
          <a:pPr marL="0" lvl="0" indent="0" algn="l" defTabSz="755650">
            <a:lnSpc>
              <a:spcPct val="90000"/>
            </a:lnSpc>
            <a:spcBef>
              <a:spcPct val="0"/>
            </a:spcBef>
            <a:spcAft>
              <a:spcPct val="35000"/>
            </a:spcAft>
            <a:buNone/>
          </a:pPr>
          <a:r>
            <a:rPr lang="en-US" sz="1700" b="1" kern="1200"/>
            <a:t>Supplementary Data:</a:t>
          </a:r>
          <a:r>
            <a:rPr lang="en-US" sz="1700" kern="1200"/>
            <a:t> Attendance Key sheet.</a:t>
          </a:r>
        </a:p>
      </dsp:txBody>
      <dsp:txXfrm>
        <a:off x="765914" y="2607398"/>
        <a:ext cx="4320000" cy="1706017"/>
      </dsp:txXfrm>
    </dsp:sp>
    <dsp:sp modelId="{F78B8CA1-AF57-4DE9-A62D-C8AA797BACC2}">
      <dsp:nvSpPr>
        <dsp:cNvPr id="0" name=""/>
        <dsp:cNvSpPr/>
      </dsp:nvSpPr>
      <dsp:spPr>
        <a:xfrm>
          <a:off x="5841914" y="18746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7E270-40B5-4E85-B81A-7B925AB42DF9}">
      <dsp:nvSpPr>
        <dsp:cNvPr id="0" name=""/>
        <dsp:cNvSpPr/>
      </dsp:nvSpPr>
      <dsp:spPr>
        <a:xfrm>
          <a:off x="5841914" y="187687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90000"/>
            </a:lnSpc>
            <a:spcBef>
              <a:spcPct val="0"/>
            </a:spcBef>
            <a:spcAft>
              <a:spcPct val="35000"/>
            </a:spcAft>
            <a:buNone/>
            <a:defRPr b="1"/>
          </a:pPr>
          <a:r>
            <a:rPr lang="en-US" sz="2700" b="1" kern="1200"/>
            <a:t>Algorithms/Tools/Techniques:</a:t>
          </a:r>
          <a:endParaRPr lang="en-US" sz="2700" kern="1200"/>
        </a:p>
      </dsp:txBody>
      <dsp:txXfrm>
        <a:off x="5841914" y="1876879"/>
        <a:ext cx="4320000" cy="648000"/>
      </dsp:txXfrm>
    </dsp:sp>
    <dsp:sp modelId="{F216AB24-2CED-48A1-AF32-322052A34731}">
      <dsp:nvSpPr>
        <dsp:cNvPr id="0" name=""/>
        <dsp:cNvSpPr/>
      </dsp:nvSpPr>
      <dsp:spPr>
        <a:xfrm>
          <a:off x="5841914" y="2607398"/>
          <a:ext cx="4320000" cy="1706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1" kern="1200"/>
            <a:t>MS Excel: </a:t>
          </a:r>
          <a:r>
            <a:rPr lang="en-US" sz="1700" kern="1200"/>
            <a:t>Data storage.</a:t>
          </a:r>
        </a:p>
        <a:p>
          <a:pPr marL="0" lvl="0" indent="0" algn="l" defTabSz="755650">
            <a:lnSpc>
              <a:spcPct val="90000"/>
            </a:lnSpc>
            <a:spcBef>
              <a:spcPct val="0"/>
            </a:spcBef>
            <a:spcAft>
              <a:spcPct val="35000"/>
            </a:spcAft>
            <a:buNone/>
          </a:pPr>
          <a:r>
            <a:rPr lang="en-US" sz="1700" b="1" kern="1200"/>
            <a:t>Data Analytical Expression (DAX): </a:t>
          </a:r>
          <a:r>
            <a:rPr lang="en-US" sz="1700" kern="1200"/>
            <a:t>Statistical Analysis</a:t>
          </a:r>
        </a:p>
        <a:p>
          <a:pPr marL="0" lvl="0" indent="0" algn="l" defTabSz="755650">
            <a:lnSpc>
              <a:spcPct val="90000"/>
            </a:lnSpc>
            <a:spcBef>
              <a:spcPct val="0"/>
            </a:spcBef>
            <a:spcAft>
              <a:spcPct val="35000"/>
            </a:spcAft>
            <a:buNone/>
          </a:pPr>
          <a:r>
            <a:rPr lang="en-US" sz="1700" b="1" kern="1200"/>
            <a:t>Power BI: </a:t>
          </a:r>
          <a:r>
            <a:rPr lang="en-US" sz="1700" kern="1200"/>
            <a:t>Data Visualizations.</a:t>
          </a:r>
        </a:p>
      </dsp:txBody>
      <dsp:txXfrm>
        <a:off x="5841914" y="2607398"/>
        <a:ext cx="4320000" cy="17060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400458-EA86-449A-B709-BB5AF4D7EBD4}"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E5DEA-C4B8-4272-A1B8-92CA9C6785F6}" type="slidenum">
              <a:rPr lang="en-IN" smtClean="0"/>
              <a:t>‹#›</a:t>
            </a:fld>
            <a:endParaRPr lang="en-IN"/>
          </a:p>
        </p:txBody>
      </p:sp>
    </p:spTree>
    <p:extLst>
      <p:ext uri="{BB962C8B-B14F-4D97-AF65-F5344CB8AC3E}">
        <p14:creationId xmlns:p14="http://schemas.microsoft.com/office/powerpoint/2010/main" val="2995944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E5DEA-C4B8-4272-A1B8-92CA9C6785F6}" type="slidenum">
              <a:rPr lang="en-IN" smtClean="0"/>
              <a:t>15</a:t>
            </a:fld>
            <a:endParaRPr lang="en-IN"/>
          </a:p>
        </p:txBody>
      </p:sp>
    </p:spTree>
    <p:extLst>
      <p:ext uri="{BB962C8B-B14F-4D97-AF65-F5344CB8AC3E}">
        <p14:creationId xmlns:p14="http://schemas.microsoft.com/office/powerpoint/2010/main" val="285450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E5DEA-C4B8-4272-A1B8-92CA9C6785F6}" type="slidenum">
              <a:rPr lang="en-IN" smtClean="0"/>
              <a:t>25</a:t>
            </a:fld>
            <a:endParaRPr lang="en-IN"/>
          </a:p>
        </p:txBody>
      </p:sp>
    </p:spTree>
    <p:extLst>
      <p:ext uri="{BB962C8B-B14F-4D97-AF65-F5344CB8AC3E}">
        <p14:creationId xmlns:p14="http://schemas.microsoft.com/office/powerpoint/2010/main" val="300137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E5DEA-C4B8-4272-A1B8-92CA9C6785F6}" type="slidenum">
              <a:rPr lang="en-IN" smtClean="0"/>
              <a:t>26</a:t>
            </a:fld>
            <a:endParaRPr lang="en-IN"/>
          </a:p>
        </p:txBody>
      </p:sp>
    </p:spTree>
    <p:extLst>
      <p:ext uri="{BB962C8B-B14F-4D97-AF65-F5344CB8AC3E}">
        <p14:creationId xmlns:p14="http://schemas.microsoft.com/office/powerpoint/2010/main" val="203121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20218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94004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96970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70F39-46B8-1A8F-05F8-B53750F593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C37024-25E7-3176-22D5-EF37726BC3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9C5E20-0654-47F8-9B92-063581E0D8B0}"/>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5" name="Footer Placeholder 4">
            <a:extLst>
              <a:ext uri="{FF2B5EF4-FFF2-40B4-BE49-F238E27FC236}">
                <a16:creationId xmlns:a16="http://schemas.microsoft.com/office/drawing/2014/main" id="{D715D778-06E1-ECA8-4C5C-E44032BA8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77608-7D7F-7695-3670-75296EFE5A3A}"/>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104342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7535-58D3-D15D-3CF0-DFDE82F3C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54D73-3AA6-3AD3-81F9-FDB65D74CE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CA00B-5E4C-EE4C-A02C-E4192DC67061}"/>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5" name="Footer Placeholder 4">
            <a:extLst>
              <a:ext uri="{FF2B5EF4-FFF2-40B4-BE49-F238E27FC236}">
                <a16:creationId xmlns:a16="http://schemas.microsoft.com/office/drawing/2014/main" id="{9E54D730-6786-6FFB-C1B2-0652A23BA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5D321-A82F-E11C-C3FA-9074BD65CD0D}"/>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1669736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44958-A363-D7EF-F9D5-628E9A9C8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C41E8B-B913-13D8-52A7-578C70964A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9B1FF4-5FC2-632F-E1EB-53674161EFC7}"/>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5" name="Footer Placeholder 4">
            <a:extLst>
              <a:ext uri="{FF2B5EF4-FFF2-40B4-BE49-F238E27FC236}">
                <a16:creationId xmlns:a16="http://schemas.microsoft.com/office/drawing/2014/main" id="{2A9385E0-3763-A16D-F9DF-8E88BC83F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E0D40-40E2-9AF3-2A46-0D63653D6F3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8056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C81D-10B4-D469-E181-632B18766D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C5C589-AEC8-2581-08B3-EDF0470892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04614F-9316-21FA-565B-DDE0829A7B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B03945-4091-E0E6-C1A3-69F4C807AAAA}"/>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6" name="Footer Placeholder 5">
            <a:extLst>
              <a:ext uri="{FF2B5EF4-FFF2-40B4-BE49-F238E27FC236}">
                <a16:creationId xmlns:a16="http://schemas.microsoft.com/office/drawing/2014/main" id="{5093100B-D40E-36F6-44E4-3A29DFA7C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0ADD0-072D-435D-9BE4-24593254AAA7}"/>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3173371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6BFC-AD2D-9522-A847-82803865D5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DB42D-18E4-5A10-B969-60734EC75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BE03E8-0B87-FF49-284E-D9FDD832F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BE4EE0-33B5-6EDF-DC92-64DFAFC10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61E15-2929-F54C-8E5C-70A85F72C6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A10FF4-C747-1139-F76B-455193F33B3C}"/>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8" name="Footer Placeholder 7">
            <a:extLst>
              <a:ext uri="{FF2B5EF4-FFF2-40B4-BE49-F238E27FC236}">
                <a16:creationId xmlns:a16="http://schemas.microsoft.com/office/drawing/2014/main" id="{A8723ADF-D78A-3F0E-789D-EFA46CEF86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8A2577-A471-C58E-4A64-5C2BEE7D1F64}"/>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726615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BA81-89D2-F521-6699-95121685B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1B861C-77E8-154F-29E3-C0A119E673EC}"/>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4" name="Footer Placeholder 3">
            <a:extLst>
              <a:ext uri="{FF2B5EF4-FFF2-40B4-BE49-F238E27FC236}">
                <a16:creationId xmlns:a16="http://schemas.microsoft.com/office/drawing/2014/main" id="{88FDDF86-E01A-5AEC-C70B-2B4EDFB9E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8611F9-4D3C-8EBF-92A6-90C68B85A0A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4047146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4C0A8-E4DA-C5F3-5F99-C19AF293517B}"/>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3" name="Footer Placeholder 2">
            <a:extLst>
              <a:ext uri="{FF2B5EF4-FFF2-40B4-BE49-F238E27FC236}">
                <a16:creationId xmlns:a16="http://schemas.microsoft.com/office/drawing/2014/main" id="{FC8E96F6-83C4-323D-849B-0A0DC42C0C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04DC1-B07C-C7BD-76A3-53C6F31ED0A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1226400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F783E-7846-E3D5-5E05-780A237D6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8CC88E-A502-2FE9-6512-61025DBCE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9D79AB-C79F-F7C7-5ECA-F98046CC34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C1ED06-202C-0DC2-73E9-4E1432600DEC}"/>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6" name="Footer Placeholder 5">
            <a:extLst>
              <a:ext uri="{FF2B5EF4-FFF2-40B4-BE49-F238E27FC236}">
                <a16:creationId xmlns:a16="http://schemas.microsoft.com/office/drawing/2014/main" id="{441EDCA3-571B-B699-C0C5-723697DEC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E0DED-437E-FAE2-EC55-5857B47706AD}"/>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44117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31CE0-77C6-45F6-8880-A22E752FB2B9}"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933991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0899-B2A6-0EC5-1B96-94A1B3D16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8FFD0C-A041-754F-9360-D8E841EA9A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1EC892-2F9B-C16C-F04D-C9324815E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4936A-4E1D-A80B-2877-EF51CBDC3208}"/>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6" name="Footer Placeholder 5">
            <a:extLst>
              <a:ext uri="{FF2B5EF4-FFF2-40B4-BE49-F238E27FC236}">
                <a16:creationId xmlns:a16="http://schemas.microsoft.com/office/drawing/2014/main" id="{CDE5D0CD-A326-D9D2-4149-0F5CFFF50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67F7C-DDC7-BD76-631A-4256644C75CA}"/>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2004805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9C97-A42C-08FF-6B37-3CCE9EBB31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7B1FDC-DC69-3A30-A496-937B99D3A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050EBE-64CD-236B-A647-AF05D251A5FF}"/>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5" name="Footer Placeholder 4">
            <a:extLst>
              <a:ext uri="{FF2B5EF4-FFF2-40B4-BE49-F238E27FC236}">
                <a16:creationId xmlns:a16="http://schemas.microsoft.com/office/drawing/2014/main" id="{0BAB6DCC-2414-458A-5DE0-F54EC27D7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16FFC-C9D7-9204-D5D3-2B0BB53826B3}"/>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3995816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592B33-73C6-F7D7-18F6-F5C61ACB29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F9426D-89A8-99D4-22CA-D3B4B7DC0A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0EA9B-7F8C-769E-3A01-7D85BE9518F8}"/>
              </a:ext>
            </a:extLst>
          </p:cNvPr>
          <p:cNvSpPr>
            <a:spLocks noGrp="1"/>
          </p:cNvSpPr>
          <p:nvPr>
            <p:ph type="dt" sz="half" idx="10"/>
          </p:nvPr>
        </p:nvSpPr>
        <p:spPr/>
        <p:txBody>
          <a:bodyPr/>
          <a:lstStyle/>
          <a:p>
            <a:fld id="{499C8161-7823-410F-8C22-16729027BC05}" type="datetimeFigureOut">
              <a:rPr lang="en-US" smtClean="0"/>
              <a:t>3/1/2025</a:t>
            </a:fld>
            <a:endParaRPr lang="en-US"/>
          </a:p>
        </p:txBody>
      </p:sp>
      <p:sp>
        <p:nvSpPr>
          <p:cNvPr id="5" name="Footer Placeholder 4">
            <a:extLst>
              <a:ext uri="{FF2B5EF4-FFF2-40B4-BE49-F238E27FC236}">
                <a16:creationId xmlns:a16="http://schemas.microsoft.com/office/drawing/2014/main" id="{9D8EEDD6-6AE2-F0B9-14D5-117C3793E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B77D0-C937-A987-2B80-0583AEE468E1}"/>
              </a:ext>
            </a:extLst>
          </p:cNvPr>
          <p:cNvSpPr>
            <a:spLocks noGrp="1"/>
          </p:cNvSpPr>
          <p:nvPr>
            <p:ph type="sldNum" sz="quarter" idx="12"/>
          </p:nvPr>
        </p:nvSpPr>
        <p:spPr/>
        <p:txBody>
          <a:bodyPr/>
          <a:lstStyle/>
          <a:p>
            <a:fld id="{9E62B7C0-4782-43D3-99C2-2E964F3CBF2F}" type="slidenum">
              <a:rPr lang="en-US" smtClean="0"/>
              <a:t>‹#›</a:t>
            </a:fld>
            <a:endParaRPr lang="en-US"/>
          </a:p>
        </p:txBody>
      </p:sp>
    </p:spTree>
    <p:extLst>
      <p:ext uri="{BB962C8B-B14F-4D97-AF65-F5344CB8AC3E}">
        <p14:creationId xmlns:p14="http://schemas.microsoft.com/office/powerpoint/2010/main" val="199441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31CE0-77C6-45F6-8880-A22E752FB2B9}"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262085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31CE0-77C6-45F6-8880-A22E752FB2B9}"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194765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31CE0-77C6-45F6-8880-A22E752FB2B9}"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99437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231CE0-77C6-45F6-8880-A22E752FB2B9}"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442908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31CE0-77C6-45F6-8880-A22E752FB2B9}"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119298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31CE0-77C6-45F6-8880-A22E752FB2B9}"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98512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31CE0-77C6-45F6-8880-A22E752FB2B9}"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BB922-8B6A-4689-9C11-04763035920D}" type="slidenum">
              <a:rPr lang="en-US" smtClean="0"/>
              <a:t>‹#›</a:t>
            </a:fld>
            <a:endParaRPr lang="en-US"/>
          </a:p>
        </p:txBody>
      </p:sp>
    </p:spTree>
    <p:extLst>
      <p:ext uri="{BB962C8B-B14F-4D97-AF65-F5344CB8AC3E}">
        <p14:creationId xmlns:p14="http://schemas.microsoft.com/office/powerpoint/2010/main" val="36918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C8161-7823-410F-8C22-16729027BC05}" type="datetimeFigureOut">
              <a:rPr lang="en-US" smtClean="0"/>
              <a:t>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2B7C0-4782-43D3-99C2-2E964F3CBF2F}" type="slidenum">
              <a:rPr lang="en-US" smtClean="0"/>
              <a:t>‹#›</a:t>
            </a:fld>
            <a:endParaRPr lang="en-US"/>
          </a:p>
        </p:txBody>
      </p:sp>
    </p:spTree>
    <p:extLst>
      <p:ext uri="{BB962C8B-B14F-4D97-AF65-F5344CB8AC3E}">
        <p14:creationId xmlns:p14="http://schemas.microsoft.com/office/powerpoint/2010/main" val="59117192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E1AF66-E60A-FDEE-5EDB-F02BE3630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1090B7-CD6D-07A8-ACF7-E3177C344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964D4-F396-7556-FCAE-48D33DEC75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9C8161-7823-410F-8C22-16729027BC05}" type="datetimeFigureOut">
              <a:rPr lang="en-US" smtClean="0"/>
              <a:t>3/1/2025</a:t>
            </a:fld>
            <a:endParaRPr lang="en-US"/>
          </a:p>
        </p:txBody>
      </p:sp>
      <p:sp>
        <p:nvSpPr>
          <p:cNvPr id="5" name="Footer Placeholder 4">
            <a:extLst>
              <a:ext uri="{FF2B5EF4-FFF2-40B4-BE49-F238E27FC236}">
                <a16:creationId xmlns:a16="http://schemas.microsoft.com/office/drawing/2014/main" id="{88E0A1D0-3CD9-9589-5CB5-0145D4142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B18DDB-F65E-E169-2901-695920B2E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62B7C0-4782-43D3-99C2-2E964F3CBF2F}" type="slidenum">
              <a:rPr lang="en-US" smtClean="0"/>
              <a:t>‹#›</a:t>
            </a:fld>
            <a:endParaRPr lang="en-US"/>
          </a:p>
        </p:txBody>
      </p:sp>
    </p:spTree>
    <p:extLst>
      <p:ext uri="{BB962C8B-B14F-4D97-AF65-F5344CB8AC3E}">
        <p14:creationId xmlns:p14="http://schemas.microsoft.com/office/powerpoint/2010/main" val="201770039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2.sv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2.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93DA3-6C80-8E9D-2BD5-DFD14D2DF09A}"/>
              </a:ext>
            </a:extLst>
          </p:cNvPr>
          <p:cNvSpPr>
            <a:spLocks noGrp="1"/>
          </p:cNvSpPr>
          <p:nvPr>
            <p:ph type="title"/>
          </p:nvPr>
        </p:nvSpPr>
        <p:spPr>
          <a:xfrm>
            <a:off x="839788" y="365760"/>
            <a:ext cx="10515600" cy="1324928"/>
          </a:xfrm>
        </p:spPr>
        <p:txBody>
          <a:bodyPr>
            <a:noAutofit/>
          </a:bodyPr>
          <a:lstStyle/>
          <a:p>
            <a:pPr algn="ctr"/>
            <a:r>
              <a:rPr lang="en-US" sz="2800" b="1" cap="all" dirty="0">
                <a:solidFill>
                  <a:srgbClr val="D89D28"/>
                </a:solidFill>
                <a:latin typeface="Times New Roman" panose="02020603050405020304" pitchFamily="18" charset="0"/>
                <a:ea typeface="+mj-ea"/>
                <a:cs typeface="Times New Roman" panose="02020603050405020304" pitchFamily="18" charset="0"/>
              </a:rPr>
              <a:t>RAGHU ENGINEERING COLLEGE</a:t>
            </a:r>
            <a:br>
              <a:rPr lang="en-US" sz="1800" b="1" cap="all" dirty="0">
                <a:solidFill>
                  <a:srgbClr val="FF0000"/>
                </a:solidFill>
                <a:latin typeface="Times New Roman" panose="02020603050405020304" pitchFamily="18" charset="0"/>
                <a:ea typeface="+mj-ea"/>
                <a:cs typeface="Times New Roman" panose="02020603050405020304" pitchFamily="18" charset="0"/>
              </a:rPr>
            </a:br>
            <a:r>
              <a:rPr lang="en-US" sz="1800" b="1" cap="all" dirty="0">
                <a:solidFill>
                  <a:srgbClr val="FF0000"/>
                </a:solidFill>
                <a:latin typeface="Times New Roman" panose="02020603050405020304" pitchFamily="18" charset="0"/>
                <a:ea typeface="+mj-ea"/>
                <a:cs typeface="Times New Roman" panose="02020603050405020304" pitchFamily="18" charset="0"/>
              </a:rPr>
              <a:t> </a:t>
            </a:r>
            <a:r>
              <a:rPr lang="en-US" sz="2000" b="1" cap="all" dirty="0">
                <a:latin typeface="Times New Roman" panose="02020603050405020304" pitchFamily="18" charset="0"/>
                <a:ea typeface="+mj-ea"/>
                <a:cs typeface="Times New Roman" panose="02020603050405020304" pitchFamily="18" charset="0"/>
              </a:rPr>
              <a:t>(AUTONOMUS)</a:t>
            </a:r>
            <a:br>
              <a:rPr lang="en-US" sz="2000" cap="all" dirty="0">
                <a:latin typeface="Times New Roman" panose="02020603050405020304" pitchFamily="18" charset="0"/>
                <a:ea typeface="+mj-ea"/>
                <a:cs typeface="Times New Roman" panose="02020603050405020304" pitchFamily="18" charset="0"/>
              </a:rPr>
            </a:br>
            <a:r>
              <a:rPr lang="en-US" sz="2000" cap="all" dirty="0">
                <a:latin typeface="Times New Roman" panose="02020603050405020304" pitchFamily="18" charset="0"/>
                <a:ea typeface="+mj-ea"/>
                <a:cs typeface="Times New Roman" panose="02020603050405020304" pitchFamily="18" charset="0"/>
              </a:rPr>
              <a:t>                   </a:t>
            </a:r>
            <a:r>
              <a:rPr lang="en-US" sz="2000" b="1" dirty="0">
                <a:latin typeface="Times New Roman" panose="02020603050405020304" pitchFamily="18" charset="0"/>
                <a:ea typeface="+mj-ea"/>
                <a:cs typeface="Times New Roman" panose="02020603050405020304" pitchFamily="18" charset="0"/>
              </a:rPr>
              <a:t>Affiliated to JNTU GURAJADA, VIZIANAGARAM</a:t>
            </a:r>
            <a:br>
              <a:rPr lang="en-US" sz="2000" b="1" dirty="0">
                <a:latin typeface="Times New Roman" panose="02020603050405020304" pitchFamily="18" charset="0"/>
                <a:ea typeface="+mj-ea"/>
                <a:cs typeface="Times New Roman" panose="02020603050405020304" pitchFamily="18" charset="0"/>
              </a:rPr>
            </a:br>
            <a:r>
              <a:rPr lang="en-US" sz="2000" b="1" dirty="0">
                <a:latin typeface="Times New Roman" panose="02020603050405020304" pitchFamily="18" charset="0"/>
                <a:ea typeface="+mj-ea"/>
                <a:cs typeface="Times New Roman" panose="02020603050405020304" pitchFamily="18" charset="0"/>
              </a:rPr>
              <a:t>  Approved by AICTE, Accredited by NBA, Accredited by NAAC with A+ Grade</a:t>
            </a:r>
            <a:br>
              <a:rPr lang="en-US" sz="2000" b="1">
                <a:latin typeface="Times New Roman" panose="02020603050405020304" pitchFamily="18" charset="0"/>
                <a:ea typeface="+mj-ea"/>
                <a:cs typeface="Times New Roman" panose="02020603050405020304" pitchFamily="18" charset="0"/>
              </a:rPr>
            </a:br>
            <a:r>
              <a:rPr lang="en-US" sz="2000" b="1">
                <a:latin typeface="Times New Roman" panose="02020603050405020304" pitchFamily="18" charset="0"/>
                <a:ea typeface="+mj-ea"/>
                <a:cs typeface="Times New Roman" panose="02020603050405020304" pitchFamily="18" charset="0"/>
              </a:rPr>
              <a:t>Computer </a:t>
            </a:r>
            <a:r>
              <a:rPr lang="en-US" sz="2000" b="1" dirty="0">
                <a:latin typeface="Times New Roman" panose="02020603050405020304" pitchFamily="18" charset="0"/>
                <a:ea typeface="+mj-ea"/>
                <a:cs typeface="Times New Roman" panose="02020603050405020304" pitchFamily="18" charset="0"/>
              </a:rPr>
              <a:t>Science Engineering (Data Science)</a:t>
            </a:r>
            <a:br>
              <a:rPr lang="en-US" sz="2000" b="1" dirty="0">
                <a:latin typeface="Times New Roman" panose="02020603050405020304" pitchFamily="18" charset="0"/>
                <a:ea typeface="+mj-ea"/>
                <a:cs typeface="Times New Roman" panose="02020603050405020304" pitchFamily="18" charset="0"/>
              </a:rPr>
            </a:br>
            <a:endParaRPr lang="en-IN" sz="2000" dirty="0"/>
          </a:p>
        </p:txBody>
      </p:sp>
      <p:sp>
        <p:nvSpPr>
          <p:cNvPr id="5" name="Text Placeholder 4">
            <a:extLst>
              <a:ext uri="{FF2B5EF4-FFF2-40B4-BE49-F238E27FC236}">
                <a16:creationId xmlns:a16="http://schemas.microsoft.com/office/drawing/2014/main" id="{64D9D61C-67F9-D821-59C3-60AD3DF5A551}"/>
              </a:ext>
            </a:extLst>
          </p:cNvPr>
          <p:cNvSpPr>
            <a:spLocks noGrp="1"/>
          </p:cNvSpPr>
          <p:nvPr>
            <p:ph type="body" idx="1"/>
          </p:nvPr>
        </p:nvSpPr>
        <p:spPr>
          <a:xfrm>
            <a:off x="375920" y="3911601"/>
            <a:ext cx="3515361" cy="558799"/>
          </a:xfrm>
        </p:spPr>
        <p:txBody>
          <a:bodyPr>
            <a:noAutofit/>
          </a:bodyPr>
          <a:lstStyle/>
          <a:p>
            <a:r>
              <a:rPr lang="en-US" sz="2800" b="1" dirty="0">
                <a:solidFill>
                  <a:srgbClr val="FF0000"/>
                </a:solidFill>
                <a:latin typeface="Times New Roman" panose="02020603050405020304" pitchFamily="18" charset="0"/>
                <a:cs typeface="Times New Roman" panose="02020603050405020304" pitchFamily="18" charset="0"/>
              </a:rPr>
              <a:t>BATCH NO: 8</a:t>
            </a:r>
          </a:p>
          <a:p>
            <a:r>
              <a:rPr lang="en-US" sz="2800" b="1" dirty="0">
                <a:solidFill>
                  <a:srgbClr val="FF0000"/>
                </a:solidFill>
                <a:latin typeface="Times New Roman" panose="02020603050405020304" pitchFamily="18" charset="0"/>
                <a:cs typeface="Times New Roman" panose="02020603050405020304" pitchFamily="18" charset="0"/>
              </a:rPr>
              <a:t>TEAM MEMBERS:</a:t>
            </a:r>
            <a:endParaRPr lang="en-IN" sz="2800" dirty="0"/>
          </a:p>
        </p:txBody>
      </p:sp>
      <p:sp>
        <p:nvSpPr>
          <p:cNvPr id="6" name="Content Placeholder 5">
            <a:extLst>
              <a:ext uri="{FF2B5EF4-FFF2-40B4-BE49-F238E27FC236}">
                <a16:creationId xmlns:a16="http://schemas.microsoft.com/office/drawing/2014/main" id="{1744CD53-7DBE-76EC-B932-4A0438DCCD17}"/>
              </a:ext>
            </a:extLst>
          </p:cNvPr>
          <p:cNvSpPr>
            <a:spLocks noGrp="1"/>
          </p:cNvSpPr>
          <p:nvPr>
            <p:ph sz="half" idx="2"/>
          </p:nvPr>
        </p:nvSpPr>
        <p:spPr>
          <a:xfrm>
            <a:off x="284480" y="4470400"/>
            <a:ext cx="5183189" cy="3525519"/>
          </a:xfrm>
        </p:spPr>
        <p:txBody>
          <a:bodyPr/>
          <a:lstStyle/>
          <a:p>
            <a:r>
              <a:rPr lang="en-IN" sz="2400" b="1" dirty="0">
                <a:latin typeface="Times New Roman" panose="02020603050405020304" pitchFamily="18" charset="0"/>
                <a:cs typeface="Times New Roman" panose="02020603050405020304" pitchFamily="18" charset="0"/>
              </a:rPr>
              <a:t>Y.Mahesh (21981A4463)</a:t>
            </a:r>
          </a:p>
          <a:p>
            <a:r>
              <a:rPr lang="en-IN" sz="2400" b="1" dirty="0">
                <a:latin typeface="Times New Roman" panose="02020603050405020304" pitchFamily="18" charset="0"/>
                <a:cs typeface="Times New Roman" panose="02020603050405020304" pitchFamily="18" charset="0"/>
              </a:rPr>
              <a:t>K.Preethi Karen (21981A4430)</a:t>
            </a:r>
          </a:p>
          <a:p>
            <a:r>
              <a:rPr lang="en-IN" sz="2400" b="1" dirty="0">
                <a:latin typeface="Times New Roman" panose="02020603050405020304" pitchFamily="18" charset="0"/>
                <a:cs typeface="Times New Roman" panose="02020603050405020304" pitchFamily="18" charset="0"/>
              </a:rPr>
              <a:t>P.Vinay (21981A4446)</a:t>
            </a:r>
          </a:p>
          <a:p>
            <a:r>
              <a:rPr lang="en-IN" sz="2400" b="1" dirty="0">
                <a:latin typeface="Times New Roman" panose="02020603050405020304" pitchFamily="18" charset="0"/>
                <a:cs typeface="Times New Roman" panose="02020603050405020304" pitchFamily="18" charset="0"/>
              </a:rPr>
              <a:t>P.Bindu (21981A4448)</a:t>
            </a:r>
          </a:p>
          <a:p>
            <a:pPr marL="0" indent="0">
              <a:buNone/>
            </a:pPr>
            <a:r>
              <a:rPr lang="en-IN" dirty="0"/>
              <a:t> </a:t>
            </a:r>
          </a:p>
        </p:txBody>
      </p:sp>
      <p:sp>
        <p:nvSpPr>
          <p:cNvPr id="7" name="Text Placeholder 6">
            <a:extLst>
              <a:ext uri="{FF2B5EF4-FFF2-40B4-BE49-F238E27FC236}">
                <a16:creationId xmlns:a16="http://schemas.microsoft.com/office/drawing/2014/main" id="{6DD77C75-8ADD-AE0C-18CB-C0FEF1D1FA5D}"/>
              </a:ext>
            </a:extLst>
          </p:cNvPr>
          <p:cNvSpPr>
            <a:spLocks noGrp="1"/>
          </p:cNvSpPr>
          <p:nvPr>
            <p:ph type="body" sz="quarter" idx="3"/>
          </p:nvPr>
        </p:nvSpPr>
        <p:spPr>
          <a:xfrm>
            <a:off x="8300720" y="3586480"/>
            <a:ext cx="2489200" cy="1036320"/>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MENTOR:</a:t>
            </a:r>
            <a:endParaRPr lang="en-IN" sz="2800" dirty="0"/>
          </a:p>
        </p:txBody>
      </p:sp>
      <p:sp>
        <p:nvSpPr>
          <p:cNvPr id="8" name="Content Placeholder 7">
            <a:extLst>
              <a:ext uri="{FF2B5EF4-FFF2-40B4-BE49-F238E27FC236}">
                <a16:creationId xmlns:a16="http://schemas.microsoft.com/office/drawing/2014/main" id="{4B3EBDA5-3AB2-D25C-F83C-CFF1D1BE9BBC}"/>
              </a:ext>
            </a:extLst>
          </p:cNvPr>
          <p:cNvSpPr>
            <a:spLocks noGrp="1"/>
          </p:cNvSpPr>
          <p:nvPr>
            <p:ph sz="quarter" idx="4"/>
          </p:nvPr>
        </p:nvSpPr>
        <p:spPr>
          <a:xfrm>
            <a:off x="7731760" y="4710112"/>
            <a:ext cx="4284028" cy="123952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       Mr.V.Govinda Rao</a:t>
            </a:r>
          </a:p>
          <a:p>
            <a:pPr marL="0" indent="0">
              <a:buNone/>
            </a:pPr>
            <a:r>
              <a:rPr lang="en-IN" altLang="en-US" sz="2400" b="1" dirty="0">
                <a:latin typeface="Times New Roman" panose="02020603050405020304" pitchFamily="18" charset="0"/>
                <a:cs typeface="Times New Roman" panose="02020603050405020304" pitchFamily="18" charset="0"/>
              </a:rPr>
              <a:t>ASSISTANT PROFESSOR</a:t>
            </a:r>
            <a:endParaRPr lang="en-US" sz="2400" b="1" dirty="0">
              <a:latin typeface="Times New Roman" panose="02020603050405020304" pitchFamily="18" charset="0"/>
              <a:cs typeface="Times New Roman" panose="02020603050405020304" pitchFamily="18" charset="0"/>
            </a:endParaRPr>
          </a:p>
          <a:p>
            <a:pPr marL="0" indent="0">
              <a:buNone/>
            </a:pPr>
            <a:endParaRPr lang="en-IN" sz="2400" dirty="0"/>
          </a:p>
        </p:txBody>
      </p:sp>
      <p:pic>
        <p:nvPicPr>
          <p:cNvPr id="9" name="Picture 8" descr="Raghu Engineering College - [REC], Visakhapatnam, Andhra ...">
            <a:extLst>
              <a:ext uri="{FF2B5EF4-FFF2-40B4-BE49-F238E27FC236}">
                <a16:creationId xmlns:a16="http://schemas.microsoft.com/office/drawing/2014/main" id="{C1088F8A-73C6-1F9A-584D-5C05C68D3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6362" y="1782777"/>
            <a:ext cx="1819275" cy="159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52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DE4AB-F3BA-22C4-62B1-6694541751E2}"/>
              </a:ext>
            </a:extLst>
          </p:cNvPr>
          <p:cNvSpPr>
            <a:spLocks noGrp="1"/>
          </p:cNvSpPr>
          <p:nvPr>
            <p:ph type="title"/>
          </p:nvPr>
        </p:nvSpPr>
        <p:spPr>
          <a:xfrm>
            <a:off x="1371597" y="348865"/>
            <a:ext cx="10044023" cy="877729"/>
          </a:xfrm>
        </p:spPr>
        <p:txBody>
          <a:bodyPr anchor="ct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Existing system  Vs Proposed system </a:t>
            </a:r>
          </a:p>
        </p:txBody>
      </p:sp>
      <p:graphicFrame>
        <p:nvGraphicFramePr>
          <p:cNvPr id="7" name="Content Placeholder 3">
            <a:extLst>
              <a:ext uri="{FF2B5EF4-FFF2-40B4-BE49-F238E27FC236}">
                <a16:creationId xmlns:a16="http://schemas.microsoft.com/office/drawing/2014/main" id="{70FB1AEF-D6C9-A0CE-4ACF-66E0010235F0}"/>
              </a:ext>
            </a:extLst>
          </p:cNvPr>
          <p:cNvGraphicFramePr>
            <a:graphicFrameLocks noGrp="1"/>
          </p:cNvGraphicFramePr>
          <p:nvPr>
            <p:ph idx="1"/>
            <p:extLst>
              <p:ext uri="{D42A27DB-BD31-4B8C-83A1-F6EECF244321}">
                <p14:modId xmlns:p14="http://schemas.microsoft.com/office/powerpoint/2010/main" val="1180956791"/>
              </p:ext>
            </p:extLst>
          </p:nvPr>
        </p:nvGraphicFramePr>
        <p:xfrm>
          <a:off x="698502" y="2112579"/>
          <a:ext cx="10818938" cy="3745693"/>
        </p:xfrm>
        <a:graphic>
          <a:graphicData uri="http://schemas.openxmlformats.org/drawingml/2006/table">
            <a:tbl>
              <a:tblPr>
                <a:tableStyleId>{5C22544A-7EE6-4342-B048-85BDC9FD1C3A}</a:tableStyleId>
              </a:tblPr>
              <a:tblGrid>
                <a:gridCol w="2847310">
                  <a:extLst>
                    <a:ext uri="{9D8B030D-6E8A-4147-A177-3AD203B41FA5}">
                      <a16:colId xmlns:a16="http://schemas.microsoft.com/office/drawing/2014/main" val="940694120"/>
                    </a:ext>
                  </a:extLst>
                </a:gridCol>
                <a:gridCol w="3985814">
                  <a:extLst>
                    <a:ext uri="{9D8B030D-6E8A-4147-A177-3AD203B41FA5}">
                      <a16:colId xmlns:a16="http://schemas.microsoft.com/office/drawing/2014/main" val="3551948234"/>
                    </a:ext>
                  </a:extLst>
                </a:gridCol>
                <a:gridCol w="3985814">
                  <a:extLst>
                    <a:ext uri="{9D8B030D-6E8A-4147-A177-3AD203B41FA5}">
                      <a16:colId xmlns:a16="http://schemas.microsoft.com/office/drawing/2014/main" val="44238561"/>
                    </a:ext>
                  </a:extLst>
                </a:gridCol>
              </a:tblGrid>
              <a:tr h="447115">
                <a:tc>
                  <a:txBody>
                    <a:bodyPr/>
                    <a:lstStyle/>
                    <a:p>
                      <a:r>
                        <a:rPr lang="en-US" sz="2000" b="1" dirty="0"/>
                        <a:t>Feature</a:t>
                      </a:r>
                    </a:p>
                  </a:txBody>
                  <a:tcPr marL="103978" marR="103978" marT="51989" marB="51989" anchor="ctr"/>
                </a:tc>
                <a:tc>
                  <a:txBody>
                    <a:bodyPr/>
                    <a:lstStyle/>
                    <a:p>
                      <a:r>
                        <a:rPr lang="en-US" sz="2000" b="1" dirty="0"/>
                        <a:t>Existing System</a:t>
                      </a:r>
                    </a:p>
                  </a:txBody>
                  <a:tcPr marL="103978" marR="103978" marT="51989" marB="51989" anchor="ctr"/>
                </a:tc>
                <a:tc>
                  <a:txBody>
                    <a:bodyPr/>
                    <a:lstStyle/>
                    <a:p>
                      <a:r>
                        <a:rPr lang="en-US" sz="2000" b="1" dirty="0"/>
                        <a:t>Proposed System</a:t>
                      </a:r>
                    </a:p>
                  </a:txBody>
                  <a:tcPr marL="103978" marR="103978" marT="51989" marB="51989" anchor="ctr"/>
                </a:tc>
                <a:extLst>
                  <a:ext uri="{0D108BD9-81ED-4DB2-BD59-A6C34878D82A}">
                    <a16:rowId xmlns:a16="http://schemas.microsoft.com/office/drawing/2014/main" val="4084536896"/>
                  </a:ext>
                </a:extLst>
              </a:tr>
              <a:tr h="755059">
                <a:tc>
                  <a:txBody>
                    <a:bodyPr/>
                    <a:lstStyle/>
                    <a:p>
                      <a:r>
                        <a:rPr lang="en-US" sz="2000" b="1"/>
                        <a:t>Focus</a:t>
                      </a:r>
                      <a:endParaRPr lang="en-US" sz="2000"/>
                    </a:p>
                  </a:txBody>
                  <a:tcPr marL="103978" marR="103978" marT="51989" marB="51989" anchor="ctr"/>
                </a:tc>
                <a:tc>
                  <a:txBody>
                    <a:bodyPr/>
                    <a:lstStyle/>
                    <a:p>
                      <a:r>
                        <a:rPr lang="en-US" sz="2000"/>
                        <a:t>Attrition prediction, performance decline</a:t>
                      </a:r>
                    </a:p>
                  </a:txBody>
                  <a:tcPr marL="103978" marR="103978" marT="51989" marB="51989" anchor="ctr"/>
                </a:tc>
                <a:tc>
                  <a:txBody>
                    <a:bodyPr/>
                    <a:lstStyle/>
                    <a:p>
                      <a:r>
                        <a:rPr lang="en-US" sz="2000" dirty="0"/>
                        <a:t>Comprehensive HR analytics (attendance, leave, WFH/WFO)</a:t>
                      </a:r>
                    </a:p>
                  </a:txBody>
                  <a:tcPr marL="103978" marR="103978" marT="51989" marB="51989" anchor="ctr"/>
                </a:tc>
                <a:extLst>
                  <a:ext uri="{0D108BD9-81ED-4DB2-BD59-A6C34878D82A}">
                    <a16:rowId xmlns:a16="http://schemas.microsoft.com/office/drawing/2014/main" val="501752528"/>
                  </a:ext>
                </a:extLst>
              </a:tr>
              <a:tr h="755059">
                <a:tc>
                  <a:txBody>
                    <a:bodyPr/>
                    <a:lstStyle/>
                    <a:p>
                      <a:r>
                        <a:rPr lang="en-US" sz="2000" b="1"/>
                        <a:t>Data Analysis</a:t>
                      </a:r>
                      <a:endParaRPr lang="en-US" sz="2000"/>
                    </a:p>
                  </a:txBody>
                  <a:tcPr marL="103978" marR="103978" marT="51989" marB="51989" anchor="ctr"/>
                </a:tc>
                <a:tc>
                  <a:txBody>
                    <a:bodyPr/>
                    <a:lstStyle/>
                    <a:p>
                      <a:r>
                        <a:rPr lang="en-US" sz="2000"/>
                        <a:t>Predictive analysis</a:t>
                      </a:r>
                    </a:p>
                  </a:txBody>
                  <a:tcPr marL="103978" marR="103978" marT="51989" marB="51989" anchor="ctr"/>
                </a:tc>
                <a:tc>
                  <a:txBody>
                    <a:bodyPr/>
                    <a:lstStyle/>
                    <a:p>
                      <a:r>
                        <a:rPr lang="en-US" sz="2000"/>
                        <a:t>Descriptive, diagnostic, and potentially predictive analytics</a:t>
                      </a:r>
                    </a:p>
                  </a:txBody>
                  <a:tcPr marL="103978" marR="103978" marT="51989" marB="51989" anchor="ctr"/>
                </a:tc>
                <a:extLst>
                  <a:ext uri="{0D108BD9-81ED-4DB2-BD59-A6C34878D82A}">
                    <a16:rowId xmlns:a16="http://schemas.microsoft.com/office/drawing/2014/main" val="1433951955"/>
                  </a:ext>
                </a:extLst>
              </a:tr>
              <a:tr h="447115">
                <a:tc>
                  <a:txBody>
                    <a:bodyPr/>
                    <a:lstStyle/>
                    <a:p>
                      <a:r>
                        <a:rPr lang="en-US" sz="2000" b="1"/>
                        <a:t>Visualization</a:t>
                      </a:r>
                      <a:endParaRPr lang="en-US" sz="2000"/>
                    </a:p>
                  </a:txBody>
                  <a:tcPr marL="103978" marR="103978" marT="51989" marB="51989" anchor="ctr"/>
                </a:tc>
                <a:tc>
                  <a:txBody>
                    <a:bodyPr/>
                    <a:lstStyle/>
                    <a:p>
                      <a:r>
                        <a:rPr lang="en-US" sz="2000"/>
                        <a:t>Simple dashboards</a:t>
                      </a:r>
                    </a:p>
                  </a:txBody>
                  <a:tcPr marL="103978" marR="103978" marT="51989" marB="51989" anchor="ctr"/>
                </a:tc>
                <a:tc>
                  <a:txBody>
                    <a:bodyPr/>
                    <a:lstStyle/>
                    <a:p>
                      <a:r>
                        <a:rPr lang="en-US" sz="2000"/>
                        <a:t>Interactive Power BI dashboards</a:t>
                      </a:r>
                    </a:p>
                  </a:txBody>
                  <a:tcPr marL="103978" marR="103978" marT="51989" marB="51989" anchor="ctr"/>
                </a:tc>
                <a:extLst>
                  <a:ext uri="{0D108BD9-81ED-4DB2-BD59-A6C34878D82A}">
                    <a16:rowId xmlns:a16="http://schemas.microsoft.com/office/drawing/2014/main" val="4131791206"/>
                  </a:ext>
                </a:extLst>
              </a:tr>
              <a:tr h="447115">
                <a:tc>
                  <a:txBody>
                    <a:bodyPr/>
                    <a:lstStyle/>
                    <a:p>
                      <a:r>
                        <a:rPr lang="en-US" sz="2000" b="1"/>
                        <a:t>Scope</a:t>
                      </a:r>
                      <a:endParaRPr lang="en-US" sz="2000"/>
                    </a:p>
                  </a:txBody>
                  <a:tcPr marL="103978" marR="103978" marT="51989" marB="51989" anchor="ctr"/>
                </a:tc>
                <a:tc>
                  <a:txBody>
                    <a:bodyPr/>
                    <a:lstStyle/>
                    <a:p>
                      <a:r>
                        <a:rPr lang="en-US" sz="2000"/>
                        <a:t>Limited</a:t>
                      </a:r>
                    </a:p>
                  </a:txBody>
                  <a:tcPr marL="103978" marR="103978" marT="51989" marB="51989" anchor="ctr"/>
                </a:tc>
                <a:tc>
                  <a:txBody>
                    <a:bodyPr/>
                    <a:lstStyle/>
                    <a:p>
                      <a:r>
                        <a:rPr lang="en-US" sz="2000"/>
                        <a:t>Comprehensive</a:t>
                      </a:r>
                    </a:p>
                  </a:txBody>
                  <a:tcPr marL="103978" marR="103978" marT="51989" marB="51989" anchor="ctr"/>
                </a:tc>
                <a:extLst>
                  <a:ext uri="{0D108BD9-81ED-4DB2-BD59-A6C34878D82A}">
                    <a16:rowId xmlns:a16="http://schemas.microsoft.com/office/drawing/2014/main" val="2249380678"/>
                  </a:ext>
                </a:extLst>
              </a:tr>
              <a:tr h="447115">
                <a:tc>
                  <a:txBody>
                    <a:bodyPr/>
                    <a:lstStyle/>
                    <a:p>
                      <a:r>
                        <a:rPr lang="en-US" sz="2000" b="1"/>
                        <a:t>Actionability</a:t>
                      </a:r>
                      <a:endParaRPr lang="en-US" sz="2000"/>
                    </a:p>
                  </a:txBody>
                  <a:tcPr marL="103978" marR="103978" marT="51989" marB="51989" anchor="ctr"/>
                </a:tc>
                <a:tc>
                  <a:txBody>
                    <a:bodyPr/>
                    <a:lstStyle/>
                    <a:p>
                      <a:r>
                        <a:rPr lang="en-US" sz="2000"/>
                        <a:t>Limited</a:t>
                      </a:r>
                    </a:p>
                  </a:txBody>
                  <a:tcPr marL="103978" marR="103978" marT="51989" marB="51989" anchor="ctr"/>
                </a:tc>
                <a:tc>
                  <a:txBody>
                    <a:bodyPr/>
                    <a:lstStyle/>
                    <a:p>
                      <a:r>
                        <a:rPr lang="en-US" sz="2000"/>
                        <a:t>High</a:t>
                      </a:r>
                    </a:p>
                  </a:txBody>
                  <a:tcPr marL="103978" marR="103978" marT="51989" marB="51989" anchor="ctr"/>
                </a:tc>
                <a:extLst>
                  <a:ext uri="{0D108BD9-81ED-4DB2-BD59-A6C34878D82A}">
                    <a16:rowId xmlns:a16="http://schemas.microsoft.com/office/drawing/2014/main" val="1580740156"/>
                  </a:ext>
                </a:extLst>
              </a:tr>
              <a:tr h="447115">
                <a:tc>
                  <a:txBody>
                    <a:bodyPr/>
                    <a:lstStyle/>
                    <a:p>
                      <a:r>
                        <a:rPr lang="en-US" sz="2000" b="1"/>
                        <a:t>Technology</a:t>
                      </a:r>
                      <a:endParaRPr lang="en-US" sz="2000"/>
                    </a:p>
                  </a:txBody>
                  <a:tcPr marL="103978" marR="103978" marT="51989" marB="51989" anchor="ctr"/>
                </a:tc>
                <a:tc>
                  <a:txBody>
                    <a:bodyPr/>
                    <a:lstStyle/>
                    <a:p>
                      <a:r>
                        <a:rPr lang="en-US" sz="2000" dirty="0"/>
                        <a:t>Potentially unspecified</a:t>
                      </a:r>
                    </a:p>
                  </a:txBody>
                  <a:tcPr marL="103978" marR="103978" marT="51989" marB="51989" anchor="ctr"/>
                </a:tc>
                <a:tc>
                  <a:txBody>
                    <a:bodyPr/>
                    <a:lstStyle/>
                    <a:p>
                      <a:r>
                        <a:rPr lang="en-US" sz="2000" dirty="0"/>
                        <a:t>Power BI, DAX, Power Query</a:t>
                      </a:r>
                    </a:p>
                  </a:txBody>
                  <a:tcPr marL="103978" marR="103978" marT="51989" marB="51989" anchor="ctr"/>
                </a:tc>
                <a:extLst>
                  <a:ext uri="{0D108BD9-81ED-4DB2-BD59-A6C34878D82A}">
                    <a16:rowId xmlns:a16="http://schemas.microsoft.com/office/drawing/2014/main" val="3250254001"/>
                  </a:ext>
                </a:extLst>
              </a:tr>
            </a:tbl>
          </a:graphicData>
        </a:graphic>
      </p:graphicFrame>
    </p:spTree>
    <p:extLst>
      <p:ext uri="{BB962C8B-B14F-4D97-AF65-F5344CB8AC3E}">
        <p14:creationId xmlns:p14="http://schemas.microsoft.com/office/powerpoint/2010/main" val="170346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BE1490-CBB6-CB64-B3DC-B8AAAE4239D9}"/>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D39D4280-A72B-AD66-650E-622FB1C81879}"/>
              </a:ext>
            </a:extLst>
          </p:cNvPr>
          <p:cNvSpPr>
            <a:spLocks noGrp="1"/>
          </p:cNvSpPr>
          <p:nvPr>
            <p:ph idx="1"/>
          </p:nvPr>
        </p:nvSpPr>
        <p:spPr>
          <a:xfrm>
            <a:off x="1371599" y="2001520"/>
            <a:ext cx="9724031" cy="4368800"/>
          </a:xfrm>
        </p:spPr>
        <p:txBody>
          <a:bodyPr anchor="ctr">
            <a:normAutofit fontScale="92500" lnSpcReduction="20000"/>
          </a:bodyPr>
          <a:lstStyle/>
          <a:p>
            <a:pPr marL="0" marR="0" indent="0" algn="just">
              <a:spcAft>
                <a:spcPts val="10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methodology employed in this study includes:</a:t>
            </a:r>
          </a:p>
          <a:p>
            <a:pPr marL="342900" marR="0" lvl="0" indent="-342900" algn="just">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Collect HR-related data from various sources.</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Ensure data is in a usable format for further processing.</a:t>
            </a:r>
          </a:p>
          <a:p>
            <a:pPr marL="342900" marR="0" lvl="0" indent="-342900" algn="just">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Transformation: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 Power Query Editor  in power BI to transform the data into required format.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Performs operations like data reshaping, combining data sets, and applying transformations as needed.</a:t>
            </a:r>
          </a:p>
          <a:p>
            <a:pPr marL="342900" marR="0" lvl="0" indent="-342900" algn="just">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cleaning: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Removing the unwanted columns and missing values or errors in data.</a:t>
            </a:r>
          </a:p>
          <a:p>
            <a:pPr marL="742950" marR="0" lvl="1" indent="-285750" algn="just">
              <a:spcAft>
                <a:spcPts val="800"/>
              </a:spcAft>
              <a:buFont typeface="Arial" panose="020B0604020202020204" pitchFamily="34" charset="0"/>
              <a:buChar char="–"/>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Ensure the data adheres to the requirements for analysis.</a:t>
            </a:r>
          </a:p>
          <a:p>
            <a:pPr marL="0" indent="0">
              <a:buNone/>
            </a:pPr>
            <a:endParaRPr lang="en-US" sz="1300" dirty="0"/>
          </a:p>
        </p:txBody>
      </p:sp>
    </p:spTree>
    <p:extLst>
      <p:ext uri="{BB962C8B-B14F-4D97-AF65-F5344CB8AC3E}">
        <p14:creationId xmlns:p14="http://schemas.microsoft.com/office/powerpoint/2010/main" val="409134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5FE353-DC90-3E08-9AC7-39B12AE8C219}"/>
              </a:ext>
            </a:extLst>
          </p:cNvPr>
          <p:cNvSpPr>
            <a:spLocks noGrp="1"/>
          </p:cNvSpPr>
          <p:nvPr>
            <p:ph type="subTitle" idx="1"/>
          </p:nvPr>
        </p:nvSpPr>
        <p:spPr>
          <a:xfrm>
            <a:off x="838899" y="870773"/>
            <a:ext cx="9829101" cy="4939023"/>
          </a:xfrm>
        </p:spPr>
        <p:txBody>
          <a:bodyPr>
            <a:normAutofit/>
          </a:bodyPr>
          <a:lstStyle/>
          <a:p>
            <a:pPr marL="342900" marR="0" lvl="0" indent="-342900" algn="just">
              <a:lnSpc>
                <a:spcPct val="107000"/>
              </a:lnSpc>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Matrix creation: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Leverage DAX (Data Analysis Expressions) in power BI to build dynamic metrices for computations and aggregations.</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Create calculated columns, measures, and custom metrics as needed insights.</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Dashboarding: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Designing user-friendly dashboards and reports using Power BIs visualization tools.</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Present insights effectively through charts, graphs, and interactive elements.</a:t>
            </a:r>
          </a:p>
          <a:p>
            <a:pPr marL="342900" marR="0" lvl="0" indent="-342900" algn="just">
              <a:lnSpc>
                <a:spcPct val="107000"/>
              </a:lnSpc>
              <a:spcAft>
                <a:spcPts val="800"/>
              </a:spcAft>
              <a:buFont typeface="Arial" panose="020B0604020202020204" pitchFamily="34" charset="0"/>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Final output: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742950" marR="0" lvl="1" indent="-285750" algn="just">
              <a:lnSpc>
                <a:spcPct val="107000"/>
              </a:lnSpc>
              <a:spcAft>
                <a:spcPts val="800"/>
              </a:spcAft>
              <a:buFont typeface="Arial" panose="020B0604020202020204" pitchFamily="34" charset="0"/>
              <a:buChar char="–"/>
              <a:tabLst>
                <a:tab pos="91440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Provide a robust framework for continuous updates and improvements to HR analytics process.</a:t>
            </a:r>
          </a:p>
          <a:p>
            <a:endParaRPr lang="en-US" dirty="0"/>
          </a:p>
        </p:txBody>
      </p:sp>
      <p:sp>
        <p:nvSpPr>
          <p:cNvPr id="4" name="Title 1">
            <a:extLst>
              <a:ext uri="{FF2B5EF4-FFF2-40B4-BE49-F238E27FC236}">
                <a16:creationId xmlns:a16="http://schemas.microsoft.com/office/drawing/2014/main" id="{6AC04CD8-CE82-66E9-73C7-0B9F779AC83C}"/>
              </a:ext>
            </a:extLst>
          </p:cNvPr>
          <p:cNvSpPr txBox="1">
            <a:spLocks/>
          </p:cNvSpPr>
          <p:nvPr/>
        </p:nvSpPr>
        <p:spPr>
          <a:xfrm flipV="1">
            <a:off x="-678111" y="3042827"/>
            <a:ext cx="978557" cy="45719"/>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57663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AEB41B-2ACE-E696-2D95-DDF68983950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u="sng" kern="1200">
                <a:solidFill>
                  <a:srgbClr val="FFFFFF"/>
                </a:solidFill>
                <a:latin typeface="+mj-lt"/>
                <a:ea typeface="+mj-ea"/>
                <a:cs typeface="+mj-cs"/>
              </a:rPr>
              <a:t>Workflow diagram</a:t>
            </a:r>
          </a:p>
        </p:txBody>
      </p:sp>
      <p:pic>
        <p:nvPicPr>
          <p:cNvPr id="9" name="Content Placeholder 8" descr="A diagram of a diagram&#10;&#10;AI-generated content may be incorrect.">
            <a:extLst>
              <a:ext uri="{FF2B5EF4-FFF2-40B4-BE49-F238E27FC236}">
                <a16:creationId xmlns:a16="http://schemas.microsoft.com/office/drawing/2014/main" id="{75831355-A787-E534-F24D-12202DF75E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2108" y="136634"/>
            <a:ext cx="6058443" cy="6558455"/>
          </a:xfrm>
          <a:prstGeom prst="rect">
            <a:avLst/>
          </a:prstGeom>
        </p:spPr>
      </p:pic>
    </p:spTree>
    <p:extLst>
      <p:ext uri="{BB962C8B-B14F-4D97-AF65-F5344CB8AC3E}">
        <p14:creationId xmlns:p14="http://schemas.microsoft.com/office/powerpoint/2010/main" val="5635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E772D7-14C8-80DB-2C52-E96F60C56CAE}"/>
              </a:ext>
            </a:extLst>
          </p:cNvPr>
          <p:cNvSpPr>
            <a:spLocks noGrp="1"/>
          </p:cNvSpPr>
          <p:nvPr>
            <p:ph type="title"/>
          </p:nvPr>
        </p:nvSpPr>
        <p:spPr>
          <a:xfrm>
            <a:off x="1371597" y="348865"/>
            <a:ext cx="10044023" cy="877729"/>
          </a:xfrm>
        </p:spPr>
        <p:txBody>
          <a:bodyPr anchor="ctr">
            <a:normAutofit/>
          </a:bodyPr>
          <a:lstStyle/>
          <a:p>
            <a:r>
              <a:rPr lang="en-US" sz="4000" b="1" u="sng">
                <a:solidFill>
                  <a:srgbClr val="FFFFFF"/>
                </a:solidFill>
                <a:latin typeface="Times New Roman" panose="02020603050405020304" pitchFamily="18" charset="0"/>
                <a:cs typeface="Times New Roman" panose="02020603050405020304" pitchFamily="18" charset="0"/>
              </a:rPr>
              <a:t>Timelines</a:t>
            </a:r>
          </a:p>
        </p:txBody>
      </p:sp>
      <p:graphicFrame>
        <p:nvGraphicFramePr>
          <p:cNvPr id="4" name="Content Placeholder 3">
            <a:extLst>
              <a:ext uri="{FF2B5EF4-FFF2-40B4-BE49-F238E27FC236}">
                <a16:creationId xmlns:a16="http://schemas.microsoft.com/office/drawing/2014/main" id="{3874A09D-7C85-FCFA-D270-98BA6C251D12}"/>
              </a:ext>
            </a:extLst>
          </p:cNvPr>
          <p:cNvGraphicFramePr>
            <a:graphicFrameLocks noGrp="1"/>
          </p:cNvGraphicFramePr>
          <p:nvPr>
            <p:ph idx="1"/>
            <p:extLst>
              <p:ext uri="{D42A27DB-BD31-4B8C-83A1-F6EECF244321}">
                <p14:modId xmlns:p14="http://schemas.microsoft.com/office/powerpoint/2010/main" val="613597122"/>
              </p:ext>
            </p:extLst>
          </p:nvPr>
        </p:nvGraphicFramePr>
        <p:xfrm>
          <a:off x="644056" y="2048719"/>
          <a:ext cx="10927830" cy="4259484"/>
        </p:xfrm>
        <a:graphic>
          <a:graphicData uri="http://schemas.openxmlformats.org/drawingml/2006/table">
            <a:tbl>
              <a:tblPr firstRow="1" firstCol="1" bandRow="1">
                <a:tableStyleId>{5C22544A-7EE6-4342-B048-85BDC9FD1C3A}</a:tableStyleId>
              </a:tblPr>
              <a:tblGrid>
                <a:gridCol w="4116900">
                  <a:extLst>
                    <a:ext uri="{9D8B030D-6E8A-4147-A177-3AD203B41FA5}">
                      <a16:colId xmlns:a16="http://schemas.microsoft.com/office/drawing/2014/main" val="2793113306"/>
                    </a:ext>
                  </a:extLst>
                </a:gridCol>
                <a:gridCol w="4181630">
                  <a:extLst>
                    <a:ext uri="{9D8B030D-6E8A-4147-A177-3AD203B41FA5}">
                      <a16:colId xmlns:a16="http://schemas.microsoft.com/office/drawing/2014/main" val="1561423399"/>
                    </a:ext>
                  </a:extLst>
                </a:gridCol>
                <a:gridCol w="2629300">
                  <a:extLst>
                    <a:ext uri="{9D8B030D-6E8A-4147-A177-3AD203B41FA5}">
                      <a16:colId xmlns:a16="http://schemas.microsoft.com/office/drawing/2014/main" val="3472478046"/>
                    </a:ext>
                  </a:extLst>
                </a:gridCol>
              </a:tblGrid>
              <a:tr h="357452">
                <a:tc>
                  <a:txBody>
                    <a:bodyPr/>
                    <a:lstStyle/>
                    <a:p>
                      <a:pPr marL="0" marR="0" algn="just">
                        <a:lnSpc>
                          <a:spcPct val="115000"/>
                        </a:lnSpc>
                        <a:spcAft>
                          <a:spcPts val="1000"/>
                        </a:spcAft>
                      </a:pPr>
                      <a:r>
                        <a:rPr lang="en-US" sz="1500" dirty="0">
                          <a:effectLst/>
                        </a:rPr>
                        <a:t>Stage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Deliverables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Timeline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139530415"/>
                  </a:ext>
                </a:extLst>
              </a:tr>
              <a:tr h="992638">
                <a:tc>
                  <a:txBody>
                    <a:bodyPr/>
                    <a:lstStyle/>
                    <a:p>
                      <a:pPr marL="0" marR="0" algn="just">
                        <a:lnSpc>
                          <a:spcPct val="115000"/>
                        </a:lnSpc>
                        <a:spcAft>
                          <a:spcPts val="1000"/>
                        </a:spcAft>
                      </a:pPr>
                      <a:r>
                        <a:rPr lang="en-US" sz="1500">
                          <a:effectLst/>
                        </a:rPr>
                        <a:t>Stage 1: Data Collection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Comprehensive understanding of project goals, literature review table, and data collection sources.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1 weeks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4216282725"/>
                  </a:ext>
                </a:extLst>
              </a:tr>
              <a:tr h="675044">
                <a:tc>
                  <a:txBody>
                    <a:bodyPr/>
                    <a:lstStyle/>
                    <a:p>
                      <a:pPr marL="0" marR="0" algn="just">
                        <a:lnSpc>
                          <a:spcPct val="115000"/>
                        </a:lnSpc>
                        <a:spcAft>
                          <a:spcPts val="1000"/>
                        </a:spcAft>
                      </a:pPr>
                      <a:r>
                        <a:rPr lang="en-US" sz="1500">
                          <a:effectLst/>
                        </a:rPr>
                        <a:t>Stage 2: Data transformation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Template creation, creating  custom functions, invoking functions on data.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3 weeks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3567756566"/>
                  </a:ext>
                </a:extLst>
              </a:tr>
              <a:tr h="675044">
                <a:tc>
                  <a:txBody>
                    <a:bodyPr/>
                    <a:lstStyle/>
                    <a:p>
                      <a:pPr marL="0" marR="0" algn="just">
                        <a:lnSpc>
                          <a:spcPct val="115000"/>
                        </a:lnSpc>
                        <a:spcAft>
                          <a:spcPts val="1000"/>
                        </a:spcAft>
                      </a:pPr>
                      <a:r>
                        <a:rPr lang="en-US" sz="1500">
                          <a:effectLst/>
                        </a:rPr>
                        <a:t>Stage 3: Creating matrix using DAX</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Adding required columns, statistical operations on columns, creating measure table.</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3 weeks</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4099838764"/>
                  </a:ext>
                </a:extLst>
              </a:tr>
              <a:tr h="884262">
                <a:tc>
                  <a:txBody>
                    <a:bodyPr/>
                    <a:lstStyle/>
                    <a:p>
                      <a:pPr marL="0" marR="0" algn="just">
                        <a:lnSpc>
                          <a:spcPct val="115000"/>
                        </a:lnSpc>
                        <a:spcAft>
                          <a:spcPts val="1000"/>
                        </a:spcAft>
                      </a:pPr>
                      <a:r>
                        <a:rPr lang="en-US" sz="1500">
                          <a:effectLst/>
                        </a:rPr>
                        <a:t>Stage 4: Dashboarding</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Data visualization using Power BI.</a:t>
                      </a:r>
                    </a:p>
                    <a:p>
                      <a:pPr marL="0" marR="0" algn="just">
                        <a:lnSpc>
                          <a:spcPct val="115000"/>
                        </a:lnSpc>
                        <a:spcAft>
                          <a:spcPts val="1000"/>
                        </a:spcAft>
                      </a:pPr>
                      <a:r>
                        <a:rPr lang="en-US" sz="1500">
                          <a:effectLst/>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3 weeks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1896761469"/>
                  </a:ext>
                </a:extLst>
              </a:tr>
              <a:tr h="675044">
                <a:tc>
                  <a:txBody>
                    <a:bodyPr/>
                    <a:lstStyle/>
                    <a:p>
                      <a:pPr marL="0" marR="0" algn="just">
                        <a:lnSpc>
                          <a:spcPct val="115000"/>
                        </a:lnSpc>
                        <a:spcAft>
                          <a:spcPts val="1000"/>
                        </a:spcAft>
                      </a:pPr>
                      <a:r>
                        <a:rPr lang="en-US" sz="1500">
                          <a:effectLst/>
                        </a:rPr>
                        <a:t>Stage 5: Documentation</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a:effectLst/>
                        </a:rPr>
                        <a:t>Prepare project report, including abstract, methodology, results, and future work.</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tc>
                  <a:txBody>
                    <a:bodyPr/>
                    <a:lstStyle/>
                    <a:p>
                      <a:pPr marL="0" marR="0" algn="just">
                        <a:lnSpc>
                          <a:spcPct val="115000"/>
                        </a:lnSpc>
                        <a:spcAft>
                          <a:spcPts val="1000"/>
                        </a:spcAft>
                      </a:pPr>
                      <a:r>
                        <a:rPr lang="en-US" sz="1500" dirty="0">
                          <a:effectLst/>
                        </a:rPr>
                        <a:t>2 week</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2959" marR="92959" marT="0" marB="0"/>
                </a:tc>
                <a:extLst>
                  <a:ext uri="{0D108BD9-81ED-4DB2-BD59-A6C34878D82A}">
                    <a16:rowId xmlns:a16="http://schemas.microsoft.com/office/drawing/2014/main" val="2230601050"/>
                  </a:ext>
                </a:extLst>
              </a:tr>
            </a:tbl>
          </a:graphicData>
        </a:graphic>
      </p:graphicFrame>
    </p:spTree>
    <p:extLst>
      <p:ext uri="{BB962C8B-B14F-4D97-AF65-F5344CB8AC3E}">
        <p14:creationId xmlns:p14="http://schemas.microsoft.com/office/powerpoint/2010/main" val="9905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892335-1D6D-824B-7779-BC95365726B9}"/>
              </a:ext>
            </a:extLst>
          </p:cNvPr>
          <p:cNvSpPr>
            <a:spLocks noGrp="1"/>
          </p:cNvSpPr>
          <p:nvPr>
            <p:ph type="title"/>
          </p:nvPr>
        </p:nvSpPr>
        <p:spPr>
          <a:xfrm>
            <a:off x="1371597" y="348865"/>
            <a:ext cx="10044023" cy="877729"/>
          </a:xfrm>
        </p:spPr>
        <p:txBody>
          <a:bodyPr anchor="ctr">
            <a:normAutofit/>
          </a:bodyPr>
          <a:lstStyle/>
          <a:p>
            <a:r>
              <a:rPr lang="en-US" sz="4000" b="1" u="sng">
                <a:solidFill>
                  <a:srgbClr val="FFFFFF"/>
                </a:solidFill>
              </a:rPr>
              <a:t>Stage 1: Data Collection</a:t>
            </a:r>
          </a:p>
        </p:txBody>
      </p:sp>
      <p:graphicFrame>
        <p:nvGraphicFramePr>
          <p:cNvPr id="5" name="Content Placeholder 2">
            <a:extLst>
              <a:ext uri="{FF2B5EF4-FFF2-40B4-BE49-F238E27FC236}">
                <a16:creationId xmlns:a16="http://schemas.microsoft.com/office/drawing/2014/main" id="{75EC91E8-12BA-D1DF-71D8-8EA244A8EDB3}"/>
              </a:ext>
            </a:extLst>
          </p:cNvPr>
          <p:cNvGraphicFramePr>
            <a:graphicFrameLocks noGrp="1"/>
          </p:cNvGraphicFramePr>
          <p:nvPr>
            <p:ph idx="1"/>
            <p:extLst>
              <p:ext uri="{D42A27DB-BD31-4B8C-83A1-F6EECF244321}">
                <p14:modId xmlns:p14="http://schemas.microsoft.com/office/powerpoint/2010/main" val="3513046121"/>
              </p:ext>
            </p:extLst>
          </p:nvPr>
        </p:nvGraphicFramePr>
        <p:xfrm>
          <a:off x="644056" y="1808480"/>
          <a:ext cx="10927829" cy="45008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7013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FDEA2-AE91-94A2-CCAB-A186CBB81B4B}"/>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Stage2: Data Transformation (Power Query)</a:t>
            </a:r>
          </a:p>
        </p:txBody>
      </p:sp>
      <p:sp>
        <p:nvSpPr>
          <p:cNvPr id="3" name="Content Placeholder 2">
            <a:extLst>
              <a:ext uri="{FF2B5EF4-FFF2-40B4-BE49-F238E27FC236}">
                <a16:creationId xmlns:a16="http://schemas.microsoft.com/office/drawing/2014/main" id="{9AC0F013-5D5D-A8BF-E6D4-8FA4C76F8973}"/>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Key Steps:</a:t>
            </a:r>
            <a:r>
              <a:rPr lang="en-US" sz="19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Import (Excel)</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Transformation (Consolidation, Restructuring)</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Power Query Editor (Cleaning, Shaping)</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Template Creation (Reusable Transformations)</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Unpivoting Date Columns</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Automating Summary Column Removal</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Creating Parameters &amp; Functions</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Enabling/Disabling Data Load</a:t>
            </a:r>
          </a:p>
          <a:p>
            <a:pPr marL="742950" lvl="1"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Load data into Power BI</a:t>
            </a:r>
          </a:p>
          <a:p>
            <a:pPr>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Benefits:</a:t>
            </a:r>
            <a:r>
              <a:rPr lang="en-US" sz="1900" dirty="0">
                <a:latin typeface="Times New Roman" panose="02020603050405020304" pitchFamily="18" charset="0"/>
                <a:cs typeface="Times New Roman" panose="02020603050405020304" pitchFamily="18" charset="0"/>
              </a:rPr>
              <a:t> Automated, efficient, and repeatable data preparation.</a:t>
            </a:r>
          </a:p>
          <a:p>
            <a:pPr marL="0" indent="0">
              <a:buNone/>
            </a:pPr>
            <a:endParaRPr lang="en-US" sz="1900" dirty="0"/>
          </a:p>
        </p:txBody>
      </p:sp>
    </p:spTree>
    <p:extLst>
      <p:ext uri="{BB962C8B-B14F-4D97-AF65-F5344CB8AC3E}">
        <p14:creationId xmlns:p14="http://schemas.microsoft.com/office/powerpoint/2010/main" val="327433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103E5-CD06-B826-ED4E-7AD01919A3DF}"/>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Stage 3: DAX Matrix Creation</a:t>
            </a:r>
          </a:p>
        </p:txBody>
      </p:sp>
      <p:sp>
        <p:nvSpPr>
          <p:cNvPr id="24" name="Rectangle 1">
            <a:extLst>
              <a:ext uri="{FF2B5EF4-FFF2-40B4-BE49-F238E27FC236}">
                <a16:creationId xmlns:a16="http://schemas.microsoft.com/office/drawing/2014/main" id="{36757B21-D063-7708-9FF0-2AA2DA88EF9F}"/>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eaLnBrk="0" fontAlgn="base" hangingPunct="0">
              <a:spcBef>
                <a:spcPct val="0"/>
              </a:spcBef>
              <a:spcAft>
                <a:spcPts val="600"/>
              </a:spcAft>
              <a:buFontTx/>
              <a:buChar char="•"/>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Metrics: </a:t>
            </a:r>
            <a:r>
              <a:rPr lang="en-US" sz="2000" dirty="0">
                <a:effectLst/>
                <a:latin typeface="Times New Roman" panose="02020603050405020304" pitchFamily="18" charset="0"/>
                <a:ea typeface="Aptos" panose="020B0004020202020204" pitchFamily="34" charset="0"/>
                <a:cs typeface="Cordia New" panose="020B0304020202020204" pitchFamily="34" charset="-34"/>
              </a:rPr>
              <a:t>Metrics is nothing but a quantitative assessment which helps to make decisions</a:t>
            </a:r>
            <a:r>
              <a:rPr lang="en-US" sz="1800" dirty="0">
                <a:effectLst/>
                <a:latin typeface="Times New Roman" panose="02020603050405020304" pitchFamily="18" charset="0"/>
                <a:ea typeface="Aptos" panose="020B0004020202020204" pitchFamily="34" charset="0"/>
                <a:cs typeface="Cordia New" panose="020B0304020202020204" pitchFamily="34" charset="-34"/>
              </a:rPr>
              <a:t>.</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Measure Table: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Creating a dedicated table for DAX measures for better organization.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Key DAX Measures: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Total Working Days (excluding holidays and weekends)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WFH Count (including partial WFH)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Present Days (including WFH)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Present Percentage </a:t>
            </a:r>
          </a:p>
          <a:p>
            <a:pPr marL="457200" lvl="1" indent="0" eaLnBrk="0" fontAlgn="base" hangingPunct="0">
              <a:spcBef>
                <a:spcPct val="0"/>
              </a:spcBef>
              <a:spcAft>
                <a:spcPts val="600"/>
              </a:spcAft>
              <a:buFontTx/>
              <a:buChar char="•"/>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Month Column (for analysis by month)</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9700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C67E2-89A3-EA8E-F075-367856361400}"/>
              </a:ext>
            </a:extLst>
          </p:cNvPr>
          <p:cNvSpPr>
            <a:spLocks noGrp="1"/>
          </p:cNvSpPr>
          <p:nvPr>
            <p:ph type="title"/>
          </p:nvPr>
        </p:nvSpPr>
        <p:spPr>
          <a:xfrm>
            <a:off x="808686" y="524735"/>
            <a:ext cx="6623959" cy="1356425"/>
          </a:xfrm>
        </p:spPr>
        <p:txBody>
          <a:bodyPr vert="horz" lIns="91440" tIns="45720" rIns="91440" bIns="45720" rtlCol="0" anchor="b">
            <a:normAutofit/>
          </a:bodyPr>
          <a:lstStyle/>
          <a:p>
            <a:r>
              <a:rPr lang="en-US" sz="4000" b="1" kern="1200" dirty="0">
                <a:effectLst/>
                <a:latin typeface="Times New Roman" panose="02020603050405020304" pitchFamily="18" charset="0"/>
                <a:cs typeface="Times New Roman" panose="02020603050405020304" pitchFamily="18" charset="0"/>
              </a:rPr>
              <a:t>Calculating Total Working Days with DAX</a:t>
            </a:r>
            <a:endParaRPr lang="en-US" sz="4000" kern="12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5645C2ED-000E-E699-0566-807C0427D1C2}"/>
              </a:ext>
            </a:extLst>
          </p:cNvPr>
          <p:cNvSpPr>
            <a:spLocks noGrp="1"/>
          </p:cNvSpPr>
          <p:nvPr>
            <p:ph idx="1"/>
          </p:nvPr>
        </p:nvSpPr>
        <p:spPr>
          <a:xfrm>
            <a:off x="1144923" y="2405894"/>
            <a:ext cx="5315189" cy="3535083"/>
          </a:xfrm>
        </p:spPr>
        <p:txBody>
          <a:bodyPr anchor="t">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following DAX measure calculates the total working days, excluding holidays (HO) and weekends off (WO):</a:t>
            </a:r>
            <a:endParaRPr lang="en-US" sz="2000" dirty="0"/>
          </a:p>
        </p:txBody>
      </p:sp>
      <p:sp>
        <p:nvSpPr>
          <p:cNvPr id="24"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95D33313-E067-D044-02E0-41AB90E37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54" y="3540155"/>
            <a:ext cx="4937657" cy="1876798"/>
          </a:xfrm>
          <a:prstGeom prst="rect">
            <a:avLst/>
          </a:prstGeom>
        </p:spPr>
      </p:pic>
    </p:spTree>
    <p:extLst>
      <p:ext uri="{BB962C8B-B14F-4D97-AF65-F5344CB8AC3E}">
        <p14:creationId xmlns:p14="http://schemas.microsoft.com/office/powerpoint/2010/main" val="2429465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0AAEAE-ED97-883C-4DB8-633AE66498C9}"/>
              </a:ext>
            </a:extLst>
          </p:cNvPr>
          <p:cNvSpPr>
            <a:spLocks noGrp="1"/>
          </p:cNvSpPr>
          <p:nvPr>
            <p:ph type="title"/>
          </p:nvPr>
        </p:nvSpPr>
        <p:spPr>
          <a:xfrm>
            <a:off x="853441" y="502020"/>
            <a:ext cx="5606672" cy="986851"/>
          </a:xfrm>
        </p:spPr>
        <p:txBody>
          <a:bodyPr anchor="b">
            <a:normAutofit/>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Calculating WFH Count</a:t>
            </a:r>
            <a:endParaRPr lang="en-US" sz="4000" dirty="0"/>
          </a:p>
        </p:txBody>
      </p:sp>
      <p:sp>
        <p:nvSpPr>
          <p:cNvPr id="3" name="Content Placeholder 2">
            <a:extLst>
              <a:ext uri="{FF2B5EF4-FFF2-40B4-BE49-F238E27FC236}">
                <a16:creationId xmlns:a16="http://schemas.microsoft.com/office/drawing/2014/main" id="{9B2CFDD9-848B-77FB-C171-2845154E7AF9}"/>
              </a:ext>
            </a:extLst>
          </p:cNvPr>
          <p:cNvSpPr>
            <a:spLocks noGrp="1"/>
          </p:cNvSpPr>
          <p:nvPr>
            <p:ph idx="1"/>
          </p:nvPr>
        </p:nvSpPr>
        <p:spPr>
          <a:xfrm>
            <a:off x="1144923" y="1767840"/>
            <a:ext cx="5315189" cy="4246880"/>
          </a:xfrm>
        </p:spPr>
        <p:txBody>
          <a:bodyPr anchor="t">
            <a:normAutofit/>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need to assign numerical values to WFH and HWFH entries to incorporate them into our present-day calculation. We'll create a calculated column named "WFH Count" in the finalData table. The following DAX expression creates the "WFH Count" column:</a:t>
            </a:r>
          </a:p>
          <a:p>
            <a:endParaRPr lang="en-US" sz="2000" dirty="0"/>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41F720E6-D8F0-62A2-D3B9-053A10FB4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392" y="4053840"/>
            <a:ext cx="4341608" cy="1706880"/>
          </a:xfrm>
          <a:prstGeom prst="rect">
            <a:avLst/>
          </a:prstGeom>
        </p:spPr>
      </p:pic>
    </p:spTree>
    <p:extLst>
      <p:ext uri="{BB962C8B-B14F-4D97-AF65-F5344CB8AC3E}">
        <p14:creationId xmlns:p14="http://schemas.microsoft.com/office/powerpoint/2010/main" val="219198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itle 2">
            <a:extLst>
              <a:ext uri="{FF2B5EF4-FFF2-40B4-BE49-F238E27FC236}">
                <a16:creationId xmlns:a16="http://schemas.microsoft.com/office/drawing/2014/main" id="{80BCEF45-EAD7-C044-1051-CEB61AA63E54}"/>
              </a:ext>
            </a:extLst>
          </p:cNvPr>
          <p:cNvSpPr>
            <a:spLocks noGrp="1"/>
          </p:cNvSpPr>
          <p:nvPr>
            <p:ph type="title"/>
          </p:nvPr>
        </p:nvSpPr>
        <p:spPr>
          <a:xfrm>
            <a:off x="2877424" y="1778000"/>
            <a:ext cx="8491163" cy="1885576"/>
          </a:xfrm>
        </p:spPr>
        <p:txBody>
          <a:bodyPr vert="horz" lIns="91440" tIns="45720" rIns="91440" bIns="45720" rtlCol="0" anchor="b">
            <a:normAutofit/>
          </a:bodyPr>
          <a:lstStyle/>
          <a:p>
            <a:r>
              <a:rPr lang="en-US" sz="4800" b="1" kern="1200" dirty="0">
                <a:solidFill>
                  <a:srgbClr val="FFFFFF"/>
                </a:solidFill>
                <a:latin typeface="+mj-lt"/>
                <a:ea typeface="+mj-ea"/>
                <a:cs typeface="+mj-cs"/>
              </a:rPr>
              <a:t>Unlocking HR Insights</a:t>
            </a:r>
            <a:br>
              <a:rPr lang="en-US" sz="4800" b="1" kern="1200" dirty="0">
                <a:solidFill>
                  <a:srgbClr val="FFFFFF"/>
                </a:solidFill>
                <a:latin typeface="+mj-lt"/>
                <a:ea typeface="+mj-ea"/>
                <a:cs typeface="+mj-cs"/>
              </a:rPr>
            </a:br>
            <a:endParaRPr lang="en-US" sz="4800" kern="1200" dirty="0">
              <a:solidFill>
                <a:srgbClr val="FFFFFF"/>
              </a:solidFill>
              <a:latin typeface="+mj-lt"/>
              <a:ea typeface="+mj-ea"/>
              <a:cs typeface="+mj-cs"/>
            </a:endParaRPr>
          </a:p>
        </p:txBody>
      </p:sp>
      <p:sp>
        <p:nvSpPr>
          <p:cNvPr id="2" name="Rectangle 1"/>
          <p:cNvSpPr/>
          <p:nvPr/>
        </p:nvSpPr>
        <p:spPr>
          <a:xfrm>
            <a:off x="1546372" y="1696065"/>
            <a:ext cx="9099255" cy="2537251"/>
          </a:xfrm>
          <a:prstGeom prst="rect">
            <a:avLst/>
          </a:prstGeom>
        </p:spPr>
        <p:txBody>
          <a:bodyPr vert="horz" lIns="91440" tIns="45720" rIns="91440" bIns="0" rtlCol="0" anchor="ctr">
            <a:normAutofit/>
          </a:bodyPr>
          <a:lstStyle/>
          <a:p>
            <a:pPr algn="ctr"/>
            <a:endParaRPr 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9" name="Rectangle 18">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74879068-65D2-1B01-76EF-B5284C58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45" y="4086617"/>
            <a:ext cx="4565251" cy="1550254"/>
          </a:xfrm>
          <a:prstGeom prst="rect">
            <a:avLst/>
          </a:prstGeom>
        </p:spPr>
      </p:pic>
      <p:pic>
        <p:nvPicPr>
          <p:cNvPr id="9" name="Picture 8">
            <a:extLst>
              <a:ext uri="{FF2B5EF4-FFF2-40B4-BE49-F238E27FC236}">
                <a16:creationId xmlns:a16="http://schemas.microsoft.com/office/drawing/2014/main" id="{FE9A3AFD-3822-A36B-C137-C3CD9C131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4901" y="4086617"/>
            <a:ext cx="4600354" cy="1457855"/>
          </a:xfrm>
          <a:prstGeom prst="rect">
            <a:avLst/>
          </a:prstGeom>
        </p:spPr>
      </p:pic>
      <p:sp>
        <p:nvSpPr>
          <p:cNvPr id="6" name="TextBox 5">
            <a:extLst>
              <a:ext uri="{FF2B5EF4-FFF2-40B4-BE49-F238E27FC236}">
                <a16:creationId xmlns:a16="http://schemas.microsoft.com/office/drawing/2014/main" id="{3C2D44B3-D961-B0D0-1099-40B37DD2F8E5}"/>
              </a:ext>
            </a:extLst>
          </p:cNvPr>
          <p:cNvSpPr txBox="1"/>
          <p:nvPr/>
        </p:nvSpPr>
        <p:spPr>
          <a:xfrm>
            <a:off x="435567" y="2369867"/>
            <a:ext cx="5304833"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Create a DAX measure to calculate the total present day, including WFH and HWFH: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TextBox 7">
            <a:extLst>
              <a:ext uri="{FF2B5EF4-FFF2-40B4-BE49-F238E27FC236}">
                <a16:creationId xmlns:a16="http://schemas.microsoft.com/office/drawing/2014/main" id="{E87BF3E5-A60B-348F-89A7-417808F3DD26}"/>
              </a:ext>
            </a:extLst>
          </p:cNvPr>
          <p:cNvSpPr txBox="1"/>
          <p:nvPr/>
        </p:nvSpPr>
        <p:spPr>
          <a:xfrm>
            <a:off x="6914901" y="2369867"/>
            <a:ext cx="4769099" cy="984885"/>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Now, create a DAX measure to sum up the values in the "WFH Count"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2" name="Graphic 11" descr="Arrow: Rotate left with solid fill">
            <a:extLst>
              <a:ext uri="{FF2B5EF4-FFF2-40B4-BE49-F238E27FC236}">
                <a16:creationId xmlns:a16="http://schemas.microsoft.com/office/drawing/2014/main" id="{819AB040-83AE-FAD2-9BC4-F23C9AC76D1C}"/>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335629" y="3146797"/>
            <a:ext cx="904897" cy="904897"/>
          </a:xfrm>
          <a:prstGeom prst="rect">
            <a:avLst/>
          </a:prstGeom>
        </p:spPr>
      </p:pic>
      <p:pic>
        <p:nvPicPr>
          <p:cNvPr id="13" name="Graphic 12" descr="Arrow: Rotate left with solid fill">
            <a:extLst>
              <a:ext uri="{FF2B5EF4-FFF2-40B4-BE49-F238E27FC236}">
                <a16:creationId xmlns:a16="http://schemas.microsoft.com/office/drawing/2014/main" id="{B8D17C58-B0C7-F704-39D1-7544FD227CA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499027" y="3112355"/>
            <a:ext cx="904897" cy="904897"/>
          </a:xfrm>
          <a:prstGeom prst="rect">
            <a:avLst/>
          </a:prstGeom>
        </p:spPr>
      </p:pic>
    </p:spTree>
    <p:extLst>
      <p:ext uri="{BB962C8B-B14F-4D97-AF65-F5344CB8AC3E}">
        <p14:creationId xmlns:p14="http://schemas.microsoft.com/office/powerpoint/2010/main" val="497418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9311397-E699-609E-3EE1-4CC6EE4002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7E931ED1-14C7-7240-0CD6-12B08CC4DE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4" name="Rectangle 3">
              <a:extLst>
                <a:ext uri="{FF2B5EF4-FFF2-40B4-BE49-F238E27FC236}">
                  <a16:creationId xmlns:a16="http://schemas.microsoft.com/office/drawing/2014/main" id="{23B986BC-7DD3-DDA8-CE83-C5C4DD8CE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C520151-723F-6821-07BF-DE40BF920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6B17EC3-C2DF-2940-6AC1-3FFAEEEEDA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4F65BCC4-F413-2C38-9E78-7492ABAA85D7}"/>
              </a:ext>
            </a:extLst>
          </p:cNvPr>
          <p:cNvSpPr txBox="1"/>
          <p:nvPr/>
        </p:nvSpPr>
        <p:spPr>
          <a:xfrm>
            <a:off x="464802" y="1828562"/>
            <a:ext cx="5304833"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facilitate future analysis and reporting, it’s beneficial to have  a dedicated column for month in final data. This following DAX will create month column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0" name="TextBox 9">
            <a:extLst>
              <a:ext uri="{FF2B5EF4-FFF2-40B4-BE49-F238E27FC236}">
                <a16:creationId xmlns:a16="http://schemas.microsoft.com/office/drawing/2014/main" id="{2537CCB4-5E6A-3700-790C-0317227AAFF3}"/>
              </a:ext>
            </a:extLst>
          </p:cNvPr>
          <p:cNvSpPr txBox="1"/>
          <p:nvPr/>
        </p:nvSpPr>
        <p:spPr>
          <a:xfrm>
            <a:off x="6428622" y="2037880"/>
            <a:ext cx="4769099"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Finally, create a DAX measure to calculate the present percentage</a:t>
            </a:r>
            <a:endParaRPr lang="en-US" dirty="0"/>
          </a:p>
        </p:txBody>
      </p:sp>
      <p:pic>
        <p:nvPicPr>
          <p:cNvPr id="11" name="Graphic 10" descr="Arrow: Rotate left with solid fill">
            <a:extLst>
              <a:ext uri="{FF2B5EF4-FFF2-40B4-BE49-F238E27FC236}">
                <a16:creationId xmlns:a16="http://schemas.microsoft.com/office/drawing/2014/main" id="{D71A0DA1-995F-3413-3F6B-52CBBA2B235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335629" y="3146797"/>
            <a:ext cx="904897" cy="904897"/>
          </a:xfrm>
          <a:prstGeom prst="rect">
            <a:avLst/>
          </a:prstGeom>
        </p:spPr>
      </p:pic>
      <p:pic>
        <p:nvPicPr>
          <p:cNvPr id="12" name="Graphic 11" descr="Arrow: Rotate left with solid fill">
            <a:extLst>
              <a:ext uri="{FF2B5EF4-FFF2-40B4-BE49-F238E27FC236}">
                <a16:creationId xmlns:a16="http://schemas.microsoft.com/office/drawing/2014/main" id="{6879FABC-C306-44DA-E490-1816D34D660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8360724" y="2771383"/>
            <a:ext cx="904897" cy="904897"/>
          </a:xfrm>
          <a:prstGeom prst="rect">
            <a:avLst/>
          </a:prstGeom>
        </p:spPr>
      </p:pic>
      <p:pic>
        <p:nvPicPr>
          <p:cNvPr id="15" name="Picture 14">
            <a:extLst>
              <a:ext uri="{FF2B5EF4-FFF2-40B4-BE49-F238E27FC236}">
                <a16:creationId xmlns:a16="http://schemas.microsoft.com/office/drawing/2014/main" id="{462B36BC-FCC5-20AA-1664-06283AC8094B}"/>
              </a:ext>
            </a:extLst>
          </p:cNvPr>
          <p:cNvPicPr>
            <a:picLocks noChangeAspect="1"/>
          </p:cNvPicPr>
          <p:nvPr/>
        </p:nvPicPr>
        <p:blipFill>
          <a:blip r:embed="rId4"/>
          <a:stretch>
            <a:fillRect/>
          </a:stretch>
        </p:blipFill>
        <p:spPr>
          <a:xfrm>
            <a:off x="1013267" y="4114354"/>
            <a:ext cx="4263833" cy="1327074"/>
          </a:xfrm>
          <a:prstGeom prst="rect">
            <a:avLst/>
          </a:prstGeom>
        </p:spPr>
      </p:pic>
      <p:pic>
        <p:nvPicPr>
          <p:cNvPr id="16" name="Picture 15">
            <a:extLst>
              <a:ext uri="{FF2B5EF4-FFF2-40B4-BE49-F238E27FC236}">
                <a16:creationId xmlns:a16="http://schemas.microsoft.com/office/drawing/2014/main" id="{3F1EEB3F-29B9-DA45-04E1-E04B00ECDB38}"/>
              </a:ext>
            </a:extLst>
          </p:cNvPr>
          <p:cNvPicPr>
            <a:picLocks noChangeAspect="1"/>
          </p:cNvPicPr>
          <p:nvPr/>
        </p:nvPicPr>
        <p:blipFill>
          <a:blip r:embed="rId5"/>
          <a:stretch>
            <a:fillRect/>
          </a:stretch>
        </p:blipFill>
        <p:spPr>
          <a:xfrm>
            <a:off x="6428622" y="3965763"/>
            <a:ext cx="4868269" cy="1576449"/>
          </a:xfrm>
          <a:prstGeom prst="rect">
            <a:avLst/>
          </a:prstGeom>
        </p:spPr>
      </p:pic>
    </p:spTree>
    <p:extLst>
      <p:ext uri="{BB962C8B-B14F-4D97-AF65-F5344CB8AC3E}">
        <p14:creationId xmlns:p14="http://schemas.microsoft.com/office/powerpoint/2010/main" val="449941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9DFC5F-94C2-DFE7-4EF9-3C348E7DB275}"/>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Stage 4: Dashboarding</a:t>
            </a:r>
          </a:p>
        </p:txBody>
      </p:sp>
      <p:sp>
        <p:nvSpPr>
          <p:cNvPr id="3" name="Content Placeholder 2">
            <a:extLst>
              <a:ext uri="{FF2B5EF4-FFF2-40B4-BE49-F238E27FC236}">
                <a16:creationId xmlns:a16="http://schemas.microsoft.com/office/drawing/2014/main" id="{EB0E8EA1-4F1F-C51C-2A9D-1B225C8281D3}"/>
              </a:ext>
            </a:extLst>
          </p:cNvPr>
          <p:cNvSpPr>
            <a:spLocks noGrp="1"/>
          </p:cNvSpPr>
          <p:nvPr>
            <p:ph idx="1"/>
          </p:nvPr>
        </p:nvSpPr>
        <p:spPr>
          <a:xfrm>
            <a:off x="1371599" y="2318197"/>
            <a:ext cx="9724031" cy="3109209"/>
          </a:xfrm>
        </p:spPr>
        <p:txBody>
          <a:bodyPr anchor="ctr">
            <a:normAutofit/>
          </a:bodyPr>
          <a:lstStyle/>
          <a:p>
            <a:pPr algn="just"/>
            <a:r>
              <a:rPr lang="en-US" sz="2000" dirty="0"/>
              <a:t>Creating Key Performance Indicator (KPI) Cards</a:t>
            </a:r>
          </a:p>
          <a:p>
            <a:pPr algn="just"/>
            <a:r>
              <a:rPr lang="en-US" sz="2000" dirty="0"/>
              <a:t>Developing Interactive Slicers</a:t>
            </a:r>
          </a:p>
          <a:p>
            <a:pPr algn="just"/>
            <a:r>
              <a:rPr lang="en-US" sz="2000" dirty="0">
                <a:latin typeface="Times New Roman" panose="02020603050405020304" pitchFamily="18" charset="0"/>
                <a:cs typeface="Times New Roman" panose="02020603050405020304" pitchFamily="18" charset="0"/>
              </a:rPr>
              <a:t>Building Employee Data Tables</a:t>
            </a:r>
          </a:p>
          <a:p>
            <a:pPr algn="just"/>
            <a:r>
              <a:rPr lang="en-US" sz="2000" dirty="0"/>
              <a:t>Visualizing Attendance Trends Over Time</a:t>
            </a:r>
          </a:p>
          <a:p>
            <a:pPr algn="just"/>
            <a:r>
              <a:rPr lang="en-US" sz="2000" dirty="0"/>
              <a:t>Analyzing Attendance by Day of Week</a:t>
            </a:r>
          </a:p>
          <a:p>
            <a:pPr algn="just"/>
            <a:r>
              <a:rPr lang="en-US" sz="2000" dirty="0"/>
              <a:t>Curating the HR-Focused Dashboard</a:t>
            </a:r>
          </a:p>
          <a:p>
            <a:endParaRPr lang="en-US" sz="2000" dirty="0"/>
          </a:p>
        </p:txBody>
      </p:sp>
    </p:spTree>
    <p:extLst>
      <p:ext uri="{BB962C8B-B14F-4D97-AF65-F5344CB8AC3E}">
        <p14:creationId xmlns:p14="http://schemas.microsoft.com/office/powerpoint/2010/main" val="236660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A1D7E-2F90-808F-241C-DC5BB3D03AA3}"/>
              </a:ext>
            </a:extLst>
          </p:cNvPr>
          <p:cNvSpPr>
            <a:spLocks noGrp="1"/>
          </p:cNvSpPr>
          <p:nvPr>
            <p:ph type="title"/>
          </p:nvPr>
        </p:nvSpPr>
        <p:spPr>
          <a:xfrm>
            <a:off x="838200" y="365125"/>
            <a:ext cx="4323735" cy="1325563"/>
          </a:xfrm>
        </p:spPr>
        <p:txBody>
          <a:bodyPr/>
          <a:lstStyle/>
          <a:p>
            <a:endParaRPr lang="en-US" dirty="0"/>
          </a:p>
        </p:txBody>
      </p:sp>
      <p:sp useBgFill="1">
        <p:nvSpPr>
          <p:cNvPr id="4" name="Rectangle 3">
            <a:extLst>
              <a:ext uri="{FF2B5EF4-FFF2-40B4-BE49-F238E27FC236}">
                <a16:creationId xmlns:a16="http://schemas.microsoft.com/office/drawing/2014/main" id="{519425A7-0B6C-18DD-533E-2A1F3CF17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88D6266-A708-206E-1D01-A39B92CD6D5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A9414540-4D70-1120-D4A8-518F90901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2E2304-6D91-7FCD-136E-9CCF3A981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4E2A88E-BF95-DA73-A13A-767E974E34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2D43D81-8145-5E06-3093-F424D4EA5330}"/>
              </a:ext>
            </a:extLst>
          </p:cNvPr>
          <p:cNvSpPr txBox="1"/>
          <p:nvPr/>
        </p:nvSpPr>
        <p:spPr>
          <a:xfrm>
            <a:off x="518484" y="1940586"/>
            <a:ext cx="5304833" cy="2215991"/>
          </a:xfrm>
          <a:prstGeom prst="rect">
            <a:avLst/>
          </a:prstGeom>
          <a:noFill/>
        </p:spPr>
        <p:txBody>
          <a:bodyPr wrap="square" rtlCol="0">
            <a:spAutoFit/>
          </a:bodyPr>
          <a:lstStyle/>
          <a:p>
            <a:pP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KPI Presence Percentage</a:t>
            </a: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Selec</a:t>
            </a:r>
            <a:r>
              <a:rPr lang="en-US" sz="2000" dirty="0">
                <a:latin typeface="Times New Roman" panose="02020603050405020304" pitchFamily="18" charset="0"/>
                <a:ea typeface="Calibri" panose="020F0502020204030204" pitchFamily="34" charset="0"/>
                <a:cs typeface="Times New Roman" panose="02020603050405020304" pitchFamily="18" charset="0"/>
              </a:rPr>
              <a:t>t “card”  visual form visualization pane.</a:t>
            </a: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Drag and drop the presence percentage into the card.</a:t>
            </a: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F8D795C-826C-562A-1E5F-C068F7F0CC9F}"/>
              </a:ext>
            </a:extLst>
          </p:cNvPr>
          <p:cNvSpPr txBox="1"/>
          <p:nvPr/>
        </p:nvSpPr>
        <p:spPr>
          <a:xfrm>
            <a:off x="6904417" y="1852764"/>
            <a:ext cx="4769099" cy="313932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KPI: Sick Leave Percentage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DAX formula for sick leave percentage is SL%= DIVIDE([SL Count],[total working days],0)</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the same card visualization as presence percentage.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3" name="Graphic 12" descr="Arrow: Rotate left with solid fill">
            <a:extLst>
              <a:ext uri="{FF2B5EF4-FFF2-40B4-BE49-F238E27FC236}">
                <a16:creationId xmlns:a16="http://schemas.microsoft.com/office/drawing/2014/main" id="{FA21316C-A5AC-F792-5129-E874C295E67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327802" y="3896348"/>
            <a:ext cx="904897" cy="904897"/>
          </a:xfrm>
          <a:prstGeom prst="rect">
            <a:avLst/>
          </a:prstGeom>
        </p:spPr>
      </p:pic>
      <p:pic>
        <p:nvPicPr>
          <p:cNvPr id="16" name="Picture 15" descr="A number with black text&#10;&#10;AI-generated content may be incorrect.">
            <a:extLst>
              <a:ext uri="{FF2B5EF4-FFF2-40B4-BE49-F238E27FC236}">
                <a16:creationId xmlns:a16="http://schemas.microsoft.com/office/drawing/2014/main" id="{41862A27-CABC-9F8F-6E33-F4F2FECA11CD}"/>
              </a:ext>
            </a:extLst>
          </p:cNvPr>
          <p:cNvPicPr>
            <a:picLocks noChangeAspect="1"/>
          </p:cNvPicPr>
          <p:nvPr/>
        </p:nvPicPr>
        <p:blipFill>
          <a:blip r:embed="rId4"/>
          <a:stretch>
            <a:fillRect/>
          </a:stretch>
        </p:blipFill>
        <p:spPr>
          <a:xfrm>
            <a:off x="1511185" y="4719045"/>
            <a:ext cx="2230511" cy="1239053"/>
          </a:xfrm>
          <a:prstGeom prst="rect">
            <a:avLst/>
          </a:prstGeom>
        </p:spPr>
      </p:pic>
      <p:pic>
        <p:nvPicPr>
          <p:cNvPr id="18" name="Content Placeholder 17" descr="A black text on a white background&#10;&#10;AI-generated content may be incorrect.">
            <a:extLst>
              <a:ext uri="{FF2B5EF4-FFF2-40B4-BE49-F238E27FC236}">
                <a16:creationId xmlns:a16="http://schemas.microsoft.com/office/drawing/2014/main" id="{AC917B79-0211-E12E-6B7F-7AB3A146440F}"/>
              </a:ext>
            </a:extLst>
          </p:cNvPr>
          <p:cNvPicPr>
            <a:picLocks noGrp="1" noChangeAspect="1"/>
          </p:cNvPicPr>
          <p:nvPr>
            <p:ph idx="1"/>
          </p:nvPr>
        </p:nvPicPr>
        <p:blipFill>
          <a:blip r:embed="rId5"/>
          <a:stretch>
            <a:fillRect/>
          </a:stretch>
        </p:blipFill>
        <p:spPr>
          <a:xfrm>
            <a:off x="8133542" y="4886122"/>
            <a:ext cx="1708846" cy="904897"/>
          </a:xfrm>
          <a:prstGeom prst="rect">
            <a:avLst/>
          </a:prstGeom>
        </p:spPr>
      </p:pic>
    </p:spTree>
    <p:extLst>
      <p:ext uri="{BB962C8B-B14F-4D97-AF65-F5344CB8AC3E}">
        <p14:creationId xmlns:p14="http://schemas.microsoft.com/office/powerpoint/2010/main" val="2289768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90F6-08D2-5DE8-2EC6-9D365EC928CD}"/>
              </a:ext>
            </a:extLst>
          </p:cNvPr>
          <p:cNvSpPr>
            <a:spLocks noGrp="1"/>
          </p:cNvSpPr>
          <p:nvPr>
            <p:ph type="title"/>
          </p:nvPr>
        </p:nvSpPr>
        <p:spPr/>
        <p:txBody>
          <a:bodyPr/>
          <a:lstStyle/>
          <a:p>
            <a:endParaRPr lang="en-US" dirty="0"/>
          </a:p>
        </p:txBody>
      </p:sp>
      <p:sp useBgFill="1">
        <p:nvSpPr>
          <p:cNvPr id="4" name="Rectangle 3">
            <a:extLst>
              <a:ext uri="{FF2B5EF4-FFF2-40B4-BE49-F238E27FC236}">
                <a16:creationId xmlns:a16="http://schemas.microsoft.com/office/drawing/2014/main" id="{81CBEF3E-B170-D078-10F4-BBD42370F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B807A12B-0AFF-C032-3D32-8576E28FDF0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63273232-82DA-DD81-9F22-FB5B31EDCD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FD6A5C-C413-BF76-E646-1AC59F285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5DD054FD-9F04-2F2D-20A9-B8B24042F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C2469DA1-695E-7239-D7FB-F2E1421177FE}"/>
              </a:ext>
            </a:extLst>
          </p:cNvPr>
          <p:cNvSpPr txBox="1"/>
          <p:nvPr/>
        </p:nvSpPr>
        <p:spPr>
          <a:xfrm>
            <a:off x="518484" y="1893616"/>
            <a:ext cx="5304833" cy="2631490"/>
          </a:xfrm>
          <a:prstGeom prst="rect">
            <a:avLst/>
          </a:prstGeom>
          <a:noFill/>
        </p:spPr>
        <p:txBody>
          <a:bodyPr wrap="square" rtlCol="0">
            <a:spAutoFit/>
          </a:bodyPr>
          <a:lstStyle/>
          <a:p>
            <a:pPr>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KPI: Work from Home percentage</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WFH % = DIVIDE([WFH Count],[present days],0)</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Selec</a:t>
            </a:r>
            <a:r>
              <a:rPr lang="en-US" sz="2000" dirty="0">
                <a:latin typeface="Times New Roman" panose="02020603050405020304" pitchFamily="18" charset="0"/>
                <a:ea typeface="Calibri" panose="020F0502020204030204" pitchFamily="34" charset="0"/>
                <a:cs typeface="Times New Roman" panose="02020603050405020304" pitchFamily="18" charset="0"/>
              </a:rPr>
              <a:t>t “card”  visual form visualization pane.</a:t>
            </a: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Drag and drop the WFH percentage into the card.</a:t>
            </a:r>
          </a:p>
          <a:p>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F76A79C-31EC-8C44-083A-82228193C3D8}"/>
              </a:ext>
            </a:extLst>
          </p:cNvPr>
          <p:cNvSpPr txBox="1"/>
          <p:nvPr/>
        </p:nvSpPr>
        <p:spPr>
          <a:xfrm>
            <a:off x="6904417" y="1852764"/>
            <a:ext cx="4769099" cy="313932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KPI: Employee count</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DAX formula Employee Count = DistinctCount(FinalData[“Employee_Code”])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the same card visualization as presence percentage.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6D722A0D-1AC3-D51D-3216-22DCA345F5E6}"/>
              </a:ext>
            </a:extLst>
          </p:cNvPr>
          <p:cNvPicPr>
            <a:picLocks noChangeAspect="1"/>
          </p:cNvPicPr>
          <p:nvPr/>
        </p:nvPicPr>
        <p:blipFill>
          <a:blip r:embed="rId2"/>
          <a:stretch>
            <a:fillRect/>
          </a:stretch>
        </p:blipFill>
        <p:spPr>
          <a:xfrm>
            <a:off x="2067260" y="5290924"/>
            <a:ext cx="1708846" cy="990738"/>
          </a:xfrm>
          <a:prstGeom prst="rect">
            <a:avLst/>
          </a:prstGeom>
        </p:spPr>
      </p:pic>
      <p:pic>
        <p:nvPicPr>
          <p:cNvPr id="17" name="Content Placeholder 16" descr="Arrow: Rotate left with solid fill">
            <a:extLst>
              <a:ext uri="{FF2B5EF4-FFF2-40B4-BE49-F238E27FC236}">
                <a16:creationId xmlns:a16="http://schemas.microsoft.com/office/drawing/2014/main" id="{D744C849-3564-B8C6-6C52-52C8126CD348}"/>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rcRect/>
          <a:stretch/>
        </p:blipFill>
        <p:spPr>
          <a:xfrm>
            <a:off x="2464483" y="4319953"/>
            <a:ext cx="914400" cy="914400"/>
          </a:xfrm>
          <a:prstGeom prst="rect">
            <a:avLst/>
          </a:prstGeom>
        </p:spPr>
      </p:pic>
      <p:pic>
        <p:nvPicPr>
          <p:cNvPr id="21" name="Picture 20">
            <a:extLst>
              <a:ext uri="{FF2B5EF4-FFF2-40B4-BE49-F238E27FC236}">
                <a16:creationId xmlns:a16="http://schemas.microsoft.com/office/drawing/2014/main" id="{8FE97EE4-4626-195B-9540-A620067C6174}"/>
              </a:ext>
            </a:extLst>
          </p:cNvPr>
          <p:cNvPicPr>
            <a:picLocks noChangeAspect="1"/>
          </p:cNvPicPr>
          <p:nvPr/>
        </p:nvPicPr>
        <p:blipFill>
          <a:blip r:embed="rId5"/>
          <a:stretch>
            <a:fillRect/>
          </a:stretch>
        </p:blipFill>
        <p:spPr>
          <a:xfrm>
            <a:off x="8018671" y="5154161"/>
            <a:ext cx="1708846" cy="990738"/>
          </a:xfrm>
          <a:prstGeom prst="rect">
            <a:avLst/>
          </a:prstGeom>
        </p:spPr>
      </p:pic>
    </p:spTree>
    <p:extLst>
      <p:ext uri="{BB962C8B-B14F-4D97-AF65-F5344CB8AC3E}">
        <p14:creationId xmlns:p14="http://schemas.microsoft.com/office/powerpoint/2010/main" val="1741167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636A-E84D-F11F-970A-0D04C30F46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ABD973B-99DB-96D7-FAE8-755C96C8030E}"/>
              </a:ext>
            </a:extLst>
          </p:cNvPr>
          <p:cNvSpPr>
            <a:spLocks noGrp="1"/>
          </p:cNvSpPr>
          <p:nvPr>
            <p:ph idx="1"/>
          </p:nvPr>
        </p:nvSpPr>
        <p:spPr/>
        <p:txBody>
          <a:bodyPr/>
          <a:lstStyle/>
          <a:p>
            <a:endParaRPr lang="en-US" dirty="0"/>
          </a:p>
        </p:txBody>
      </p:sp>
      <p:sp useBgFill="1">
        <p:nvSpPr>
          <p:cNvPr id="4" name="Rectangle 3">
            <a:extLst>
              <a:ext uri="{FF2B5EF4-FFF2-40B4-BE49-F238E27FC236}">
                <a16:creationId xmlns:a16="http://schemas.microsoft.com/office/drawing/2014/main" id="{2FCDD2C9-A212-5C31-9153-03B60352C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88B78A0-F457-FF0C-59A4-55E57CCE58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A2D4A66C-E0F0-B074-5D18-AC0B0938B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E409CE-C932-451F-0E80-340EBE04C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51E2327-8275-F904-B151-64739C022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BA61154-D77D-6918-459D-1E9EC84EED7E}"/>
              </a:ext>
            </a:extLst>
          </p:cNvPr>
          <p:cNvSpPr txBox="1"/>
          <p:nvPr/>
        </p:nvSpPr>
        <p:spPr>
          <a:xfrm>
            <a:off x="518484" y="1940586"/>
            <a:ext cx="5304833" cy="2215991"/>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Interactive Date Slicer</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Drag Date field into slicer visual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Change the styles to tile. This slicer is dynamic data filtering</a:t>
            </a:r>
          </a:p>
          <a:p>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F451760-D103-9A03-D091-CE46BA636D06}"/>
              </a:ext>
            </a:extLst>
          </p:cNvPr>
          <p:cNvSpPr txBox="1"/>
          <p:nvPr/>
        </p:nvSpPr>
        <p:spPr>
          <a:xfrm>
            <a:off x="6725265" y="1852764"/>
            <a:ext cx="5191432" cy="2352952"/>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Employee Attendance Summary</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"Table" visual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Drag and drop relevant measures and fields.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table's role in providing a quick overview of employee attendance.</a:t>
            </a:r>
            <a:endParaRPr lang="en-US" dirty="0">
              <a:latin typeface="Times New Roman" panose="02020603050405020304" pitchFamily="18" charset="0"/>
              <a:cs typeface="Times New Roman" panose="02020603050405020304" pitchFamily="18" charset="0"/>
            </a:endParaRPr>
          </a:p>
        </p:txBody>
      </p:sp>
      <p:pic>
        <p:nvPicPr>
          <p:cNvPr id="11" name="Graphic 10" descr="Arrow: Rotate left with solid fill">
            <a:extLst>
              <a:ext uri="{FF2B5EF4-FFF2-40B4-BE49-F238E27FC236}">
                <a16:creationId xmlns:a16="http://schemas.microsoft.com/office/drawing/2014/main" id="{8D6CF533-ECAB-373E-B880-413DB85053B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27802" y="3896348"/>
            <a:ext cx="904897" cy="904897"/>
          </a:xfrm>
          <a:prstGeom prst="rect">
            <a:avLst/>
          </a:prstGeom>
        </p:spPr>
      </p:pic>
      <p:pic>
        <p:nvPicPr>
          <p:cNvPr id="15" name="Picture 14" descr="A close up of a calendar&#10;&#10;AI-generated content may be incorrect.">
            <a:extLst>
              <a:ext uri="{FF2B5EF4-FFF2-40B4-BE49-F238E27FC236}">
                <a16:creationId xmlns:a16="http://schemas.microsoft.com/office/drawing/2014/main" id="{22DA5968-180E-1C0A-F463-FC94ADF017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568" y="4992085"/>
            <a:ext cx="3925561" cy="1035089"/>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5574BCF-9BBD-0781-2DB4-06242581E3D6}"/>
              </a:ext>
            </a:extLst>
          </p:cNvPr>
          <p:cNvPicPr>
            <a:picLocks noChangeAspect="1"/>
          </p:cNvPicPr>
          <p:nvPr/>
        </p:nvPicPr>
        <p:blipFill>
          <a:blip r:embed="rId6"/>
          <a:stretch>
            <a:fillRect/>
          </a:stretch>
        </p:blipFill>
        <p:spPr>
          <a:xfrm>
            <a:off x="7275873" y="4670323"/>
            <a:ext cx="3130550" cy="1668716"/>
          </a:xfrm>
          <a:prstGeom prst="rect">
            <a:avLst/>
          </a:prstGeom>
        </p:spPr>
      </p:pic>
    </p:spTree>
    <p:extLst>
      <p:ext uri="{BB962C8B-B14F-4D97-AF65-F5344CB8AC3E}">
        <p14:creationId xmlns:p14="http://schemas.microsoft.com/office/powerpoint/2010/main" val="2061357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A5CA5-2C8A-9FC4-F051-2FA75A38CD8D}"/>
              </a:ext>
            </a:extLst>
          </p:cNvPr>
          <p:cNvSpPr>
            <a:spLocks noGrp="1"/>
          </p:cNvSpPr>
          <p:nvPr>
            <p:ph type="title"/>
          </p:nvPr>
        </p:nvSpPr>
        <p:spPr/>
        <p:txBody>
          <a:bodyPr/>
          <a:lstStyle/>
          <a:p>
            <a:endParaRPr lang="en-US" dirty="0"/>
          </a:p>
        </p:txBody>
      </p:sp>
      <p:sp useBgFill="1">
        <p:nvSpPr>
          <p:cNvPr id="4" name="Rectangle 3">
            <a:extLst>
              <a:ext uri="{FF2B5EF4-FFF2-40B4-BE49-F238E27FC236}">
                <a16:creationId xmlns:a16="http://schemas.microsoft.com/office/drawing/2014/main" id="{57B9E13F-8D13-3F03-36EB-4589EB9D2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87E60455-F016-F4EF-17FD-F35DB265FC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 name="Rectangle 5">
              <a:extLst>
                <a:ext uri="{FF2B5EF4-FFF2-40B4-BE49-F238E27FC236}">
                  <a16:creationId xmlns:a16="http://schemas.microsoft.com/office/drawing/2014/main" id="{3545AF09-BD47-27B6-D5AD-E6A7050BD6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451F5E5-5C0A-092C-2EC6-D04FB2B6D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87E0B4-DEF3-0790-0C8B-4F86DB6FBA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C7813A5D-AE61-1C87-6759-B630C71FAB1F}"/>
              </a:ext>
            </a:extLst>
          </p:cNvPr>
          <p:cNvSpPr txBox="1"/>
          <p:nvPr/>
        </p:nvSpPr>
        <p:spPr>
          <a:xfrm>
            <a:off x="508652" y="1712447"/>
            <a:ext cx="5304833" cy="18912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Present Percentage Trend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 "Clustered column chart" visual.</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Drag "Date" into Axis and "Present %" into Values.</a:t>
            </a: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56D3EBB-FC84-A7B8-A7CF-316A05523531}"/>
              </a:ext>
            </a:extLst>
          </p:cNvPr>
          <p:cNvSpPr txBox="1"/>
          <p:nvPr/>
        </p:nvSpPr>
        <p:spPr>
          <a:xfrm>
            <a:off x="6725265" y="1712447"/>
            <a:ext cx="5191432" cy="281461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Present Percentage by Day of Week</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"Day of Week" calculated column.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Day of week = FORMAT(‘finalData’[Date],”dddd”)</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Drag "Day of Week" and "Present %" into table visual.</a:t>
            </a:r>
            <a:endParaRPr lang="en-US" dirty="0">
              <a:latin typeface="Times New Roman" panose="02020603050405020304" pitchFamily="18" charset="0"/>
              <a:cs typeface="Times New Roman" panose="02020603050405020304" pitchFamily="18" charset="0"/>
            </a:endParaRPr>
          </a:p>
        </p:txBody>
      </p:sp>
      <p:pic>
        <p:nvPicPr>
          <p:cNvPr id="11" name="Graphic 10" descr="Arrow: Rotate left with solid fill">
            <a:extLst>
              <a:ext uri="{FF2B5EF4-FFF2-40B4-BE49-F238E27FC236}">
                <a16:creationId xmlns:a16="http://schemas.microsoft.com/office/drawing/2014/main" id="{D7274FD7-0F14-1F90-DC90-C671CFADD7C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27802" y="3896348"/>
            <a:ext cx="904897" cy="904897"/>
          </a:xfrm>
          <a:prstGeom prst="rect">
            <a:avLst/>
          </a:prstGeom>
        </p:spPr>
      </p:pic>
      <p:pic>
        <p:nvPicPr>
          <p:cNvPr id="19" name="Picture 18">
            <a:extLst>
              <a:ext uri="{FF2B5EF4-FFF2-40B4-BE49-F238E27FC236}">
                <a16:creationId xmlns:a16="http://schemas.microsoft.com/office/drawing/2014/main" id="{BDAEA269-6515-B7E3-18BE-4F993284D753}"/>
              </a:ext>
            </a:extLst>
          </p:cNvPr>
          <p:cNvPicPr>
            <a:picLocks noChangeAspect="1"/>
          </p:cNvPicPr>
          <p:nvPr/>
        </p:nvPicPr>
        <p:blipFill>
          <a:blip r:embed="rId5"/>
          <a:stretch>
            <a:fillRect/>
          </a:stretch>
        </p:blipFill>
        <p:spPr>
          <a:xfrm>
            <a:off x="903511" y="4838650"/>
            <a:ext cx="4658375" cy="1543265"/>
          </a:xfrm>
          <a:prstGeom prst="rect">
            <a:avLst/>
          </a:prstGeom>
        </p:spPr>
      </p:pic>
      <p:pic>
        <p:nvPicPr>
          <p:cNvPr id="21" name="Picture 20">
            <a:extLst>
              <a:ext uri="{FF2B5EF4-FFF2-40B4-BE49-F238E27FC236}">
                <a16:creationId xmlns:a16="http://schemas.microsoft.com/office/drawing/2014/main" id="{4DBB9FE2-6B41-4F8F-4C07-10BDDAD7C5BA}"/>
              </a:ext>
            </a:extLst>
          </p:cNvPr>
          <p:cNvPicPr>
            <a:picLocks noChangeAspect="1"/>
          </p:cNvPicPr>
          <p:nvPr/>
        </p:nvPicPr>
        <p:blipFill>
          <a:blip r:embed="rId6"/>
          <a:stretch>
            <a:fillRect/>
          </a:stretch>
        </p:blipFill>
        <p:spPr>
          <a:xfrm>
            <a:off x="8104045" y="4838650"/>
            <a:ext cx="1971950" cy="1505160"/>
          </a:xfrm>
          <a:prstGeom prst="rect">
            <a:avLst/>
          </a:prstGeom>
        </p:spPr>
      </p:pic>
    </p:spTree>
    <p:extLst>
      <p:ext uri="{BB962C8B-B14F-4D97-AF65-F5344CB8AC3E}">
        <p14:creationId xmlns:p14="http://schemas.microsoft.com/office/powerpoint/2010/main" val="3121880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AE290C-9C7F-6E50-4491-BBE96D7994AF}"/>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Visualizing Sick Leave and WFH Trends</a:t>
            </a:r>
          </a:p>
        </p:txBody>
      </p:sp>
      <p:sp>
        <p:nvSpPr>
          <p:cNvPr id="3" name="Content Placeholder 2">
            <a:extLst>
              <a:ext uri="{FF2B5EF4-FFF2-40B4-BE49-F238E27FC236}">
                <a16:creationId xmlns:a16="http://schemas.microsoft.com/office/drawing/2014/main" id="{D94C0D63-2707-DC02-3729-6D0CBB5E88E5}"/>
              </a:ext>
            </a:extLst>
          </p:cNvPr>
          <p:cNvSpPr>
            <a:spLocks noGrp="1"/>
          </p:cNvSpPr>
          <p:nvPr>
            <p:ph idx="1"/>
          </p:nvPr>
        </p:nvSpPr>
        <p:spPr>
          <a:xfrm>
            <a:off x="6503158" y="649480"/>
            <a:ext cx="4862447" cy="5546047"/>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These visualizations follow the same pattern as the "Present %" visualizations.</a:t>
            </a:r>
          </a:p>
          <a:p>
            <a:pPr marL="0" indent="0">
              <a:buNone/>
            </a:pP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SL % by Date (Chart)</a:t>
            </a:r>
          </a:p>
          <a:p>
            <a:pPr lvl="2"/>
            <a:r>
              <a:rPr lang="en-US" dirty="0">
                <a:latin typeface="Times New Roman" panose="02020603050405020304" pitchFamily="18" charset="0"/>
                <a:cs typeface="Times New Roman" panose="02020603050405020304" pitchFamily="18" charset="0"/>
              </a:rPr>
              <a:t>SL % by Day(Chart)</a:t>
            </a:r>
          </a:p>
          <a:p>
            <a:pPr lvl="2"/>
            <a:r>
              <a:rPr lang="en-US" dirty="0">
                <a:latin typeface="Times New Roman" panose="02020603050405020304" pitchFamily="18" charset="0"/>
                <a:cs typeface="Times New Roman" panose="02020603050405020304" pitchFamily="18" charset="0"/>
              </a:rPr>
              <a:t>WFH % by Date (Chart)</a:t>
            </a:r>
          </a:p>
          <a:p>
            <a:pPr lvl="2"/>
            <a:r>
              <a:rPr lang="en-US" dirty="0">
                <a:latin typeface="Times New Roman" panose="02020603050405020304" pitchFamily="18" charset="0"/>
                <a:cs typeface="Times New Roman" panose="02020603050405020304" pitchFamily="18" charset="0"/>
              </a:rPr>
              <a:t>WFH % by Day (Chart)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170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4C1D-0F4E-9035-93B5-67BDEA9F27C1}"/>
              </a:ext>
            </a:extLst>
          </p:cNvPr>
          <p:cNvSpPr>
            <a:spLocks noGrp="1"/>
          </p:cNvSpPr>
          <p:nvPr>
            <p:ph type="title"/>
          </p:nvPr>
        </p:nvSpPr>
        <p:spPr>
          <a:xfrm>
            <a:off x="755826" y="32988"/>
            <a:ext cx="10911840" cy="640081"/>
          </a:xfrm>
        </p:spPr>
        <p:txBody>
          <a:bodyPr vert="horz" lIns="91440" tIns="45720" rIns="91440" bIns="45720" rtlCol="0" anchor="ctr">
            <a:normAutofit/>
          </a:bodyPr>
          <a:lstStyle/>
          <a:p>
            <a:pPr algn="ctr"/>
            <a:r>
              <a:rPr lang="en-US" sz="4000" b="1" u="sng" dirty="0">
                <a:latin typeface="Times New Roman" panose="02020603050405020304" pitchFamily="18" charset="0"/>
                <a:cs typeface="Times New Roman" panose="02020603050405020304" pitchFamily="18" charset="0"/>
              </a:rPr>
              <a:t>Final Dashboard</a:t>
            </a:r>
          </a:p>
        </p:txBody>
      </p:sp>
      <p:pic>
        <p:nvPicPr>
          <p:cNvPr id="9" name="Content Placeholder 8">
            <a:extLst>
              <a:ext uri="{FF2B5EF4-FFF2-40B4-BE49-F238E27FC236}">
                <a16:creationId xmlns:a16="http://schemas.microsoft.com/office/drawing/2014/main" id="{7B693C21-4483-9A6B-B5DD-A2C1213FCAE8}"/>
              </a:ext>
            </a:extLst>
          </p:cNvPr>
          <p:cNvPicPr>
            <a:picLocks noGrp="1" noChangeAspect="1"/>
          </p:cNvPicPr>
          <p:nvPr>
            <p:ph idx="1"/>
          </p:nvPr>
        </p:nvPicPr>
        <p:blipFill>
          <a:blip r:embed="rId2"/>
          <a:stretch>
            <a:fillRect/>
          </a:stretch>
        </p:blipFill>
        <p:spPr>
          <a:xfrm>
            <a:off x="1053297" y="983848"/>
            <a:ext cx="10498624" cy="5521123"/>
          </a:xfrm>
        </p:spPr>
      </p:pic>
    </p:spTree>
    <p:extLst>
      <p:ext uri="{BB962C8B-B14F-4D97-AF65-F5344CB8AC3E}">
        <p14:creationId xmlns:p14="http://schemas.microsoft.com/office/powerpoint/2010/main" val="113775453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F66228-49E3-6A2A-CFA9-26E2B23473D5}"/>
              </a:ext>
            </a:extLst>
          </p:cNvPr>
          <p:cNvSpPr>
            <a:spLocks noGrp="1"/>
          </p:cNvSpPr>
          <p:nvPr>
            <p:ph type="title"/>
          </p:nvPr>
        </p:nvSpPr>
        <p:spPr>
          <a:xfrm>
            <a:off x="1371599" y="294538"/>
            <a:ext cx="9895951" cy="1033669"/>
          </a:xfrm>
        </p:spPr>
        <p:txBody>
          <a:bodyPr>
            <a:normAutofit/>
          </a:bodyPr>
          <a:lstStyle/>
          <a:p>
            <a:r>
              <a:rPr lang="en-US" sz="4000" u="sng" dirty="0">
                <a:solidFill>
                  <a:srgbClr val="FFFFFF"/>
                </a:solidFill>
                <a:latin typeface="Times New Roman" panose="02020603050405020304" pitchFamily="18" charset="0"/>
                <a:cs typeface="Times New Roman" panose="02020603050405020304" pitchFamily="18" charset="0"/>
              </a:rPr>
              <a:t>Paper Publication Status</a:t>
            </a:r>
          </a:p>
        </p:txBody>
      </p:sp>
      <p:sp>
        <p:nvSpPr>
          <p:cNvPr id="3" name="Content Placeholder 2">
            <a:extLst>
              <a:ext uri="{FF2B5EF4-FFF2-40B4-BE49-F238E27FC236}">
                <a16:creationId xmlns:a16="http://schemas.microsoft.com/office/drawing/2014/main" id="{6F5B9092-2CCF-0A68-30EE-E6DB6E957F7F}"/>
              </a:ext>
            </a:extLst>
          </p:cNvPr>
          <p:cNvSpPr>
            <a:spLocks noGrp="1"/>
          </p:cNvSpPr>
          <p:nvPr>
            <p:ph idx="1"/>
          </p:nvPr>
        </p:nvSpPr>
        <p:spPr>
          <a:xfrm>
            <a:off x="1371599" y="2318196"/>
            <a:ext cx="9724031" cy="4245265"/>
          </a:xfrm>
        </p:spPr>
        <p:txBody>
          <a:bodyPr anchor="ctr">
            <a:noAutofit/>
          </a:bodyPr>
          <a:lstStyle/>
          <a:p>
            <a:r>
              <a:rPr lang="en-US" sz="2000" i="0" dirty="0">
                <a:effectLst/>
                <a:latin typeface="Times New Roman" panose="02020603050405020304" pitchFamily="18" charset="0"/>
                <a:cs typeface="Times New Roman" panose="02020603050405020304" pitchFamily="18" charset="0"/>
              </a:rPr>
              <a:t>The International Journal of Emerging Technologies and Innovative Research (</a:t>
            </a:r>
            <a:r>
              <a:rPr lang="en-US" sz="2000" b="1" i="0" dirty="0">
                <a:effectLst/>
                <a:latin typeface="Times New Roman" panose="02020603050405020304" pitchFamily="18" charset="0"/>
                <a:cs typeface="Times New Roman" panose="02020603050405020304" pitchFamily="18" charset="0"/>
              </a:rPr>
              <a:t>JETIR</a:t>
            </a:r>
            <a:r>
              <a:rPr lang="en-US" sz="2000" i="0" dirty="0">
                <a:effectLst/>
                <a:latin typeface="Times New Roman" panose="02020603050405020304" pitchFamily="18" charset="0"/>
                <a:cs typeface="Times New Roman" panose="02020603050405020304" pitchFamily="18" charset="0"/>
              </a:rPr>
              <a:t>) aims to explore advances in research pertaining to applied, theoretical and experimental Technological studies. The goal is to promote scientific information interchange between researchers, developers, engineers, Faculty, students, and practitioners working in and around the world.</a:t>
            </a:r>
            <a:br>
              <a:rPr lang="en-US" sz="2000" i="0" dirty="0">
                <a:effectLst/>
                <a:latin typeface="Times New Roman" panose="02020603050405020304" pitchFamily="18" charset="0"/>
                <a:cs typeface="Times New Roman" panose="02020603050405020304" pitchFamily="18" charset="0"/>
              </a:rPr>
            </a:br>
            <a:endParaRPr lang="en-US" sz="2000" i="0" dirty="0">
              <a:effectLst/>
              <a:latin typeface="Times New Roman" panose="02020603050405020304" pitchFamily="18" charset="0"/>
              <a:cs typeface="Times New Roman" panose="02020603050405020304" pitchFamily="18" charset="0"/>
            </a:endParaRPr>
          </a:p>
          <a:p>
            <a:r>
              <a:rPr lang="en-US" sz="2000" b="1" i="0" dirty="0">
                <a:effectLst/>
                <a:latin typeface="Arial" panose="020B0604020202020204" pitchFamily="34" charset="0"/>
              </a:rPr>
              <a:t>JETIR </a:t>
            </a:r>
            <a:r>
              <a:rPr lang="en-US" sz="2000" i="0" dirty="0">
                <a:effectLst/>
                <a:latin typeface="Times New Roman" panose="02020603050405020304" pitchFamily="18" charset="0"/>
                <a:cs typeface="Times New Roman" panose="02020603050405020304" pitchFamily="18" charset="0"/>
              </a:rPr>
              <a:t>is Scholarly open access journals, Peer-reviewed, and Refereed Journals, High Impact factor 7.95 (Calculate by google scholar and Semantic Scholar | AI-Powered Research Tool), Multidisciplinary, Monthly, Indexing in all major database &amp; Metadata, Citation Generator, Digital Object Identifier(DOI) with Open-Access Publications.</a:t>
            </a:r>
          </a:p>
          <a:p>
            <a:r>
              <a:rPr lang="en-US" sz="2000" i="0" dirty="0">
                <a:effectLst/>
                <a:latin typeface="Times New Roman" panose="02020603050405020304" pitchFamily="18" charset="0"/>
                <a:cs typeface="Times New Roman" panose="02020603050405020304" pitchFamily="18" charset="0"/>
              </a:rPr>
              <a:t>Currently this research work has been selected for publication in </a:t>
            </a:r>
            <a:r>
              <a:rPr lang="en-US" sz="2000" b="1" i="0" dirty="0">
                <a:effectLst/>
                <a:latin typeface="Times New Roman" panose="02020603050405020304" pitchFamily="18" charset="0"/>
                <a:cs typeface="Times New Roman" panose="02020603050405020304" pitchFamily="18" charset="0"/>
              </a:rPr>
              <a:t>JETIR</a:t>
            </a:r>
            <a:r>
              <a:rPr lang="en-US" sz="2000" i="0" dirty="0">
                <a:effectLst/>
                <a:latin typeface="Times New Roman" panose="02020603050405020304" pitchFamily="18" charset="0"/>
                <a:cs typeface="Times New Roman" panose="02020603050405020304" pitchFamily="18" charset="0"/>
              </a:rPr>
              <a:t>, and the documentation process </a:t>
            </a:r>
            <a:r>
              <a:rPr lang="en-US" sz="2000" dirty="0">
                <a:latin typeface="Times New Roman" panose="02020603050405020304" pitchFamily="18" charset="0"/>
                <a:cs typeface="Times New Roman" panose="02020603050405020304" pitchFamily="18" charset="0"/>
              </a:rPr>
              <a:t>according to the JETIR format. The focus remains on ensuring high-quality contributions, including original research paper, review articles, and case studies, aligned with recent technologies advancements.</a:t>
            </a:r>
            <a:br>
              <a:rPr lang="en-US" sz="2000" b="1" i="0" dirty="0">
                <a:effectLst/>
                <a:latin typeface="Arial" panose="020B0604020202020204" pitchFamily="34" charset="0"/>
              </a:rPr>
            </a:br>
            <a:br>
              <a:rPr lang="en-US" sz="2000" b="1" i="0" dirty="0">
                <a:effectLst/>
                <a:latin typeface="Arial" panose="020B0604020202020204" pitchFamily="34" charset="0"/>
              </a:rPr>
            </a:br>
            <a:endParaRPr lang="en-US" sz="2000" dirty="0"/>
          </a:p>
        </p:txBody>
      </p:sp>
    </p:spTree>
    <p:extLst>
      <p:ext uri="{BB962C8B-B14F-4D97-AF65-F5344CB8AC3E}">
        <p14:creationId xmlns:p14="http://schemas.microsoft.com/office/powerpoint/2010/main" val="412124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7F6671-97AF-2164-4062-9F08F34F6D4C}"/>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Introduction</a:t>
            </a:r>
            <a:endParaRPr lang="en-US" sz="4000">
              <a:solidFill>
                <a:srgbClr val="FFFFFF"/>
              </a:solidFill>
            </a:endParaRPr>
          </a:p>
        </p:txBody>
      </p:sp>
      <p:sp>
        <p:nvSpPr>
          <p:cNvPr id="3" name="Content Placeholder 2">
            <a:extLst>
              <a:ext uri="{FF2B5EF4-FFF2-40B4-BE49-F238E27FC236}">
                <a16:creationId xmlns:a16="http://schemas.microsoft.com/office/drawing/2014/main" id="{9142DE8D-5ECF-81D2-1433-35CFBE8413D7}"/>
              </a:ext>
            </a:extLst>
          </p:cNvPr>
          <p:cNvSpPr>
            <a:spLocks noGrp="1"/>
          </p:cNvSpPr>
          <p:nvPr>
            <p:ph idx="1"/>
          </p:nvPr>
        </p:nvSpPr>
        <p:spPr>
          <a:xfrm>
            <a:off x="1371599" y="2318197"/>
            <a:ext cx="9724031" cy="3683358"/>
          </a:xfrm>
        </p:spPr>
        <p:txBody>
          <a:bodyPr anchor="ctr">
            <a:normAutofit/>
          </a:bodyPr>
          <a:lstStyle/>
          <a:p>
            <a:pPr marL="54610" marR="372745" indent="0" algn="just">
              <a:spcBef>
                <a:spcPts val="1255"/>
              </a:spcBef>
              <a:buNone/>
            </a:pPr>
            <a:r>
              <a:rPr lang="en-US" sz="2000" dirty="0">
                <a:effectLst/>
                <a:latin typeface="Times New Roman" panose="02020603050405020304" pitchFamily="18" charset="0"/>
                <a:ea typeface="Times New Roman" panose="02020603050405020304" pitchFamily="18" charset="0"/>
              </a:rPr>
              <a:t>In today’s competitive business landscape, Human Resources (HR) departments are increasingly tasked with strategic decision-making that directly impacts organizational performance. Traditional, intuition-based approaches are being superseded by data-driven methodologies, enabling HR professionals to gain deeper insights into workforce dynamics and optimize human capital management. This project, "Unlocking HR Insights Through Data-Driven Attendance Analysis," aims to leverage the power of data analytics to transform raw employee attendance data into actionable intelligence, specifically focusing on patterns, trends, and key performance indicators related to attendance. The primary purpose of this project is to develop an interactive and insightful Power BI dashboard that enables HR Generalists to effectively analyze employee attendance data.</a:t>
            </a:r>
            <a:endParaRPr lang="en-US" sz="2000" dirty="0"/>
          </a:p>
        </p:txBody>
      </p:sp>
    </p:spTree>
    <p:extLst>
      <p:ext uri="{BB962C8B-B14F-4D97-AF65-F5344CB8AC3E}">
        <p14:creationId xmlns:p14="http://schemas.microsoft.com/office/powerpoint/2010/main" val="1821431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CEEC2-2F90-80AB-3187-10AE771D5FEC}"/>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E418BBC6-1B57-CE9B-72A8-030C6C98BAC9}"/>
              </a:ext>
            </a:extLst>
          </p:cNvPr>
          <p:cNvSpPr>
            <a:spLocks noGrp="1" noChangeArrowheads="1"/>
          </p:cNvSpPr>
          <p:nvPr>
            <p:ph idx="1"/>
          </p:nvPr>
        </p:nvSpPr>
        <p:spPr bwMode="auto">
          <a:xfrm>
            <a:off x="1371599" y="2176041"/>
            <a:ext cx="10098912" cy="3825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Data-Driven Decisions: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The dashboard will empower HR to make informed  decisions  regarding: </a:t>
            </a:r>
          </a:p>
          <a:p>
            <a:pPr marL="457200" lvl="1" indent="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Employee retention strategies. </a:t>
            </a:r>
          </a:p>
          <a:p>
            <a:pPr marL="457200" lvl="1" indent="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Targeted interventions for improving attendance (</a:t>
            </a:r>
            <a:r>
              <a:rPr lang="en-US" sz="2000" dirty="0">
                <a:latin typeface="Times New Roman" panose="02020603050405020304" pitchFamily="18" charset="0"/>
                <a:cs typeface="Times New Roman" panose="02020603050405020304" pitchFamily="18" charset="0"/>
              </a:rPr>
              <a:t>Offering flexible working hours and employee wellness programs)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Optimizing resource allocation.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Improved Employee Experience: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spcBef>
                <a:spcPct val="0"/>
              </a:spcBef>
              <a:spcAft>
                <a:spcPts val="600"/>
              </a:spcAft>
              <a:buClrTx/>
              <a:buSzTx/>
              <a:buNone/>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By understanding employee needs and patterns, HR can create a more supportive and productive work environment.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 Strategic Planning: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Insights into attendance and leave patterns will facilitate better planning of key events. </a:t>
            </a:r>
          </a:p>
        </p:txBody>
      </p:sp>
    </p:spTree>
    <p:extLst>
      <p:ext uri="{BB962C8B-B14F-4D97-AF65-F5344CB8AC3E}">
        <p14:creationId xmlns:p14="http://schemas.microsoft.com/office/powerpoint/2010/main" val="416303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FECA9-1D5B-B4EA-B3B0-2FFD399234B3}"/>
              </a:ext>
            </a:extLst>
          </p:cNvPr>
          <p:cNvSpPr>
            <a:spLocks noGrp="1"/>
          </p:cNvSpPr>
          <p:nvPr>
            <p:ph type="title"/>
          </p:nvPr>
        </p:nvSpPr>
        <p:spPr>
          <a:xfrm>
            <a:off x="1371599" y="294538"/>
            <a:ext cx="9895951" cy="1033669"/>
          </a:xfrm>
        </p:spPr>
        <p:txBody>
          <a:bodyPr>
            <a:normAutofit/>
          </a:bodyPr>
          <a:lstStyle/>
          <a:p>
            <a:r>
              <a:rPr lang="en-IN" sz="4000" b="1" i="0" u="none" strike="noStrike" baseline="0">
                <a:solidFill>
                  <a:srgbClr val="FFFFFF"/>
                </a:solidFill>
                <a:latin typeface="Times New Roman" panose="02020603050405020304" pitchFamily="18" charset="0"/>
                <a:cs typeface="Times New Roman" panose="02020603050405020304" pitchFamily="18" charset="0"/>
              </a:rPr>
              <a:t>ABSTRACT</a:t>
            </a:r>
            <a:endParaRPr lang="en-US" sz="4000">
              <a:solidFill>
                <a:srgbClr val="FFFFFF"/>
              </a:solidFill>
            </a:endParaRPr>
          </a:p>
        </p:txBody>
      </p:sp>
      <p:sp>
        <p:nvSpPr>
          <p:cNvPr id="3" name="Content Placeholder 2">
            <a:extLst>
              <a:ext uri="{FF2B5EF4-FFF2-40B4-BE49-F238E27FC236}">
                <a16:creationId xmlns:a16="http://schemas.microsoft.com/office/drawing/2014/main" id="{38D2B1B6-91E2-BE02-3226-FE5929F2485B}"/>
              </a:ext>
            </a:extLst>
          </p:cNvPr>
          <p:cNvSpPr>
            <a:spLocks noGrp="1"/>
          </p:cNvSpPr>
          <p:nvPr>
            <p:ph idx="1"/>
          </p:nvPr>
        </p:nvSpPr>
        <p:spPr>
          <a:xfrm>
            <a:off x="1371599" y="1694576"/>
            <a:ext cx="9724031" cy="4681057"/>
          </a:xfrm>
        </p:spPr>
        <p:txBody>
          <a:bodyPr anchor="ctr">
            <a:normAutofit/>
          </a:bodyPr>
          <a:lstStyle/>
          <a:p>
            <a:pPr marL="24130" marR="234950" indent="0" algn="just">
              <a:spcBef>
                <a:spcPts val="5"/>
              </a:spcBef>
              <a:buNone/>
            </a:pPr>
            <a:r>
              <a:rPr lang="en-US" sz="2000" dirty="0">
                <a:effectLst/>
                <a:latin typeface="Times New Roman" panose="02020603050405020304" pitchFamily="18" charset="0"/>
                <a:ea typeface="Times New Roman" panose="02020603050405020304" pitchFamily="18" charset="0"/>
              </a:rPr>
              <a:t>Human Resource (HR) data analytics is a rapidly growing field that leverages data-driven insights to optimize workforce management and decision-making. This project addresses the critical need for data-driven decision-making in Human Resources by developing an interactive Power BI dashboard to analyze employee attendance patterns. Leveraging publicly available real-world datasets, specifically attendance sheets from different platforms, this initiative aims to empower HR Generalists with actionable insights regarding employee retention, sick leave trends, work from home (WFH) and work from office (WFO). This project demonstrates the application of HR analytics to improve workforce management by providing a robust framework for continuous updates and enhancements. The dashboard enables HR professionals to strategically plan key events, implement targeted retention strategies, and address factors contributing to sick leave percentages. By quantifying and visualizing attendance data, this project provides a foundation for enhancing employee satisfaction, well-being, and overall organizational effectiveness.</a:t>
            </a:r>
          </a:p>
        </p:txBody>
      </p:sp>
    </p:spTree>
    <p:extLst>
      <p:ext uri="{BB962C8B-B14F-4D97-AF65-F5344CB8AC3E}">
        <p14:creationId xmlns:p14="http://schemas.microsoft.com/office/powerpoint/2010/main" val="415839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8868-F06D-453B-EB9A-60BBDC42A810}"/>
              </a:ext>
            </a:extLst>
          </p:cNvPr>
          <p:cNvSpPr>
            <a:spLocks noGrp="1"/>
          </p:cNvSpPr>
          <p:nvPr>
            <p:ph type="title"/>
          </p:nvPr>
        </p:nvSpPr>
        <p:spPr>
          <a:xfrm>
            <a:off x="838200" y="365125"/>
            <a:ext cx="10515600" cy="915035"/>
          </a:xfrm>
        </p:spPr>
        <p:txBody>
          <a:bodyPr>
            <a:normAutofit/>
          </a:bodyPr>
          <a:lstStyle/>
          <a:p>
            <a:r>
              <a:rPr lang="en-US" sz="4000" b="1" u="sng" dirty="0">
                <a:latin typeface="Times New Roman" panose="02020603050405020304" pitchFamily="18" charset="0"/>
                <a:cs typeface="Times New Roman" panose="02020603050405020304" pitchFamily="18" charset="0"/>
              </a:rPr>
              <a:t>Literature survey</a:t>
            </a:r>
          </a:p>
        </p:txBody>
      </p:sp>
      <p:graphicFrame>
        <p:nvGraphicFramePr>
          <p:cNvPr id="10" name="Content Placeholder 9">
            <a:extLst>
              <a:ext uri="{FF2B5EF4-FFF2-40B4-BE49-F238E27FC236}">
                <a16:creationId xmlns:a16="http://schemas.microsoft.com/office/drawing/2014/main" id="{26532A54-6C7B-08EE-6C12-91190F3EA7E4}"/>
              </a:ext>
            </a:extLst>
          </p:cNvPr>
          <p:cNvGraphicFramePr>
            <a:graphicFrameLocks noGrp="1"/>
          </p:cNvGraphicFramePr>
          <p:nvPr>
            <p:ph idx="1"/>
            <p:extLst>
              <p:ext uri="{D42A27DB-BD31-4B8C-83A1-F6EECF244321}">
                <p14:modId xmlns:p14="http://schemas.microsoft.com/office/powerpoint/2010/main" val="3412533821"/>
              </p:ext>
            </p:extLst>
          </p:nvPr>
        </p:nvGraphicFramePr>
        <p:xfrm>
          <a:off x="934720" y="1358329"/>
          <a:ext cx="9895839" cy="5134546"/>
        </p:xfrm>
        <a:graphic>
          <a:graphicData uri="http://schemas.openxmlformats.org/drawingml/2006/table">
            <a:tbl>
              <a:tblPr firstRow="1" firstCol="1" bandRow="1">
                <a:tableStyleId>{5C22544A-7EE6-4342-B048-85BDC9FD1C3A}</a:tableStyleId>
              </a:tblPr>
              <a:tblGrid>
                <a:gridCol w="2841392">
                  <a:extLst>
                    <a:ext uri="{9D8B030D-6E8A-4147-A177-3AD203B41FA5}">
                      <a16:colId xmlns:a16="http://schemas.microsoft.com/office/drawing/2014/main" val="1549210596"/>
                    </a:ext>
                  </a:extLst>
                </a:gridCol>
                <a:gridCol w="3933222">
                  <a:extLst>
                    <a:ext uri="{9D8B030D-6E8A-4147-A177-3AD203B41FA5}">
                      <a16:colId xmlns:a16="http://schemas.microsoft.com/office/drawing/2014/main" val="3783210633"/>
                    </a:ext>
                  </a:extLst>
                </a:gridCol>
                <a:gridCol w="3121225">
                  <a:extLst>
                    <a:ext uri="{9D8B030D-6E8A-4147-A177-3AD203B41FA5}">
                      <a16:colId xmlns:a16="http://schemas.microsoft.com/office/drawing/2014/main" val="146576218"/>
                    </a:ext>
                  </a:extLst>
                </a:gridCol>
              </a:tblGrid>
              <a:tr h="367916">
                <a:tc>
                  <a:txBody>
                    <a:bodyPr/>
                    <a:lstStyle/>
                    <a:p>
                      <a:pPr marL="0" marR="0" algn="just">
                        <a:lnSpc>
                          <a:spcPct val="115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Title</a:t>
                      </a:r>
                    </a:p>
                  </a:txBody>
                  <a:tcPr marL="62900" marR="62900" marT="0" marB="0"/>
                </a:tc>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Methodology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Authors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2745172239"/>
                  </a:ext>
                </a:extLst>
              </a:tr>
              <a:tr h="805667">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HR Analytics -empowering organization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nSpc>
                          <a:spcPct val="115000"/>
                        </a:lnSpc>
                        <a:spcAft>
                          <a:spcPts val="1000"/>
                        </a:spcAft>
                      </a:pPr>
                      <a:r>
                        <a:rPr lang="en-US" sz="2000" dirty="0">
                          <a:effectLst/>
                          <a:latin typeface="Times New Roman" panose="02020603050405020304" pitchFamily="18" charset="0"/>
                          <a:cs typeface="Times New Roman" panose="02020603050405020304" pitchFamily="18" charset="0"/>
                        </a:rPr>
                        <a:t>Predictive data analytics.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Ansho kuriakose.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522787893"/>
                  </a:ext>
                </a:extLst>
              </a:tr>
              <a:tr h="529730">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HR analytics : A modern tool in HR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Statistical data  analysis,  modelling, machine learning, data mining.</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Dr. Abdul Quddus Mohammed.</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3477227101"/>
                  </a:ext>
                </a:extLst>
              </a:tr>
              <a:tr h="529730">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Effects of HR analytics on HRM Practices.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Integrative review, Literature review.</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Samuel bangura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2700108805"/>
                  </a:ext>
                </a:extLst>
              </a:tr>
              <a:tr h="1081605">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The Role of HR Analytics in Enhancing Organizational Performance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dirty="0">
                          <a:effectLst/>
                          <a:latin typeface="Times New Roman" panose="02020603050405020304" pitchFamily="18" charset="0"/>
                          <a:cs typeface="Times New Roman" panose="02020603050405020304" pitchFamily="18" charset="0"/>
                        </a:rPr>
                        <a:t>predictive  modeling  and  machine  learning.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Delfi Kurnia Zebua.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1577665671"/>
                  </a:ext>
                </a:extLst>
              </a:tr>
              <a:tr h="805667">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HR Analytics for Data-Driven Employee Attrition Management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a:effectLst/>
                          <a:latin typeface="Times New Roman" panose="02020603050405020304" pitchFamily="18" charset="0"/>
                          <a:cs typeface="Times New Roman" panose="02020603050405020304" pitchFamily="18" charset="0"/>
                        </a:rPr>
                        <a:t>descriptive, diagnostic,  predictive,  and  prescriptive analysis.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tc>
                  <a:txBody>
                    <a:bodyPr/>
                    <a:lstStyle/>
                    <a:p>
                      <a:pPr marL="0" marR="0" algn="just">
                        <a:lnSpc>
                          <a:spcPct val="115000"/>
                        </a:lnSpc>
                        <a:spcAft>
                          <a:spcPts val="1000"/>
                        </a:spcAft>
                      </a:pPr>
                      <a:r>
                        <a:rPr lang="en-US" sz="2000" dirty="0" err="1">
                          <a:effectLst/>
                          <a:latin typeface="Times New Roman" panose="02020603050405020304" pitchFamily="18" charset="0"/>
                          <a:cs typeface="Times New Roman" panose="02020603050405020304" pitchFamily="18" charset="0"/>
                        </a:rPr>
                        <a:t>Jessien</a:t>
                      </a:r>
                      <a:r>
                        <a:rPr lang="en-US" sz="2000" dirty="0">
                          <a:effectLst/>
                          <a:latin typeface="Times New Roman" panose="02020603050405020304" pitchFamily="18" charset="0"/>
                          <a:cs typeface="Times New Roman" panose="02020603050405020304" pitchFamily="18" charset="0"/>
                        </a:rPr>
                        <a:t> Law Jia Xin, </a:t>
                      </a:r>
                      <a:r>
                        <a:rPr lang="en-US" sz="2000" dirty="0" err="1">
                          <a:effectLst/>
                          <a:latin typeface="Times New Roman" panose="02020603050405020304" pitchFamily="18" charset="0"/>
                          <a:cs typeface="Times New Roman" panose="02020603050405020304" pitchFamily="18" charset="0"/>
                        </a:rPr>
                        <a:t>Nomahaza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Mahadi</a:t>
                      </a:r>
                      <a:r>
                        <a:rPr lang="en-US" sz="2000" dirty="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2900" marR="62900" marT="0" marB="0"/>
                </a:tc>
                <a:extLst>
                  <a:ext uri="{0D108BD9-81ED-4DB2-BD59-A6C34878D82A}">
                    <a16:rowId xmlns:a16="http://schemas.microsoft.com/office/drawing/2014/main" val="1493312159"/>
                  </a:ext>
                </a:extLst>
              </a:tr>
            </a:tbl>
          </a:graphicData>
        </a:graphic>
      </p:graphicFrame>
    </p:spTree>
    <p:extLst>
      <p:ext uri="{BB962C8B-B14F-4D97-AF65-F5344CB8AC3E}">
        <p14:creationId xmlns:p14="http://schemas.microsoft.com/office/powerpoint/2010/main" val="104121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524BD-0C8E-91A2-FFCC-CE8AB99DAD8E}"/>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Existing System</a:t>
            </a:r>
            <a:endParaRPr lang="en-US" sz="4000">
              <a:solidFill>
                <a:srgbClr val="FFFFFF"/>
              </a:solidFill>
            </a:endParaRPr>
          </a:p>
        </p:txBody>
      </p:sp>
      <p:sp>
        <p:nvSpPr>
          <p:cNvPr id="3" name="Content Placeholder 2">
            <a:extLst>
              <a:ext uri="{FF2B5EF4-FFF2-40B4-BE49-F238E27FC236}">
                <a16:creationId xmlns:a16="http://schemas.microsoft.com/office/drawing/2014/main" id="{A6F6F6D3-8C49-CC61-51CF-61D04628D82D}"/>
              </a:ext>
            </a:extLst>
          </p:cNvPr>
          <p:cNvSpPr>
            <a:spLocks noGrp="1"/>
          </p:cNvSpPr>
          <p:nvPr>
            <p:ph idx="1"/>
          </p:nvPr>
        </p:nvSpPr>
        <p:spPr>
          <a:xfrm>
            <a:off x="1371599" y="2318197"/>
            <a:ext cx="9724031" cy="3683358"/>
          </a:xfrm>
        </p:spPr>
        <p:txBody>
          <a:bodyPr anchor="ctr">
            <a:normAutofit lnSpcReduction="10000"/>
          </a:bodyPr>
          <a:lstStyle/>
          <a:p>
            <a:pPr marL="342900" marR="0" lvl="0" indent="-342900" algn="just">
              <a:spcAft>
                <a:spcPts val="8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Focuses on identifying skilled individuals who contribute significantly to Return of Investment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for the organization by considering several factors which help for a better understanding of the individual by predictive analysis. </a:t>
            </a:r>
            <a:endParaRPr lang="en-US" sz="20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gn="just">
              <a:spcAft>
                <a:spcPts val="800"/>
              </a:spcAft>
              <a:buSzPts val="1000"/>
              <a:buFont typeface="Symbol" panose="05050102010706020507" pitchFamily="18" charset="2"/>
              <a:buChar char=""/>
              <a:tabLst>
                <a:tab pos="457200" algn="l"/>
              </a:tabLst>
            </a:pPr>
            <a:r>
              <a:rPr lang="en-US" sz="2000" dirty="0">
                <a:latin typeface="Times New Roman" panose="02020603050405020304" pitchFamily="18" charset="0"/>
                <a:cs typeface="Times New Roman" panose="02020603050405020304" pitchFamily="18" charset="0"/>
              </a:rPr>
              <a:t>Pinpointing employees or departments that require additional training or support. Developing targeted career development plans based on performance data.</a:t>
            </a:r>
          </a:p>
          <a:p>
            <a:pPr marL="342900" marR="0" lvl="0" indent="-342900" algn="just">
              <a:spcAft>
                <a:spcPts val="8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implementation can boost up the economic growth of a company as it uses simple dashboards   for performance and</a:t>
            </a:r>
            <a:r>
              <a:rPr lang="en-US" sz="2000" dirty="0">
                <a:latin typeface="Times New Roman" panose="02020603050405020304" pitchFamily="18" charset="0"/>
                <a:cs typeface="Times New Roman" panose="02020603050405020304" pitchFamily="18" charset="0"/>
              </a:rPr>
              <a:t> Identifying patterns in employee performance over time.</a:t>
            </a:r>
          </a:p>
          <a:p>
            <a:pPr marL="342900" marR="0" lvl="0" indent="-342900" algn="just">
              <a:spcAft>
                <a:spcPts val="800"/>
              </a:spcAft>
              <a:buSzPts val="1000"/>
              <a:buFont typeface="Symbol" panose="05050102010706020507" pitchFamily="18" charset="2"/>
              <a:buChar char=""/>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type of predictive methodology is important because during an economic crisis for any company such as times of recession it is important to study and determine the fate of a company.</a:t>
            </a:r>
            <a:endParaRPr lang="en-US" sz="20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293432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55AEF-AD5A-DB1D-181C-4310F411B1AC}"/>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Drawbacks</a:t>
            </a:r>
          </a:p>
        </p:txBody>
      </p:sp>
      <p:sp>
        <p:nvSpPr>
          <p:cNvPr id="3" name="Content Placeholder 2">
            <a:extLst>
              <a:ext uri="{FF2B5EF4-FFF2-40B4-BE49-F238E27FC236}">
                <a16:creationId xmlns:a16="http://schemas.microsoft.com/office/drawing/2014/main" id="{008B5FEB-E318-4660-E244-DE18F86A219C}"/>
              </a:ext>
            </a:extLst>
          </p:cNvPr>
          <p:cNvSpPr>
            <a:spLocks noGrp="1"/>
          </p:cNvSpPr>
          <p:nvPr>
            <p:ph idx="1"/>
          </p:nvPr>
        </p:nvSpPr>
        <p:spPr>
          <a:xfrm>
            <a:off x="1371599" y="2318196"/>
            <a:ext cx="9724031" cy="4023609"/>
          </a:xfrm>
        </p:spPr>
        <p:txBody>
          <a:bodyPr anchor="ctr">
            <a:noAutofit/>
          </a:bodyPr>
          <a:lstStyle/>
          <a:p>
            <a:pPr algn="just"/>
            <a:r>
              <a:rPr lang="en-US" sz="2000" dirty="0">
                <a:latin typeface="Times New Roman" panose="02020603050405020304" pitchFamily="18" charset="0"/>
                <a:cs typeface="Times New Roman" panose="02020603050405020304" pitchFamily="18" charset="0"/>
              </a:rPr>
              <a:t>The Employee Performance Analysis project focuses more on performance data rather than attendance patterns, which limits its scope in understanding employee retention and satisfaction.</a:t>
            </a:r>
          </a:p>
          <a:p>
            <a:pPr algn="just"/>
            <a:r>
              <a:rPr lang="en-US" sz="2000" dirty="0">
                <a:latin typeface="Times New Roman" panose="02020603050405020304" pitchFamily="18" charset="0"/>
                <a:cs typeface="Times New Roman" panose="02020603050405020304" pitchFamily="18" charset="0"/>
              </a:rPr>
              <a:t>Simple dashboards may not provide in-depth insights into attendance patterns, reasons for leave, or WFH/WFO trends. </a:t>
            </a:r>
          </a:p>
          <a:p>
            <a:pPr algn="just"/>
            <a:r>
              <a:rPr lang="en-US" sz="2000" dirty="0">
                <a:latin typeface="Times New Roman" panose="02020603050405020304" pitchFamily="18" charset="0"/>
                <a:cs typeface="Times New Roman" panose="02020603050405020304" pitchFamily="18" charset="0"/>
              </a:rPr>
              <a:t>Requires knowledge of machine learning and predictive analytics, which might not be necessary for basic HR insights.</a:t>
            </a:r>
          </a:p>
          <a:p>
            <a:pPr algn="just"/>
            <a:r>
              <a:rPr lang="en-US" sz="2000" dirty="0">
                <a:latin typeface="Times New Roman" panose="02020603050405020304" pitchFamily="18" charset="0"/>
                <a:cs typeface="Times New Roman" panose="02020603050405020304" pitchFamily="18" charset="0"/>
              </a:rPr>
              <a:t>Implementing predictive models and ensuring their accuracy can be challenging and time-consuming.</a:t>
            </a:r>
          </a:p>
          <a:p>
            <a:pPr algn="just"/>
            <a:r>
              <a:rPr lang="en-US" sz="2000" dirty="0">
                <a:latin typeface="Times New Roman" panose="02020603050405020304" pitchFamily="18" charset="0"/>
                <a:cs typeface="Times New Roman" panose="02020603050405020304" pitchFamily="18" charset="0"/>
              </a:rPr>
              <a:t>lack the flexibility to adapt to changing business needs or new data insights.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017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F8FD1-CA27-4E95-6100-BD0D6A17526E}"/>
              </a:ext>
            </a:extLst>
          </p:cNvPr>
          <p:cNvSpPr>
            <a:spLocks noGrp="1"/>
          </p:cNvSpPr>
          <p:nvPr>
            <p:ph type="title"/>
          </p:nvPr>
        </p:nvSpPr>
        <p:spPr>
          <a:xfrm>
            <a:off x="1371599" y="294538"/>
            <a:ext cx="9895951" cy="1033669"/>
          </a:xfrm>
        </p:spPr>
        <p:txBody>
          <a:bodyPr>
            <a:normAutofit/>
          </a:bodyPr>
          <a:lstStyle/>
          <a:p>
            <a:r>
              <a:rPr lang="en-US" sz="4000" b="1" u="sng">
                <a:solidFill>
                  <a:srgbClr val="FFFFFF"/>
                </a:solidFill>
                <a:latin typeface="Times New Roman" panose="02020603050405020304" pitchFamily="18" charset="0"/>
                <a:cs typeface="Times New Roman" panose="02020603050405020304" pitchFamily="18" charset="0"/>
              </a:rPr>
              <a:t>Proposed System:</a:t>
            </a:r>
            <a:endParaRPr lang="en-US" sz="4000">
              <a:solidFill>
                <a:srgbClr val="FFFFFF"/>
              </a:solidFill>
            </a:endParaRPr>
          </a:p>
        </p:txBody>
      </p:sp>
      <p:sp>
        <p:nvSpPr>
          <p:cNvPr id="3" name="Content Placeholder 2">
            <a:extLst>
              <a:ext uri="{FF2B5EF4-FFF2-40B4-BE49-F238E27FC236}">
                <a16:creationId xmlns:a16="http://schemas.microsoft.com/office/drawing/2014/main" id="{29364428-8748-7136-0B71-3CEA07BB9808}"/>
              </a:ext>
            </a:extLst>
          </p:cNvPr>
          <p:cNvSpPr>
            <a:spLocks noGrp="1"/>
          </p:cNvSpPr>
          <p:nvPr>
            <p:ph idx="1"/>
          </p:nvPr>
        </p:nvSpPr>
        <p:spPr>
          <a:xfrm>
            <a:off x="1371599" y="2318197"/>
            <a:ext cx="9724031" cy="3683358"/>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Leverages Power BI for interactive and dynamic dashboards. Analyzes employee attendance data over the last 3 months.</a:t>
            </a:r>
          </a:p>
          <a:p>
            <a:pPr algn="just"/>
            <a:r>
              <a:rPr lang="en-US" sz="2000" dirty="0">
                <a:latin typeface="Times New Roman" panose="02020603050405020304" pitchFamily="18" charset="0"/>
                <a:cs typeface="Times New Roman" panose="02020603050405020304" pitchFamily="18" charset="0"/>
              </a:rPr>
              <a:t>Aims to provide actionable insights for data-driven decision-making.</a:t>
            </a:r>
          </a:p>
          <a:p>
            <a:pPr algn="just"/>
            <a:r>
              <a:rPr lang="en-US" sz="2000" dirty="0">
                <a:latin typeface="Times New Roman" panose="02020603050405020304" pitchFamily="18" charset="0"/>
                <a:cs typeface="Times New Roman" panose="02020603050405020304" pitchFamily="18" charset="0"/>
              </a:rPr>
              <a:t>Focuses on understanding attendance patterns, retention strategies, sick leave analysis, and WFH/WFO trends.</a:t>
            </a:r>
          </a:p>
          <a:p>
            <a:pPr algn="just"/>
            <a:r>
              <a:rPr lang="en-US" sz="2000" dirty="0">
                <a:latin typeface="Times New Roman" panose="02020603050405020304" pitchFamily="18" charset="0"/>
                <a:cs typeface="Times New Roman" panose="02020603050405020304" pitchFamily="18" charset="0"/>
              </a:rPr>
              <a:t>Emphasizes improving employee satisfaction and well-being.</a:t>
            </a:r>
          </a:p>
          <a:p>
            <a:pPr algn="just"/>
            <a:r>
              <a:rPr lang="en-US" sz="2000" dirty="0">
                <a:latin typeface="Times New Roman" panose="02020603050405020304" pitchFamily="18" charset="0"/>
                <a:cs typeface="Times New Roman" panose="02020603050405020304" pitchFamily="18" charset="0"/>
              </a:rPr>
              <a:t>Includes detailed data transformation and DAX calculations for robust analysis.</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Focus on creating visually appealing and intuitive representations of the insights for end-users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9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0EFB4-5D59-6A74-5C66-8BF7A3ADFAB0}"/>
              </a:ext>
            </a:extLst>
          </p:cNvPr>
          <p:cNvSpPr>
            <a:spLocks noGrp="1"/>
          </p:cNvSpPr>
          <p:nvPr>
            <p:ph type="title"/>
          </p:nvPr>
        </p:nvSpPr>
        <p:spPr>
          <a:xfrm>
            <a:off x="1371599" y="294538"/>
            <a:ext cx="9895951" cy="1033669"/>
          </a:xfrm>
        </p:spPr>
        <p:txBody>
          <a:bodyPr>
            <a:normAutofit/>
          </a:bodyPr>
          <a:lstStyle/>
          <a:p>
            <a:r>
              <a:rPr lang="en-US" sz="4000" b="1" u="sng" dirty="0">
                <a:solidFill>
                  <a:srgbClr val="FFFFFF"/>
                </a:solidFill>
                <a:latin typeface="Times New Roman" panose="02020603050405020304" pitchFamily="18" charset="0"/>
                <a:cs typeface="Times New Roman" panose="02020603050405020304" pitchFamily="18" charset="0"/>
              </a:rPr>
              <a:t>Key Advantages</a:t>
            </a:r>
          </a:p>
        </p:txBody>
      </p:sp>
      <p:sp>
        <p:nvSpPr>
          <p:cNvPr id="3" name="Content Placeholder 2">
            <a:extLst>
              <a:ext uri="{FF2B5EF4-FFF2-40B4-BE49-F238E27FC236}">
                <a16:creationId xmlns:a16="http://schemas.microsoft.com/office/drawing/2014/main" id="{359F0027-FB0E-4ED3-A8D4-65E9C3B0C01C}"/>
              </a:ext>
            </a:extLst>
          </p:cNvPr>
          <p:cNvSpPr>
            <a:spLocks noGrp="1"/>
          </p:cNvSpPr>
          <p:nvPr>
            <p:ph idx="1"/>
          </p:nvPr>
        </p:nvSpPr>
        <p:spPr>
          <a:xfrm>
            <a:off x="1371599" y="2318197"/>
            <a:ext cx="9724031" cy="3683358"/>
          </a:xfrm>
        </p:spPr>
        <p:txBody>
          <a:bodyPr anchor="ctr">
            <a:normAutofit/>
          </a:bodyPr>
          <a:lstStyle/>
          <a:p>
            <a:pPr algn="just"/>
            <a:r>
              <a:rPr lang="en-US" sz="2000" dirty="0">
                <a:latin typeface="Times New Roman" panose="02020603050405020304" pitchFamily="18" charset="0"/>
                <a:cs typeface="Times New Roman" panose="02020603050405020304" pitchFamily="18" charset="0"/>
              </a:rPr>
              <a:t>Covers a wider range of HR metrics beyond just attrition and performance.</a:t>
            </a:r>
          </a:p>
          <a:p>
            <a:pPr algn="just"/>
            <a:r>
              <a:rPr lang="en-US" sz="2000" dirty="0">
                <a:latin typeface="Times New Roman" panose="02020603050405020304" pitchFamily="18" charset="0"/>
                <a:cs typeface="Times New Roman" panose="02020603050405020304" pitchFamily="18" charset="0"/>
              </a:rPr>
              <a:t>Provides detailed information on attendance, leave patterns, and work arrangements.</a:t>
            </a:r>
          </a:p>
          <a:p>
            <a:pPr algn="just"/>
            <a:r>
              <a:rPr lang="en-US" sz="2000" dirty="0">
                <a:latin typeface="Times New Roman" panose="02020603050405020304" pitchFamily="18" charset="0"/>
                <a:cs typeface="Times New Roman" panose="02020603050405020304" pitchFamily="18" charset="0"/>
              </a:rPr>
              <a:t>Empowers HR to develop targeted interventions and strategies. Focuses on employee well-being and satisfaction.</a:t>
            </a:r>
          </a:p>
          <a:p>
            <a:pPr algn="just"/>
            <a:r>
              <a:rPr lang="en-US" sz="2000" dirty="0">
                <a:latin typeface="Times New Roman" panose="02020603050405020304" pitchFamily="18" charset="0"/>
                <a:cs typeface="Times New Roman" panose="02020603050405020304" pitchFamily="18" charset="0"/>
              </a:rPr>
              <a:t>Power BI dashboards enable flexible exploration and analysis.</a:t>
            </a:r>
          </a:p>
          <a:p>
            <a:pPr algn="just"/>
            <a:r>
              <a:rPr lang="en-US" sz="2000" dirty="0">
                <a:latin typeface="Times New Roman" panose="02020603050405020304" pitchFamily="18" charset="0"/>
                <a:cs typeface="Times New Roman" panose="02020603050405020304" pitchFamily="18" charset="0"/>
              </a:rPr>
              <a:t>Can be easily updated and expanded to incorporate new data and insights.</a:t>
            </a:r>
          </a:p>
        </p:txBody>
      </p:sp>
    </p:spTree>
    <p:extLst>
      <p:ext uri="{BB962C8B-B14F-4D97-AF65-F5344CB8AC3E}">
        <p14:creationId xmlns:p14="http://schemas.microsoft.com/office/powerpoint/2010/main" val="484910804"/>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12546</TotalTime>
  <Words>2110</Words>
  <Application>Microsoft Office PowerPoint</Application>
  <PresentationFormat>Widescreen</PresentationFormat>
  <Paragraphs>217</Paragraphs>
  <Slides>30</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Aptos</vt:lpstr>
      <vt:lpstr>Aptos Display</vt:lpstr>
      <vt:lpstr>Arial</vt:lpstr>
      <vt:lpstr>Calibri</vt:lpstr>
      <vt:lpstr>Calibri Light</vt:lpstr>
      <vt:lpstr>Symbol</vt:lpstr>
      <vt:lpstr>Times New Roman</vt:lpstr>
      <vt:lpstr>Office 2013 - 2022 Theme</vt:lpstr>
      <vt:lpstr>Office Theme</vt:lpstr>
      <vt:lpstr>RAGHU ENGINEERING COLLEGE  (AUTONOMUS)                    Affiliated to JNTU GURAJADA, VIZIANAGARAM   Approved by AICTE, Accredited by NBA, Accredited by NAAC with A+ Grade Computer Science Engineering (Data Science) </vt:lpstr>
      <vt:lpstr>Unlocking HR Insights </vt:lpstr>
      <vt:lpstr>Introduction</vt:lpstr>
      <vt:lpstr>ABSTRACT</vt:lpstr>
      <vt:lpstr>Literature survey</vt:lpstr>
      <vt:lpstr>Existing System</vt:lpstr>
      <vt:lpstr>Drawbacks</vt:lpstr>
      <vt:lpstr>Proposed System:</vt:lpstr>
      <vt:lpstr>Key Advantages</vt:lpstr>
      <vt:lpstr>Existing system  Vs Proposed system </vt:lpstr>
      <vt:lpstr>Implementation</vt:lpstr>
      <vt:lpstr>PowerPoint Presentation</vt:lpstr>
      <vt:lpstr>Workflow diagram</vt:lpstr>
      <vt:lpstr>Timelines</vt:lpstr>
      <vt:lpstr>Stage 1: Data Collection</vt:lpstr>
      <vt:lpstr>Stage2: Data Transformation (Power Query)</vt:lpstr>
      <vt:lpstr>Stage 3: DAX Matrix Creation</vt:lpstr>
      <vt:lpstr>Calculating Total Working Days with DAX</vt:lpstr>
      <vt:lpstr>Calculating WFH Count</vt:lpstr>
      <vt:lpstr>PowerPoint Presentation</vt:lpstr>
      <vt:lpstr>PowerPoint Presentation</vt:lpstr>
      <vt:lpstr>Stage 4: Dashboarding</vt:lpstr>
      <vt:lpstr>PowerPoint Presentation</vt:lpstr>
      <vt:lpstr>PowerPoint Presentation</vt:lpstr>
      <vt:lpstr>PowerPoint Presentation</vt:lpstr>
      <vt:lpstr>PowerPoint Presentation</vt:lpstr>
      <vt:lpstr>Visualizing Sick Leave and WFH Trends</vt:lpstr>
      <vt:lpstr>Final Dashboard</vt:lpstr>
      <vt:lpstr>Paper Publication Status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21981A4463 MAHESH</cp:lastModifiedBy>
  <cp:revision>34</cp:revision>
  <dcterms:created xsi:type="dcterms:W3CDTF">2024-10-06T11:20:58Z</dcterms:created>
  <dcterms:modified xsi:type="dcterms:W3CDTF">2025-03-01T04:48:35Z</dcterms:modified>
</cp:coreProperties>
</file>