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96" r:id="rId22"/>
    <p:sldId id="276" r:id="rId23"/>
    <p:sldId id="277" r:id="rId24"/>
    <p:sldId id="278" r:id="rId25"/>
    <p:sldId id="279" r:id="rId26"/>
    <p:sldId id="280" r:id="rId27"/>
    <p:sldId id="281" r:id="rId28"/>
    <p:sldId id="282" r:id="rId29"/>
    <p:sldId id="283" r:id="rId30"/>
    <p:sldId id="284" r:id="rId31"/>
    <p:sldId id="285" r:id="rId32"/>
    <p:sldId id="297" r:id="rId33"/>
    <p:sldId id="290" r:id="rId34"/>
    <p:sldId id="291" r:id="rId35"/>
    <p:sldId id="298" r:id="rId36"/>
    <p:sldId id="293" r:id="rId37"/>
    <p:sldId id="286" r:id="rId38"/>
    <p:sldId id="287" r:id="rId39"/>
    <p:sldId id="288" r:id="rId40"/>
    <p:sldId id="299" r:id="rId41"/>
    <p:sldId id="295" r:id="rId42"/>
    <p:sldId id="301" r:id="rId43"/>
    <p:sldId id="302"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Be0jRS/lntiYy56Hyq/Rrb8df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2"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86F05-B884-4189-9D04-3A45A9DFAA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131015-A1A6-449C-B96C-13223AED5DDE}">
      <dgm:prSet/>
      <dgm:spPr/>
      <dgm:t>
        <a:bodyPr/>
        <a:lstStyle/>
        <a:p>
          <a:r>
            <a:rPr lang="en-SG" b="0" i="0" dirty="0"/>
            <a:t>Interaction metric: engagement, convenience, safety</a:t>
          </a:r>
          <a:endParaRPr lang="en-US" dirty="0"/>
        </a:p>
      </dgm:t>
    </dgm:pt>
    <dgm:pt modelId="{9833A47E-DE60-4276-BCD3-91E37C91BC8F}" type="parTrans" cxnId="{E4B53197-D7C5-4CD7-951F-5325755F85E4}">
      <dgm:prSet/>
      <dgm:spPr/>
      <dgm:t>
        <a:bodyPr/>
        <a:lstStyle/>
        <a:p>
          <a:endParaRPr lang="en-US"/>
        </a:p>
      </dgm:t>
    </dgm:pt>
    <dgm:pt modelId="{A96417FC-2F15-4973-A96E-1F58E48223D6}" type="sibTrans" cxnId="{E4B53197-D7C5-4CD7-951F-5325755F85E4}">
      <dgm:prSet/>
      <dgm:spPr/>
      <dgm:t>
        <a:bodyPr/>
        <a:lstStyle/>
        <a:p>
          <a:endParaRPr lang="en-US"/>
        </a:p>
      </dgm:t>
    </dgm:pt>
    <dgm:pt modelId="{4E01107D-2F46-4B4C-9F07-E118B316E424}">
      <dgm:prSet/>
      <dgm:spPr/>
      <dgm:t>
        <a:bodyPr/>
        <a:lstStyle/>
        <a:p>
          <a:r>
            <a:rPr lang="en-SG" b="0" i="0"/>
            <a:t>Content metric: quality, productivity</a:t>
          </a:r>
          <a:endParaRPr lang="en-US"/>
        </a:p>
      </dgm:t>
    </dgm:pt>
    <dgm:pt modelId="{9388D1EA-D268-4932-AA14-C753839BFE8C}" type="parTrans" cxnId="{7DEEE5E7-D782-4FA2-BD44-DD4FD10D25A7}">
      <dgm:prSet/>
      <dgm:spPr/>
      <dgm:t>
        <a:bodyPr/>
        <a:lstStyle/>
        <a:p>
          <a:endParaRPr lang="en-US"/>
        </a:p>
      </dgm:t>
    </dgm:pt>
    <dgm:pt modelId="{05B1BF5D-B4B7-4F35-BB6C-552F20E0B025}" type="sibTrans" cxnId="{7DEEE5E7-D782-4FA2-BD44-DD4FD10D25A7}">
      <dgm:prSet/>
      <dgm:spPr/>
      <dgm:t>
        <a:bodyPr/>
        <a:lstStyle/>
        <a:p>
          <a:endParaRPr lang="en-US"/>
        </a:p>
      </dgm:t>
    </dgm:pt>
    <dgm:pt modelId="{16F0A61F-C0C2-441A-8B19-83B4256AB6FD}" type="pres">
      <dgm:prSet presAssocID="{88286F05-B884-4189-9D04-3A45A9DFAA7A}" presName="root" presStyleCnt="0">
        <dgm:presLayoutVars>
          <dgm:dir/>
          <dgm:resizeHandles val="exact"/>
        </dgm:presLayoutVars>
      </dgm:prSet>
      <dgm:spPr/>
    </dgm:pt>
    <dgm:pt modelId="{2E8A0E35-ED36-4438-A5F0-7620927CD2C4}" type="pres">
      <dgm:prSet presAssocID="{53131015-A1A6-449C-B96C-13223AED5DDE}" presName="compNode" presStyleCnt="0"/>
      <dgm:spPr/>
    </dgm:pt>
    <dgm:pt modelId="{AC083E03-37BF-4F20-96C5-C7D59487250F}" type="pres">
      <dgm:prSet presAssocID="{53131015-A1A6-449C-B96C-13223AED5DDE}" presName="bgRect" presStyleLbl="bgShp" presStyleIdx="0" presStyleCnt="2"/>
      <dgm:spPr/>
    </dgm:pt>
    <dgm:pt modelId="{43714D67-BCDA-4032-B6A9-80C268F83324}" type="pres">
      <dgm:prSet presAssocID="{53131015-A1A6-449C-B96C-13223AED5D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on and stars"/>
        </a:ext>
      </dgm:extLst>
    </dgm:pt>
    <dgm:pt modelId="{A42585AB-A45C-4048-87BA-14B300E5C1D6}" type="pres">
      <dgm:prSet presAssocID="{53131015-A1A6-449C-B96C-13223AED5DDE}" presName="spaceRect" presStyleCnt="0"/>
      <dgm:spPr/>
    </dgm:pt>
    <dgm:pt modelId="{DC71CA96-FE44-4479-9118-B56AC5170C39}" type="pres">
      <dgm:prSet presAssocID="{53131015-A1A6-449C-B96C-13223AED5DDE}" presName="parTx" presStyleLbl="revTx" presStyleIdx="0" presStyleCnt="2">
        <dgm:presLayoutVars>
          <dgm:chMax val="0"/>
          <dgm:chPref val="0"/>
        </dgm:presLayoutVars>
      </dgm:prSet>
      <dgm:spPr/>
    </dgm:pt>
    <dgm:pt modelId="{97D4E2D0-5EF1-437F-9A58-1027138F4C15}" type="pres">
      <dgm:prSet presAssocID="{A96417FC-2F15-4973-A96E-1F58E48223D6}" presName="sibTrans" presStyleCnt="0"/>
      <dgm:spPr/>
    </dgm:pt>
    <dgm:pt modelId="{16E7C2AD-4EB3-4D50-9E7E-3DED0A9FF74D}" type="pres">
      <dgm:prSet presAssocID="{4E01107D-2F46-4B4C-9F07-E118B316E424}" presName="compNode" presStyleCnt="0"/>
      <dgm:spPr/>
    </dgm:pt>
    <dgm:pt modelId="{26F5CD27-6AE4-4CF6-B238-386B037E8DDF}" type="pres">
      <dgm:prSet presAssocID="{4E01107D-2F46-4B4C-9F07-E118B316E424}" presName="bgRect" presStyleLbl="bgShp" presStyleIdx="1" presStyleCnt="2"/>
      <dgm:spPr/>
    </dgm:pt>
    <dgm:pt modelId="{B07E2D0F-C520-4AF3-A4F8-F91D2B83413C}" type="pres">
      <dgm:prSet presAssocID="{4E01107D-2F46-4B4C-9F07-E118B316E4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23ECF9E8-6F24-43CA-8FB7-3455C15AC762}" type="pres">
      <dgm:prSet presAssocID="{4E01107D-2F46-4B4C-9F07-E118B316E424}" presName="spaceRect" presStyleCnt="0"/>
      <dgm:spPr/>
    </dgm:pt>
    <dgm:pt modelId="{0BC96007-7175-4C4E-BDC5-79FC85F90C49}" type="pres">
      <dgm:prSet presAssocID="{4E01107D-2F46-4B4C-9F07-E118B316E424}" presName="parTx" presStyleLbl="revTx" presStyleIdx="1" presStyleCnt="2">
        <dgm:presLayoutVars>
          <dgm:chMax val="0"/>
          <dgm:chPref val="0"/>
        </dgm:presLayoutVars>
      </dgm:prSet>
      <dgm:spPr/>
    </dgm:pt>
  </dgm:ptLst>
  <dgm:cxnLst>
    <dgm:cxn modelId="{F737621D-2A03-47D6-9CED-2D5D8F4487F1}" type="presOf" srcId="{53131015-A1A6-449C-B96C-13223AED5DDE}" destId="{DC71CA96-FE44-4479-9118-B56AC5170C39}" srcOrd="0" destOrd="0" presId="urn:microsoft.com/office/officeart/2018/2/layout/IconVerticalSolidList"/>
    <dgm:cxn modelId="{268A1F6F-F716-4237-BF15-D108D2451539}" type="presOf" srcId="{88286F05-B884-4189-9D04-3A45A9DFAA7A}" destId="{16F0A61F-C0C2-441A-8B19-83B4256AB6FD}" srcOrd="0" destOrd="0" presId="urn:microsoft.com/office/officeart/2018/2/layout/IconVerticalSolidList"/>
    <dgm:cxn modelId="{E4B53197-D7C5-4CD7-951F-5325755F85E4}" srcId="{88286F05-B884-4189-9D04-3A45A9DFAA7A}" destId="{53131015-A1A6-449C-B96C-13223AED5DDE}" srcOrd="0" destOrd="0" parTransId="{9833A47E-DE60-4276-BCD3-91E37C91BC8F}" sibTransId="{A96417FC-2F15-4973-A96E-1F58E48223D6}"/>
    <dgm:cxn modelId="{C27110E6-76C0-42F6-A5A6-741289A5D489}" type="presOf" srcId="{4E01107D-2F46-4B4C-9F07-E118B316E424}" destId="{0BC96007-7175-4C4E-BDC5-79FC85F90C49}" srcOrd="0" destOrd="0" presId="urn:microsoft.com/office/officeart/2018/2/layout/IconVerticalSolidList"/>
    <dgm:cxn modelId="{7DEEE5E7-D782-4FA2-BD44-DD4FD10D25A7}" srcId="{88286F05-B884-4189-9D04-3A45A9DFAA7A}" destId="{4E01107D-2F46-4B4C-9F07-E118B316E424}" srcOrd="1" destOrd="0" parTransId="{9388D1EA-D268-4932-AA14-C753839BFE8C}" sibTransId="{05B1BF5D-B4B7-4F35-BB6C-552F20E0B025}"/>
    <dgm:cxn modelId="{B7689997-8AF3-4307-A458-28178AAF9960}" type="presParOf" srcId="{16F0A61F-C0C2-441A-8B19-83B4256AB6FD}" destId="{2E8A0E35-ED36-4438-A5F0-7620927CD2C4}" srcOrd="0" destOrd="0" presId="urn:microsoft.com/office/officeart/2018/2/layout/IconVerticalSolidList"/>
    <dgm:cxn modelId="{0DAA97C7-3074-46FE-B3A2-BA93892B7723}" type="presParOf" srcId="{2E8A0E35-ED36-4438-A5F0-7620927CD2C4}" destId="{AC083E03-37BF-4F20-96C5-C7D59487250F}" srcOrd="0" destOrd="0" presId="urn:microsoft.com/office/officeart/2018/2/layout/IconVerticalSolidList"/>
    <dgm:cxn modelId="{C4D1E118-4460-49DE-8830-34952C7F1FF2}" type="presParOf" srcId="{2E8A0E35-ED36-4438-A5F0-7620927CD2C4}" destId="{43714D67-BCDA-4032-B6A9-80C268F83324}" srcOrd="1" destOrd="0" presId="urn:microsoft.com/office/officeart/2018/2/layout/IconVerticalSolidList"/>
    <dgm:cxn modelId="{04E18477-F546-46AB-B953-DB8C9F844E08}" type="presParOf" srcId="{2E8A0E35-ED36-4438-A5F0-7620927CD2C4}" destId="{A42585AB-A45C-4048-87BA-14B300E5C1D6}" srcOrd="2" destOrd="0" presId="urn:microsoft.com/office/officeart/2018/2/layout/IconVerticalSolidList"/>
    <dgm:cxn modelId="{D0E69B42-6974-442D-9078-C124714226B4}" type="presParOf" srcId="{2E8A0E35-ED36-4438-A5F0-7620927CD2C4}" destId="{DC71CA96-FE44-4479-9118-B56AC5170C39}" srcOrd="3" destOrd="0" presId="urn:microsoft.com/office/officeart/2018/2/layout/IconVerticalSolidList"/>
    <dgm:cxn modelId="{5C1D7DEA-7054-4DD1-84D6-A017124AD89D}" type="presParOf" srcId="{16F0A61F-C0C2-441A-8B19-83B4256AB6FD}" destId="{97D4E2D0-5EF1-437F-9A58-1027138F4C15}" srcOrd="1" destOrd="0" presId="urn:microsoft.com/office/officeart/2018/2/layout/IconVerticalSolidList"/>
    <dgm:cxn modelId="{6AF4F257-66AB-48EE-B108-F77160D9FC49}" type="presParOf" srcId="{16F0A61F-C0C2-441A-8B19-83B4256AB6FD}" destId="{16E7C2AD-4EB3-4D50-9E7E-3DED0A9FF74D}" srcOrd="2" destOrd="0" presId="urn:microsoft.com/office/officeart/2018/2/layout/IconVerticalSolidList"/>
    <dgm:cxn modelId="{BC0135D7-85A6-40BD-8AD6-9D565530A9BB}" type="presParOf" srcId="{16E7C2AD-4EB3-4D50-9E7E-3DED0A9FF74D}" destId="{26F5CD27-6AE4-4CF6-B238-386B037E8DDF}" srcOrd="0" destOrd="0" presId="urn:microsoft.com/office/officeart/2018/2/layout/IconVerticalSolidList"/>
    <dgm:cxn modelId="{2056A3FF-9B2F-488E-9110-043A52194E41}" type="presParOf" srcId="{16E7C2AD-4EB3-4D50-9E7E-3DED0A9FF74D}" destId="{B07E2D0F-C520-4AF3-A4F8-F91D2B83413C}" srcOrd="1" destOrd="0" presId="urn:microsoft.com/office/officeart/2018/2/layout/IconVerticalSolidList"/>
    <dgm:cxn modelId="{54E234AB-0697-4AE2-9B27-BB07CFA23AD4}" type="presParOf" srcId="{16E7C2AD-4EB3-4D50-9E7E-3DED0A9FF74D}" destId="{23ECF9E8-6F24-43CA-8FB7-3455C15AC762}" srcOrd="2" destOrd="0" presId="urn:microsoft.com/office/officeart/2018/2/layout/IconVerticalSolidList"/>
    <dgm:cxn modelId="{B8DC5FC4-4077-4892-9E7D-C0C4E918E115}" type="presParOf" srcId="{16E7C2AD-4EB3-4D50-9E7E-3DED0A9FF74D}" destId="{0BC96007-7175-4C4E-BDC5-79FC85F90C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83E03-37BF-4F20-96C5-C7D59487250F}">
      <dsp:nvSpPr>
        <dsp:cNvPr id="0" name=""/>
        <dsp:cNvSpPr/>
      </dsp:nvSpPr>
      <dsp:spPr>
        <a:xfrm>
          <a:off x="0" y="919142"/>
          <a:ext cx="6248400" cy="1696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14D67-BCDA-4032-B6A9-80C268F83324}">
      <dsp:nvSpPr>
        <dsp:cNvPr id="0" name=""/>
        <dsp:cNvSpPr/>
      </dsp:nvSpPr>
      <dsp:spPr>
        <a:xfrm>
          <a:off x="513305" y="1300940"/>
          <a:ext cx="933283" cy="933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71CA96-FE44-4479-9118-B56AC5170C39}">
      <dsp:nvSpPr>
        <dsp:cNvPr id="0" name=""/>
        <dsp:cNvSpPr/>
      </dsp:nvSpPr>
      <dsp:spPr>
        <a:xfrm>
          <a:off x="1959895" y="919142"/>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111250">
            <a:lnSpc>
              <a:spcPct val="90000"/>
            </a:lnSpc>
            <a:spcBef>
              <a:spcPct val="0"/>
            </a:spcBef>
            <a:spcAft>
              <a:spcPct val="35000"/>
            </a:spcAft>
            <a:buNone/>
          </a:pPr>
          <a:r>
            <a:rPr lang="en-SG" sz="2500" b="0" i="0" kern="1200" dirty="0"/>
            <a:t>Interaction metric: engagement, convenience, safety</a:t>
          </a:r>
          <a:endParaRPr lang="en-US" sz="2500" kern="1200" dirty="0"/>
        </a:p>
      </dsp:txBody>
      <dsp:txXfrm>
        <a:off x="1959895" y="919142"/>
        <a:ext cx="4288504" cy="1696878"/>
      </dsp:txXfrm>
    </dsp:sp>
    <dsp:sp modelId="{26F5CD27-6AE4-4CF6-B238-386B037E8DDF}">
      <dsp:nvSpPr>
        <dsp:cNvPr id="0" name=""/>
        <dsp:cNvSpPr/>
      </dsp:nvSpPr>
      <dsp:spPr>
        <a:xfrm>
          <a:off x="0" y="3040241"/>
          <a:ext cx="6248400" cy="1696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E2D0F-C520-4AF3-A4F8-F91D2B83413C}">
      <dsp:nvSpPr>
        <dsp:cNvPr id="0" name=""/>
        <dsp:cNvSpPr/>
      </dsp:nvSpPr>
      <dsp:spPr>
        <a:xfrm>
          <a:off x="513305" y="3422039"/>
          <a:ext cx="933283" cy="933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C96007-7175-4C4E-BDC5-79FC85F90C49}">
      <dsp:nvSpPr>
        <dsp:cNvPr id="0" name=""/>
        <dsp:cNvSpPr/>
      </dsp:nvSpPr>
      <dsp:spPr>
        <a:xfrm>
          <a:off x="1959895" y="3040241"/>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111250">
            <a:lnSpc>
              <a:spcPct val="90000"/>
            </a:lnSpc>
            <a:spcBef>
              <a:spcPct val="0"/>
            </a:spcBef>
            <a:spcAft>
              <a:spcPct val="35000"/>
            </a:spcAft>
            <a:buNone/>
          </a:pPr>
          <a:r>
            <a:rPr lang="en-SG" sz="2500" b="0" i="0" kern="1200"/>
            <a:t>Content metric: quality, productivity</a:t>
          </a:r>
          <a:endParaRPr lang="en-US" sz="2500" kern="1200"/>
        </a:p>
      </dsp:txBody>
      <dsp:txXfrm>
        <a:off x="1959895" y="3040241"/>
        <a:ext cx="4288504" cy="16968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7fea2303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c7fea2303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7fea23035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7fea230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7fea23035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7fea2303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09076524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09076524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09076524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09076524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09076524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09076524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09076524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09076524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09076524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0907652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09076524c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09076524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0907652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d0907652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7fea23035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7fea2303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09076524c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09076524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9076524c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09076524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09076524c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09076524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09076524c_0_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09076524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73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7fea230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7fea230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93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7fea2303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c7fea23035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347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7fea2303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7fea2303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7fea2303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7fea2303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525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7fea2303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7fea2303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1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7fea230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c7fea2303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7fea230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c7fea23035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1" y="0"/>
            <a:ext cx="12191999" cy="686646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5" name="Google Shape;85;p1" descr="Chart, scatter chart&#10;&#10;Description automatically generated"/>
          <p:cNvPicPr preferRelativeResize="0"/>
          <p:nvPr/>
        </p:nvPicPr>
        <p:blipFill rotWithShape="1">
          <a:blip r:embed="rId3">
            <a:alphaModFix amt="55000"/>
          </a:blip>
          <a:srcRect t="6545" b="9184"/>
          <a:stretch/>
        </p:blipFill>
        <p:spPr>
          <a:xfrm>
            <a:off x="20" y="-203190"/>
            <a:ext cx="12191980" cy="6857990"/>
          </a:xfrm>
          <a:prstGeom prst="rect">
            <a:avLst/>
          </a:prstGeom>
          <a:noFill/>
          <a:ln>
            <a:noFill/>
          </a:ln>
        </p:spPr>
      </p:pic>
      <p:sp>
        <p:nvSpPr>
          <p:cNvPr id="86" name="Google Shape;86;p1"/>
          <p:cNvSpPr/>
          <p:nvPr/>
        </p:nvSpPr>
        <p:spPr>
          <a:xfrm>
            <a:off x="3111500" y="359516"/>
            <a:ext cx="5923842" cy="5923842"/>
          </a:xfrm>
          <a:prstGeom prst="ellipse">
            <a:avLst/>
          </a:pr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a:spLocks noGrp="1"/>
          </p:cNvSpPr>
          <p:nvPr>
            <p:ph type="ctrTitle"/>
          </p:nvPr>
        </p:nvSpPr>
        <p:spPr>
          <a:xfrm>
            <a:off x="3532858" y="1978429"/>
            <a:ext cx="5037600" cy="238687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5600"/>
              <a:buFont typeface="Calibri"/>
              <a:buNone/>
            </a:pPr>
            <a:r>
              <a:rPr lang="en-SG" sz="5600" b="1" dirty="0"/>
              <a:t>Redefining News Experience though </a:t>
            </a:r>
            <a:r>
              <a:rPr lang="en-SG" sz="5600" b="1" dirty="0" err="1"/>
              <a:t>AIoT</a:t>
            </a:r>
            <a:endParaRPr sz="5600" b="1" dirty="0"/>
          </a:p>
        </p:txBody>
      </p:sp>
      <p:sp>
        <p:nvSpPr>
          <p:cNvPr id="88" name="Google Shape;88;p1"/>
          <p:cNvSpPr/>
          <p:nvPr/>
        </p:nvSpPr>
        <p:spPr>
          <a:xfrm rot="-1433279" flipH="1">
            <a:off x="2607219" y="8395"/>
            <a:ext cx="6816400" cy="6816400"/>
          </a:xfrm>
          <a:prstGeom prst="arc">
            <a:avLst>
              <a:gd name="adj1" fmla="val 16200000"/>
              <a:gd name="adj2" fmla="val 20401595"/>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
          <p:cNvSpPr/>
          <p:nvPr/>
        </p:nvSpPr>
        <p:spPr>
          <a:xfrm>
            <a:off x="8153400" y="4609861"/>
            <a:ext cx="873032" cy="84934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c7fea23035_0_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Support Devices</a:t>
            </a:r>
            <a:endParaRPr/>
          </a:p>
        </p:txBody>
      </p:sp>
      <p:sp>
        <p:nvSpPr>
          <p:cNvPr id="137" name="Google Shape;137;gc7fea23035_0_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spcBef>
                <a:spcPts val="0"/>
              </a:spcBef>
              <a:spcAft>
                <a:spcPts val="0"/>
              </a:spcAft>
              <a:buClr>
                <a:schemeClr val="dk1"/>
              </a:buClr>
              <a:buSzPts val="2400"/>
              <a:buNone/>
            </a:pPr>
            <a:r>
              <a:rPr lang="en-SG"/>
              <a:t>Smart watch</a:t>
            </a:r>
            <a:endParaRPr/>
          </a:p>
          <a:p>
            <a:pPr marL="457200" lvl="1" indent="0" algn="l" rtl="0">
              <a:spcBef>
                <a:spcPts val="0"/>
              </a:spcBef>
              <a:spcAft>
                <a:spcPts val="0"/>
              </a:spcAft>
              <a:buClr>
                <a:schemeClr val="dk1"/>
              </a:buClr>
              <a:buSzPts val="2400"/>
              <a:buNone/>
            </a:pPr>
            <a:r>
              <a:rPr lang="en-SG"/>
              <a:t>Smart bracelet</a:t>
            </a:r>
            <a:endParaRPr/>
          </a:p>
          <a:p>
            <a:pPr marL="0" lvl="0" indent="0" algn="l" rtl="0">
              <a:spcBef>
                <a:spcPts val="0"/>
              </a:spcBef>
              <a:spcAft>
                <a:spcPts val="0"/>
              </a:spcAft>
              <a:buClr>
                <a:schemeClr val="dk1"/>
              </a:buClr>
              <a:buSzPts val="4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148" name="Rectangle 14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2" name="Google Shape;142;p9"/>
          <p:cNvSpPr txBox="1">
            <a:spLocks noGrp="1"/>
          </p:cNvSpPr>
          <p:nvPr>
            <p:ph type="ctrTitle"/>
          </p:nvPr>
        </p:nvSpPr>
        <p:spPr>
          <a:xfrm>
            <a:off x="3045368" y="2043663"/>
            <a:ext cx="6105194" cy="203105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5600"/>
              <a:buFont typeface="Calibri"/>
              <a:buNone/>
            </a:pPr>
            <a:r>
              <a:rPr lang="en-SG" b="1">
                <a:solidFill>
                  <a:srgbClr val="FFFFFF"/>
                </a:solidFill>
              </a:rPr>
              <a:t>Voice Output Design</a:t>
            </a:r>
            <a:endParaRPr lang="en-SG">
              <a:solidFill>
                <a:srgbClr val="FFFFFF"/>
              </a:solidFill>
            </a:endParaRPr>
          </a:p>
        </p:txBody>
      </p:sp>
      <p:sp>
        <p:nvSpPr>
          <p:cNvPr id="143" name="Google Shape;143;p9"/>
          <p:cNvSpPr txBox="1">
            <a:spLocks noGrp="1"/>
          </p:cNvSpPr>
          <p:nvPr>
            <p:ph type="subTitle" idx="1"/>
          </p:nvPr>
        </p:nvSpPr>
        <p:spPr>
          <a:xfrm>
            <a:off x="3045368" y="4074718"/>
            <a:ext cx="6105194" cy="682079"/>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400"/>
              <a:buNone/>
            </a:pPr>
            <a:endParaRPr lang="en-SG">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Wake-Up</a:t>
            </a:r>
            <a:endParaRPr/>
          </a:p>
        </p:txBody>
      </p:sp>
      <p:sp>
        <p:nvSpPr>
          <p:cNvPr id="149" name="Google Shape;14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a:t>Engage user in short convo: </a:t>
            </a:r>
            <a:endParaRPr/>
          </a:p>
          <a:p>
            <a:pPr marL="457200" lvl="1" indent="0" algn="l" rtl="0">
              <a:lnSpc>
                <a:spcPct val="90000"/>
              </a:lnSpc>
              <a:spcBef>
                <a:spcPts val="500"/>
              </a:spcBef>
              <a:spcAft>
                <a:spcPts val="0"/>
              </a:spcAft>
              <a:buClr>
                <a:schemeClr val="dk1"/>
              </a:buClr>
              <a:buSzPts val="2400"/>
              <a:buNone/>
            </a:pPr>
            <a:r>
              <a:rPr lang="en-SG"/>
              <a:t>	“Hey, how you feeling today?”</a:t>
            </a:r>
            <a:endParaRPr/>
          </a:p>
          <a:p>
            <a:pPr marL="457200" lvl="1" indent="0" algn="l" rtl="0">
              <a:lnSpc>
                <a:spcPct val="90000"/>
              </a:lnSpc>
              <a:spcBef>
                <a:spcPts val="500"/>
              </a:spcBef>
              <a:spcAft>
                <a:spcPts val="0"/>
              </a:spcAft>
              <a:buClr>
                <a:schemeClr val="dk1"/>
              </a:buClr>
              <a:buSzPts val="2400"/>
              <a:buNone/>
            </a:pPr>
            <a:r>
              <a:rPr lang="en-SG"/>
              <a:t>	“Tired, but need to rush to work. Sigh.”</a:t>
            </a:r>
            <a:endParaRPr/>
          </a:p>
          <a:p>
            <a:pPr marL="457200" lvl="1" indent="0" algn="l" rtl="0">
              <a:lnSpc>
                <a:spcPct val="90000"/>
              </a:lnSpc>
              <a:spcBef>
                <a:spcPts val="500"/>
              </a:spcBef>
              <a:spcAft>
                <a:spcPts val="0"/>
              </a:spcAft>
              <a:buClr>
                <a:schemeClr val="dk1"/>
              </a:buClr>
              <a:buSzPts val="2400"/>
              <a:buNone/>
            </a:pPr>
            <a:r>
              <a:rPr lang="en-SG"/>
              <a:t>	“I have some selection for you. But would you like anything specific to start 	your day?”</a:t>
            </a:r>
            <a:endParaRPr/>
          </a:p>
          <a:p>
            <a:pPr marL="457200" lvl="1" indent="0" algn="l" rtl="0">
              <a:lnSpc>
                <a:spcPct val="90000"/>
              </a:lnSpc>
              <a:spcBef>
                <a:spcPts val="500"/>
              </a:spcBef>
              <a:spcAft>
                <a:spcPts val="0"/>
              </a:spcAft>
              <a:buClr>
                <a:schemeClr val="dk1"/>
              </a:buClr>
              <a:buSzPts val="2400"/>
              <a:buNone/>
            </a:pPr>
            <a:r>
              <a:rPr lang="en-SG"/>
              <a:t>	“Hmm.. Is there anything to spice up my day? And I don’t want too serious 	stuff.”</a:t>
            </a:r>
            <a:endParaRPr/>
          </a:p>
          <a:p>
            <a:pPr marL="457200" lvl="1" indent="0" algn="l" rtl="0">
              <a:lnSpc>
                <a:spcPct val="90000"/>
              </a:lnSpc>
              <a:spcBef>
                <a:spcPts val="500"/>
              </a:spcBef>
              <a:spcAft>
                <a:spcPts val="0"/>
              </a:spcAft>
              <a:buClr>
                <a:schemeClr val="dk1"/>
              </a:buClr>
              <a:buSzPts val="2400"/>
              <a:buNone/>
            </a:pPr>
            <a:r>
              <a:rPr lang="en-SG"/>
              <a:t>	“Sure thing!”</a:t>
            </a:r>
            <a:endParaRPr/>
          </a:p>
          <a:p>
            <a:pPr marL="457200" lvl="1" indent="0" algn="l" rtl="0">
              <a:lnSpc>
                <a:spcPct val="90000"/>
              </a:lnSpc>
              <a:spcBef>
                <a:spcPts val="500"/>
              </a:spcBef>
              <a:spcAft>
                <a:spcPts val="0"/>
              </a:spcAft>
              <a:buClr>
                <a:schemeClr val="dk1"/>
              </a:buClr>
              <a:buSzPts val="2400"/>
              <a:buNone/>
            </a:pPr>
            <a:r>
              <a:rPr lang="en-SG"/>
              <a:t>Proceeds to read a mixture of news in lighter genre, e.g. entertainment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c7fea23035_0_7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News Feed</a:t>
            </a:r>
            <a:endParaRPr/>
          </a:p>
        </p:txBody>
      </p:sp>
      <p:sp>
        <p:nvSpPr>
          <p:cNvPr id="155" name="Google Shape;155;gc7fea23035_0_73"/>
          <p:cNvSpPr txBox="1">
            <a:spLocks noGrp="1"/>
          </p:cNvSpPr>
          <p:nvPr>
            <p:ph type="body" idx="1"/>
          </p:nvPr>
        </p:nvSpPr>
        <p:spPr>
          <a:xfrm>
            <a:off x="838200" y="1825625"/>
            <a:ext cx="5306700" cy="4351200"/>
          </a:xfrm>
          <a:prstGeom prst="rect">
            <a:avLst/>
          </a:prstGeom>
          <a:noFill/>
          <a:ln>
            <a:noFill/>
          </a:ln>
        </p:spPr>
        <p:txBody>
          <a:bodyPr spcFirstLastPara="1" wrap="square" lIns="91425" tIns="45700" rIns="91425" bIns="45700" anchor="t" anchorCtr="0">
            <a:normAutofit fontScale="92500" lnSpcReduction="10000"/>
          </a:bodyPr>
          <a:lstStyle/>
          <a:p>
            <a:pPr marL="457200" lvl="1" indent="0" algn="l" rtl="0">
              <a:lnSpc>
                <a:spcPct val="90000"/>
              </a:lnSpc>
              <a:spcBef>
                <a:spcPts val="500"/>
              </a:spcBef>
              <a:spcAft>
                <a:spcPts val="0"/>
              </a:spcAft>
              <a:buClr>
                <a:schemeClr val="dk1"/>
              </a:buClr>
              <a:buSzPts val="2400"/>
              <a:buNone/>
            </a:pPr>
            <a:r>
              <a:rPr lang="en-SG"/>
              <a:t>This should function like homepage. It has been observed that nowadays news readers prefer quick, snappy format of reading.</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n-SG"/>
              <a:t>We want a similar experience in the form of listening-mode.</a:t>
            </a:r>
            <a:endParaRPr/>
          </a:p>
          <a:p>
            <a:pPr marL="457200" lvl="1" indent="0" algn="l" rtl="0">
              <a:lnSpc>
                <a:spcPct val="90000"/>
              </a:lnSpc>
              <a:spcBef>
                <a:spcPts val="500"/>
              </a:spcBef>
              <a:spcAft>
                <a:spcPts val="0"/>
              </a:spcAft>
              <a:buClr>
                <a:schemeClr val="dk1"/>
              </a:buClr>
              <a:buSzPts val="2400"/>
              <a:buNone/>
            </a:pPr>
            <a:r>
              <a:rPr lang="en-SG"/>
              <a:t>Example: Bloomberg Surveillance, 1-min summary for each news articles.</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n-SG"/>
              <a:t>Consistency; for each news article, there should exists its 1-min audio or ideally less than 3-mins video summary.</a:t>
            </a:r>
            <a:endParaRPr/>
          </a:p>
        </p:txBody>
      </p:sp>
      <p:pic>
        <p:nvPicPr>
          <p:cNvPr id="156" name="Google Shape;156;gc7fea23035_0_73"/>
          <p:cNvPicPr preferRelativeResize="0"/>
          <p:nvPr/>
        </p:nvPicPr>
        <p:blipFill>
          <a:blip r:embed="rId3">
            <a:alphaModFix/>
          </a:blip>
          <a:stretch>
            <a:fillRect/>
          </a:stretch>
        </p:blipFill>
        <p:spPr>
          <a:xfrm>
            <a:off x="8983126" y="1690826"/>
            <a:ext cx="2370674" cy="4351201"/>
          </a:xfrm>
          <a:prstGeom prst="rect">
            <a:avLst/>
          </a:prstGeom>
          <a:noFill/>
          <a:ln>
            <a:noFill/>
          </a:ln>
        </p:spPr>
      </p:pic>
      <p:pic>
        <p:nvPicPr>
          <p:cNvPr id="157" name="Google Shape;157;gc7fea23035_0_73"/>
          <p:cNvPicPr preferRelativeResize="0"/>
          <p:nvPr/>
        </p:nvPicPr>
        <p:blipFill>
          <a:blip r:embed="rId4">
            <a:alphaModFix/>
          </a:blip>
          <a:stretch>
            <a:fillRect/>
          </a:stretch>
        </p:blipFill>
        <p:spPr>
          <a:xfrm>
            <a:off x="6319825" y="1253400"/>
            <a:ext cx="2370674" cy="4351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Individual Podcasts</a:t>
            </a:r>
            <a:endParaRPr/>
          </a:p>
        </p:txBody>
      </p:sp>
      <p:sp>
        <p:nvSpPr>
          <p:cNvPr id="163" name="Google Shape;163;p11"/>
          <p:cNvSpPr txBox="1">
            <a:spLocks noGrp="1"/>
          </p:cNvSpPr>
          <p:nvPr>
            <p:ph type="body" idx="1"/>
          </p:nvPr>
        </p:nvSpPr>
        <p:spPr>
          <a:xfrm>
            <a:off x="838200" y="1825625"/>
            <a:ext cx="7080600" cy="4351500"/>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dk1"/>
              </a:buClr>
              <a:buSzPct val="100000"/>
              <a:buNone/>
            </a:pPr>
            <a:r>
              <a:rPr lang="en-SG"/>
              <a:t>Speedy-mode: Keywords highlighting. Short summary.</a:t>
            </a:r>
            <a:endParaRPr/>
          </a:p>
          <a:p>
            <a:pPr marL="457200" lvl="1" indent="0" algn="l" rtl="0">
              <a:lnSpc>
                <a:spcPct val="90000"/>
              </a:lnSpc>
              <a:spcBef>
                <a:spcPts val="500"/>
              </a:spcBef>
              <a:spcAft>
                <a:spcPts val="0"/>
              </a:spcAft>
              <a:buClr>
                <a:schemeClr val="dk1"/>
              </a:buClr>
              <a:buSzPct val="100000"/>
              <a:buNone/>
            </a:pPr>
            <a:r>
              <a:rPr lang="en-SG"/>
              <a:t>Leisure-mode: Reference provision (direct access to video, pictures, or other articles where reader can choose to view now, get short summary, or view later).</a:t>
            </a:r>
            <a:endParaRPr/>
          </a:p>
          <a:p>
            <a:pPr marL="0" lvl="1" indent="0" algn="l" rtl="0">
              <a:lnSpc>
                <a:spcPct val="90000"/>
              </a:lnSpc>
              <a:spcBef>
                <a:spcPts val="500"/>
              </a:spcBef>
              <a:spcAft>
                <a:spcPts val="0"/>
              </a:spcAft>
              <a:buClr>
                <a:schemeClr val="dk1"/>
              </a:buClr>
              <a:buSzPct val="100000"/>
              <a:buNone/>
            </a:pPr>
            <a:r>
              <a:rPr lang="en-SG"/>
              <a:t>	</a:t>
            </a:r>
            <a:endParaRPr/>
          </a:p>
          <a:p>
            <a:pPr marL="0" lvl="1" indent="0" algn="l" rtl="0">
              <a:lnSpc>
                <a:spcPct val="90000"/>
              </a:lnSpc>
              <a:spcBef>
                <a:spcPts val="500"/>
              </a:spcBef>
              <a:spcAft>
                <a:spcPts val="0"/>
              </a:spcAft>
              <a:buClr>
                <a:schemeClr val="dk1"/>
              </a:buClr>
              <a:buSzPct val="100000"/>
              <a:buNone/>
            </a:pPr>
            <a:r>
              <a:rPr lang="en-SG"/>
              <a:t>	Translated content.</a:t>
            </a:r>
            <a:endParaRPr/>
          </a:p>
          <a:p>
            <a:pPr marL="457200" lvl="1" indent="0" algn="l" rtl="0">
              <a:lnSpc>
                <a:spcPct val="90000"/>
              </a:lnSpc>
              <a:spcBef>
                <a:spcPts val="500"/>
              </a:spcBef>
              <a:spcAft>
                <a:spcPts val="0"/>
              </a:spcAft>
              <a:buClr>
                <a:schemeClr val="dk1"/>
              </a:buClr>
              <a:buSzPct val="100000"/>
              <a:buNone/>
            </a:pPr>
            <a:r>
              <a:rPr lang="en-SG"/>
              <a:t>Rewind.</a:t>
            </a:r>
            <a:endParaRPr/>
          </a:p>
          <a:p>
            <a:pPr marL="457200" lvl="1" indent="0" algn="l" rtl="0">
              <a:lnSpc>
                <a:spcPct val="90000"/>
              </a:lnSpc>
              <a:spcBef>
                <a:spcPts val="500"/>
              </a:spcBef>
              <a:spcAft>
                <a:spcPts val="0"/>
              </a:spcAft>
              <a:buClr>
                <a:schemeClr val="dk1"/>
              </a:buClr>
              <a:buSzPct val="100000"/>
              <a:buNone/>
            </a:pPr>
            <a:r>
              <a:rPr lang="en-SG"/>
              <a:t>Reading speed (user can tweak on the fly).</a:t>
            </a:r>
            <a:endParaRPr/>
          </a:p>
          <a:p>
            <a:pPr marL="457200" lvl="1" indent="0" algn="l" rtl="0">
              <a:lnSpc>
                <a:spcPct val="90000"/>
              </a:lnSpc>
              <a:spcBef>
                <a:spcPts val="500"/>
              </a:spcBef>
              <a:spcAft>
                <a:spcPts val="0"/>
              </a:spcAft>
              <a:buClr>
                <a:schemeClr val="dk1"/>
              </a:buClr>
              <a:buSzPct val="100000"/>
              <a:buNone/>
            </a:pPr>
            <a:r>
              <a:rPr lang="en-SG"/>
              <a:t>Auto-next, auto-play.</a:t>
            </a:r>
            <a:endParaRPr/>
          </a:p>
          <a:p>
            <a:pPr marL="457200" lvl="1" indent="0" algn="l" rtl="0">
              <a:lnSpc>
                <a:spcPct val="90000"/>
              </a:lnSpc>
              <a:spcBef>
                <a:spcPts val="500"/>
              </a:spcBef>
              <a:spcAft>
                <a:spcPts val="0"/>
              </a:spcAft>
              <a:buClr>
                <a:schemeClr val="dk1"/>
              </a:buClr>
              <a:buSzPct val="100000"/>
              <a:buNone/>
            </a:pPr>
            <a:endParaRPr/>
          </a:p>
          <a:p>
            <a:pPr marL="457200" lvl="1" indent="0" algn="l" rtl="0">
              <a:lnSpc>
                <a:spcPct val="90000"/>
              </a:lnSpc>
              <a:spcBef>
                <a:spcPts val="500"/>
              </a:spcBef>
              <a:spcAft>
                <a:spcPts val="0"/>
              </a:spcAft>
              <a:buClr>
                <a:schemeClr val="dk1"/>
              </a:buClr>
              <a:buSzPct val="100000"/>
              <a:buNone/>
            </a:pPr>
            <a:r>
              <a:rPr lang="en-SG"/>
              <a:t>(?) Should we differentiate the types of content for listening-mode? Personal opinion: podcasts tend to be boring and sleep-inducing. Technically, you cannot fast-scroll through the whole thing.</a:t>
            </a:r>
            <a:endParaRPr/>
          </a:p>
          <a:p>
            <a:pPr marL="457200" lvl="1" indent="0" algn="l" rtl="0">
              <a:lnSpc>
                <a:spcPct val="90000"/>
              </a:lnSpc>
              <a:spcBef>
                <a:spcPts val="500"/>
              </a:spcBef>
              <a:spcAft>
                <a:spcPts val="0"/>
              </a:spcAft>
              <a:buClr>
                <a:schemeClr val="dk1"/>
              </a:buClr>
              <a:buSzPct val="100000"/>
              <a:buNone/>
            </a:pPr>
            <a:endParaRPr/>
          </a:p>
        </p:txBody>
      </p:sp>
      <p:pic>
        <p:nvPicPr>
          <p:cNvPr id="164" name="Google Shape;164;p11"/>
          <p:cNvPicPr preferRelativeResize="0"/>
          <p:nvPr/>
        </p:nvPicPr>
        <p:blipFill>
          <a:blip r:embed="rId3">
            <a:alphaModFix/>
          </a:blip>
          <a:stretch>
            <a:fillRect/>
          </a:stretch>
        </p:blipFill>
        <p:spPr>
          <a:xfrm>
            <a:off x="8134751" y="758975"/>
            <a:ext cx="2521424" cy="518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User Feedback</a:t>
            </a:r>
            <a:endParaRPr/>
          </a:p>
        </p:txBody>
      </p:sp>
      <p:sp>
        <p:nvSpPr>
          <p:cNvPr id="170" name="Google Shape;170;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a:t>React (possible to do it on an exact instance, unlike articles where you can only like the WHOLE article. This can help algorithm to find more precisely what ‘engages’ the listener.)</a:t>
            </a:r>
            <a:endParaRPr/>
          </a:p>
          <a:p>
            <a:pPr marL="0" lvl="0" indent="0" algn="l" rtl="0">
              <a:spcBef>
                <a:spcPts val="0"/>
              </a:spcBef>
              <a:spcAft>
                <a:spcPts val="0"/>
              </a:spcAft>
              <a:buClr>
                <a:schemeClr val="dk1"/>
              </a:buClr>
              <a:buSzPts val="2800"/>
              <a:buNone/>
            </a:pPr>
            <a:r>
              <a:rPr lang="en-SG"/>
              <a:t>Like/Dislike</a:t>
            </a:r>
            <a:endParaRPr/>
          </a:p>
          <a:p>
            <a:pPr marL="0" lvl="0" indent="0" algn="l" rtl="0">
              <a:lnSpc>
                <a:spcPct val="90000"/>
              </a:lnSpc>
              <a:spcBef>
                <a:spcPts val="1000"/>
              </a:spcBef>
              <a:spcAft>
                <a:spcPts val="0"/>
              </a:spcAft>
              <a:buClr>
                <a:schemeClr val="dk1"/>
              </a:buClr>
              <a:buSzPts val="2800"/>
              <a:buNone/>
            </a:pPr>
            <a:r>
              <a:rPr lang="en-SG"/>
              <a:t>Comment (auto-type)</a:t>
            </a:r>
            <a:endParaRPr/>
          </a:p>
          <a:p>
            <a:pPr marL="0" lvl="0" indent="0" algn="l" rtl="0">
              <a:lnSpc>
                <a:spcPct val="90000"/>
              </a:lnSpc>
              <a:spcBef>
                <a:spcPts val="1000"/>
              </a:spcBef>
              <a:spcAft>
                <a:spcPts val="0"/>
              </a:spcAft>
              <a:buClr>
                <a:schemeClr val="dk1"/>
              </a:buClr>
              <a:buSzPts val="2800"/>
              <a:buNone/>
            </a:pPr>
            <a:r>
              <a:rPr lang="en-SG"/>
              <a:t>Bookmark</a:t>
            </a:r>
            <a:endParaRPr/>
          </a:p>
          <a:p>
            <a:pPr marL="0" lvl="0" indent="0" algn="l" rtl="0">
              <a:lnSpc>
                <a:spcPct val="90000"/>
              </a:lnSpc>
              <a:spcBef>
                <a:spcPts val="1000"/>
              </a:spcBef>
              <a:spcAft>
                <a:spcPts val="0"/>
              </a:spcAft>
              <a:buClr>
                <a:schemeClr val="dk1"/>
              </a:buClr>
              <a:buSzPts val="2800"/>
              <a:buNone/>
            </a:pPr>
            <a:r>
              <a:rPr lang="en-SG"/>
              <a:t>Share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c7fea23035_0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Output Devices</a:t>
            </a:r>
            <a:endParaRPr/>
          </a:p>
        </p:txBody>
      </p:sp>
      <p:sp>
        <p:nvSpPr>
          <p:cNvPr id="176" name="Google Shape;176;gc7fea23035_0_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SG"/>
              <a:t>Stereo/speakers</a:t>
            </a:r>
            <a:endParaRPr/>
          </a:p>
          <a:p>
            <a:pPr marL="0" lvl="0" indent="0" algn="l" rtl="0">
              <a:spcBef>
                <a:spcPts val="0"/>
              </a:spcBef>
              <a:spcAft>
                <a:spcPts val="0"/>
              </a:spcAft>
              <a:buNone/>
            </a:pPr>
            <a:r>
              <a:rPr lang="en-SG"/>
              <a:t>Earphone/headphones/earbuds</a:t>
            </a:r>
            <a:endParaRPr/>
          </a:p>
          <a:p>
            <a:pPr marL="0" lvl="0" indent="0" algn="l" rtl="0">
              <a:spcBef>
                <a:spcPts val="0"/>
              </a:spcBef>
              <a:spcAft>
                <a:spcPts val="0"/>
              </a:spcAft>
              <a:buClr>
                <a:schemeClr val="dk1"/>
              </a:buClr>
              <a:buSzPts val="2800"/>
              <a:buFont typeface="Arial"/>
              <a:buNone/>
            </a:pPr>
            <a:r>
              <a:rPr lang="en-SG"/>
              <a:t>Audio-supported devices, e.g. smartphone, car terminal, radio,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c7fea23035_0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Support Devices</a:t>
            </a:r>
            <a:endParaRPr/>
          </a:p>
        </p:txBody>
      </p:sp>
      <p:sp>
        <p:nvSpPr>
          <p:cNvPr id="182" name="Google Shape;182;gc7fea23035_0_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SG"/>
              <a:t>Smart watch, earbuds, handpad, (wearable/attachable) touchpad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Shape 205">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 name="Freeform: Shape 207">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7" name="Google Shape;187;p19"/>
          <p:cNvSpPr txBox="1">
            <a:spLocks noGrp="1"/>
          </p:cNvSpPr>
          <p:nvPr>
            <p:ph type="ctrTitle"/>
          </p:nvPr>
        </p:nvSpPr>
        <p:spPr>
          <a:xfrm>
            <a:off x="880281" y="2961564"/>
            <a:ext cx="5124734" cy="3268639"/>
          </a:xfrm>
          <a:prstGeom prst="rect">
            <a:avLst/>
          </a:prstGeom>
        </p:spPr>
        <p:txBody>
          <a:bodyPr spcFirstLastPara="1" vert="horz" lIns="91440" tIns="45720" rIns="91440" bIns="45720" rtlCol="0" anchor="ctr" anchorCtr="0">
            <a:normAutofit/>
          </a:bodyPr>
          <a:lstStyle/>
          <a:p>
            <a:pPr marL="0" lvl="0" indent="0" algn="r">
              <a:spcBef>
                <a:spcPct val="0"/>
              </a:spcBef>
              <a:spcAft>
                <a:spcPts val="0"/>
              </a:spcAft>
              <a:buClr>
                <a:schemeClr val="dk1"/>
              </a:buClr>
              <a:buSzPts val="5600"/>
            </a:pPr>
            <a:r>
              <a:rPr lang="en-US" sz="6700" b="1" kern="1200" dirty="0">
                <a:solidFill>
                  <a:schemeClr val="bg1"/>
                </a:solidFill>
                <a:latin typeface="+mj-lt"/>
                <a:ea typeface="+mj-ea"/>
                <a:cs typeface="+mj-cs"/>
              </a:rPr>
              <a:t>Interaction-related Functions</a:t>
            </a:r>
            <a:endParaRPr lang="en-US" sz="6700" kern="1200" dirty="0">
              <a:solidFill>
                <a:schemeClr val="bg1"/>
              </a:solidFill>
              <a:latin typeface="+mj-lt"/>
              <a:ea typeface="+mj-ea"/>
              <a:cs typeface="+mj-cs"/>
            </a:endParaRPr>
          </a:p>
        </p:txBody>
      </p:sp>
      <p:grpSp>
        <p:nvGrpSpPr>
          <p:cNvPr id="210" name="Group 209">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1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87"/>
                                        </p:tgtEl>
                                        <p:attrNameLst>
                                          <p:attrName>style.visibility</p:attrName>
                                        </p:attrNameLst>
                                      </p:cBhvr>
                                      <p:to>
                                        <p:strVal val="visible"/>
                                      </p:to>
                                    </p:set>
                                    <p:animEffect transition="in" filter="fade">
                                      <p:cBhvr>
                                        <p:cTn id="7" dur="4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1"/>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92" name="Google Shape;192;gd09076524c_0_27"/>
          <p:cNvSpPr txBox="1">
            <a:spLocks noGrp="1"/>
          </p:cNvSpPr>
          <p:nvPr>
            <p:ph type="title"/>
          </p:nvPr>
        </p:nvSpPr>
        <p:spPr>
          <a:xfrm>
            <a:off x="767290" y="1166932"/>
            <a:ext cx="3582073" cy="427970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SG" sz="4800">
                <a:solidFill>
                  <a:schemeClr val="bg1"/>
                </a:solidFill>
              </a:rPr>
              <a:t>Context-Aware Command Recognition</a:t>
            </a:r>
          </a:p>
        </p:txBody>
      </p:sp>
      <p:sp>
        <p:nvSpPr>
          <p:cNvPr id="193" name="Google Shape;193;gd09076524c_0_27"/>
          <p:cNvSpPr txBox="1">
            <a:spLocks noGrp="1"/>
          </p:cNvSpPr>
          <p:nvPr>
            <p:ph type="body" idx="1"/>
          </p:nvPr>
        </p:nvSpPr>
        <p:spPr>
          <a:xfrm>
            <a:off x="5573864" y="1166933"/>
            <a:ext cx="571698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SG" sz="2200" i="1" dirty="0"/>
              <a:t>Motivation.</a:t>
            </a:r>
          </a:p>
          <a:p>
            <a:pPr marL="0" lvl="0" indent="0" rtl="0">
              <a:spcBef>
                <a:spcPts val="1000"/>
              </a:spcBef>
              <a:spcAft>
                <a:spcPts val="0"/>
              </a:spcAft>
              <a:buNone/>
            </a:pPr>
            <a:r>
              <a:rPr lang="en-SG" sz="2200" dirty="0"/>
              <a:t>NUI has been known to provide user with more intuitive way to interact with a device. However, human has limited memory and thus, a good NUI design should keep the variability of input to minimum. This complicates UI design as it needs to deal with </a:t>
            </a:r>
            <a:r>
              <a:rPr lang="en-SG" sz="2200" b="1" dirty="0"/>
              <a:t>“same command -&gt; many actions”</a:t>
            </a:r>
            <a:r>
              <a:rPr lang="en-SG" sz="2200" dirty="0"/>
              <a:t> issue. This issue is emphasized when the system action space is significantly larger than the input space such as what we observe in </a:t>
            </a:r>
            <a:r>
              <a:rPr lang="en-SG" sz="2200" dirty="0" err="1"/>
              <a:t>AIoT</a:t>
            </a:r>
            <a:r>
              <a:rPr lang="en-SG" sz="2200" dirty="0"/>
              <a:t> system. Feeding context to the system helps to account for the limited user’s input space.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7;p1">
            <a:extLst>
              <a:ext uri="{FF2B5EF4-FFF2-40B4-BE49-F238E27FC236}">
                <a16:creationId xmlns:a16="http://schemas.microsoft.com/office/drawing/2014/main" id="{C05095E0-3636-4CD1-9711-EE45DBD58713}"/>
              </a:ext>
            </a:extLst>
          </p:cNvPr>
          <p:cNvSpPr txBox="1">
            <a:spLocks/>
          </p:cNvSpPr>
          <p:nvPr/>
        </p:nvSpPr>
        <p:spPr>
          <a:xfrm>
            <a:off x="831317" y="1354819"/>
            <a:ext cx="10361531" cy="2678363"/>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ct val="0"/>
              </a:spcBef>
              <a:spcAft>
                <a:spcPts val="600"/>
              </a:spcAft>
              <a:buSzPts val="5600"/>
            </a:pPr>
            <a:r>
              <a:rPr lang="en-US" sz="6700" b="1" kern="1200">
                <a:solidFill>
                  <a:schemeClr val="bg1"/>
                </a:solidFill>
                <a:latin typeface="+mj-lt"/>
                <a:ea typeface="+mj-ea"/>
                <a:cs typeface="+mj-cs"/>
              </a:rPr>
              <a:t>Redefining News Experience though AIoT</a:t>
            </a:r>
          </a:p>
        </p:txBody>
      </p:sp>
      <p:grpSp>
        <p:nvGrpSpPr>
          <p:cNvPr id="31" name="Group 26">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28" name="Freeform: Shape 27">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1192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1"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2"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05" name="Google Shape;205;gd09076524c_0_17"/>
          <p:cNvSpPr txBox="1">
            <a:spLocks noGrp="1"/>
          </p:cNvSpPr>
          <p:nvPr>
            <p:ph type="title"/>
          </p:nvPr>
        </p:nvSpPr>
        <p:spPr>
          <a:xfrm>
            <a:off x="767290" y="1166932"/>
            <a:ext cx="3582073" cy="427970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SG" sz="4800">
                <a:solidFill>
                  <a:schemeClr val="bg1"/>
                </a:solidFill>
              </a:rPr>
              <a:t>Context-Aware Command Recognition</a:t>
            </a:r>
          </a:p>
        </p:txBody>
      </p:sp>
      <p:sp>
        <p:nvSpPr>
          <p:cNvPr id="204" name="Google Shape;204;gd09076524c_0_17"/>
          <p:cNvSpPr txBox="1">
            <a:spLocks noGrp="1"/>
          </p:cNvSpPr>
          <p:nvPr>
            <p:ph type="body" idx="1"/>
          </p:nvPr>
        </p:nvSpPr>
        <p:spPr>
          <a:xfrm>
            <a:off x="5573864" y="1166933"/>
            <a:ext cx="571698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SG" sz="1900" i="1"/>
              <a:t>Scenario 1. (Spatial)</a:t>
            </a:r>
          </a:p>
          <a:p>
            <a:pPr marL="0" lvl="0" indent="0" rtl="0">
              <a:spcBef>
                <a:spcPts val="1000"/>
              </a:spcBef>
              <a:spcAft>
                <a:spcPts val="0"/>
              </a:spcAft>
              <a:buNone/>
            </a:pPr>
            <a:endParaRPr lang="en-SG" sz="1900"/>
          </a:p>
          <a:p>
            <a:pPr marL="0" lvl="0" indent="0" rtl="0">
              <a:spcBef>
                <a:spcPts val="1000"/>
              </a:spcBef>
              <a:spcAft>
                <a:spcPts val="0"/>
              </a:spcAft>
              <a:buNone/>
            </a:pPr>
            <a:r>
              <a:rPr lang="en-SG" sz="1900"/>
              <a:t>Context</a:t>
            </a:r>
          </a:p>
          <a:p>
            <a:pPr marL="457200" lvl="0" indent="-342900" rtl="0">
              <a:spcBef>
                <a:spcPts val="1000"/>
              </a:spcBef>
              <a:spcAft>
                <a:spcPts val="0"/>
              </a:spcAft>
              <a:buSzPts val="1800"/>
              <a:buChar char="-"/>
            </a:pPr>
            <a:r>
              <a:rPr lang="en-SG" sz="1900"/>
              <a:t>Spatial arrangements of output devices and user</a:t>
            </a:r>
          </a:p>
          <a:p>
            <a:pPr marL="457200" lvl="0" indent="-342900" rtl="0">
              <a:spcBef>
                <a:spcPts val="0"/>
              </a:spcBef>
              <a:spcAft>
                <a:spcPts val="0"/>
              </a:spcAft>
              <a:buSzPts val="1800"/>
              <a:buChar char="-"/>
            </a:pPr>
            <a:r>
              <a:rPr lang="en-SG" sz="1900"/>
              <a:t>Type of interaction and input device used to specify command</a:t>
            </a:r>
          </a:p>
          <a:p>
            <a:pPr marL="0" lvl="0" indent="0" rtl="0">
              <a:spcBef>
                <a:spcPts val="1000"/>
              </a:spcBef>
              <a:spcAft>
                <a:spcPts val="0"/>
              </a:spcAft>
              <a:buNone/>
            </a:pPr>
            <a:r>
              <a:rPr lang="en-SG" sz="1900"/>
              <a:t>Command</a:t>
            </a:r>
          </a:p>
          <a:p>
            <a:pPr marL="457200" lvl="0" indent="-342900" rtl="0">
              <a:spcBef>
                <a:spcPts val="1000"/>
              </a:spcBef>
              <a:spcAft>
                <a:spcPts val="0"/>
              </a:spcAft>
              <a:buSzPts val="1800"/>
              <a:buChar char="-"/>
            </a:pPr>
            <a:r>
              <a:rPr lang="en-SG" sz="1900"/>
              <a:t>VUI example: “Wake up!”, “Pause!”, etc.</a:t>
            </a:r>
          </a:p>
          <a:p>
            <a:pPr marL="0" lvl="0" indent="0" rtl="0">
              <a:spcBef>
                <a:spcPts val="1000"/>
              </a:spcBef>
              <a:spcAft>
                <a:spcPts val="0"/>
              </a:spcAft>
              <a:buNone/>
            </a:pPr>
            <a:r>
              <a:rPr lang="en-SG" sz="1900"/>
              <a:t>Desirable Reaction</a:t>
            </a:r>
          </a:p>
          <a:p>
            <a:pPr marL="457200" lvl="0" indent="-342900" rtl="0">
              <a:spcBef>
                <a:spcPts val="1000"/>
              </a:spcBef>
              <a:spcAft>
                <a:spcPts val="0"/>
              </a:spcAft>
              <a:buSzPts val="1800"/>
              <a:buChar char="-"/>
            </a:pPr>
            <a:r>
              <a:rPr lang="en-SG" sz="1900"/>
              <a:t>trigger only 1 output device to wake up, pause, etc.</a:t>
            </a:r>
          </a:p>
          <a:p>
            <a:pPr marL="457200" lvl="0" indent="-342900" rtl="0">
              <a:spcBef>
                <a:spcPts val="0"/>
              </a:spcBef>
              <a:spcAft>
                <a:spcPts val="0"/>
              </a:spcAft>
              <a:buSzPts val="1800"/>
              <a:buChar char="-"/>
            </a:pPr>
            <a:r>
              <a:rPr lang="en-SG" sz="1900"/>
              <a:t>prompt user for contextual information for tie-breaking.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board with writing on it&#10;&#10;Description automatically generated with low confidence">
            <a:extLst>
              <a:ext uri="{FF2B5EF4-FFF2-40B4-BE49-F238E27FC236}">
                <a16:creationId xmlns:a16="http://schemas.microsoft.com/office/drawing/2014/main" id="{32E7DF37-CF89-4289-B450-5E7304A54358}"/>
              </a:ext>
            </a:extLst>
          </p:cNvPr>
          <p:cNvPicPr>
            <a:picLocks noChangeAspect="1"/>
          </p:cNvPicPr>
          <p:nvPr/>
        </p:nvPicPr>
        <p:blipFill rotWithShape="1">
          <a:blip r:embed="rId2"/>
          <a:srcRect l="5015" r="8975" b="-1"/>
          <a:stretch/>
        </p:blipFill>
        <p:spPr>
          <a:xfrm>
            <a:off x="1155547" y="637762"/>
            <a:ext cx="9889808" cy="5576770"/>
          </a:xfrm>
          <a:prstGeom prst="rect">
            <a:avLst/>
          </a:prstGeom>
        </p:spPr>
      </p:pic>
    </p:spTree>
    <p:extLst>
      <p:ext uri="{BB962C8B-B14F-4D97-AF65-F5344CB8AC3E}">
        <p14:creationId xmlns:p14="http://schemas.microsoft.com/office/powerpoint/2010/main" val="342271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11" name="Google Shape;211;gd09076524c_0_42"/>
          <p:cNvSpPr txBox="1">
            <a:spLocks noGrp="1"/>
          </p:cNvSpPr>
          <p:nvPr>
            <p:ph type="title"/>
          </p:nvPr>
        </p:nvSpPr>
        <p:spPr>
          <a:xfrm>
            <a:off x="767290" y="1166932"/>
            <a:ext cx="3582073" cy="427970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SG" sz="4800">
                <a:solidFill>
                  <a:schemeClr val="bg1"/>
                </a:solidFill>
              </a:rPr>
              <a:t>Context-Aware Command Recognition</a:t>
            </a:r>
          </a:p>
        </p:txBody>
      </p:sp>
      <p:sp>
        <p:nvSpPr>
          <p:cNvPr id="210" name="Google Shape;210;gd09076524c_0_42"/>
          <p:cNvSpPr txBox="1">
            <a:spLocks noGrp="1"/>
          </p:cNvSpPr>
          <p:nvPr>
            <p:ph type="body" idx="1"/>
          </p:nvPr>
        </p:nvSpPr>
        <p:spPr>
          <a:xfrm>
            <a:off x="5573864" y="1166933"/>
            <a:ext cx="571698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SG" sz="1700" i="1"/>
              <a:t>Scenario 2. (Non-spatial)</a:t>
            </a:r>
          </a:p>
          <a:p>
            <a:pPr marL="0" lvl="0" indent="0" rtl="0">
              <a:spcBef>
                <a:spcPts val="1000"/>
              </a:spcBef>
              <a:spcAft>
                <a:spcPts val="0"/>
              </a:spcAft>
              <a:buNone/>
            </a:pPr>
            <a:endParaRPr lang="en-SG" sz="1700"/>
          </a:p>
          <a:p>
            <a:pPr marL="0" lvl="0" indent="0" rtl="0">
              <a:spcBef>
                <a:spcPts val="1000"/>
              </a:spcBef>
              <a:spcAft>
                <a:spcPts val="0"/>
              </a:spcAft>
              <a:buNone/>
            </a:pPr>
            <a:r>
              <a:rPr lang="en-SG" sz="1700"/>
              <a:t>Context</a:t>
            </a:r>
          </a:p>
          <a:p>
            <a:pPr marL="457200" lvl="0" indent="-342900" rtl="0">
              <a:spcBef>
                <a:spcPts val="1000"/>
              </a:spcBef>
              <a:spcAft>
                <a:spcPts val="0"/>
              </a:spcAft>
              <a:buSzPts val="1800"/>
              <a:buChar char="-"/>
            </a:pPr>
            <a:r>
              <a:rPr lang="en-SG" sz="1700"/>
              <a:t>History of interactions</a:t>
            </a:r>
          </a:p>
          <a:p>
            <a:pPr marL="457200" lvl="0" indent="-342900" rtl="0">
              <a:spcBef>
                <a:spcPts val="0"/>
              </a:spcBef>
              <a:spcAft>
                <a:spcPts val="0"/>
              </a:spcAft>
              <a:buSzPts val="1800"/>
              <a:buChar char="-"/>
            </a:pPr>
            <a:r>
              <a:rPr lang="en-SG" sz="1700"/>
              <a:t>State of devices (active, passive)</a:t>
            </a:r>
          </a:p>
          <a:p>
            <a:pPr marL="0" lvl="0" indent="0" rtl="0">
              <a:spcBef>
                <a:spcPts val="1000"/>
              </a:spcBef>
              <a:spcAft>
                <a:spcPts val="0"/>
              </a:spcAft>
              <a:buNone/>
            </a:pPr>
            <a:r>
              <a:rPr lang="en-SG" sz="1700"/>
              <a:t>Command</a:t>
            </a:r>
          </a:p>
          <a:p>
            <a:pPr marL="457200" lvl="0" indent="-342900" rtl="0">
              <a:spcBef>
                <a:spcPts val="1000"/>
              </a:spcBef>
              <a:spcAft>
                <a:spcPts val="0"/>
              </a:spcAft>
              <a:buSzPts val="1800"/>
              <a:buChar char="-"/>
            </a:pPr>
            <a:r>
              <a:rPr lang="en-SG" sz="1700"/>
              <a:t>TUI example: tap on earbuds, tap on steer wheel; the same tap input can be mapped to many reactions e.g. {‘tap’: play, pause}</a:t>
            </a:r>
          </a:p>
          <a:p>
            <a:pPr marL="0" lvl="0" indent="0" rtl="0">
              <a:spcBef>
                <a:spcPts val="1000"/>
              </a:spcBef>
              <a:spcAft>
                <a:spcPts val="0"/>
              </a:spcAft>
              <a:buNone/>
            </a:pPr>
            <a:r>
              <a:rPr lang="en-SG" sz="1700"/>
              <a:t>Desirable Reaction</a:t>
            </a:r>
          </a:p>
          <a:p>
            <a:pPr marL="457200" lvl="0" indent="-342900" rtl="0">
              <a:spcBef>
                <a:spcPts val="1000"/>
              </a:spcBef>
              <a:spcAft>
                <a:spcPts val="0"/>
              </a:spcAft>
              <a:buSzPts val="1800"/>
              <a:buChar char="-"/>
            </a:pPr>
            <a:r>
              <a:rPr lang="en-SG" sz="1700"/>
              <a:t>Adjust to temporal relationship in the history of interactions. </a:t>
            </a:r>
          </a:p>
          <a:p>
            <a:pPr marL="457200" lvl="0" indent="-342900" rtl="0">
              <a:spcBef>
                <a:spcPts val="0"/>
              </a:spcBef>
              <a:spcAft>
                <a:spcPts val="0"/>
              </a:spcAft>
              <a:buSzPts val="1800"/>
              <a:buChar char="-"/>
            </a:pPr>
            <a:r>
              <a:rPr lang="en-SG" sz="1700"/>
              <a:t>Prompt user for contextual information for tie-breaking.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16" name="Google Shape;216;gd09076524c_0_57"/>
          <p:cNvSpPr txBox="1">
            <a:spLocks noGrp="1"/>
          </p:cNvSpPr>
          <p:nvPr>
            <p:ph type="title"/>
          </p:nvPr>
        </p:nvSpPr>
        <p:spPr>
          <a:xfrm>
            <a:off x="767290" y="1166932"/>
            <a:ext cx="3582073" cy="427970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SG" sz="4800">
                <a:solidFill>
                  <a:schemeClr val="bg1"/>
                </a:solidFill>
              </a:rPr>
              <a:t>Near Hands-Free Gestures</a:t>
            </a:r>
          </a:p>
        </p:txBody>
      </p:sp>
      <p:sp>
        <p:nvSpPr>
          <p:cNvPr id="217" name="Google Shape;217;gd09076524c_0_57"/>
          <p:cNvSpPr txBox="1">
            <a:spLocks noGrp="1"/>
          </p:cNvSpPr>
          <p:nvPr>
            <p:ph type="body" idx="1"/>
          </p:nvPr>
        </p:nvSpPr>
        <p:spPr>
          <a:xfrm>
            <a:off x="5573864" y="1166933"/>
            <a:ext cx="571698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SG" sz="1500" i="1" dirty="0"/>
              <a:t>Motivation.</a:t>
            </a:r>
          </a:p>
          <a:p>
            <a:pPr marL="0" lvl="0" indent="0" rtl="0">
              <a:spcBef>
                <a:spcPts val="1000"/>
              </a:spcBef>
              <a:spcAft>
                <a:spcPts val="0"/>
              </a:spcAft>
              <a:buNone/>
            </a:pPr>
            <a:r>
              <a:rPr lang="en-SG" sz="1500" dirty="0"/>
              <a:t>Many scenarios necessitates the use of voice output for news consumption. For instance, Google Assistant provides “listen to news” services which allow you to play, pause, search, etc. through a series of podcasts. We try the service and notice some interaction-related issues. To mention a few:</a:t>
            </a:r>
          </a:p>
          <a:p>
            <a:pPr marL="457200" lvl="0" indent="-334327" rtl="0">
              <a:spcBef>
                <a:spcPts val="1000"/>
              </a:spcBef>
              <a:spcAft>
                <a:spcPts val="0"/>
              </a:spcAft>
              <a:buSzPct val="64285"/>
              <a:buChar char="-"/>
            </a:pPr>
            <a:r>
              <a:rPr lang="en-SG" sz="1500" dirty="0"/>
              <a:t>commands such as ‘pause’ or ‘play’ cannot function when the news is being read and no mic to pick up user’s voice</a:t>
            </a:r>
          </a:p>
          <a:p>
            <a:pPr marL="457200" lvl="0" indent="-334327" rtl="0">
              <a:spcBef>
                <a:spcPts val="0"/>
              </a:spcBef>
              <a:spcAft>
                <a:spcPts val="0"/>
              </a:spcAft>
              <a:buSzPct val="64285"/>
              <a:buChar char="-"/>
            </a:pPr>
            <a:r>
              <a:rPr lang="en-SG" sz="1500" dirty="0"/>
              <a:t>commands are limited to specific sentences; users are asked to re-input based on the suggestions</a:t>
            </a:r>
          </a:p>
          <a:p>
            <a:pPr marL="457200" lvl="0" indent="-334327" rtl="0">
              <a:spcBef>
                <a:spcPts val="0"/>
              </a:spcBef>
              <a:spcAft>
                <a:spcPts val="0"/>
              </a:spcAft>
              <a:buSzPct val="64285"/>
              <a:buChar char="-"/>
            </a:pPr>
            <a:r>
              <a:rPr lang="en-SG" sz="1500" dirty="0"/>
              <a:t>some accentuated languages are not well-understood; e.g. English command made by non-native</a:t>
            </a:r>
          </a:p>
          <a:p>
            <a:pPr marL="0" lvl="0" indent="0" rtl="0">
              <a:spcBef>
                <a:spcPts val="1000"/>
              </a:spcBef>
              <a:spcAft>
                <a:spcPts val="0"/>
              </a:spcAft>
              <a:buNone/>
            </a:pPr>
            <a:r>
              <a:rPr lang="en-SG" sz="1500" dirty="0"/>
              <a:t>And yet, this is coming from the voice assistant with the best NLP accuracy. To address this issue, we can integrate </a:t>
            </a:r>
            <a:r>
              <a:rPr lang="en-SG" sz="1500" b="1" dirty="0"/>
              <a:t>mic-supported</a:t>
            </a:r>
            <a:r>
              <a:rPr lang="en-SG" sz="1500" dirty="0"/>
              <a:t> VUI with a more accurate input method such as TUI.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22" name="Google Shape;222;gd09076524c_0_62"/>
          <p:cNvSpPr txBox="1">
            <a:spLocks noGrp="1"/>
          </p:cNvSpPr>
          <p:nvPr>
            <p:ph type="title"/>
          </p:nvPr>
        </p:nvSpPr>
        <p:spPr>
          <a:xfrm>
            <a:off x="767290" y="1166932"/>
            <a:ext cx="3582073" cy="4279709"/>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SG" sz="4800">
                <a:solidFill>
                  <a:schemeClr val="bg1"/>
                </a:solidFill>
              </a:rPr>
              <a:t>Near Hands-Free Gestures</a:t>
            </a:r>
          </a:p>
        </p:txBody>
      </p:sp>
      <p:sp>
        <p:nvSpPr>
          <p:cNvPr id="223" name="Google Shape;223;gd09076524c_0_62"/>
          <p:cNvSpPr txBox="1">
            <a:spLocks noGrp="1"/>
          </p:cNvSpPr>
          <p:nvPr>
            <p:ph type="body" idx="1"/>
          </p:nvPr>
        </p:nvSpPr>
        <p:spPr>
          <a:xfrm>
            <a:off x="5573864" y="1166933"/>
            <a:ext cx="571698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SG" sz="1500" dirty="0"/>
              <a:t>However, the situation that calls for the Voice Output is normally hands-occupying. Thus, we need to design </a:t>
            </a:r>
            <a:r>
              <a:rPr lang="en-SG" sz="1500" b="1" dirty="0"/>
              <a:t>small, easy-to-make gestures</a:t>
            </a:r>
            <a:r>
              <a:rPr lang="en-SG" sz="1500" dirty="0"/>
              <a:t> and a </a:t>
            </a:r>
            <a:r>
              <a:rPr lang="en-SG" sz="1500" b="1" dirty="0"/>
              <a:t>supporting device</a:t>
            </a:r>
            <a:r>
              <a:rPr lang="en-SG" sz="1500" dirty="0"/>
              <a:t> that integrates naturally with the scenario.</a:t>
            </a:r>
          </a:p>
          <a:p>
            <a:pPr marL="0" lvl="0" indent="0" rtl="0">
              <a:spcBef>
                <a:spcPts val="1000"/>
              </a:spcBef>
              <a:spcAft>
                <a:spcPts val="0"/>
              </a:spcAft>
              <a:buNone/>
            </a:pPr>
            <a:endParaRPr lang="en-SG" sz="1500" dirty="0"/>
          </a:p>
          <a:p>
            <a:pPr marL="0" lvl="0" indent="0" rtl="0">
              <a:spcBef>
                <a:spcPts val="1000"/>
              </a:spcBef>
              <a:spcAft>
                <a:spcPts val="0"/>
              </a:spcAft>
              <a:buNone/>
            </a:pPr>
            <a:r>
              <a:rPr lang="en-SG" sz="1500" i="1" dirty="0"/>
              <a:t>Example scenarios.</a:t>
            </a:r>
          </a:p>
          <a:p>
            <a:pPr marL="0" lvl="0" indent="0" rtl="0">
              <a:spcBef>
                <a:spcPts val="1000"/>
              </a:spcBef>
              <a:spcAft>
                <a:spcPts val="0"/>
              </a:spcAft>
              <a:buNone/>
            </a:pPr>
            <a:r>
              <a:rPr lang="en-SG" sz="1500" dirty="0"/>
              <a:t>Jogging: smart watch, earbuds</a:t>
            </a:r>
          </a:p>
          <a:p>
            <a:pPr marL="0" lvl="0" indent="0" rtl="0">
              <a:spcBef>
                <a:spcPts val="1000"/>
              </a:spcBef>
              <a:spcAft>
                <a:spcPts val="0"/>
              </a:spcAft>
              <a:buNone/>
            </a:pPr>
            <a:r>
              <a:rPr lang="en-SG" sz="1500" dirty="0"/>
              <a:t>Driving: touchpad (insertable to car steer), </a:t>
            </a:r>
            <a:r>
              <a:rPr lang="en-SG" sz="1500" dirty="0" err="1"/>
              <a:t>handpad</a:t>
            </a:r>
            <a:endParaRPr lang="en-SG" sz="1500" dirty="0"/>
          </a:p>
          <a:p>
            <a:pPr marL="0" lvl="0" indent="0" rtl="0">
              <a:spcBef>
                <a:spcPts val="1000"/>
              </a:spcBef>
              <a:spcAft>
                <a:spcPts val="0"/>
              </a:spcAft>
              <a:buNone/>
            </a:pPr>
            <a:endParaRPr lang="en-SG" sz="1500" dirty="0"/>
          </a:p>
          <a:p>
            <a:pPr marL="0" lvl="0" indent="0" rtl="0">
              <a:spcBef>
                <a:spcPts val="1000"/>
              </a:spcBef>
              <a:spcAft>
                <a:spcPts val="0"/>
              </a:spcAft>
              <a:buNone/>
            </a:pPr>
            <a:r>
              <a:rPr lang="en-SG" sz="1500" dirty="0"/>
              <a:t>It’s especially interesting to explore the potential of </a:t>
            </a:r>
            <a:r>
              <a:rPr lang="en-SG" sz="1500" b="1" dirty="0" err="1"/>
              <a:t>handpad</a:t>
            </a:r>
            <a:r>
              <a:rPr lang="en-SG" sz="1500" dirty="0"/>
              <a:t> (spatial memory, virtual finger mapping) to aid </a:t>
            </a:r>
            <a:r>
              <a:rPr lang="en-SG" sz="1500" b="1" dirty="0"/>
              <a:t>natural navigation</a:t>
            </a:r>
            <a:r>
              <a:rPr lang="en-SG" sz="1500" dirty="0"/>
              <a:t> </a:t>
            </a:r>
            <a:r>
              <a:rPr lang="en-SG" sz="1500" b="1" dirty="0"/>
              <a:t>of listen-to-news</a:t>
            </a:r>
            <a:r>
              <a:rPr lang="en-SG" sz="1500" dirty="0"/>
              <a:t> beyond the basic “play-pause” under restrictive driving condition. Ideas to explore include spatial memory and AR/VR mapping. Additionally, we observe the recurring issue of small input space here where we can apply contextual information such as interaction history.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d09076524c_0_5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Smartwatch as GUI</a:t>
            </a:r>
            <a:endParaRPr/>
          </a:p>
        </p:txBody>
      </p:sp>
      <p:sp>
        <p:nvSpPr>
          <p:cNvPr id="229" name="Google Shape;229;gd09076524c_0_5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a:t>Making visual display</a:t>
            </a:r>
            <a:endParaRPr/>
          </a:p>
          <a:p>
            <a:pPr marL="0" lvl="0" indent="0" algn="l" rtl="0">
              <a:spcBef>
                <a:spcPts val="1000"/>
              </a:spcBef>
              <a:spcAft>
                <a:spcPts val="0"/>
              </a:spcAft>
              <a:buNone/>
            </a:pPr>
            <a:endParaRPr/>
          </a:p>
          <a:p>
            <a:pPr marL="0" lvl="0" indent="0" algn="l" rtl="0">
              <a:spcBef>
                <a:spcPts val="1000"/>
              </a:spcBef>
              <a:spcAft>
                <a:spcPts val="0"/>
              </a:spcAft>
              <a:buNone/>
            </a:pPr>
            <a:r>
              <a:rPr lang="en-SG"/>
              <a:t>On such a small space, what kind of information should you display?</a:t>
            </a:r>
            <a:endParaRPr/>
          </a:p>
          <a:p>
            <a:pPr marL="0" lvl="0" indent="0" algn="l" rtl="0">
              <a:spcBef>
                <a:spcPts val="1000"/>
              </a:spcBef>
              <a:spcAft>
                <a:spcPts val="0"/>
              </a:spcAft>
              <a:buNone/>
            </a:pPr>
            <a:endParaRPr/>
          </a:p>
          <a:p>
            <a:pPr marL="0" lvl="0" indent="0" algn="l" rtl="0">
              <a:spcBef>
                <a:spcPts val="0"/>
              </a:spcBef>
              <a:spcAft>
                <a:spcPts val="0"/>
              </a:spcAft>
              <a:buClr>
                <a:schemeClr val="dk1"/>
              </a:buClr>
              <a:buSzPts val="1100"/>
              <a:buFont typeface="Arial"/>
              <a:buNone/>
            </a:pPr>
            <a:r>
              <a:rPr lang="en-SG"/>
              <a:t>; can display slideshow of news headlines.</a:t>
            </a:r>
            <a:endParaRPr/>
          </a:p>
          <a:p>
            <a:pPr marL="0" lvl="0" indent="0" algn="l" rtl="0">
              <a:spcBef>
                <a:spcPts val="1000"/>
              </a:spcBef>
              <a:spcAft>
                <a:spcPts val="0"/>
              </a:spcAft>
              <a:buNone/>
            </a:pPr>
            <a:r>
              <a:rPr lang="en-SG"/>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3"/>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2" name="Group 115">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17"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18"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34" name="Google Shape;234;gd09076524c_0_109"/>
          <p:cNvSpPr txBox="1">
            <a:spLocks noGrp="1"/>
          </p:cNvSpPr>
          <p:nvPr>
            <p:ph type="ctrTitle"/>
          </p:nvPr>
        </p:nvSpPr>
        <p:spPr>
          <a:xfrm>
            <a:off x="539414" y="1270007"/>
            <a:ext cx="5845097" cy="4317987"/>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dk1"/>
              </a:buClr>
              <a:buSzPts val="5600"/>
              <a:buFont typeface="Calibri"/>
              <a:buNone/>
            </a:pPr>
            <a:r>
              <a:rPr lang="en-SG" sz="7200" b="1" dirty="0">
                <a:solidFill>
                  <a:schemeClr val="bg1"/>
                </a:solidFill>
              </a:rPr>
              <a:t>Context-Aware Functions</a:t>
            </a:r>
            <a:endParaRPr lang="en-SG" sz="7200" dirty="0">
              <a:solidFill>
                <a:schemeClr val="bg1"/>
              </a:solidFill>
            </a:endParaRPr>
          </a:p>
        </p:txBody>
      </p:sp>
      <p:sp>
        <p:nvSpPr>
          <p:cNvPr id="235" name="Google Shape;235;gd09076524c_0_109"/>
          <p:cNvSpPr txBox="1">
            <a:spLocks noGrp="1"/>
          </p:cNvSpPr>
          <p:nvPr>
            <p:ph type="subTitle" idx="1"/>
          </p:nvPr>
        </p:nvSpPr>
        <p:spPr>
          <a:xfrm>
            <a:off x="7792278" y="2251873"/>
            <a:ext cx="3681454" cy="2354256"/>
          </a:xfrm>
          <a:prstGeom prst="rect">
            <a:avLst/>
          </a:prstGeom>
        </p:spPr>
        <p:txBody>
          <a:bodyPr spcFirstLastPara="1" lIns="91425" tIns="45700" rIns="91425" bIns="45700" anchor="ctr" anchorCtr="0">
            <a:normAutofit/>
          </a:bodyPr>
          <a:lstStyle/>
          <a:p>
            <a:pPr marL="0" lvl="0" indent="0" algn="l" rtl="0">
              <a:spcBef>
                <a:spcPts val="0"/>
              </a:spcBef>
              <a:spcAft>
                <a:spcPts val="0"/>
              </a:spcAft>
              <a:buClr>
                <a:schemeClr val="dk1"/>
              </a:buClr>
              <a:buSzPts val="2400"/>
              <a:buNone/>
            </a:pP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34"/>
                                        </p:tgtEl>
                                        <p:attrNameLst>
                                          <p:attrName>style.visibility</p:attrName>
                                        </p:attrNameLst>
                                      </p:cBhvr>
                                      <p:to>
                                        <p:strVal val="visible"/>
                                      </p:to>
                                    </p:set>
                                    <p:animEffect transition="in" filter="fade">
                                      <p:cBhvr>
                                        <p:cTn id="7" dur="7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c7fea23035_0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Actions</a:t>
            </a:r>
            <a:endParaRPr/>
          </a:p>
        </p:txBody>
      </p:sp>
      <p:sp>
        <p:nvSpPr>
          <p:cNvPr id="241" name="Google Shape;241;gc7fea23035_0_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i="1"/>
              <a:t>Auto volume adjustment.</a:t>
            </a:r>
            <a:endParaRPr i="1"/>
          </a:p>
          <a:p>
            <a:pPr marL="0" lvl="0" indent="0" algn="l" rtl="0">
              <a:spcBef>
                <a:spcPts val="1000"/>
              </a:spcBef>
              <a:spcAft>
                <a:spcPts val="0"/>
              </a:spcAft>
              <a:buNone/>
            </a:pPr>
            <a:endParaRPr i="1"/>
          </a:p>
          <a:p>
            <a:pPr marL="0" lvl="0" indent="0" algn="l" rtl="0">
              <a:spcBef>
                <a:spcPts val="1000"/>
              </a:spcBef>
              <a:spcAft>
                <a:spcPts val="0"/>
              </a:spcAft>
              <a:buNone/>
            </a:pPr>
            <a:r>
              <a:rPr lang="en-SG"/>
              <a:t>Example of events.</a:t>
            </a:r>
            <a:endParaRPr/>
          </a:p>
          <a:p>
            <a:pPr marL="0" lvl="0" indent="0" algn="l" rtl="0">
              <a:spcBef>
                <a:spcPts val="1000"/>
              </a:spcBef>
              <a:spcAft>
                <a:spcPts val="0"/>
              </a:spcAft>
              <a:buClr>
                <a:schemeClr val="dk1"/>
              </a:buClr>
              <a:buSzPts val="1100"/>
              <a:buFont typeface="Arial"/>
              <a:buNone/>
            </a:pPr>
            <a:r>
              <a:rPr lang="en-SG"/>
              <a:t>Driving: conversation, phone call.</a:t>
            </a:r>
            <a:endParaRPr/>
          </a:p>
          <a:p>
            <a:pPr marL="0" lvl="0" indent="0" algn="l" rtl="0">
              <a:spcBef>
                <a:spcPts val="1000"/>
              </a:spcBef>
              <a:spcAft>
                <a:spcPts val="0"/>
              </a:spcAft>
              <a:buNone/>
            </a:pPr>
            <a:r>
              <a:rPr lang="en-SG"/>
              <a:t>Jogging: someone is talking, car is honking.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09076524c_0_8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Actions</a:t>
            </a:r>
            <a:endParaRPr/>
          </a:p>
        </p:txBody>
      </p:sp>
      <p:sp>
        <p:nvSpPr>
          <p:cNvPr id="247" name="Google Shape;247;gd09076524c_0_8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i="1"/>
              <a:t>Auto play/pause.</a:t>
            </a:r>
            <a:endParaRPr i="1"/>
          </a:p>
          <a:p>
            <a:pPr marL="0" lvl="0" indent="0" algn="l" rtl="0">
              <a:spcBef>
                <a:spcPts val="1000"/>
              </a:spcBef>
              <a:spcAft>
                <a:spcPts val="0"/>
              </a:spcAft>
              <a:buNone/>
            </a:pPr>
            <a:endParaRPr i="1"/>
          </a:p>
          <a:p>
            <a:pPr marL="0" lvl="0" indent="0" algn="l" rtl="0">
              <a:spcBef>
                <a:spcPts val="1000"/>
              </a:spcBef>
              <a:spcAft>
                <a:spcPts val="0"/>
              </a:spcAft>
              <a:buNone/>
            </a:pPr>
            <a:r>
              <a:rPr lang="en-SG"/>
              <a:t>Example of events.</a:t>
            </a:r>
            <a:endParaRPr/>
          </a:p>
          <a:p>
            <a:pPr marL="0" lvl="0" indent="0" algn="l" rtl="0">
              <a:spcBef>
                <a:spcPts val="1000"/>
              </a:spcBef>
              <a:spcAft>
                <a:spcPts val="0"/>
              </a:spcAft>
              <a:buNone/>
            </a:pPr>
            <a:r>
              <a:rPr lang="en-SG"/>
              <a:t>Home: prolonged immobility (sleeping, away).</a:t>
            </a:r>
            <a:endParaRPr/>
          </a:p>
          <a:p>
            <a:pPr marL="0" lvl="0" indent="0" algn="l" rtl="0">
              <a:spcBef>
                <a:spcPts val="1000"/>
              </a:spcBef>
              <a:spcAft>
                <a:spcPts val="0"/>
              </a:spcAft>
              <a:buNone/>
            </a:pPr>
            <a:r>
              <a:rPr lang="en-SG"/>
              <a:t>Car: when listen-to-news is integrated into car terminal; e.g. car door is opened, machine is started.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09076524c_0_8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Actions</a:t>
            </a:r>
            <a:endParaRPr/>
          </a:p>
        </p:txBody>
      </p:sp>
      <p:sp>
        <p:nvSpPr>
          <p:cNvPr id="253" name="Google Shape;253;gd09076524c_0_8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i="1"/>
              <a:t>Adaptive and reactive hints/menu.</a:t>
            </a:r>
            <a:endParaRPr i="1"/>
          </a:p>
          <a:p>
            <a:pPr marL="0" lvl="0" indent="0" algn="l" rtl="0">
              <a:spcBef>
                <a:spcPts val="1000"/>
              </a:spcBef>
              <a:spcAft>
                <a:spcPts val="0"/>
              </a:spcAft>
              <a:buNone/>
            </a:pPr>
            <a:endParaRPr i="1"/>
          </a:p>
          <a:p>
            <a:pPr marL="0" lvl="0" indent="0" algn="l" rtl="0">
              <a:spcBef>
                <a:spcPts val="1000"/>
              </a:spcBef>
              <a:spcAft>
                <a:spcPts val="0"/>
              </a:spcAft>
              <a:buNone/>
            </a:pPr>
            <a:r>
              <a:rPr lang="en-SG"/>
              <a:t>Example of events.</a:t>
            </a:r>
            <a:endParaRPr/>
          </a:p>
          <a:p>
            <a:pPr marL="0" lvl="0" indent="0" algn="l" rtl="0">
              <a:spcBef>
                <a:spcPts val="1000"/>
              </a:spcBef>
              <a:spcAft>
                <a:spcPts val="0"/>
              </a:spcAft>
              <a:buNone/>
            </a:pPr>
            <a:r>
              <a:rPr lang="en-SG"/>
              <a:t>Addressing user’s confusion trying to relocate a function; can be triggered by </a:t>
            </a:r>
            <a:r>
              <a:rPr lang="en-SG" i="1"/>
              <a:t>anomaly </a:t>
            </a:r>
            <a:r>
              <a:rPr lang="en-SG"/>
              <a:t>such as “Wake Up!” then silence….. </a:t>
            </a:r>
            <a:endParaRPr/>
          </a:p>
          <a:p>
            <a:pPr marL="0" lvl="0" indent="0" algn="l" rtl="0">
              <a:spcBef>
                <a:spcPts val="1000"/>
              </a:spcBef>
              <a:spcAft>
                <a:spcPts val="0"/>
              </a:spcAft>
              <a:buNone/>
            </a:pPr>
            <a:r>
              <a:rPr lang="en-SG"/>
              <a:t>Randomly introducing rarely used functions; as user may not be aware they exist.</a:t>
            </a:r>
            <a:endParaRPr/>
          </a:p>
          <a:p>
            <a:pPr marL="0" lvl="0" indent="0" algn="l" rtl="0">
              <a:spcBef>
                <a:spcPts val="1000"/>
              </a:spcBef>
              <a:spcAft>
                <a:spcPts val="0"/>
              </a:spcAft>
              <a:buNone/>
            </a:pPr>
            <a:r>
              <a:rPr lang="en-SG"/>
              <a:t>Auto-correcting user erroneous response; e.g. jogging and visual mode is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Service Model</a:t>
            </a:r>
            <a:endParaRPr dirty="0"/>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0"/>
              </a:spcBef>
              <a:spcAft>
                <a:spcPts val="0"/>
              </a:spcAft>
              <a:buClr>
                <a:schemeClr val="dk1"/>
              </a:buClr>
              <a:buSzPts val="2800"/>
              <a:buNone/>
            </a:pPr>
            <a:r>
              <a:rPr lang="en-SG" dirty="0"/>
              <a:t>News Aggregator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d09076524c_0_9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Actions</a:t>
            </a:r>
            <a:endParaRPr/>
          </a:p>
        </p:txBody>
      </p:sp>
      <p:sp>
        <p:nvSpPr>
          <p:cNvPr id="259" name="Google Shape;259;gd09076524c_0_9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i="1"/>
              <a:t>Eye-tracker-supported functions.</a:t>
            </a:r>
            <a:endParaRPr i="1"/>
          </a:p>
          <a:p>
            <a:pPr marL="457200" lvl="0" indent="-342900" algn="l" rtl="0">
              <a:spcBef>
                <a:spcPts val="1000"/>
              </a:spcBef>
              <a:spcAft>
                <a:spcPts val="0"/>
              </a:spcAft>
              <a:buSzPts val="1800"/>
              <a:buChar char="-"/>
            </a:pPr>
            <a:r>
              <a:rPr lang="en-SG"/>
              <a:t>auto-scroll</a:t>
            </a:r>
            <a:endParaRPr/>
          </a:p>
          <a:p>
            <a:pPr marL="457200" lvl="0" indent="-342900" algn="l" rtl="0">
              <a:spcBef>
                <a:spcPts val="0"/>
              </a:spcBef>
              <a:spcAft>
                <a:spcPts val="0"/>
              </a:spcAft>
              <a:buSzPts val="1800"/>
              <a:buChar char="-"/>
            </a:pPr>
            <a:r>
              <a:rPr lang="en-SG"/>
              <a:t>dynamic keyword highlighting</a:t>
            </a:r>
            <a:endParaRPr i="1"/>
          </a:p>
          <a:p>
            <a:pPr marL="0" lvl="0" indent="0" algn="l" rtl="0">
              <a:spcBef>
                <a:spcPts val="1000"/>
              </a:spcBef>
              <a:spcAft>
                <a:spcPts val="0"/>
              </a:spcAft>
              <a:buNone/>
            </a:pPr>
            <a:endParaRPr i="1"/>
          </a:p>
          <a:p>
            <a:pPr marL="0" lvl="0" indent="0" algn="l" rtl="0">
              <a:spcBef>
                <a:spcPts val="1000"/>
              </a:spcBef>
              <a:spcAft>
                <a:spcPts val="0"/>
              </a:spcAft>
              <a:buNone/>
            </a:pPr>
            <a:r>
              <a:rPr lang="en-SG"/>
              <a:t>Example of events.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d09076524c_0_9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Actions</a:t>
            </a:r>
            <a:endParaRPr/>
          </a:p>
        </p:txBody>
      </p:sp>
      <p:sp>
        <p:nvSpPr>
          <p:cNvPr id="265" name="Google Shape;265;gd09076524c_0_9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i="1"/>
              <a:t>Biometrics-supported news personalization.</a:t>
            </a:r>
            <a:endParaRPr i="1"/>
          </a:p>
          <a:p>
            <a:pPr marL="0" lvl="0" indent="0" algn="l" rtl="0">
              <a:spcBef>
                <a:spcPts val="1000"/>
              </a:spcBef>
              <a:spcAft>
                <a:spcPts val="0"/>
              </a:spcAft>
              <a:buNone/>
            </a:pPr>
            <a:endParaRPr i="1"/>
          </a:p>
          <a:p>
            <a:pPr marL="0" lvl="0" indent="0" algn="l" rtl="0">
              <a:spcBef>
                <a:spcPts val="1000"/>
              </a:spcBef>
              <a:spcAft>
                <a:spcPts val="0"/>
              </a:spcAft>
              <a:buNone/>
            </a:pPr>
            <a:r>
              <a:rPr lang="en-SG"/>
              <a:t>Example of events.</a:t>
            </a:r>
            <a:endParaRPr/>
          </a:p>
          <a:p>
            <a:pPr marL="0" lvl="0" indent="0" algn="l" rtl="0">
              <a:spcBef>
                <a:spcPts val="1000"/>
              </a:spcBef>
              <a:spcAft>
                <a:spcPts val="0"/>
              </a:spcAft>
              <a:buNone/>
            </a:pPr>
            <a:r>
              <a:rPr lang="en-SG"/>
              <a:t>User is cold; show relevant news about weather conditions.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2" name="Group 15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5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70" name="Google Shape;270;p13"/>
          <p:cNvSpPr txBox="1">
            <a:spLocks noGrp="1"/>
          </p:cNvSpPr>
          <p:nvPr>
            <p:ph type="ctrTitle"/>
          </p:nvPr>
        </p:nvSpPr>
        <p:spPr>
          <a:xfrm>
            <a:off x="539414" y="1270007"/>
            <a:ext cx="5845097" cy="4317987"/>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dk1"/>
              </a:buClr>
              <a:buSzPts val="5600"/>
              <a:buFont typeface="Calibri"/>
              <a:buNone/>
            </a:pPr>
            <a:r>
              <a:rPr lang="en-SG" sz="7200" b="1">
                <a:solidFill>
                  <a:schemeClr val="bg1"/>
                </a:solidFill>
              </a:rPr>
              <a:t>Multi-Apps Interactions</a:t>
            </a:r>
            <a:endParaRPr lang="en-SG" sz="7200">
              <a:solidFill>
                <a:schemeClr val="bg1"/>
              </a:solidFill>
            </a:endParaRPr>
          </a:p>
        </p:txBody>
      </p:sp>
      <p:sp>
        <p:nvSpPr>
          <p:cNvPr id="271" name="Google Shape;271;p13"/>
          <p:cNvSpPr txBox="1">
            <a:spLocks noGrp="1"/>
          </p:cNvSpPr>
          <p:nvPr>
            <p:ph type="subTitle" idx="1"/>
          </p:nvPr>
        </p:nvSpPr>
        <p:spPr>
          <a:xfrm>
            <a:off x="7792278" y="2251873"/>
            <a:ext cx="3681454" cy="2354256"/>
          </a:xfrm>
          <a:prstGeom prst="rect">
            <a:avLst/>
          </a:prstGeom>
        </p:spPr>
        <p:txBody>
          <a:bodyPr spcFirstLastPara="1" lIns="91425" tIns="45700" rIns="91425" bIns="45700" anchor="ctr" anchorCtr="0">
            <a:normAutofit/>
          </a:bodyPr>
          <a:lstStyle/>
          <a:p>
            <a:pPr marL="0" lvl="0" indent="0" algn="l" rtl="0">
              <a:spcBef>
                <a:spcPts val="0"/>
              </a:spcBef>
              <a:spcAft>
                <a:spcPts val="0"/>
              </a:spcAft>
              <a:buClr>
                <a:schemeClr val="dk1"/>
              </a:buClr>
              <a:buSzPts val="2400"/>
              <a:buNone/>
            </a:pPr>
            <a:endParaRPr lang="en-SG"/>
          </a:p>
        </p:txBody>
      </p:sp>
    </p:spTree>
    <p:extLst>
      <p:ext uri="{BB962C8B-B14F-4D97-AF65-F5344CB8AC3E}">
        <p14:creationId xmlns:p14="http://schemas.microsoft.com/office/powerpoint/2010/main" val="39462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0"/>
                                        </p:tgtEl>
                                        <p:attrNameLst>
                                          <p:attrName>style.visibility</p:attrName>
                                        </p:attrNameLst>
                                      </p:cBhvr>
                                      <p:to>
                                        <p:strVal val="visible"/>
                                      </p:to>
                                    </p:set>
                                    <p:animEffect transition="in" filter="fade">
                                      <p:cBhvr>
                                        <p:cTn id="7" dur="7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Sync</a:t>
            </a:r>
            <a:endParaRPr/>
          </a:p>
        </p:txBody>
      </p:sp>
      <p:sp>
        <p:nvSpPr>
          <p:cNvPr id="295" name="Google Shape;29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a:t>Calendar/reminder on homepage/wake-up.</a:t>
            </a:r>
            <a:endParaRPr/>
          </a:p>
          <a:p>
            <a:pPr marL="228600" lvl="0" indent="-228600" algn="l" rtl="0">
              <a:lnSpc>
                <a:spcPct val="90000"/>
              </a:lnSpc>
              <a:spcBef>
                <a:spcPts val="1000"/>
              </a:spcBef>
              <a:spcAft>
                <a:spcPts val="0"/>
              </a:spcAft>
              <a:buClr>
                <a:schemeClr val="dk1"/>
              </a:buClr>
              <a:buSzPts val="2800"/>
              <a:buChar char="•"/>
            </a:pPr>
            <a:r>
              <a:rPr lang="en-SG"/>
              <a:t>Do not repeat viewed news on other apps, e.g. FB, linkedin.</a:t>
            </a:r>
            <a:endParaRPr/>
          </a:p>
          <a:p>
            <a:pPr marL="228600" lvl="0" indent="-228600" algn="l" rtl="0">
              <a:lnSpc>
                <a:spcPct val="90000"/>
              </a:lnSpc>
              <a:spcBef>
                <a:spcPts val="1000"/>
              </a:spcBef>
              <a:spcAft>
                <a:spcPts val="0"/>
              </a:spcAft>
              <a:buClr>
                <a:schemeClr val="dk1"/>
              </a:buClr>
              <a:buSzPts val="2800"/>
              <a:buChar char="•"/>
            </a:pPr>
            <a:r>
              <a:rPr lang="en-SG"/>
              <a:t>Utilize info from other apps to provide better recommendations.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c7fea23035_0_6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a:t>Context-Aware Transfer of Control</a:t>
            </a:r>
            <a:endParaRPr/>
          </a:p>
        </p:txBody>
      </p:sp>
      <p:sp>
        <p:nvSpPr>
          <p:cNvPr id="301" name="Google Shape;301;gc7fea23035_0_6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SG"/>
              <a:t>The goal is to have no two devices being “active” at the same time. “Active” here means in the middle of presenting information to user using the same output interface. For instance, in car scenario, this could be your GPS and listen-to-news assistant talking at the same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2" name="Group 15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5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70" name="Google Shape;270;p13"/>
          <p:cNvSpPr txBox="1">
            <a:spLocks noGrp="1"/>
          </p:cNvSpPr>
          <p:nvPr>
            <p:ph type="ctrTitle"/>
          </p:nvPr>
        </p:nvSpPr>
        <p:spPr>
          <a:xfrm>
            <a:off x="539414" y="1270007"/>
            <a:ext cx="5845097" cy="4317987"/>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dk1"/>
              </a:buClr>
              <a:buSzPts val="5600"/>
              <a:buFont typeface="Calibri"/>
              <a:buNone/>
            </a:pPr>
            <a:r>
              <a:rPr lang="en-SG" sz="7200" b="1">
                <a:solidFill>
                  <a:schemeClr val="bg1"/>
                </a:solidFill>
              </a:rPr>
              <a:t>Multi-User Interactions</a:t>
            </a:r>
            <a:endParaRPr lang="en-SG" sz="7200">
              <a:solidFill>
                <a:schemeClr val="bg1"/>
              </a:solidFill>
            </a:endParaRPr>
          </a:p>
        </p:txBody>
      </p:sp>
      <p:sp>
        <p:nvSpPr>
          <p:cNvPr id="271" name="Google Shape;271;p13"/>
          <p:cNvSpPr txBox="1">
            <a:spLocks noGrp="1"/>
          </p:cNvSpPr>
          <p:nvPr>
            <p:ph type="subTitle" idx="1"/>
          </p:nvPr>
        </p:nvSpPr>
        <p:spPr>
          <a:xfrm>
            <a:off x="7792278" y="2251873"/>
            <a:ext cx="3681454" cy="2354256"/>
          </a:xfrm>
          <a:prstGeom prst="rect">
            <a:avLst/>
          </a:prstGeom>
        </p:spPr>
        <p:txBody>
          <a:bodyPr spcFirstLastPara="1" lIns="91425" tIns="45700" rIns="91425" bIns="45700" anchor="ctr" anchorCtr="0">
            <a:normAutofit/>
          </a:bodyPr>
          <a:lstStyle/>
          <a:p>
            <a:pPr marL="0" lvl="0" indent="0" algn="l" rtl="0">
              <a:spcBef>
                <a:spcPts val="0"/>
              </a:spcBef>
              <a:spcAft>
                <a:spcPts val="0"/>
              </a:spcAft>
              <a:buClr>
                <a:schemeClr val="dk1"/>
              </a:buClr>
              <a:buSzPts val="2400"/>
              <a:buNone/>
            </a:pPr>
            <a:endParaRPr lang="en-SG"/>
          </a:p>
        </p:txBody>
      </p:sp>
    </p:spTree>
    <p:extLst>
      <p:ext uri="{BB962C8B-B14F-4D97-AF65-F5344CB8AC3E}">
        <p14:creationId xmlns:p14="http://schemas.microsoft.com/office/powerpoint/2010/main" val="419043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0"/>
                                        </p:tgtEl>
                                        <p:attrNameLst>
                                          <p:attrName>style.visibility</p:attrName>
                                        </p:attrNameLst>
                                      </p:cBhvr>
                                      <p:to>
                                        <p:strVal val="visible"/>
                                      </p:to>
                                    </p:set>
                                    <p:animEffect transition="in" filter="fade">
                                      <p:cBhvr>
                                        <p:cTn id="7" dur="7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Follow</a:t>
            </a:r>
            <a:endParaRPr/>
          </a:p>
        </p:txBody>
      </p:sp>
      <p:sp>
        <p:nvSpPr>
          <p:cNvPr id="313" name="Google Shape;31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800"/>
              <a:buChar char="•"/>
            </a:pPr>
            <a:r>
              <a:rPr lang="en-SG"/>
              <a:t>The main point here is to be able to follow articles “public figures” interact to or topics they follow. The challenge is to improve the user base.</a:t>
            </a:r>
            <a:endParaRPr/>
          </a:p>
          <a:p>
            <a:pPr marL="228600" lvl="0" indent="-228600" algn="l" rtl="0">
              <a:spcBef>
                <a:spcPts val="1000"/>
              </a:spcBef>
              <a:spcAft>
                <a:spcPts val="0"/>
              </a:spcAft>
              <a:buSzPts val="2800"/>
              <a:buChar char="•"/>
            </a:pPr>
            <a:r>
              <a:rPr lang="en-SG"/>
              <a:t>Should we generalize “public figures” to general mass?</a:t>
            </a:r>
            <a:endParaRPr/>
          </a:p>
          <a:p>
            <a:pPr marL="228600" lvl="0" indent="-228600" algn="l" rtl="0">
              <a:spcBef>
                <a:spcPts val="0"/>
              </a:spcBef>
              <a:spcAft>
                <a:spcPts val="0"/>
              </a:spcAft>
              <a:buSzPts val="1800"/>
              <a:buChar char="•"/>
            </a:pPr>
            <a:r>
              <a:rPr lang="en-SG"/>
              <a:t>Will this function deviate from the main “news app” theme?</a:t>
            </a:r>
            <a:endParaRPr/>
          </a:p>
          <a:p>
            <a:pPr marL="228600" lvl="0" indent="-228600" algn="l" rtl="0">
              <a:spcBef>
                <a:spcPts val="0"/>
              </a:spcBef>
              <a:spcAft>
                <a:spcPts val="0"/>
              </a:spcAft>
              <a:buSzPts val="1800"/>
              <a:buChar char="•"/>
            </a:pPr>
            <a:r>
              <a:rPr lang="en-SG"/>
              <a:t>There might be privacy issue where we should draw a line.</a:t>
            </a:r>
            <a:endParaRPr/>
          </a:p>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Shape 15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5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0" name="Google Shape;270;p13"/>
          <p:cNvSpPr txBox="1">
            <a:spLocks noGrp="1"/>
          </p:cNvSpPr>
          <p:nvPr>
            <p:ph type="ctrTitle"/>
          </p:nvPr>
        </p:nvSpPr>
        <p:spPr>
          <a:xfrm>
            <a:off x="880281" y="2961564"/>
            <a:ext cx="5124734" cy="3268639"/>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dk1"/>
              </a:buClr>
              <a:buSzPts val="5600"/>
              <a:buFont typeface="Calibri"/>
              <a:buNone/>
            </a:pPr>
            <a:r>
              <a:rPr lang="en-SG" sz="7200" b="1" dirty="0">
                <a:solidFill>
                  <a:schemeClr val="bg1"/>
                </a:solidFill>
              </a:rPr>
              <a:t>Content-related Functions</a:t>
            </a:r>
            <a:endParaRPr lang="en-SG" sz="7200" dirty="0">
              <a:solidFill>
                <a:schemeClr val="bg1"/>
              </a:solidFill>
            </a:endParaRPr>
          </a:p>
        </p:txBody>
      </p:sp>
      <p:sp>
        <p:nvSpPr>
          <p:cNvPr id="271" name="Google Shape;271;p13"/>
          <p:cNvSpPr txBox="1">
            <a:spLocks noGrp="1"/>
          </p:cNvSpPr>
          <p:nvPr>
            <p:ph type="subTitle" idx="1"/>
          </p:nvPr>
        </p:nvSpPr>
        <p:spPr>
          <a:xfrm>
            <a:off x="6304333" y="1340553"/>
            <a:ext cx="2223009" cy="1200095"/>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400"/>
              <a:buNone/>
            </a:pPr>
            <a:endParaRPr lang="en-SG">
              <a:solidFill>
                <a:schemeClr val="bg1"/>
              </a:solidFill>
            </a:endParaRPr>
          </a:p>
        </p:txBody>
      </p:sp>
      <p:grpSp>
        <p:nvGrpSpPr>
          <p:cNvPr id="156" name="Group 15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5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0"/>
                                        </p:tgtEl>
                                        <p:attrNameLst>
                                          <p:attrName>style.visibility</p:attrName>
                                        </p:attrNameLst>
                                      </p:cBhvr>
                                      <p:to>
                                        <p:strVal val="visible"/>
                                      </p:to>
                                    </p:set>
                                    <p:animEffect transition="in" filter="fade">
                                      <p:cBhvr>
                                        <p:cTn id="7" dur="7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Brief Overview</a:t>
            </a:r>
            <a:endParaRPr/>
          </a:p>
        </p:txBody>
      </p:sp>
      <p:sp>
        <p:nvSpPr>
          <p:cNvPr id="277" name="Google Shape;27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2400"/>
              <a:buChar char="•"/>
            </a:pPr>
            <a:r>
              <a:rPr lang="en-SG"/>
              <a:t>Genre-specific recommendations (user optimized)</a:t>
            </a:r>
            <a:endParaRPr/>
          </a:p>
          <a:p>
            <a:pPr marL="685800" lvl="1" indent="-228600" algn="l" rtl="0">
              <a:lnSpc>
                <a:spcPct val="90000"/>
              </a:lnSpc>
              <a:spcBef>
                <a:spcPts val="500"/>
              </a:spcBef>
              <a:spcAft>
                <a:spcPts val="0"/>
              </a:spcAft>
              <a:buClr>
                <a:schemeClr val="dk1"/>
              </a:buClr>
              <a:buSzPts val="2400"/>
              <a:buChar char="•"/>
            </a:pPr>
            <a:r>
              <a:rPr lang="en-SG"/>
              <a:t>Mixture recommendations (user optimized)</a:t>
            </a:r>
            <a:endParaRPr/>
          </a:p>
          <a:p>
            <a:pPr marL="685800" lvl="1" indent="-228600" algn="l" rtl="0">
              <a:lnSpc>
                <a:spcPct val="90000"/>
              </a:lnSpc>
              <a:spcBef>
                <a:spcPts val="500"/>
              </a:spcBef>
              <a:spcAft>
                <a:spcPts val="0"/>
              </a:spcAft>
              <a:buClr>
                <a:schemeClr val="dk1"/>
              </a:buClr>
              <a:buSzPts val="2400"/>
              <a:buChar char="•"/>
            </a:pPr>
            <a:r>
              <a:rPr lang="en-SG"/>
              <a:t>Randomized reading list/storyboard (explore)</a:t>
            </a:r>
            <a:endParaRPr/>
          </a:p>
          <a:p>
            <a:pPr marL="685800" lvl="1" indent="-228600" algn="l" rtl="0">
              <a:lnSpc>
                <a:spcPct val="90000"/>
              </a:lnSpc>
              <a:spcBef>
                <a:spcPts val="500"/>
              </a:spcBef>
              <a:spcAft>
                <a:spcPts val="0"/>
              </a:spcAft>
              <a:buClr>
                <a:schemeClr val="dk1"/>
              </a:buClr>
              <a:buSzPts val="2400"/>
              <a:buChar char="•"/>
            </a:pPr>
            <a:r>
              <a:rPr lang="en-SG"/>
              <a:t>Discover today (explore)</a:t>
            </a:r>
            <a:endParaRPr/>
          </a:p>
          <a:p>
            <a:pPr marL="685800" lvl="1" indent="-228600" algn="l" rtl="0">
              <a:lnSpc>
                <a:spcPct val="90000"/>
              </a:lnSpc>
              <a:spcBef>
                <a:spcPts val="500"/>
              </a:spcBef>
              <a:spcAft>
                <a:spcPts val="0"/>
              </a:spcAft>
              <a:buClr>
                <a:schemeClr val="dk1"/>
              </a:buClr>
              <a:buSzPts val="2400"/>
              <a:buChar char="•"/>
            </a:pPr>
            <a:r>
              <a:rPr lang="en-SG"/>
              <a:t>Classified news articles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c7fea23035_0_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Topics</a:t>
            </a:r>
            <a:endParaRPr/>
          </a:p>
        </p:txBody>
      </p:sp>
      <p:sp>
        <p:nvSpPr>
          <p:cNvPr id="283" name="Google Shape;283;gc7fea23035_0_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dk1"/>
              </a:buClr>
              <a:buSzPts val="2400"/>
              <a:buChar char="•"/>
            </a:pPr>
            <a:r>
              <a:rPr lang="en-SG"/>
              <a:t>Include opinions</a:t>
            </a:r>
            <a:endParaRPr/>
          </a:p>
          <a:p>
            <a:pPr marL="685800" lvl="1" indent="-190500" algn="l" rtl="0">
              <a:lnSpc>
                <a:spcPct val="90000"/>
              </a:lnSpc>
              <a:spcBef>
                <a:spcPts val="500"/>
              </a:spcBef>
              <a:spcAft>
                <a:spcPts val="0"/>
              </a:spcAft>
              <a:buSzPts val="1800"/>
              <a:buChar char="•"/>
            </a:pPr>
            <a:r>
              <a:rPr lang="en-SG"/>
              <a:t>These topics tag should be included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p:nvSpPr>
          <p:cNvPr id="107" name="Rectangle 106">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Google Shape;100;p3"/>
          <p:cNvSpPr txBox="1">
            <a:spLocks noGrp="1"/>
          </p:cNvSpPr>
          <p:nvPr>
            <p:ph type="title"/>
          </p:nvPr>
        </p:nvSpPr>
        <p:spPr>
          <a:xfrm>
            <a:off x="762000" y="559678"/>
            <a:ext cx="3567915" cy="4952492"/>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SG">
                <a:solidFill>
                  <a:schemeClr val="bg1"/>
                </a:solidFill>
              </a:rPr>
              <a:t>Design Objectives</a:t>
            </a:r>
          </a:p>
        </p:txBody>
      </p:sp>
      <p:cxnSp>
        <p:nvCxnSpPr>
          <p:cNvPr id="109" name="Straight Connector 108">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5" name="Google Shape;101;p3">
            <a:extLst>
              <a:ext uri="{FF2B5EF4-FFF2-40B4-BE49-F238E27FC236}">
                <a16:creationId xmlns:a16="http://schemas.microsoft.com/office/drawing/2014/main" id="{731A4A35-7909-4EE6-87C1-FB6528FE4481}"/>
              </a:ext>
            </a:extLst>
          </p:cNvPr>
          <p:cNvGraphicFramePr/>
          <p:nvPr>
            <p:extLst>
              <p:ext uri="{D42A27DB-BD31-4B8C-83A1-F6EECF244321}">
                <p14:modId xmlns:p14="http://schemas.microsoft.com/office/powerpoint/2010/main" val="141917079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Shape 15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Freeform: Shape 15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0" name="Google Shape;270;p13"/>
          <p:cNvSpPr txBox="1">
            <a:spLocks noGrp="1"/>
          </p:cNvSpPr>
          <p:nvPr>
            <p:ph type="ctrTitle"/>
          </p:nvPr>
        </p:nvSpPr>
        <p:spPr>
          <a:xfrm>
            <a:off x="880281" y="2961564"/>
            <a:ext cx="5124734" cy="3268639"/>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dk1"/>
              </a:buClr>
              <a:buSzPts val="5600"/>
              <a:buFont typeface="Calibri"/>
              <a:buNone/>
            </a:pPr>
            <a:r>
              <a:rPr lang="en-SG" sz="7200" b="1" dirty="0">
                <a:solidFill>
                  <a:schemeClr val="bg1"/>
                </a:solidFill>
              </a:rPr>
              <a:t>Algorithmic HCI</a:t>
            </a:r>
            <a:endParaRPr lang="en-SG" sz="7200" dirty="0">
              <a:solidFill>
                <a:schemeClr val="bg1"/>
              </a:solidFill>
            </a:endParaRPr>
          </a:p>
        </p:txBody>
      </p:sp>
      <p:sp>
        <p:nvSpPr>
          <p:cNvPr id="271" name="Google Shape;271;p13"/>
          <p:cNvSpPr txBox="1">
            <a:spLocks noGrp="1"/>
          </p:cNvSpPr>
          <p:nvPr>
            <p:ph type="subTitle" idx="1"/>
          </p:nvPr>
        </p:nvSpPr>
        <p:spPr>
          <a:xfrm>
            <a:off x="6304333" y="1340553"/>
            <a:ext cx="2223009" cy="1200095"/>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400"/>
              <a:buNone/>
            </a:pPr>
            <a:endParaRPr lang="en-SG">
              <a:solidFill>
                <a:schemeClr val="bg1"/>
              </a:solidFill>
            </a:endParaRPr>
          </a:p>
        </p:txBody>
      </p:sp>
      <p:grpSp>
        <p:nvGrpSpPr>
          <p:cNvPr id="156" name="Group 15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5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0"/>
                                        </p:tgtEl>
                                        <p:attrNameLst>
                                          <p:attrName>style.visibility</p:attrName>
                                        </p:attrNameLst>
                                      </p:cBhvr>
                                      <p:to>
                                        <p:strVal val="visible"/>
                                      </p:to>
                                    </p:set>
                                    <p:animEffect transition="in" filter="fade">
                                      <p:cBhvr>
                                        <p:cTn id="7" dur="7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c7fea23035_0_9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dirty="0"/>
              <a:t>Personalization</a:t>
            </a:r>
            <a:endParaRPr dirty="0"/>
          </a:p>
        </p:txBody>
      </p:sp>
      <p:sp>
        <p:nvSpPr>
          <p:cNvPr id="325" name="Google Shape;325;gc7fea23035_0_9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62500" lnSpcReduction="20000"/>
          </a:bodyPr>
          <a:lstStyle/>
          <a:p>
            <a:pPr marL="0" lvl="0" indent="0" algn="l" rtl="0">
              <a:spcBef>
                <a:spcPts val="1000"/>
              </a:spcBef>
              <a:spcAft>
                <a:spcPts val="0"/>
              </a:spcAft>
              <a:buNone/>
            </a:pPr>
            <a:r>
              <a:rPr lang="en-SG" i="1" dirty="0"/>
              <a:t>Description.</a:t>
            </a:r>
          </a:p>
          <a:p>
            <a:pPr marL="0" lvl="0" indent="0" algn="l" rtl="0">
              <a:spcBef>
                <a:spcPts val="1000"/>
              </a:spcBef>
              <a:spcAft>
                <a:spcPts val="0"/>
              </a:spcAft>
              <a:buNone/>
            </a:pPr>
            <a:endParaRPr lang="en-SG" dirty="0"/>
          </a:p>
          <a:p>
            <a:pPr marL="0" lvl="0" indent="0" algn="l" rtl="0">
              <a:spcBef>
                <a:spcPts val="1000"/>
              </a:spcBef>
              <a:spcAft>
                <a:spcPts val="0"/>
              </a:spcAft>
              <a:buNone/>
            </a:pPr>
            <a:r>
              <a:rPr lang="en-SG" dirty="0"/>
              <a:t>Personalization is nothing new in the news services. However, most apps have focused on </a:t>
            </a:r>
            <a:r>
              <a:rPr lang="en-SG" b="1" dirty="0"/>
              <a:t>content-based</a:t>
            </a:r>
            <a:r>
              <a:rPr lang="en-SG" dirty="0"/>
              <a:t> personalization and only recently does UI research community recognize the potential in </a:t>
            </a:r>
            <a:r>
              <a:rPr lang="en-SG" b="1" dirty="0"/>
              <a:t>personalized UI. </a:t>
            </a:r>
            <a:r>
              <a:rPr lang="en-SG" dirty="0"/>
              <a:t>This is motivated by how different people have different behaviour in using the app itself (not only choosing what stories to read). For instance, [ref] has identified 3 different types of user only based on their interaction: the </a:t>
            </a:r>
            <a:r>
              <a:rPr lang="en-SG" b="1" dirty="0"/>
              <a:t>Trackers</a:t>
            </a:r>
            <a:r>
              <a:rPr lang="en-SG" dirty="0"/>
              <a:t>, the </a:t>
            </a:r>
            <a:r>
              <a:rPr lang="en-SG" b="1" dirty="0"/>
              <a:t>Reviewers</a:t>
            </a:r>
            <a:r>
              <a:rPr lang="en-SG" dirty="0"/>
              <a:t>, and the </a:t>
            </a:r>
            <a:r>
              <a:rPr lang="en-SG" b="1" dirty="0"/>
              <a:t>Dippers. </a:t>
            </a:r>
            <a:r>
              <a:rPr lang="en-SG" dirty="0"/>
              <a:t>It has also been mentioned that more granularity is desirable.</a:t>
            </a:r>
          </a:p>
          <a:p>
            <a:pPr marL="0" lvl="0" indent="0" algn="l" rtl="0">
              <a:spcBef>
                <a:spcPts val="1000"/>
              </a:spcBef>
              <a:spcAft>
                <a:spcPts val="0"/>
              </a:spcAft>
              <a:buNone/>
            </a:pPr>
            <a:endParaRPr lang="en-SG" i="1" dirty="0"/>
          </a:p>
          <a:p>
            <a:pPr marL="0" lvl="0" indent="0" algn="l" rtl="0">
              <a:spcBef>
                <a:spcPts val="1000"/>
              </a:spcBef>
              <a:spcAft>
                <a:spcPts val="0"/>
              </a:spcAft>
              <a:buNone/>
            </a:pPr>
            <a:r>
              <a:rPr lang="en-SG" i="1" dirty="0"/>
              <a:t>Example.</a:t>
            </a:r>
          </a:p>
          <a:p>
            <a:pPr marL="0" lvl="0" indent="0" algn="l" rtl="0">
              <a:spcBef>
                <a:spcPts val="1000"/>
              </a:spcBef>
              <a:spcAft>
                <a:spcPts val="0"/>
              </a:spcAft>
              <a:buNone/>
            </a:pPr>
            <a:endParaRPr lang="en-SG" dirty="0"/>
          </a:p>
          <a:p>
            <a:pPr marL="0" lvl="0" indent="0" algn="l" rtl="0">
              <a:spcBef>
                <a:spcPts val="1000"/>
              </a:spcBef>
              <a:spcAft>
                <a:spcPts val="0"/>
              </a:spcAft>
              <a:buNone/>
            </a:pPr>
            <a:r>
              <a:rPr lang="en-SG" dirty="0"/>
              <a:t>An interactive grid-style presentation of news feed (e.g. Netflix) for people that find surfing the news and choosing stories more enjoyable than deep-dive on one particular story.</a:t>
            </a:r>
          </a:p>
          <a:p>
            <a:pPr marL="0" lvl="0" indent="0" algn="l" rtl="0">
              <a:spcBef>
                <a:spcPts val="1000"/>
              </a:spcBef>
              <a:spcAft>
                <a:spcPts val="0"/>
              </a:spcAft>
              <a:buNone/>
            </a:pPr>
            <a:r>
              <a:rPr lang="en-SG" dirty="0"/>
              <a:t>A curated offerings of news summaries being sent to mailbox or devices at set time for those who like to keep up-to-date with the news (usually shown by how they react if these contents are sent to them once/twice a day) but somehow rarely open the app itself.</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c7fea23035_0_9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dirty="0"/>
              <a:t>Collaborative Goal Discovery</a:t>
            </a:r>
            <a:endParaRPr dirty="0"/>
          </a:p>
        </p:txBody>
      </p:sp>
      <p:sp>
        <p:nvSpPr>
          <p:cNvPr id="325" name="Google Shape;325;gc7fea23035_0_9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SG" i="1" dirty="0"/>
              <a:t>Description.</a:t>
            </a:r>
          </a:p>
          <a:p>
            <a:pPr marL="0" lvl="0" indent="0" algn="l" rtl="0">
              <a:spcBef>
                <a:spcPts val="1000"/>
              </a:spcBef>
              <a:spcAft>
                <a:spcPts val="0"/>
              </a:spcAft>
              <a:buNone/>
            </a:pPr>
            <a:endParaRPr lang="en-SG" i="1" dirty="0"/>
          </a:p>
          <a:p>
            <a:pPr marL="0" lvl="0" indent="0" algn="l" rtl="0">
              <a:spcBef>
                <a:spcPts val="1000"/>
              </a:spcBef>
              <a:spcAft>
                <a:spcPts val="0"/>
              </a:spcAft>
              <a:buNone/>
            </a:pPr>
            <a:r>
              <a:rPr lang="en-SG" dirty="0"/>
              <a:t>Interestingly, while in the UI space personalization is desirable. The classic personalized content offering has been receiving criticisms lately. The reason for this is that personalization tends to limit user’s news consumption scope and if not done properly, personalization will result in lack of variation and seemingly repetitive offerings. Think of the vicious feedback loop happening between the app and human where any mild personalization will end up being extreme after some time. This issue is more apparent due to the increasing number of the Surfer type of user, those that feel most enjoyment from the browsing and choosing aspect of news experience.</a:t>
            </a:r>
          </a:p>
          <a:p>
            <a:pPr marL="0" lvl="0" indent="0" algn="l" rtl="0">
              <a:spcBef>
                <a:spcPts val="1000"/>
              </a:spcBef>
              <a:spcAft>
                <a:spcPts val="0"/>
              </a:spcAft>
              <a:buNone/>
            </a:pPr>
            <a:endParaRPr lang="en-SG" dirty="0"/>
          </a:p>
          <a:p>
            <a:pPr marL="0" lvl="0" indent="0" algn="l" rtl="0">
              <a:spcBef>
                <a:spcPts val="1000"/>
              </a:spcBef>
              <a:spcAft>
                <a:spcPts val="0"/>
              </a:spcAft>
              <a:buNone/>
            </a:pPr>
            <a:r>
              <a:rPr lang="en-SG" dirty="0"/>
              <a:t>This suggests that a good balance between personalization and </a:t>
            </a:r>
            <a:r>
              <a:rPr lang="en-SG" b="1" dirty="0"/>
              <a:t>exploration</a:t>
            </a:r>
            <a:r>
              <a:rPr lang="en-SG" dirty="0"/>
              <a:t> is necessary but should still be done based on the user’s type. In a broader sense, we are looking at the familiar Human-Robot Interaction paradigm of </a:t>
            </a:r>
            <a:r>
              <a:rPr lang="en-SG" b="1" dirty="0"/>
              <a:t>collaborative goal discovery.</a:t>
            </a:r>
            <a:endParaRPr dirty="0"/>
          </a:p>
        </p:txBody>
      </p:sp>
    </p:spTree>
    <p:extLst>
      <p:ext uri="{BB962C8B-B14F-4D97-AF65-F5344CB8AC3E}">
        <p14:creationId xmlns:p14="http://schemas.microsoft.com/office/powerpoint/2010/main" val="341318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c7fea23035_0_9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SG" dirty="0"/>
              <a:t>Incentivization</a:t>
            </a:r>
            <a:endParaRPr dirty="0"/>
          </a:p>
        </p:txBody>
      </p:sp>
      <p:sp>
        <p:nvSpPr>
          <p:cNvPr id="325" name="Google Shape;325;gc7fea23035_0_9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Clr>
                <a:schemeClr val="dk1"/>
              </a:buClr>
              <a:buSzPts val="1100"/>
              <a:buFont typeface="Arial"/>
              <a:buNone/>
            </a:pPr>
            <a:r>
              <a:rPr lang="en-SG" i="1" dirty="0"/>
              <a:t>Description.</a:t>
            </a:r>
          </a:p>
          <a:p>
            <a:pPr marL="0" lvl="0" indent="0" algn="l" rtl="0">
              <a:spcBef>
                <a:spcPts val="1000"/>
              </a:spcBef>
              <a:spcAft>
                <a:spcPts val="0"/>
              </a:spcAft>
              <a:buClr>
                <a:schemeClr val="dk1"/>
              </a:buClr>
              <a:buSzPts val="1100"/>
              <a:buFont typeface="Arial"/>
              <a:buNone/>
            </a:pPr>
            <a:endParaRPr lang="en-SG" i="1" dirty="0"/>
          </a:p>
          <a:p>
            <a:pPr marL="0" lvl="0" indent="0" algn="l" rtl="0">
              <a:spcBef>
                <a:spcPts val="1000"/>
              </a:spcBef>
              <a:spcAft>
                <a:spcPts val="0"/>
              </a:spcAft>
              <a:buClr>
                <a:schemeClr val="dk1"/>
              </a:buClr>
              <a:buSzPts val="1100"/>
              <a:buFont typeface="Arial"/>
              <a:buNone/>
            </a:pPr>
            <a:r>
              <a:rPr lang="en-SG" dirty="0"/>
              <a:t>A good app design should have a high engagement metric and thus, the recurring theme of personalization. Basically, it However, news services by default is far from engaging.</a:t>
            </a:r>
          </a:p>
          <a:p>
            <a:pPr marL="0" lvl="0" indent="0" algn="l" rtl="0">
              <a:spcBef>
                <a:spcPts val="1000"/>
              </a:spcBef>
              <a:spcAft>
                <a:spcPts val="0"/>
              </a:spcAft>
              <a:buClr>
                <a:schemeClr val="dk1"/>
              </a:buClr>
              <a:buSzPts val="1100"/>
              <a:buFont typeface="Arial"/>
              <a:buNone/>
            </a:pPr>
            <a:endParaRPr lang="en-SG" dirty="0"/>
          </a:p>
          <a:p>
            <a:pPr marL="0" lvl="0" indent="0" algn="l" rtl="0">
              <a:spcBef>
                <a:spcPts val="1000"/>
              </a:spcBef>
              <a:spcAft>
                <a:spcPts val="0"/>
              </a:spcAft>
              <a:buClr>
                <a:schemeClr val="dk1"/>
              </a:buClr>
              <a:buSzPts val="1100"/>
              <a:buFont typeface="Arial"/>
              <a:buNone/>
            </a:pPr>
            <a:r>
              <a:rPr lang="en-SG" i="1" dirty="0"/>
              <a:t>Examples.</a:t>
            </a:r>
          </a:p>
          <a:p>
            <a:pPr marL="0" lvl="0" indent="0" algn="l" rtl="0">
              <a:spcBef>
                <a:spcPts val="1000"/>
              </a:spcBef>
              <a:spcAft>
                <a:spcPts val="0"/>
              </a:spcAft>
              <a:buClr>
                <a:schemeClr val="dk1"/>
              </a:buClr>
              <a:buSzPts val="1100"/>
              <a:buFont typeface="Arial"/>
              <a:buNone/>
            </a:pPr>
            <a:r>
              <a:rPr lang="en-SG" dirty="0"/>
              <a:t>Random generator of quizzes/poll/mini-games.</a:t>
            </a:r>
          </a:p>
          <a:p>
            <a:pPr marL="0" lvl="0" indent="0" algn="l" rtl="0">
              <a:spcBef>
                <a:spcPts val="1000"/>
              </a:spcBef>
              <a:spcAft>
                <a:spcPts val="0"/>
              </a:spcAft>
              <a:buClr>
                <a:schemeClr val="dk1"/>
              </a:buClr>
              <a:buSzPts val="1100"/>
              <a:buFont typeface="Arial"/>
              <a:buNone/>
            </a:pPr>
            <a:r>
              <a:rPr lang="en-SG" dirty="0"/>
              <a:t>Scoring-board system.</a:t>
            </a:r>
          </a:p>
          <a:p>
            <a:pPr marL="0" lvl="0" indent="0" algn="l" rtl="0">
              <a:spcBef>
                <a:spcPts val="1000"/>
              </a:spcBef>
              <a:spcAft>
                <a:spcPts val="0"/>
              </a:spcAft>
              <a:buClr>
                <a:schemeClr val="dk1"/>
              </a:buClr>
              <a:buSzPts val="1100"/>
              <a:buFont typeface="Arial"/>
              <a:buNone/>
            </a:pPr>
            <a:r>
              <a:rPr lang="en-SG" dirty="0"/>
              <a:t>Toggle</a:t>
            </a:r>
          </a:p>
          <a:p>
            <a:pPr marL="0" lvl="0" indent="0" algn="l" rtl="0">
              <a:spcBef>
                <a:spcPts val="1000"/>
              </a:spcBef>
              <a:spcAft>
                <a:spcPts val="0"/>
              </a:spcAft>
              <a:buClr>
                <a:schemeClr val="dk1"/>
              </a:buClr>
              <a:buSzPts val="1100"/>
              <a:buFont typeface="Arial"/>
              <a:buNone/>
            </a:pPr>
            <a:r>
              <a:rPr lang="en-SG" b="1" dirty="0"/>
              <a:t>Incentivization</a:t>
            </a:r>
            <a:r>
              <a:rPr lang="en-SG" dirty="0"/>
              <a:t> through engaging content/interaction design; e.g. quizzes/poll/games/scoring-board</a:t>
            </a:r>
          </a:p>
        </p:txBody>
      </p:sp>
    </p:spTree>
    <p:extLst>
      <p:ext uri="{BB962C8B-B14F-4D97-AF65-F5344CB8AC3E}">
        <p14:creationId xmlns:p14="http://schemas.microsoft.com/office/powerpoint/2010/main" val="1774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12" name="Rectangle 1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6" name="Google Shape;106;p4"/>
          <p:cNvSpPr txBox="1">
            <a:spLocks noGrp="1"/>
          </p:cNvSpPr>
          <p:nvPr>
            <p:ph type="ctrTitle"/>
          </p:nvPr>
        </p:nvSpPr>
        <p:spPr>
          <a:xfrm>
            <a:off x="3045368" y="2043663"/>
            <a:ext cx="6105194" cy="203105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5600"/>
              <a:buFont typeface="Calibri"/>
              <a:buNone/>
            </a:pPr>
            <a:r>
              <a:rPr lang="en-SG" b="1">
                <a:solidFill>
                  <a:srgbClr val="FFFFFF"/>
                </a:solidFill>
              </a:rPr>
              <a:t>Visual Output Design</a:t>
            </a:r>
            <a:endParaRPr lang="en-SG">
              <a:solidFill>
                <a:srgbClr val="FFFFFF"/>
              </a:solidFill>
            </a:endParaRPr>
          </a:p>
        </p:txBody>
      </p:sp>
      <p:sp>
        <p:nvSpPr>
          <p:cNvPr id="107" name="Google Shape;107;p4"/>
          <p:cNvSpPr txBox="1">
            <a:spLocks noGrp="1"/>
          </p:cNvSpPr>
          <p:nvPr>
            <p:ph type="subTitle" idx="1"/>
          </p:nvPr>
        </p:nvSpPr>
        <p:spPr>
          <a:xfrm>
            <a:off x="3045368" y="4074718"/>
            <a:ext cx="6105194" cy="682079"/>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2400"/>
              <a:buNone/>
            </a:pPr>
            <a:endParaRPr lang="en-SG">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Homepage</a:t>
            </a:r>
            <a:endParaRPr/>
          </a:p>
        </p:txBody>
      </p:sp>
      <p:sp>
        <p:nvSpPr>
          <p:cNvPr id="113" name="Google Shape;11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a:t>4 tabs (For You, Today, Discover, More)</a:t>
            </a:r>
            <a:endParaRPr/>
          </a:p>
          <a:p>
            <a:pPr marL="457200" lvl="1" indent="0" algn="l" rtl="0">
              <a:lnSpc>
                <a:spcPct val="90000"/>
              </a:lnSpc>
              <a:spcBef>
                <a:spcPts val="500"/>
              </a:spcBef>
              <a:spcAft>
                <a:spcPts val="0"/>
              </a:spcAft>
              <a:buClr>
                <a:schemeClr val="dk1"/>
              </a:buClr>
              <a:buSzPts val="2400"/>
              <a:buNone/>
            </a:pPr>
            <a:r>
              <a:rPr lang="en-SG"/>
              <a:t>For each tab, use “interactive” view. For example, grids containing titles, keywords, and short description. Grid size are variables based on some ranking algorithm (under criteria: user’s preference, other user in vicinity, hotness, latest, genre).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Individual Article</a:t>
            </a:r>
            <a:endParaRPr/>
          </a:p>
        </p:txBody>
      </p:sp>
      <p:sp>
        <p:nvSpPr>
          <p:cNvPr id="119" name="Google Shape;1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SG"/>
              <a:t>Default-mode: Reference provision (direct access to video, pictures, people (like Instagram) or other articles where reader can choose to view now, get short summary, or view later).</a:t>
            </a:r>
            <a:endParaRPr/>
          </a:p>
          <a:p>
            <a:pPr marL="457200" lvl="1" indent="0" algn="l" rtl="0">
              <a:lnSpc>
                <a:spcPct val="90000"/>
              </a:lnSpc>
              <a:spcBef>
                <a:spcPts val="500"/>
              </a:spcBef>
              <a:spcAft>
                <a:spcPts val="0"/>
              </a:spcAft>
              <a:buClr>
                <a:schemeClr val="dk1"/>
              </a:buClr>
              <a:buSzPts val="2400"/>
              <a:buNone/>
            </a:pPr>
            <a:r>
              <a:rPr lang="en-SG"/>
              <a:t>Speedy-mode: Keywords highlighting. Short summary.</a:t>
            </a:r>
            <a:endParaRPr/>
          </a:p>
          <a:p>
            <a:pPr marL="457200" lvl="1" indent="0" algn="l" rtl="0">
              <a:lnSpc>
                <a:spcPct val="90000"/>
              </a:lnSpc>
              <a:spcBef>
                <a:spcPts val="500"/>
              </a:spcBef>
              <a:spcAft>
                <a:spcPts val="0"/>
              </a:spcAft>
              <a:buClr>
                <a:schemeClr val="dk1"/>
              </a:buClr>
              <a:buSzPts val="2400"/>
              <a:buNone/>
            </a:pPr>
            <a:r>
              <a:rPr lang="en-SG"/>
              <a:t>Hands-free-mode: Eye-tracking supported auto-scroll, dynamic keywords highlighting.</a:t>
            </a:r>
            <a:endParaRPr/>
          </a:p>
          <a:p>
            <a:pPr marL="685800" lvl="1" indent="-76200" algn="l" rtl="0">
              <a:lnSpc>
                <a:spcPct val="90000"/>
              </a:lnSpc>
              <a:spcBef>
                <a:spcPts val="500"/>
              </a:spcBef>
              <a:spcAft>
                <a:spcPts val="0"/>
              </a:spcAft>
              <a:buClr>
                <a:schemeClr val="dk1"/>
              </a:buClr>
              <a:buSzPts val="2400"/>
              <a:buFont typeface="Calibri"/>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User Feedback</a:t>
            </a:r>
            <a:endParaRPr/>
          </a:p>
        </p:txBody>
      </p:sp>
      <p:sp>
        <p:nvSpPr>
          <p:cNvPr id="125" name="Google Shape;12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a:t>Like/dislike (by swapping)</a:t>
            </a:r>
            <a:endParaRPr/>
          </a:p>
          <a:p>
            <a:pPr marL="0" lvl="0" indent="0" algn="l" rtl="0">
              <a:lnSpc>
                <a:spcPct val="90000"/>
              </a:lnSpc>
              <a:spcBef>
                <a:spcPts val="0"/>
              </a:spcBef>
              <a:spcAft>
                <a:spcPts val="0"/>
              </a:spcAft>
              <a:buClr>
                <a:schemeClr val="dk1"/>
              </a:buClr>
              <a:buSzPts val="2800"/>
              <a:buNone/>
            </a:pPr>
            <a:r>
              <a:rPr lang="en-SG"/>
              <a:t>Comment</a:t>
            </a:r>
            <a:endParaRPr/>
          </a:p>
          <a:p>
            <a:pPr marL="0" lvl="0" indent="0" algn="l" rtl="0">
              <a:lnSpc>
                <a:spcPct val="90000"/>
              </a:lnSpc>
              <a:spcBef>
                <a:spcPts val="0"/>
              </a:spcBef>
              <a:spcAft>
                <a:spcPts val="0"/>
              </a:spcAft>
              <a:buClr>
                <a:schemeClr val="dk1"/>
              </a:buClr>
              <a:buSzPts val="2800"/>
              <a:buNone/>
            </a:pPr>
            <a:r>
              <a:rPr lang="en-SG"/>
              <a:t>Bookmark</a:t>
            </a:r>
            <a:endParaRPr/>
          </a:p>
          <a:p>
            <a:pPr marL="0" lvl="0" indent="0" algn="l" rtl="0">
              <a:lnSpc>
                <a:spcPct val="90000"/>
              </a:lnSpc>
              <a:spcBef>
                <a:spcPts val="0"/>
              </a:spcBef>
              <a:spcAft>
                <a:spcPts val="0"/>
              </a:spcAft>
              <a:buClr>
                <a:schemeClr val="dk1"/>
              </a:buClr>
              <a:buSzPts val="2800"/>
              <a:buNone/>
            </a:pPr>
            <a:r>
              <a:rPr lang="en-SG"/>
              <a:t>Share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c7fea23035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Display Devices</a:t>
            </a:r>
            <a:endParaRPr/>
          </a:p>
        </p:txBody>
      </p:sp>
      <p:sp>
        <p:nvSpPr>
          <p:cNvPr id="131" name="Google Shape;131;gc7fea23035_0_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spcBef>
                <a:spcPts val="0"/>
              </a:spcBef>
              <a:spcAft>
                <a:spcPts val="0"/>
              </a:spcAft>
              <a:buClr>
                <a:schemeClr val="dk1"/>
              </a:buClr>
              <a:buSzPts val="2400"/>
              <a:buNone/>
            </a:pPr>
            <a:r>
              <a:rPr lang="en-SG"/>
              <a:t>Mobile</a:t>
            </a:r>
            <a:endParaRPr/>
          </a:p>
          <a:p>
            <a:pPr marL="457200" lvl="1" indent="0" algn="l" rtl="0">
              <a:spcBef>
                <a:spcPts val="0"/>
              </a:spcBef>
              <a:spcAft>
                <a:spcPts val="0"/>
              </a:spcAft>
              <a:buClr>
                <a:schemeClr val="dk1"/>
              </a:buClr>
              <a:buSzPts val="2400"/>
              <a:buNone/>
            </a:pPr>
            <a:r>
              <a:rPr lang="en-SG"/>
              <a:t>Desktop/Laptop</a:t>
            </a:r>
            <a:endParaRPr/>
          </a:p>
          <a:p>
            <a:pPr marL="457200" lvl="1" indent="0" algn="l" rtl="0">
              <a:spcBef>
                <a:spcPts val="0"/>
              </a:spcBef>
              <a:spcAft>
                <a:spcPts val="0"/>
              </a:spcAft>
              <a:buClr>
                <a:schemeClr val="dk1"/>
              </a:buClr>
              <a:buSzPts val="2400"/>
              <a:buFont typeface="Arial"/>
              <a:buNone/>
            </a:pPr>
            <a:r>
              <a:rPr lang="en-SG"/>
              <a:t>Smart TV</a:t>
            </a:r>
            <a:endParaRPr/>
          </a:p>
          <a:p>
            <a:pPr marL="0" lvl="0" indent="0" algn="l" rtl="0">
              <a:spcBef>
                <a:spcPts val="0"/>
              </a:spcBef>
              <a:spcAft>
                <a:spcPts val="0"/>
              </a:spcAft>
              <a:buClr>
                <a:schemeClr val="dk1"/>
              </a:buClr>
              <a:buSzPts val="4400"/>
              <a:buFont typeface="Calibri"/>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1879</Words>
  <Application>Microsoft Office PowerPoint</Application>
  <PresentationFormat>Widescreen</PresentationFormat>
  <Paragraphs>193</Paragraphs>
  <Slides>43</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Redefining News Experience though AIoT</vt:lpstr>
      <vt:lpstr>PowerPoint Presentation</vt:lpstr>
      <vt:lpstr>Service Model</vt:lpstr>
      <vt:lpstr>Design Objectives</vt:lpstr>
      <vt:lpstr>Visual Output Design</vt:lpstr>
      <vt:lpstr>Homepage</vt:lpstr>
      <vt:lpstr>Individual Article</vt:lpstr>
      <vt:lpstr>User Feedback</vt:lpstr>
      <vt:lpstr>Display Devices</vt:lpstr>
      <vt:lpstr>Support Devices</vt:lpstr>
      <vt:lpstr>Voice Output Design</vt:lpstr>
      <vt:lpstr>Wake-Up</vt:lpstr>
      <vt:lpstr>News Feed</vt:lpstr>
      <vt:lpstr>Individual Podcasts</vt:lpstr>
      <vt:lpstr>User Feedback</vt:lpstr>
      <vt:lpstr>Output Devices</vt:lpstr>
      <vt:lpstr>Support Devices</vt:lpstr>
      <vt:lpstr>Interaction-related Functions</vt:lpstr>
      <vt:lpstr>Context-Aware Command Recognition</vt:lpstr>
      <vt:lpstr>Context-Aware Command Recognition</vt:lpstr>
      <vt:lpstr>PowerPoint Presentation</vt:lpstr>
      <vt:lpstr>Context-Aware Command Recognition</vt:lpstr>
      <vt:lpstr>Near Hands-Free Gestures</vt:lpstr>
      <vt:lpstr>Near Hands-Free Gestures</vt:lpstr>
      <vt:lpstr>Smartwatch as GUI</vt:lpstr>
      <vt:lpstr>Context-Aware Functions</vt:lpstr>
      <vt:lpstr>Context-Aware Actions</vt:lpstr>
      <vt:lpstr>Context-Aware Actions</vt:lpstr>
      <vt:lpstr>Context-Aware Actions</vt:lpstr>
      <vt:lpstr>Context-Aware Actions</vt:lpstr>
      <vt:lpstr>Context-Aware Actions</vt:lpstr>
      <vt:lpstr>Multi-Apps Interactions</vt:lpstr>
      <vt:lpstr>Sync</vt:lpstr>
      <vt:lpstr>Context-Aware Transfer of Control</vt:lpstr>
      <vt:lpstr>Multi-User Interactions</vt:lpstr>
      <vt:lpstr>Follow</vt:lpstr>
      <vt:lpstr>Content-related Functions</vt:lpstr>
      <vt:lpstr>Brief Overview</vt:lpstr>
      <vt:lpstr>Topics</vt:lpstr>
      <vt:lpstr>Algorithmic HCI</vt:lpstr>
      <vt:lpstr>Personalization</vt:lpstr>
      <vt:lpstr>Collaborative Goal Discovery</vt:lpstr>
      <vt:lpstr>Incentivization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Redefining News Experience though AIoT</dc:title>
  <dc:creator>NLESM</dc:creator>
  <cp:lastModifiedBy>NLESM</cp:lastModifiedBy>
  <cp:revision>30</cp:revision>
  <dcterms:created xsi:type="dcterms:W3CDTF">2021-04-07T13:53:10Z</dcterms:created>
  <dcterms:modified xsi:type="dcterms:W3CDTF">2021-04-13T10:05:51Z</dcterms:modified>
</cp:coreProperties>
</file>