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68" r:id="rId3"/>
    <p:sldId id="269" r:id="rId4"/>
    <p:sldId id="256" r:id="rId5"/>
    <p:sldId id="258" r:id="rId6"/>
    <p:sldId id="257" r:id="rId7"/>
    <p:sldId id="261" r:id="rId8"/>
    <p:sldId id="264" r:id="rId9"/>
    <p:sldId id="265" r:id="rId10"/>
    <p:sldId id="270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27"/>
  </p:normalViewPr>
  <p:slideViewPr>
    <p:cSldViewPr snapToGrid="0" snapToObjects="1">
      <p:cViewPr varScale="1">
        <p:scale>
          <a:sx n="53" d="100"/>
          <a:sy n="53" d="100"/>
        </p:scale>
        <p:origin x="-115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896F-A08A-2245-8BCC-F1E472AF9EB0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3EE0-76E4-4946-906E-174EFCC02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2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92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2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7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D2C-7486-0046-A1C7-9FB17B9E80B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1AC-D0FD-6B4C-9D17-E6EAB9D9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8CBFAD-9CF0-CB49-8F68-4B89D467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Service—news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32000" y="2193491"/>
          <a:ext cx="8128000" cy="207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Input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Output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Tap  sequence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Audio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Voice</a:t>
                      </a:r>
                      <a:r>
                        <a:rPr lang="en-US" altLang="zh-CN" sz="2800" baseline="0" dirty="0" smtClean="0"/>
                        <a:t> command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Text</a:t>
                      </a:r>
                      <a:r>
                        <a:rPr lang="en-US" altLang="zh-CN" sz="2800" baseline="0" dirty="0" smtClean="0"/>
                        <a:t> and picture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Screen</a:t>
                      </a:r>
                      <a:r>
                        <a:rPr lang="en-US" altLang="zh-CN" sz="2800" baseline="0" dirty="0" smtClean="0"/>
                        <a:t> input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Video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467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40" y="-800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Input – Basic functions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6508" y="1203149"/>
          <a:ext cx="11778916" cy="5163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0985"/>
                <a:gridCol w="5843002"/>
                <a:gridCol w="1384633"/>
                <a:gridCol w="1441849"/>
                <a:gridCol w="1388447"/>
              </a:tblGrid>
              <a:tr h="834976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Functions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Interaction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1</a:t>
                      </a:r>
                    </a:p>
                    <a:p>
                      <a:r>
                        <a:rPr lang="en-US" altLang="zh-CN" sz="2200" baseline="0" dirty="0" smtClean="0"/>
                        <a:t>In Car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2</a:t>
                      </a:r>
                    </a:p>
                    <a:p>
                      <a:r>
                        <a:rPr lang="en-US" altLang="zh-CN" sz="2200" baseline="0" dirty="0" smtClean="0"/>
                        <a:t>Home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3</a:t>
                      </a:r>
                    </a:p>
                    <a:p>
                      <a:r>
                        <a:rPr lang="en-US" altLang="zh-CN" sz="2200" baseline="0" dirty="0" smtClean="0"/>
                        <a:t>Exercising</a:t>
                      </a:r>
                      <a:endParaRPr lang="zh-CN" altLang="en-US" sz="2200" dirty="0"/>
                    </a:p>
                  </a:txBody>
                  <a:tcPr/>
                </a:tc>
              </a:tr>
              <a:tr h="504824">
                <a:tc rowSpan="4">
                  <a:txBody>
                    <a:bodyPr/>
                    <a:lstStyle/>
                    <a:p>
                      <a:r>
                        <a:rPr lang="en-US" altLang="zh-CN" sz="2200" dirty="0" smtClean="0"/>
                        <a:t>Volume adjustment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 “Up”/“Down”: increase or decrease of the volume is positively proportional with the length of the voice command.</a:t>
                      </a:r>
                      <a:endParaRPr lang="en-US" altLang="zh-CN" sz="2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dirty="0" smtClean="0"/>
                        <a:t>②</a:t>
                      </a: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zh-CN" altLang="en-US" sz="2200" dirty="0" smtClean="0"/>
                        <a:t> </a:t>
                      </a:r>
                      <a:endParaRPr lang="zh-CN" altLang="en-US" sz="2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①③</a:t>
                      </a:r>
                      <a:r>
                        <a:rPr lang="zh-CN" altLang="en-US" sz="2200" baseline="0" dirty="0" smtClean="0"/>
                        <a:t>④</a:t>
                      </a:r>
                      <a:endParaRPr lang="zh-CN" altLang="en-US" sz="2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zh-CN" altLang="en-US" sz="2200" baseline="0" dirty="0" smtClean="0"/>
                        <a:t>④</a:t>
                      </a:r>
                      <a:endParaRPr lang="zh-CN" altLang="en-US" sz="22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② </a:t>
                      </a:r>
                      <a:r>
                        <a:rPr lang="en-US" altLang="zh-CN" sz="2200" baseline="0" dirty="0" smtClean="0"/>
                        <a:t>Slide up/down with the thumb on the steering wheel, with a sensor or gesture detection camera</a:t>
                      </a:r>
                      <a:endParaRPr lang="zh-CN" altLang="en-US" sz="2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③ </a:t>
                      </a:r>
                      <a:r>
                        <a:rPr lang="en-US" altLang="zh-CN" sz="2200" dirty="0" smtClean="0"/>
                        <a:t>Drag</a:t>
                      </a:r>
                      <a:r>
                        <a:rPr lang="en-US" altLang="zh-CN" sz="2200" baseline="0" dirty="0" smtClean="0"/>
                        <a:t> on </a:t>
                      </a:r>
                      <a:r>
                        <a:rPr lang="en-US" altLang="zh-CN" sz="2200" baseline="0" dirty="0" err="1" smtClean="0"/>
                        <a:t>smartwatch</a:t>
                      </a:r>
                      <a:r>
                        <a:rPr lang="en-US" altLang="zh-CN" sz="2200" baseline="0" dirty="0" smtClean="0"/>
                        <a:t> screen (specified later)</a:t>
                      </a:r>
                      <a:endParaRPr lang="en-US" altLang="zh-CN" sz="22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aseline="0" dirty="0" smtClean="0"/>
                        <a:t>④ </a:t>
                      </a:r>
                      <a:r>
                        <a:rPr lang="en-US" altLang="zh-CN" sz="2200" baseline="0" dirty="0" smtClean="0"/>
                        <a:t>Punch up/down with the </a:t>
                      </a:r>
                      <a:r>
                        <a:rPr lang="en-US" altLang="zh-CN" sz="2200" baseline="0" dirty="0" err="1" smtClean="0"/>
                        <a:t>smartwatch</a:t>
                      </a:r>
                      <a:endParaRPr lang="en-US" altLang="zh-CN" sz="22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2200" dirty="0" smtClean="0"/>
                        <a:t>Choose news genres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Choose on the </a:t>
                      </a:r>
                      <a:r>
                        <a:rPr lang="en-US" altLang="zh-CN" sz="2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smartphone</a:t>
                      </a:r>
                      <a:endParaRPr lang="en-US" altLang="zh-CN" sz="2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dirty="0" smtClean="0"/>
                        <a:t>②③</a:t>
                      </a:r>
                      <a:endParaRPr lang="zh-CN" altLang="en-US" sz="2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dirty="0" smtClean="0"/>
                        <a:t>②③</a:t>
                      </a:r>
                      <a:endParaRPr lang="zh-CN" altLang="en-US" sz="2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200" dirty="0" smtClean="0"/>
                        <a:t>②</a:t>
                      </a:r>
                      <a:endParaRPr lang="zh-CN" altLang="en-US" sz="22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/>
                        <a:t>②</a:t>
                      </a:r>
                      <a:r>
                        <a:rPr lang="zh-CN" altLang="en-US" sz="2200" baseline="0" dirty="0" smtClean="0"/>
                        <a:t> </a:t>
                      </a:r>
                      <a:r>
                        <a:rPr lang="en-US" altLang="zh-CN" sz="2200" dirty="0" smtClean="0"/>
                        <a:t>Choose on </a:t>
                      </a:r>
                      <a:r>
                        <a:rPr lang="en-US" altLang="zh-CN" sz="2200" dirty="0" err="1" smtClean="0"/>
                        <a:t>smartwatch</a:t>
                      </a:r>
                      <a:r>
                        <a:rPr lang="en-US" altLang="zh-CN" sz="2200" baseline="0" dirty="0" smtClean="0"/>
                        <a:t> screen</a:t>
                      </a:r>
                      <a:endParaRPr lang="en-US" altLang="zh-CN" sz="2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aseline="0" dirty="0" smtClean="0"/>
                        <a:t>③</a:t>
                      </a:r>
                      <a:r>
                        <a:rPr lang="en-US" altLang="zh-CN" sz="2200" baseline="0" dirty="0" smtClean="0"/>
                        <a:t> Say “Change”</a:t>
                      </a:r>
                      <a:endParaRPr lang="zh-CN" altLang="en-US" sz="2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40" y="-2003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Input – News-related functions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5011" y="806092"/>
          <a:ext cx="11502188" cy="58254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7852"/>
                <a:gridCol w="5654842"/>
                <a:gridCol w="1467853"/>
                <a:gridCol w="1503947"/>
                <a:gridCol w="1407694"/>
              </a:tblGrid>
              <a:tr h="67779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Functions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Interaction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1</a:t>
                      </a:r>
                    </a:p>
                    <a:p>
                      <a:r>
                        <a:rPr lang="en-US" altLang="zh-CN" sz="2200" baseline="0" dirty="0" smtClean="0"/>
                        <a:t>In Car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2</a:t>
                      </a:r>
                    </a:p>
                    <a:p>
                      <a:r>
                        <a:rPr lang="en-US" altLang="zh-CN" sz="2200" baseline="0" dirty="0" smtClean="0"/>
                        <a:t>Home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Scenario</a:t>
                      </a:r>
                      <a:r>
                        <a:rPr lang="en-US" altLang="zh-CN" sz="2200" baseline="0" dirty="0" smtClean="0"/>
                        <a:t> 3</a:t>
                      </a:r>
                    </a:p>
                    <a:p>
                      <a:r>
                        <a:rPr lang="en-US" altLang="zh-CN" sz="2200" baseline="0" dirty="0" smtClean="0"/>
                        <a:t>Exercising</a:t>
                      </a:r>
                      <a:endParaRPr lang="zh-CN" altLang="en-US" sz="2200" dirty="0"/>
                    </a:p>
                  </a:txBody>
                  <a:tcPr/>
                </a:tc>
              </a:tr>
              <a:tr h="504824">
                <a:tc rowSpan="2">
                  <a:txBody>
                    <a:bodyPr/>
                    <a:lstStyle/>
                    <a:p>
                      <a:r>
                        <a:rPr lang="en-US" altLang="zh-CN" sz="2200" dirty="0" smtClean="0"/>
                        <a:t>Later viewing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 “Save”</a:t>
                      </a:r>
                      <a:endParaRPr lang="zh-CN" altLang="en-US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200" dirty="0" smtClean="0"/>
                        <a:t>①</a:t>
                      </a:r>
                      <a:endParaRPr lang="zh-CN" altLang="en-US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/>
                        <a:t>①②</a:t>
                      </a:r>
                    </a:p>
                    <a:p>
                      <a:endParaRPr lang="zh-CN" altLang="en-US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/>
                        <a:t>②</a:t>
                      </a:r>
                    </a:p>
                    <a:p>
                      <a:endParaRPr lang="zh-CN" altLang="en-US" sz="2200" dirty="0"/>
                    </a:p>
                  </a:txBody>
                  <a:tcPr/>
                </a:tc>
              </a:tr>
              <a:tr h="504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/>
                        <a:t>② </a:t>
                      </a:r>
                      <a:r>
                        <a:rPr lang="en-US" altLang="zh-CN" sz="2200" dirty="0" smtClean="0"/>
                        <a:t>Press on the </a:t>
                      </a:r>
                      <a:r>
                        <a:rPr lang="en-US" altLang="zh-CN" sz="2200" dirty="0" err="1" smtClean="0"/>
                        <a:t>smartphone</a:t>
                      </a:r>
                      <a:r>
                        <a:rPr lang="en-US" altLang="zh-CN" sz="2200" dirty="0" smtClean="0"/>
                        <a:t> for 2 seconds</a:t>
                      </a:r>
                      <a:endParaRPr lang="zh-CN" altLang="en-US" sz="2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24">
                <a:tc rowSpan="2">
                  <a:txBody>
                    <a:bodyPr/>
                    <a:lstStyle/>
                    <a:p>
                      <a:r>
                        <a:rPr lang="en-US" altLang="zh-CN" sz="2200" dirty="0" smtClean="0"/>
                        <a:t>Sharing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①</a:t>
                      </a:r>
                      <a:r>
                        <a:rPr lang="zh-CN" altLang="en-US" sz="2200" baseline="0" dirty="0" smtClean="0"/>
                        <a:t> </a:t>
                      </a:r>
                      <a:r>
                        <a:rPr lang="en-US" altLang="zh-CN" sz="2200" dirty="0" smtClean="0"/>
                        <a:t>Share on the </a:t>
                      </a:r>
                      <a:r>
                        <a:rPr lang="en-US" altLang="zh-CN" sz="2200" dirty="0" err="1" smtClean="0"/>
                        <a:t>smartphone</a:t>
                      </a:r>
                      <a:r>
                        <a:rPr lang="en-US" altLang="zh-CN" sz="2200" dirty="0" smtClean="0"/>
                        <a:t> through later-viewing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①②</a:t>
                      </a:r>
                      <a:endParaRPr lang="zh-CN" altLang="en-US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①②</a:t>
                      </a:r>
                      <a:endParaRPr lang="zh-CN" altLang="en-US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200" dirty="0" smtClean="0"/>
                        <a:t>①</a:t>
                      </a:r>
                      <a:endParaRPr lang="zh-CN" altLang="en-US" sz="2200" dirty="0"/>
                    </a:p>
                  </a:txBody>
                  <a:tcPr/>
                </a:tc>
              </a:tr>
              <a:tr h="504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② </a:t>
                      </a:r>
                      <a:r>
                        <a:rPr lang="en-US" altLang="zh-CN" sz="2200" dirty="0" smtClean="0"/>
                        <a:t>-</a:t>
                      </a:r>
                      <a:r>
                        <a:rPr lang="en-US" altLang="zh-CN" sz="2200" dirty="0" smtClean="0"/>
                        <a:t>User: “Share” </a:t>
                      </a:r>
                    </a:p>
                    <a:p>
                      <a:r>
                        <a:rPr lang="en-US" altLang="zh-CN" sz="2200" baseline="0" dirty="0" smtClean="0"/>
                        <a:t>     -System: </a:t>
                      </a:r>
                      <a:r>
                        <a:rPr lang="en-US" altLang="zh-CN" sz="2200" dirty="0" smtClean="0"/>
                        <a:t>“Who do you want to share with?”</a:t>
                      </a:r>
                    </a:p>
                    <a:p>
                      <a:r>
                        <a:rPr lang="en-US" altLang="zh-CN" sz="2200" baseline="0" dirty="0" smtClean="0"/>
                        <a:t>     -User: </a:t>
                      </a:r>
                      <a:r>
                        <a:rPr lang="en-US" altLang="zh-CN" sz="2200" dirty="0" smtClean="0"/>
                        <a:t>“XXX“</a:t>
                      </a:r>
                      <a:r>
                        <a:rPr lang="en-US" altLang="zh-CN" sz="2200" baseline="0" dirty="0" smtClean="0"/>
                        <a:t> </a:t>
                      </a:r>
                    </a:p>
                    <a:p>
                      <a:r>
                        <a:rPr lang="en-US" altLang="zh-CN" sz="2200" baseline="0" dirty="0" smtClean="0"/>
                        <a:t>(with </a:t>
                      </a:r>
                      <a:r>
                        <a:rPr lang="en-US" altLang="zh-CN" sz="2200" dirty="0" smtClean="0"/>
                        <a:t>a list of people user often shares news to)</a:t>
                      </a:r>
                      <a:endParaRPr lang="zh-CN" altLang="en-US" sz="2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9647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News searching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-User: "Search“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-System:</a:t>
                      </a:r>
                      <a:r>
                        <a:rPr lang="en-US" altLang="zh-CN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"What do you want to search?“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-User: "KEYWORD"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CN" altLang="en-US" sz="2200" dirty="0" smtClean="0"/>
                    </a:p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36549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Related news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Say "Related news" to</a:t>
                      </a:r>
                      <a:r>
                        <a:rPr lang="en-US" altLang="zh-CN" sz="2200" baseline="0" dirty="0" smtClean="0"/>
                        <a:t> enter this mode</a:t>
                      </a:r>
                    </a:p>
                    <a:p>
                      <a:r>
                        <a:rPr lang="en-US" altLang="zh-CN" sz="2200" dirty="0" smtClean="0"/>
                        <a:t>Say "Stop" to exit this mode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CN" altLang="en-US" sz="2200" dirty="0" smtClean="0"/>
                    </a:p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CN" altLang="en-US" sz="2200" dirty="0" smtClean="0"/>
                    </a:p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uploader.shimo.im/f/N896Xxx0EnpFVmvN.png!thumbnail"/>
          <p:cNvSpPr>
            <a:spLocks noChangeAspect="1" noChangeArrowheads="1"/>
          </p:cNvSpPr>
          <p:nvPr/>
        </p:nvSpPr>
        <p:spPr bwMode="auto">
          <a:xfrm>
            <a:off x="38100" y="-84138"/>
            <a:ext cx="13335000" cy="13335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 descr="image.png"/>
          <p:cNvPicPr>
            <a:picLocks noChangeAspect="1"/>
          </p:cNvPicPr>
          <p:nvPr/>
        </p:nvPicPr>
        <p:blipFill>
          <a:blip r:embed="rId2"/>
          <a:srcRect b="6632"/>
          <a:stretch>
            <a:fillRect/>
          </a:stretch>
        </p:blipFill>
        <p:spPr>
          <a:xfrm>
            <a:off x="1814096" y="760663"/>
            <a:ext cx="8890000" cy="59288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Smartwatch</a:t>
            </a:r>
            <a:r>
              <a:rPr lang="en-US" altLang="zh-CN" dirty="0" smtClean="0"/>
              <a:t> GUI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8CBFAD-9CF0-CB49-8F68-4B89D467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C53C0B-9792-724E-B5BB-4C24F33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2" y="1581665"/>
            <a:ext cx="11999496" cy="49112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Device </a:t>
            </a:r>
            <a:r>
              <a:rPr lang="en-US" altLang="zh-CN" dirty="0" err="1" smtClean="0"/>
              <a:t>synchro</a:t>
            </a:r>
            <a:endParaRPr lang="en-US" altLang="zh-CN" dirty="0" smtClean="0"/>
          </a:p>
          <a:p>
            <a:r>
              <a:rPr kumimoji="1" lang="en-US" altLang="zh-CN" dirty="0" smtClean="0"/>
              <a:t>News-related f</a:t>
            </a:r>
            <a:r>
              <a:rPr kumimoji="1" lang="en-US" altLang="zh-CN" dirty="0" smtClean="0"/>
              <a:t>unctions</a:t>
            </a:r>
          </a:p>
          <a:p>
            <a:pPr lvl="1"/>
            <a:r>
              <a:rPr kumimoji="1" lang="en-US" altLang="zh-CN" dirty="0" smtClean="0"/>
              <a:t>Sharing</a:t>
            </a:r>
          </a:p>
          <a:p>
            <a:pPr lvl="1"/>
            <a:r>
              <a:rPr kumimoji="1" lang="en-US" altLang="zh-CN" dirty="0" smtClean="0"/>
              <a:t>L</a:t>
            </a:r>
            <a:r>
              <a:rPr kumimoji="1" lang="en-US" altLang="zh-CN" dirty="0" smtClean="0"/>
              <a:t>iking</a:t>
            </a:r>
          </a:p>
          <a:p>
            <a:pPr lvl="1"/>
            <a:r>
              <a:rPr kumimoji="1" lang="en-US" altLang="zh-CN" dirty="0" smtClean="0"/>
              <a:t>L</a:t>
            </a:r>
            <a:r>
              <a:rPr kumimoji="1" lang="en-US" altLang="zh-CN" dirty="0" smtClean="0"/>
              <a:t>ater-viewing</a:t>
            </a:r>
          </a:p>
          <a:p>
            <a:pPr lvl="1"/>
            <a:r>
              <a:rPr kumimoji="1" lang="en-US" altLang="zh-CN" dirty="0" smtClean="0"/>
              <a:t>N</a:t>
            </a:r>
            <a:r>
              <a:rPr kumimoji="1" lang="en-US" altLang="zh-CN" dirty="0" smtClean="0"/>
              <a:t>ews searching</a:t>
            </a:r>
          </a:p>
          <a:p>
            <a:pPr lvl="1"/>
            <a:r>
              <a:rPr kumimoji="1" lang="en-US" altLang="zh-CN" dirty="0" smtClean="0"/>
              <a:t>R</a:t>
            </a:r>
            <a:r>
              <a:rPr kumimoji="1" lang="en-US" altLang="zh-CN" dirty="0" smtClean="0"/>
              <a:t>elated news</a:t>
            </a:r>
            <a:endParaRPr kumimoji="1" lang="en-US" altLang="zh-CN" dirty="0"/>
          </a:p>
          <a:p>
            <a:r>
              <a:rPr kumimoji="1" lang="en-US" altLang="zh-CN" dirty="0" smtClean="0"/>
              <a:t>Multiple input method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Intelligent o</a:t>
            </a:r>
            <a:r>
              <a:rPr kumimoji="1" lang="en-US" altLang="zh-CN" dirty="0" smtClean="0"/>
              <a:t>utput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Voice self-adjustment</a:t>
            </a:r>
          </a:p>
          <a:p>
            <a:pPr lvl="1"/>
            <a:r>
              <a:rPr kumimoji="1" lang="en-US" altLang="zh-CN" dirty="0" smtClean="0"/>
              <a:t>Auto-interruption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458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552" y="160338"/>
            <a:ext cx="9144000" cy="238760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US" dirty="0" smtClean="0"/>
              <a:t>In Car</a:t>
            </a:r>
            <a:endParaRPr lang="en-US" dirty="0"/>
          </a:p>
        </p:txBody>
      </p:sp>
      <p:sp>
        <p:nvSpPr>
          <p:cNvPr id="13314" name="AutoShape 2" descr="https://ss1.bdstatic.com/70cFvXSh_Q1YnxGkpoWK1HF6hhy/it/u=199229425,239211566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s://ss1.bdstatic.com/70cFvXSh_Q1YnxGkpoWK1HF6hhy/it/u=199229425,239211566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u=199229425,2392115664&amp;fm=26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69" y="3048000"/>
            <a:ext cx="6781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484"/>
            <a:ext cx="10727724" cy="6045381"/>
          </a:xfrm>
        </p:spPr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Car stereo</a:t>
            </a:r>
          </a:p>
          <a:p>
            <a:pPr lvl="1"/>
            <a:r>
              <a:rPr lang="en-US" dirty="0" smtClean="0"/>
              <a:t>Smartphone/onboard </a:t>
            </a:r>
            <a:r>
              <a:rPr lang="en-US" dirty="0" smtClean="0"/>
              <a:t>touch </a:t>
            </a:r>
            <a:r>
              <a:rPr lang="en-US" dirty="0" smtClean="0"/>
              <a:t>screen</a:t>
            </a:r>
            <a:endParaRPr lang="en-US" dirty="0" smtClean="0"/>
          </a:p>
          <a:p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Basic functions</a:t>
            </a:r>
            <a:endParaRPr lang="en-US" dirty="0"/>
          </a:p>
          <a:p>
            <a:pPr lvl="1"/>
            <a:r>
              <a:rPr lang="en-US" dirty="0" smtClean="0"/>
              <a:t>News-related functions</a:t>
            </a:r>
          </a:p>
          <a:p>
            <a:pPr lvl="1"/>
            <a:r>
              <a:rPr lang="en-US" dirty="0" smtClean="0"/>
              <a:t>Volume self-adjustment</a:t>
            </a:r>
          </a:p>
          <a:p>
            <a:pPr lvl="1"/>
            <a:r>
              <a:rPr lang="en-US" dirty="0" smtClean="0"/>
              <a:t>Auto-interruption</a:t>
            </a:r>
            <a:endParaRPr lang="en-US" dirty="0"/>
          </a:p>
          <a:p>
            <a:r>
              <a:rPr lang="en-US" altLang="zh-CN" dirty="0" smtClean="0"/>
              <a:t>Input (specified later)</a:t>
            </a:r>
            <a:endParaRPr lang="en-US" altLang="zh-CN" dirty="0" smtClean="0"/>
          </a:p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altLang="zh-CN" dirty="0" smtClean="0"/>
              <a:t>Audio news through car stereo</a:t>
            </a:r>
          </a:p>
          <a:p>
            <a:pPr lvl="1"/>
            <a:r>
              <a:rPr lang="en-US" altLang="zh-CN" dirty="0" smtClean="0"/>
              <a:t>Visual contents through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/onboard touch screen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图片 6" descr="src=http___img.alicdn.com_tfscom_i3_1810399405_T2wQTOXvFXXXXXXXXX_!!1810399405.jpg&amp;refer=http___img.alicd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3966" y="565484"/>
            <a:ext cx="2326105" cy="2093495"/>
          </a:xfrm>
          <a:prstGeom prst="rect">
            <a:avLst/>
          </a:prstGeom>
        </p:spPr>
      </p:pic>
      <p:pic>
        <p:nvPicPr>
          <p:cNvPr id="8" name="图片 7" descr="u=3359733615,1466678885&amp;fm=26&amp;gp=0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137" y="2285999"/>
            <a:ext cx="2498649" cy="2598821"/>
          </a:xfrm>
          <a:prstGeom prst="rect">
            <a:avLst/>
          </a:prstGeom>
        </p:spPr>
      </p:pic>
      <p:pic>
        <p:nvPicPr>
          <p:cNvPr id="9" name="图片 8" descr="u=367692179,2663259224&amp;fm=26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2834" y="4211053"/>
            <a:ext cx="2419165" cy="2399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347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Scenario 2</a:t>
            </a:r>
            <a:r>
              <a:rPr lang="en-US" altLang="zh-CN" dirty="0"/>
              <a:t>: </a:t>
            </a:r>
            <a:r>
              <a:rPr lang="en-US" dirty="0"/>
              <a:t>Home</a:t>
            </a:r>
          </a:p>
        </p:txBody>
      </p:sp>
      <p:pic>
        <p:nvPicPr>
          <p:cNvPr id="5" name="图片 4" descr="u=2994727443,2976970611&amp;fm=26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35" y="2865261"/>
            <a:ext cx="6439902" cy="3992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46"/>
            <a:ext cx="10515600" cy="61240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Devices</a:t>
            </a:r>
          </a:p>
          <a:p>
            <a:pPr lvl="1"/>
            <a:r>
              <a:rPr lang="en-US" altLang="zh-CN" dirty="0" smtClean="0"/>
              <a:t>Smartphone/pad/PC</a:t>
            </a:r>
          </a:p>
          <a:p>
            <a:pPr lvl="1"/>
            <a:r>
              <a:rPr lang="en-US" altLang="zh-CN" dirty="0" err="1" smtClean="0"/>
              <a:t>Smartwatch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en-US" altLang="zh-CN" dirty="0" smtClean="0"/>
              <a:t>mart TV</a:t>
            </a:r>
          </a:p>
          <a:p>
            <a:pPr lvl="1"/>
            <a:r>
              <a:rPr lang="en-US" altLang="zh-CN" dirty="0" smtClean="0"/>
              <a:t>Bluetooth Speaker/earphones</a:t>
            </a:r>
            <a:endParaRPr lang="en-US" altLang="zh-CN" dirty="0" smtClean="0"/>
          </a:p>
          <a:p>
            <a:r>
              <a:rPr lang="en-US" altLang="zh-CN" dirty="0" smtClean="0"/>
              <a:t>Functions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Basic functions</a:t>
            </a:r>
          </a:p>
          <a:p>
            <a:pPr lvl="1"/>
            <a:r>
              <a:rPr lang="en-US" altLang="zh-CN" dirty="0" smtClean="0"/>
              <a:t>News-related </a:t>
            </a:r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Transfer of control and content between devices</a:t>
            </a:r>
          </a:p>
          <a:p>
            <a:pPr lvl="1"/>
            <a:r>
              <a:rPr lang="en-US" altLang="zh-CN" dirty="0" smtClean="0"/>
              <a:t>Auto-pause</a:t>
            </a:r>
          </a:p>
          <a:p>
            <a:pPr lvl="1"/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 smtClean="0"/>
              <a:t>Transfer of voice output between stereos according to location</a:t>
            </a:r>
          </a:p>
          <a:p>
            <a:r>
              <a:rPr lang="en-US" altLang="zh-CN" dirty="0" smtClean="0"/>
              <a:t>Input </a:t>
            </a:r>
            <a:r>
              <a:rPr lang="en-US" altLang="zh-CN" dirty="0" smtClean="0"/>
              <a:t>(specified later)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News with texts and pictures through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/pad/PC</a:t>
            </a:r>
          </a:p>
          <a:p>
            <a:pPr lvl="1"/>
            <a:r>
              <a:rPr lang="en-US" altLang="zh-CN" dirty="0" smtClean="0"/>
              <a:t>Video news through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/pad/PC and smart TV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Audio news mainly through </a:t>
            </a:r>
            <a:r>
              <a:rPr lang="en-US" altLang="zh-CN" dirty="0" smtClean="0"/>
              <a:t>Bluetooth </a:t>
            </a:r>
            <a:r>
              <a:rPr lang="en-US" altLang="zh-CN" dirty="0" smtClean="0"/>
              <a:t>Speaker/earphones</a:t>
            </a:r>
            <a:endParaRPr lang="en-US" altLang="zh-CN" dirty="0" smtClean="0"/>
          </a:p>
        </p:txBody>
      </p:sp>
      <p:pic>
        <p:nvPicPr>
          <p:cNvPr id="9" name="图片 8" descr="src=http___i1.ce.cn_ce_yd_gd_201301_24_W020130124539867353740.jpg&amp;refer=http___i1.ce.jpg"/>
          <p:cNvPicPr/>
          <p:nvPr/>
        </p:nvPicPr>
        <p:blipFill>
          <a:blip r:embed="rId3" cstate="print"/>
          <a:srcRect l="29383" t="25604" r="29725" b="4314"/>
          <a:stretch>
            <a:fillRect/>
          </a:stretch>
        </p:blipFill>
        <p:spPr>
          <a:xfrm>
            <a:off x="7639519" y="115218"/>
            <a:ext cx="1768511" cy="2269768"/>
          </a:xfrm>
          <a:prstGeom prst="rect">
            <a:avLst/>
          </a:prstGeom>
        </p:spPr>
      </p:pic>
      <p:pic>
        <p:nvPicPr>
          <p:cNvPr id="8" name="图片 7" descr="u=3432810791,439806732&amp;fm=26&amp;gp=0.jpg"/>
          <p:cNvPicPr/>
          <p:nvPr/>
        </p:nvPicPr>
        <p:blipFill>
          <a:blip r:embed="rId4" cstate="print"/>
          <a:srcRect l="11325" r="12232"/>
          <a:stretch>
            <a:fillRect/>
          </a:stretch>
        </p:blipFill>
        <p:spPr>
          <a:xfrm>
            <a:off x="9096566" y="4731578"/>
            <a:ext cx="2622192" cy="2054230"/>
          </a:xfrm>
          <a:prstGeom prst="rect">
            <a:avLst/>
          </a:prstGeom>
        </p:spPr>
      </p:pic>
      <p:pic>
        <p:nvPicPr>
          <p:cNvPr id="10" name="图片 9" descr="u=1177860351,2901466224&amp;fm=26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030" y="115217"/>
            <a:ext cx="2467138" cy="2269768"/>
          </a:xfrm>
          <a:prstGeom prst="rect">
            <a:avLst/>
          </a:prstGeom>
        </p:spPr>
      </p:pic>
      <p:pic>
        <p:nvPicPr>
          <p:cNvPr id="7" name="图片 6" descr="src=http___baike.17house.com_uploads_201509_14434074758JR2T9g0.jpg&amp;refer=http___baike.17house.jpg"/>
          <p:cNvPicPr/>
          <p:nvPr/>
        </p:nvPicPr>
        <p:blipFill>
          <a:blip r:embed="rId6" cstate="print"/>
          <a:srcRect l="12343"/>
          <a:stretch>
            <a:fillRect/>
          </a:stretch>
        </p:blipFill>
        <p:spPr>
          <a:xfrm>
            <a:off x="9096566" y="2595657"/>
            <a:ext cx="2622192" cy="2027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Scenario 3</a:t>
            </a:r>
            <a:r>
              <a:rPr lang="en-US" altLang="zh-CN" dirty="0"/>
              <a:t>: </a:t>
            </a:r>
            <a:r>
              <a:rPr lang="en-US" dirty="0" smtClean="0"/>
              <a:t>Exercising</a:t>
            </a:r>
            <a:endParaRPr lang="en-US" dirty="0"/>
          </a:p>
        </p:txBody>
      </p:sp>
      <p:pic>
        <p:nvPicPr>
          <p:cNvPr id="5" name="图片 4" descr="u=3341687090,2669967822&amp;fm=26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514600"/>
            <a:ext cx="6350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62261" y="974562"/>
            <a:ext cx="10515600" cy="488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Smartphone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Smartwatch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lang="en-US" altLang="zh-CN" sz="2400" dirty="0" smtClean="0"/>
              <a:t>E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arphones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functions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News-related functions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self-adjustment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(specified later)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news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through earphones</a:t>
            </a:r>
          </a:p>
        </p:txBody>
      </p:sp>
      <p:pic>
        <p:nvPicPr>
          <p:cNvPr id="8" name="图片 7" descr="src=http___p3.ssl.cdn.btime.com_t01b3071e3fde9e800e.jpg_size=640x428&amp;refer=http___p3.ssl.cdn.btime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2725" y="974562"/>
            <a:ext cx="5110269" cy="3417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40" y="-800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Input – Basic functions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2641" y="1046732"/>
          <a:ext cx="11134558" cy="5307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6839"/>
                <a:gridCol w="4731182"/>
                <a:gridCol w="1624263"/>
                <a:gridCol w="1560618"/>
                <a:gridCol w="1591656"/>
              </a:tblGrid>
              <a:tr h="67779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Functions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Interaction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Scenario</a:t>
                      </a:r>
                      <a:r>
                        <a:rPr lang="en-US" altLang="zh-CN" sz="2400" baseline="0" dirty="0" smtClean="0"/>
                        <a:t> 1</a:t>
                      </a:r>
                    </a:p>
                    <a:p>
                      <a:r>
                        <a:rPr lang="en-US" altLang="zh-CN" sz="2400" baseline="0" dirty="0" smtClean="0"/>
                        <a:t>In Car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Scenario</a:t>
                      </a:r>
                      <a:r>
                        <a:rPr lang="en-US" altLang="zh-CN" sz="2400" baseline="0" dirty="0" smtClean="0"/>
                        <a:t> 2</a:t>
                      </a:r>
                    </a:p>
                    <a:p>
                      <a:r>
                        <a:rPr lang="en-US" altLang="zh-CN" sz="2400" baseline="0" dirty="0" smtClean="0"/>
                        <a:t>Home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Scenario</a:t>
                      </a:r>
                      <a:r>
                        <a:rPr lang="en-US" altLang="zh-CN" sz="2400" baseline="0" dirty="0" smtClean="0"/>
                        <a:t> 3</a:t>
                      </a:r>
                    </a:p>
                    <a:p>
                      <a:r>
                        <a:rPr lang="en-US" altLang="zh-CN" sz="2400" baseline="0" dirty="0" smtClean="0"/>
                        <a:t>Exercising</a:t>
                      </a:r>
                      <a:endParaRPr lang="zh-CN" altLang="en-US" sz="2400" dirty="0"/>
                    </a:p>
                  </a:txBody>
                  <a:tcPr/>
                </a:tc>
              </a:tr>
              <a:tr h="504824">
                <a:tc rowSpan="2">
                  <a:txBody>
                    <a:bodyPr/>
                    <a:lstStyle/>
                    <a:p>
                      <a:r>
                        <a:rPr lang="en-US" altLang="zh-CN" sz="2400" dirty="0" smtClean="0"/>
                        <a:t>Wake up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Knock twice with the </a:t>
                      </a:r>
                      <a:r>
                        <a:rPr lang="en-US" altLang="zh-C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smartwatch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dirty="0" smtClean="0"/>
                        <a:t>② </a:t>
                      </a:r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dirty="0" smtClean="0"/>
                        <a:t>②</a:t>
                      </a:r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zh-CN" altLang="en-US" sz="2400" dirty="0"/>
                    </a:p>
                  </a:txBody>
                  <a:tcPr/>
                </a:tc>
              </a:tr>
              <a:tr h="504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② </a:t>
                      </a:r>
                      <a:r>
                        <a:rPr lang="en-US" altLang="zh-CN" sz="2400" dirty="0" smtClean="0"/>
                        <a:t>Say</a:t>
                      </a:r>
                      <a:r>
                        <a:rPr lang="en-US" altLang="zh-CN" sz="2400" baseline="0" dirty="0" smtClean="0"/>
                        <a:t> “Hi, New”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49">
                <a:tc rowSpan="3">
                  <a:txBody>
                    <a:bodyPr/>
                    <a:lstStyle/>
                    <a:p>
                      <a:r>
                        <a:rPr lang="en-US" altLang="zh-CN" sz="2400" smtClean="0"/>
                        <a:t>Play</a:t>
                      </a:r>
                      <a:r>
                        <a:rPr lang="en-US" altLang="zh-CN" sz="2400" baseline="0" smtClean="0"/>
                        <a:t>/Pause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dirty="0" smtClean="0"/>
                        <a:t>Say</a:t>
                      </a:r>
                      <a:r>
                        <a:rPr lang="en-US" altLang="zh-CN" sz="2400" baseline="0" dirty="0" smtClean="0"/>
                        <a:t> “Play”/”Pause”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dirty="0" smtClean="0"/>
                        <a:t>②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dirty="0" smtClean="0"/>
                        <a:t>③</a:t>
                      </a:r>
                      <a:endParaRPr lang="zh-CN" altLang="en-US" sz="2400" dirty="0"/>
                    </a:p>
                  </a:txBody>
                  <a:tcPr/>
                </a:tc>
              </a:tr>
              <a:tr h="336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② </a:t>
                      </a:r>
                      <a:r>
                        <a:rPr lang="en-US" altLang="zh-CN" sz="2400" dirty="0" smtClean="0"/>
                        <a:t>Press</a:t>
                      </a:r>
                      <a:r>
                        <a:rPr lang="en-US" altLang="zh-CN" sz="2400" baseline="0" dirty="0" smtClean="0"/>
                        <a:t> the button on </a:t>
                      </a:r>
                      <a:r>
                        <a:rPr lang="en-US" altLang="zh-CN" sz="2400" baseline="0" dirty="0" err="1" smtClean="0"/>
                        <a:t>smartwatch</a:t>
                      </a:r>
                      <a:r>
                        <a:rPr lang="en-US" altLang="zh-CN" sz="2400" baseline="0" dirty="0" smtClean="0"/>
                        <a:t> screen (specified later)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③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/>
                        <a:t>Knock "xx“ on </a:t>
                      </a:r>
                      <a:r>
                        <a:rPr lang="en-US" altLang="zh-CN" sz="2400" dirty="0" err="1" smtClean="0"/>
                        <a:t>smartwatch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49">
                <a:tc rowSpan="3">
                  <a:txBody>
                    <a:bodyPr/>
                    <a:lstStyle/>
                    <a:p>
                      <a:r>
                        <a:rPr lang="en-US" altLang="zh-CN" sz="2400" dirty="0" smtClean="0"/>
                        <a:t>Turn to next</a:t>
                      </a:r>
                      <a:r>
                        <a:rPr lang="en-US" altLang="zh-CN" sz="2400" baseline="0" dirty="0" smtClean="0"/>
                        <a:t> news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zh-CN" sz="2400" dirty="0" smtClean="0"/>
                        <a:t>Sa</a:t>
                      </a:r>
                      <a:r>
                        <a:rPr lang="en-US" altLang="zh-CN" sz="2400" baseline="0" dirty="0" smtClean="0"/>
                        <a:t>y “Next”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sz="2400" dirty="0" smtClean="0"/>
                        <a:t>②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2400" dirty="0" smtClean="0"/>
                        <a:t>③</a:t>
                      </a:r>
                      <a:endParaRPr lang="zh-CN" altLang="en-US" sz="2400" dirty="0"/>
                    </a:p>
                  </a:txBody>
                  <a:tcPr/>
                </a:tc>
              </a:tr>
              <a:tr h="336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② </a:t>
                      </a:r>
                      <a:r>
                        <a:rPr lang="en-US" altLang="zh-CN" sz="2400" dirty="0" smtClean="0"/>
                        <a:t>Press</a:t>
                      </a:r>
                      <a:r>
                        <a:rPr lang="en-US" altLang="zh-CN" sz="2400" baseline="0" dirty="0" smtClean="0"/>
                        <a:t> the button on </a:t>
                      </a:r>
                      <a:r>
                        <a:rPr lang="en-US" altLang="zh-CN" sz="2400" baseline="0" dirty="0" err="1" smtClean="0"/>
                        <a:t>smartwatch</a:t>
                      </a:r>
                      <a:r>
                        <a:rPr lang="en-US" altLang="zh-CN" sz="2400" baseline="0" dirty="0" smtClean="0"/>
                        <a:t> screen (specified later)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③ </a:t>
                      </a:r>
                      <a:r>
                        <a:rPr lang="en-US" altLang="zh-CN" sz="2400" dirty="0" smtClean="0"/>
                        <a:t>Knock “x xx“ on </a:t>
                      </a:r>
                      <a:r>
                        <a:rPr lang="en-US" altLang="zh-CN" sz="2400" dirty="0" err="1" smtClean="0"/>
                        <a:t>smartwatch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507</Words>
  <Application>Microsoft Office PowerPoint</Application>
  <PresentationFormat>自定义</PresentationFormat>
  <Paragraphs>160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Service—news</vt:lpstr>
      <vt:lpstr>Overall Design</vt:lpstr>
      <vt:lpstr>Scenario 1: In Car</vt:lpstr>
      <vt:lpstr>幻灯片 4</vt:lpstr>
      <vt:lpstr>Scenario 2: Home</vt:lpstr>
      <vt:lpstr>幻灯片 6</vt:lpstr>
      <vt:lpstr>Scenario 3: Exercising</vt:lpstr>
      <vt:lpstr>幻灯片 8</vt:lpstr>
      <vt:lpstr>Input – Basic functions</vt:lpstr>
      <vt:lpstr>Input – Basic functions</vt:lpstr>
      <vt:lpstr>Input – News-related functions</vt:lpstr>
      <vt:lpstr>Smartwatch GUI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Work/Study</dc:title>
  <dc:creator>李 志鹏</dc:creator>
  <cp:lastModifiedBy>杨宇菲</cp:lastModifiedBy>
  <cp:revision>46</cp:revision>
  <dcterms:created xsi:type="dcterms:W3CDTF">2021-03-30T15:05:10Z</dcterms:created>
  <dcterms:modified xsi:type="dcterms:W3CDTF">2021-04-13T18:24:57Z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