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2.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3.xml" ContentType="application/vnd.openxmlformats-officedocument.presentationml.comments+xml"/>
  <Override PartName="/ppt/notesSlides/notesSlide44.xml" ContentType="application/vnd.openxmlformats-officedocument.presentationml.notesSlide+xml"/>
  <Override PartName="/ppt/comments/comment4.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62" r:id="rId3"/>
    <p:sldMasterId id="2147483674" r:id="rId4"/>
  </p:sldMasterIdLst>
  <p:notesMasterIdLst>
    <p:notesMasterId r:id="rId5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hjTyCO3S4tQLXjAbeh+crtRVLmc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LESM"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40DAB81-82A2-4C1E-849D-7A8480179CB5}">
  <a:tblStyle styleId="{240DAB81-82A2-4C1E-849D-7A8480179CB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customschemas.google.com/relationships/presentationmetadata" Target="meta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6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14T02:27:48.901" idx="1">
    <p:pos x="5652" y="3273"/>
    <p:text>Google Voice assistant does this. But, this is inefficient and needs improvement.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4-14T02:45:19.652" idx="2">
    <p:pos x="5387" y="1102"/>
    <p:text>Example: imprecise location; maybe the highlighted words are [SPACE] or has no coherence with the user's style of highlighting.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4"/>
      </p:ext>
    </p:extLst>
  </p:cm>
  <p:cm authorId="0" dt="2021-04-14T02:45:19.652" idx="3">
    <p:pos x="5387" y="1102"/>
    <p:text>This function will only be triggered after significant data about the user has been gathered.</p:text>
    <p:extLst>
      <p:ext uri="{C676402C-5697-4E1C-873F-D02D1690AC5C}">
        <p15:threadingInfo xmlns:p15="http://schemas.microsoft.com/office/powerpoint/2012/main" timeZoneBias="0">
          <p15:parentCm authorId="0" idx="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8"/>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1-04-14T01:42:37.882" idx="4">
    <p:pos x="5043" y="274"/>
    <p:text>smartphone, earbuds, car terminal</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k"/>
      </p:ext>
    </p:extLst>
  </p:cm>
  <p:cm authorId="0" dt="2021-04-14T01:13:48.651" idx="5">
    <p:pos x="6352" y="2182"/>
    <p:text>A decision node that has multiple branches e.g. NEWS SEARCHING.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s"/>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1-04-14T01:13:48.651" idx="6">
    <p:pos x="6671" y="3359"/>
    <p:text>A decision node that has multiple branches e.g. NEWS SEARCHING.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g"/>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1-04-14T04:19:22.161" idx="7">
    <p:pos x="3937" y="1583"/>
    <p:text>We have not thought about what kind of gestures are desirable in home scenario.</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w"/>
      </p:ext>
    </p:extLst>
  </p:cm>
  <p:cm authorId="0" dt="2021-04-14T04:19:22.161" idx="8">
    <p:pos x="3937" y="1583"/>
    <p:text>Ref: Jogging &amp; Car. Possibly it's due to remote control (when smart TV is used), unique difficulties may ensue.</p:text>
    <p:extLst>
      <p:ext uri="{C676402C-5697-4E1C-873F-D02D1690AC5C}">
        <p15:threadingInfo xmlns:p15="http://schemas.microsoft.com/office/powerpoint/2012/main" timeZoneBias="0">
          <p15:parentCm authorId="0" idx="7"/>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IRJUvG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11558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db591949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4" name="Google Shape;394;gcdb591949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cdb59194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0" name="Google Shape;400;gcdb591949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db591949f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6" name="Google Shape;406;gcdb591949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cdb591949f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2" name="Google Shape;412;gcdb591949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cdb591949f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8" name="Google Shape;418;gcdb591949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cdb591949f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6" name="Google Shape;426;gcdb591949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cdb591949f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2" name="Google Shape;432;gcdb591949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cdb591949f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cdb59194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cdb591949f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cdb591949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cdb591949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cdb591949f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200"/>
              <a:buFont typeface="Calibri"/>
              <a:buNone/>
            </a:pPr>
            <a:endParaRPr/>
          </a:p>
        </p:txBody>
      </p:sp>
      <p:sp>
        <p:nvSpPr>
          <p:cNvPr id="255" name="Google Shape;2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cdb591949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cdb591949f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SG" b="1"/>
              <a:t>Task</a:t>
            </a:r>
            <a:r>
              <a:rPr lang="en-SG"/>
              <a:t>: surfing news, liking/sharing/commenting/reviewing, highlight/mark, later-viewing, </a:t>
            </a:r>
            <a:r>
              <a:rPr lang="en-SG" b="1"/>
              <a:t>adjust volume manually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SG" b="1"/>
              <a:t>Surfing the news</a:t>
            </a:r>
            <a:r>
              <a:rPr lang="en-SG"/>
              <a:t> app. ELEMENTAL PAGES.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1" name="Google Shape;60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4" name="Google Shape;63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SG" sz="1100"/>
              <a:t>It’s especially interesting to explore the potential of </a:t>
            </a:r>
            <a:r>
              <a:rPr lang="en-SG" sz="1100" b="1"/>
              <a:t>hand-pad</a:t>
            </a:r>
            <a:r>
              <a:rPr lang="en-SG" sz="1100"/>
              <a:t> to aid </a:t>
            </a:r>
            <a:r>
              <a:rPr lang="en-SG" sz="1100" b="1"/>
              <a:t>natural navigation</a:t>
            </a:r>
            <a:r>
              <a:rPr lang="en-SG" sz="1100"/>
              <a:t> </a:t>
            </a:r>
            <a:r>
              <a:rPr lang="en-SG" sz="1100" b="1"/>
              <a:t>of listen-to-news</a:t>
            </a:r>
            <a:r>
              <a:rPr lang="en-SG" sz="1100"/>
              <a:t> beyond the basic “play-pause” under restrictive driving condition. Navigating means moving between pages. While GPS is naturally integrated with the driving’s main task, and thus using both visual and voice output work. Ideas to explore include </a:t>
            </a:r>
            <a:r>
              <a:rPr lang="en-SG" sz="1100" b="1"/>
              <a:t>spatial memory</a:t>
            </a:r>
            <a:r>
              <a:rPr lang="en-SG" sz="1100"/>
              <a:t> and </a:t>
            </a:r>
            <a:r>
              <a:rPr lang="en-SG" sz="1100" b="1"/>
              <a:t>AR/VR mapping</a:t>
            </a:r>
            <a:r>
              <a:rPr lang="en-SG" sz="1100"/>
              <a:t>.</a:t>
            </a:r>
            <a:endParaRPr/>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r>
              <a:rPr lang="en-SG" sz="1100" b="1"/>
              <a:t>Near Hands-free gestures.</a:t>
            </a:r>
            <a:endParaRPr/>
          </a:p>
          <a:p>
            <a:pPr marL="0" marR="0" lvl="0" indent="0" algn="l" rtl="0">
              <a:lnSpc>
                <a:spcPct val="100000"/>
              </a:lnSpc>
              <a:spcBef>
                <a:spcPts val="0"/>
              </a:spcBef>
              <a:spcAft>
                <a:spcPts val="0"/>
              </a:spcAft>
              <a:buClr>
                <a:srgbClr val="000000"/>
              </a:buClr>
              <a:buSzPts val="1100"/>
              <a:buFont typeface="Arial"/>
              <a:buNone/>
            </a:pPr>
            <a:r>
              <a:rPr lang="en-SG" sz="1100" b="0"/>
              <a:t>- Sensing device: hand-pad/attachable touch-pad (possibly with icons for thumb operations).</a:t>
            </a:r>
            <a:endParaRPr/>
          </a:p>
          <a:p>
            <a:pPr marL="0" marR="0" lvl="0" indent="0" algn="l" rtl="0">
              <a:lnSpc>
                <a:spcPct val="100000"/>
              </a:lnSpc>
              <a:spcBef>
                <a:spcPts val="0"/>
              </a:spcBef>
              <a:spcAft>
                <a:spcPts val="0"/>
              </a:spcAft>
              <a:buClr>
                <a:srgbClr val="000000"/>
              </a:buClr>
              <a:buSzPts val="1100"/>
              <a:buFont typeface="Arial"/>
              <a:buNone/>
            </a:pPr>
            <a:r>
              <a:rPr lang="en-SG" sz="1100" b="0"/>
              <a:t>- Gesture: finger-based operations, not intrusive to the driving task. This include: swipe right/left, tap sequence, draw easy shape (circle/tick/cross).</a:t>
            </a:r>
            <a:endParaRPr/>
          </a:p>
          <a:p>
            <a:pPr marL="0" marR="0" lvl="0" indent="0" algn="l" rtl="0">
              <a:lnSpc>
                <a:spcPct val="100000"/>
              </a:lnSpc>
              <a:spcBef>
                <a:spcPts val="0"/>
              </a:spcBef>
              <a:spcAft>
                <a:spcPts val="0"/>
              </a:spcAft>
              <a:buClr>
                <a:srgbClr val="000000"/>
              </a:buClr>
              <a:buSzPts val="1100"/>
              <a:buFont typeface="Arial"/>
              <a:buNone/>
            </a:pPr>
            <a:r>
              <a:rPr lang="en-SG" sz="1100" b="0"/>
              <a:t>- Challenge: there may only limited number of these simple finger-based operations. While there are many functions in the app.</a:t>
            </a:r>
            <a:endParaRPr/>
          </a:p>
          <a:p>
            <a:pPr marL="0" marR="0" lvl="0" indent="0" algn="l" rtl="0">
              <a:lnSpc>
                <a:spcPct val="100000"/>
              </a:lnSpc>
              <a:spcBef>
                <a:spcPts val="0"/>
              </a:spcBef>
              <a:spcAft>
                <a:spcPts val="0"/>
              </a:spcAft>
              <a:buClr>
                <a:srgbClr val="000000"/>
              </a:buClr>
              <a:buSzPts val="1100"/>
              <a:buFont typeface="Arial"/>
              <a:buNone/>
            </a:pPr>
            <a:r>
              <a:rPr lang="en-SG" sz="1100" b="0"/>
              <a:t>For instance, in-podcast will have play, pause, repeat, adjust volume, skip as basic functions, like, share, comment as feedback functions, and mark, later viewing. And while we can have VUI to help us interact naturally, the accuracy of voice assistant drops when we are in-podcast.</a:t>
            </a:r>
            <a:endParaRPr sz="1100" b="0"/>
          </a:p>
          <a:p>
            <a:pPr marL="171450" marR="0" lvl="0" indent="-171450" algn="l" rtl="0">
              <a:lnSpc>
                <a:spcPct val="100000"/>
              </a:lnSpc>
              <a:spcBef>
                <a:spcPts val="0"/>
              </a:spcBef>
              <a:spcAft>
                <a:spcPts val="0"/>
              </a:spcAft>
              <a:buClr>
                <a:srgbClr val="000000"/>
              </a:buClr>
              <a:buSzPts val="1100"/>
              <a:buFont typeface="Calibri"/>
              <a:buChar char="-"/>
            </a:pPr>
            <a:r>
              <a:rPr lang="en-SG" sz="1100" b="0"/>
              <a:t>Solution: </a:t>
            </a:r>
            <a:endParaRPr/>
          </a:p>
          <a:p>
            <a:pPr marL="685800" marR="0" lvl="1" indent="-228600" algn="l" rtl="0">
              <a:lnSpc>
                <a:spcPct val="100000"/>
              </a:lnSpc>
              <a:spcBef>
                <a:spcPts val="0"/>
              </a:spcBef>
              <a:spcAft>
                <a:spcPts val="0"/>
              </a:spcAft>
              <a:buClr>
                <a:srgbClr val="000000"/>
              </a:buClr>
              <a:buSzPts val="1100"/>
              <a:buFont typeface="Calibri"/>
              <a:buAutoNum type="arabicPeriod"/>
            </a:pPr>
            <a:r>
              <a:rPr lang="en-SG" sz="1100" b="0"/>
              <a:t>Have the icons to help increasing the number of combinations. Some side benefits are accuracy and familiarity. For instance, we can design the touchpad to have the same feeling as using mouse scroll, or we can also include vibration (ref: @table </a:t>
            </a:r>
            <a:r>
              <a:rPr lang="en-SG" sz="1100" b="0" i="1"/>
              <a:t>later-viewing 2 </a:t>
            </a:r>
            <a:r>
              <a:rPr lang="en-SG" sz="1100" b="0" i="0"/>
              <a:t>can be done on the touchpad).</a:t>
            </a:r>
            <a:endParaRPr/>
          </a:p>
          <a:p>
            <a:pPr marL="685800" marR="0" lvl="1" indent="-158750" algn="l" rtl="0">
              <a:lnSpc>
                <a:spcPct val="100000"/>
              </a:lnSpc>
              <a:spcBef>
                <a:spcPts val="0"/>
              </a:spcBef>
              <a:spcAft>
                <a:spcPts val="0"/>
              </a:spcAft>
              <a:buClr>
                <a:srgbClr val="000000"/>
              </a:buClr>
              <a:buSzPts val="1100"/>
              <a:buFont typeface="Calibri"/>
              <a:buNone/>
            </a:pPr>
            <a:endParaRPr sz="1100" b="0" i="1"/>
          </a:p>
          <a:p>
            <a:pPr marL="457200" marR="0" lvl="1" indent="0" algn="l" rtl="0">
              <a:lnSpc>
                <a:spcPct val="100000"/>
              </a:lnSpc>
              <a:spcBef>
                <a:spcPts val="0"/>
              </a:spcBef>
              <a:spcAft>
                <a:spcPts val="0"/>
              </a:spcAft>
              <a:buClr>
                <a:srgbClr val="000000"/>
              </a:buClr>
              <a:buSzPts val="1100"/>
              <a:buFont typeface="Calibri"/>
              <a:buNone/>
            </a:pPr>
            <a:r>
              <a:rPr lang="en-SG" sz="1100" b="0"/>
              <a:t>1. Collapse as many functions as many functions as possible into 1 gesture , {1: play &amp; pause</a:t>
            </a:r>
            <a:endParaRPr/>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r>
              <a:rPr lang="en-SG" sz="1100" b="1">
                <a:solidFill>
                  <a:srgbClr val="000000"/>
                </a:solidFill>
              </a:rPr>
              <a:t>VUI </a:t>
            </a:r>
            <a:r>
              <a:rPr lang="en-SG" sz="1100" b="0">
                <a:solidFill>
                  <a:srgbClr val="000000"/>
                </a:solidFill>
              </a:rPr>
              <a:t>command: any natural language, ideally. But we don’t know the capacity of voice assistant, so may need to design </a:t>
            </a:r>
            <a:r>
              <a:rPr lang="en-SG" sz="1100" b="1">
                <a:solidFill>
                  <a:srgbClr val="000000"/>
                </a:solidFill>
              </a:rPr>
              <a:t>easy input command</a:t>
            </a:r>
            <a:r>
              <a:rPr lang="en-SG" sz="1100" b="0">
                <a:solidFill>
                  <a:srgbClr val="000000"/>
                </a:solidFill>
              </a:rPr>
              <a:t>. </a:t>
            </a:r>
            <a:endParaRPr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SG" sz="1100" b="1"/>
              <a:t>Smart watch TUI: swap right</a:t>
            </a:r>
            <a:r>
              <a:rPr lang="en-SG" sz="1100"/>
              <a:t>, tap icon, tap icon, draw tick/star, </a:t>
            </a:r>
            <a:r>
              <a:rPr lang="en-SG" sz="1100" b="1"/>
              <a:t>swap left</a:t>
            </a:r>
            <a:r>
              <a:rPr lang="en-SG" sz="1100"/>
              <a:t> (maybe customizable?)</a:t>
            </a:r>
            <a:endParaRPr/>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r>
              <a:rPr lang="en-SG" sz="1100"/>
              <a:t>Depending on the type of exercise, smart watch/bracelet may not be realistic to use as input -&gt; hand-pad (smart gloves). However, unlike in driving, we don’t have car steer (hard surface) to perform the task on. Also now, user is </a:t>
            </a:r>
            <a:r>
              <a:rPr lang="en-SG" sz="1100" b="1"/>
              <a:t>moving</a:t>
            </a:r>
            <a:r>
              <a:rPr lang="en-SG" sz="1100" b="0"/>
              <a:t>. Imagine making the</a:t>
            </a:r>
            <a:r>
              <a:rPr lang="en-SG" sz="1100"/>
              <a:t> ‘tap’, ‘swap’ gestures floating, while jogging. ☹</a:t>
            </a:r>
            <a:endParaRPr/>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r>
              <a:rPr lang="en-SG" sz="1100"/>
              <a:t>We need different operation! Basically need to use a bigger movement (say, wrist-based). Compare: </a:t>
            </a:r>
            <a:endParaRPr/>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r>
              <a:rPr lang="en-SG" sz="1100"/>
              <a:t>Finger-based | Wrist-based</a:t>
            </a:r>
            <a:endParaRPr/>
          </a:p>
          <a:p>
            <a:pPr marL="0" marR="0" lvl="0" indent="0" algn="l" rtl="0">
              <a:lnSpc>
                <a:spcPct val="100000"/>
              </a:lnSpc>
              <a:spcBef>
                <a:spcPts val="0"/>
              </a:spcBef>
              <a:spcAft>
                <a:spcPts val="0"/>
              </a:spcAft>
              <a:buClr>
                <a:srgbClr val="000000"/>
              </a:buClr>
              <a:buSzPts val="1100"/>
              <a:buFont typeface="Arial"/>
              <a:buNone/>
            </a:pPr>
            <a:r>
              <a:rPr lang="en-SG" sz="1100"/>
              <a:t>swap right | thumbs up, rotate wrist to right</a:t>
            </a:r>
            <a:endParaRPr/>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r>
              <a:rPr lang="en-SG" sz="1100"/>
              <a:t>A gesture list: close fist, snap fingers </a:t>
            </a:r>
            <a:endParaRPr/>
          </a:p>
          <a:p>
            <a:pPr marL="0" marR="0" lvl="0" indent="0" algn="l" rtl="0">
              <a:lnSpc>
                <a:spcPct val="100000"/>
              </a:lnSpc>
              <a:spcBef>
                <a:spcPts val="0"/>
              </a:spcBef>
              <a:spcAft>
                <a:spcPts val="0"/>
              </a:spcAft>
              <a:buClr>
                <a:srgbClr val="000000"/>
              </a:buClr>
              <a:buSzPts val="1100"/>
              <a:buFont typeface="Arial"/>
              <a:buNone/>
            </a:pPr>
            <a:endParaRPr sz="1100"/>
          </a:p>
          <a:p>
            <a:pPr marL="0" marR="0" lvl="0" indent="0" algn="l" rtl="0">
              <a:lnSpc>
                <a:spcPct val="100000"/>
              </a:lnSpc>
              <a:spcBef>
                <a:spcPts val="0"/>
              </a:spcBef>
              <a:spcAft>
                <a:spcPts val="0"/>
              </a:spcAft>
              <a:buClr>
                <a:srgbClr val="000000"/>
              </a:buClr>
              <a:buSzPts val="1100"/>
              <a:buFont typeface="Arial"/>
              <a:buNone/>
            </a:pPr>
            <a:r>
              <a:rPr lang="en-SG" sz="1100"/>
              <a:t>Ideas to explore include </a:t>
            </a:r>
            <a:r>
              <a:rPr lang="en-SG" sz="1100" b="1"/>
              <a:t>input icons </a:t>
            </a:r>
            <a:r>
              <a:rPr lang="en-SG" sz="1100" b="0"/>
              <a:t>given smart watch/bracelet. </a:t>
            </a:r>
            <a:r>
              <a:rPr lang="en-SG" sz="1100" b="1"/>
              <a:t> spatial memory</a:t>
            </a:r>
            <a:r>
              <a:rPr lang="en-SG" sz="1100"/>
              <a:t> and </a:t>
            </a:r>
            <a:r>
              <a:rPr lang="en-SG" sz="1100" b="1"/>
              <a:t>AR/VR mapping</a:t>
            </a:r>
            <a:r>
              <a:rPr lang="en-SG" sz="1100"/>
              <a:t>.</a:t>
            </a:r>
            <a:endParaRPr/>
          </a:p>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SG" b="1"/>
              <a:t>Task</a:t>
            </a:r>
            <a:r>
              <a:rPr lang="en-SG"/>
              <a:t>: surfing news, liking/sharing/commenting/reviewing, highlight/mark, later-viewing, </a:t>
            </a:r>
            <a:r>
              <a:rPr lang="en-SG" b="1"/>
              <a:t>adjust volume manually</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9" name="Google Shape;65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SG" b="1"/>
              <a:t>Task</a:t>
            </a:r>
            <a:r>
              <a:rPr lang="en-SG"/>
              <a:t>: surfing news, liking/sharing/commenting/reviewing, highlight/mark, later-viewing, </a:t>
            </a:r>
            <a:r>
              <a:rPr lang="en-SG" b="1"/>
              <a:t>adjust volume manually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SG"/>
              <a:t>Needs user input</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SG"/>
              <a:t>Non-user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SG"/>
              <a:t>What is multiple input?</a:t>
            </a:r>
            <a:endParaRPr/>
          </a:p>
        </p:txBody>
      </p:sp>
      <p:sp>
        <p:nvSpPr>
          <p:cNvPr id="374" name="Google Shape;37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cdb59194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0" name="Google Shape;380;gcdb59194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db591949f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8" name="Google Shape;388;gcdb591949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94" name="Google Shape;9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95" name="Google Shape;9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2"/>
        <p:cNvGrpSpPr/>
        <p:nvPr/>
      </p:nvGrpSpPr>
      <p:grpSpPr>
        <a:xfrm>
          <a:off x="0" y="0"/>
          <a:ext cx="0" cy="0"/>
          <a:chOff x="0" y="0"/>
          <a:chExt cx="0" cy="0"/>
        </a:xfrm>
      </p:grpSpPr>
      <p:sp>
        <p:nvSpPr>
          <p:cNvPr id="103" name="Google Shape;10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6" name="Google Shape;10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7" name="Google Shape;10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8"/>
        <p:cNvGrpSpPr/>
        <p:nvPr/>
      </p:nvGrpSpPr>
      <p:grpSpPr>
        <a:xfrm>
          <a:off x="0" y="0"/>
          <a:ext cx="0" cy="0"/>
          <a:chOff x="0" y="0"/>
          <a:chExt cx="0" cy="0"/>
        </a:xfrm>
      </p:grpSpPr>
      <p:sp>
        <p:nvSpPr>
          <p:cNvPr id="109" name="Google Shape;109;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1" name="Google Shape;11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2" name="Google Shape;11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3" name="Google Shape;11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7" name="Google Shape;11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8" name="Google Shape;11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9" name="Google Shape;11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0"/>
        <p:cNvGrpSpPr/>
        <p:nvPr/>
      </p:nvGrpSpPr>
      <p:grpSpPr>
        <a:xfrm>
          <a:off x="0" y="0"/>
          <a:ext cx="0" cy="0"/>
          <a:chOff x="0" y="0"/>
          <a:chExt cx="0" cy="0"/>
        </a:xfrm>
      </p:grpSpPr>
      <p:sp>
        <p:nvSpPr>
          <p:cNvPr id="121" name="Google Shape;12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6" name="Google Shape;12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7"/>
        <p:cNvGrpSpPr/>
        <p:nvPr/>
      </p:nvGrpSpPr>
      <p:grpSpPr>
        <a:xfrm>
          <a:off x="0" y="0"/>
          <a:ext cx="0" cy="0"/>
          <a:chOff x="0" y="0"/>
          <a:chExt cx="0" cy="0"/>
        </a:xfrm>
      </p:grpSpPr>
      <p:sp>
        <p:nvSpPr>
          <p:cNvPr id="128" name="Google Shape;12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0" name="Google Shape;13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2" name="Google Shape;13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4" name="Google Shape;13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5" name="Google Shape;13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9" name="Google Shape;139;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0" name="Google Shape;140;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4" name="Google Shape;144;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5"/>
        <p:cNvGrpSpPr/>
        <p:nvPr/>
      </p:nvGrpSpPr>
      <p:grpSpPr>
        <a:xfrm>
          <a:off x="0" y="0"/>
          <a:ext cx="0" cy="0"/>
          <a:chOff x="0" y="0"/>
          <a:chExt cx="0" cy="0"/>
        </a:xfrm>
      </p:grpSpPr>
      <p:sp>
        <p:nvSpPr>
          <p:cNvPr id="146" name="Google Shape;146;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8" name="Google Shape;148;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9" name="Google Shape;149;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0" name="Google Shape;150;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1" name="Google Shape;151;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2"/>
        <p:cNvGrpSpPr/>
        <p:nvPr/>
      </p:nvGrpSpPr>
      <p:grpSpPr>
        <a:xfrm>
          <a:off x="0" y="0"/>
          <a:ext cx="0" cy="0"/>
          <a:chOff x="0" y="0"/>
          <a:chExt cx="0" cy="0"/>
        </a:xfrm>
      </p:grpSpPr>
      <p:sp>
        <p:nvSpPr>
          <p:cNvPr id="153" name="Google Shape;153;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6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5" name="Google Shape;155;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7" name="Google Shape;157;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8" name="Google Shape;158;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9"/>
        <p:cNvGrpSpPr/>
        <p:nvPr/>
      </p:nvGrpSpPr>
      <p:grpSpPr>
        <a:xfrm>
          <a:off x="0" y="0"/>
          <a:ext cx="0" cy="0"/>
          <a:chOff x="0" y="0"/>
          <a:chExt cx="0" cy="0"/>
        </a:xfrm>
      </p:grpSpPr>
      <p:sp>
        <p:nvSpPr>
          <p:cNvPr id="160" name="Google Shape;160;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63" name="Google Shape;163;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64" name="Google Shape;164;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5"/>
        <p:cNvGrpSpPr/>
        <p:nvPr/>
      </p:nvGrpSpPr>
      <p:grpSpPr>
        <a:xfrm>
          <a:off x="0" y="0"/>
          <a:ext cx="0" cy="0"/>
          <a:chOff x="0" y="0"/>
          <a:chExt cx="0" cy="0"/>
        </a:xfrm>
      </p:grpSpPr>
      <p:sp>
        <p:nvSpPr>
          <p:cNvPr id="166" name="Google Shape;166;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69" name="Google Shape;169;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70" name="Google Shape;170;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7"/>
        <p:cNvGrpSpPr/>
        <p:nvPr/>
      </p:nvGrpSpPr>
      <p:grpSpPr>
        <a:xfrm>
          <a:off x="0" y="0"/>
          <a:ext cx="0" cy="0"/>
          <a:chOff x="0" y="0"/>
          <a:chExt cx="0" cy="0"/>
        </a:xfrm>
      </p:grpSpPr>
      <p:sp>
        <p:nvSpPr>
          <p:cNvPr id="178" name="Google Shape;178;p4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4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0" name="Google Shape;18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3"/>
        <p:cNvGrpSpPr/>
        <p:nvPr/>
      </p:nvGrpSpPr>
      <p:grpSpPr>
        <a:xfrm>
          <a:off x="0" y="0"/>
          <a:ext cx="0" cy="0"/>
          <a:chOff x="0" y="0"/>
          <a:chExt cx="0" cy="0"/>
        </a:xfrm>
      </p:grpSpPr>
      <p:sp>
        <p:nvSpPr>
          <p:cNvPr id="184" name="Google Shape;18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9"/>
        <p:cNvGrpSpPr/>
        <p:nvPr/>
      </p:nvGrpSpPr>
      <p:grpSpPr>
        <a:xfrm>
          <a:off x="0" y="0"/>
          <a:ext cx="0" cy="0"/>
          <a:chOff x="0" y="0"/>
          <a:chExt cx="0" cy="0"/>
        </a:xfrm>
      </p:grpSpPr>
      <p:sp>
        <p:nvSpPr>
          <p:cNvPr id="190" name="Google Shape;190;p5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92" name="Google Shape;19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5"/>
        <p:cNvGrpSpPr/>
        <p:nvPr/>
      </p:nvGrpSpPr>
      <p:grpSpPr>
        <a:xfrm>
          <a:off x="0" y="0"/>
          <a:ext cx="0" cy="0"/>
          <a:chOff x="0" y="0"/>
          <a:chExt cx="0" cy="0"/>
        </a:xfrm>
      </p:grpSpPr>
      <p:sp>
        <p:nvSpPr>
          <p:cNvPr id="196" name="Google Shape;196;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2"/>
        <p:cNvGrpSpPr/>
        <p:nvPr/>
      </p:nvGrpSpPr>
      <p:grpSpPr>
        <a:xfrm>
          <a:off x="0" y="0"/>
          <a:ext cx="0" cy="0"/>
          <a:chOff x="0" y="0"/>
          <a:chExt cx="0" cy="0"/>
        </a:xfrm>
      </p:grpSpPr>
      <p:sp>
        <p:nvSpPr>
          <p:cNvPr id="203" name="Google Shape;203;p5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5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5" name="Google Shape;205;p5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5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7" name="Google Shape;207;p5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6"/>
        <p:cNvGrpSpPr/>
        <p:nvPr/>
      </p:nvGrpSpPr>
      <p:grpSpPr>
        <a:xfrm>
          <a:off x="0" y="0"/>
          <a:ext cx="0" cy="0"/>
          <a:chOff x="0" y="0"/>
          <a:chExt cx="0" cy="0"/>
        </a:xfrm>
      </p:grpSpPr>
      <p:sp>
        <p:nvSpPr>
          <p:cNvPr id="217" name="Google Shape;217;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0"/>
        <p:cNvGrpSpPr/>
        <p:nvPr/>
      </p:nvGrpSpPr>
      <p:grpSpPr>
        <a:xfrm>
          <a:off x="0" y="0"/>
          <a:ext cx="0" cy="0"/>
          <a:chOff x="0" y="0"/>
          <a:chExt cx="0" cy="0"/>
        </a:xfrm>
      </p:grpSpPr>
      <p:sp>
        <p:nvSpPr>
          <p:cNvPr id="221" name="Google Shape;221;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3" name="Google Shape;223;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4" name="Google Shape;22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5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0" name="Google Shape;230;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1" name="Google Shape;231;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8" name="Google Shape;98;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3" name="Google Shape;17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4" name="Google Shape;1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5" name="Google Shape;1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6" name="Google Shape;1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Service—news</a:t>
            </a:r>
            <a:endParaRPr/>
          </a:p>
        </p:txBody>
      </p:sp>
      <p:graphicFrame>
        <p:nvGraphicFramePr>
          <p:cNvPr id="252" name="Google Shape;252;p1"/>
          <p:cNvGraphicFramePr/>
          <p:nvPr/>
        </p:nvGraphicFramePr>
        <p:xfrm>
          <a:off x="2032000" y="2193491"/>
          <a:ext cx="8128000" cy="2072680"/>
        </p:xfrm>
        <a:graphic>
          <a:graphicData uri="http://schemas.openxmlformats.org/drawingml/2006/table">
            <a:tbl>
              <a:tblPr firstRow="1" bandRow="1">
                <a:noFill/>
                <a:tableStyleId>{240DAB81-82A2-4C1E-849D-7A8480179CB5}</a:tableStyleId>
              </a:tblPr>
              <a:tblGrid>
                <a:gridCol w="4064000"/>
                <a:gridCol w="4064000"/>
              </a:tblGrid>
              <a:tr h="370850">
                <a:tc>
                  <a:txBody>
                    <a:bodyPr/>
                    <a:lstStyle/>
                    <a:p>
                      <a:pPr marL="0" marR="0" lvl="0" indent="0" algn="l" rtl="0">
                        <a:spcBef>
                          <a:spcPts val="0"/>
                        </a:spcBef>
                        <a:spcAft>
                          <a:spcPts val="0"/>
                        </a:spcAft>
                        <a:buNone/>
                      </a:pPr>
                      <a:r>
                        <a:rPr lang="en-SG" sz="2800" u="none" strike="noStrike" cap="none"/>
                        <a:t>Input</a:t>
                      </a:r>
                      <a:endParaRPr sz="2800"/>
                    </a:p>
                  </a:txBody>
                  <a:tcPr marL="91450" marR="91450" marT="45725" marB="45725"/>
                </a:tc>
                <a:tc>
                  <a:txBody>
                    <a:bodyPr/>
                    <a:lstStyle/>
                    <a:p>
                      <a:pPr marL="0" marR="0" lvl="0" indent="0" algn="l" rtl="0">
                        <a:spcBef>
                          <a:spcPts val="0"/>
                        </a:spcBef>
                        <a:spcAft>
                          <a:spcPts val="0"/>
                        </a:spcAft>
                        <a:buNone/>
                      </a:pPr>
                      <a:r>
                        <a:rPr lang="en-SG" sz="2800"/>
                        <a:t>Output</a:t>
                      </a:r>
                      <a:endParaRPr sz="2800"/>
                    </a:p>
                  </a:txBody>
                  <a:tcPr marL="91450" marR="91450" marT="45725" marB="45725"/>
                </a:tc>
              </a:tr>
              <a:tr h="370850">
                <a:tc>
                  <a:txBody>
                    <a:bodyPr/>
                    <a:lstStyle/>
                    <a:p>
                      <a:pPr marL="0" marR="0" lvl="0" indent="0" algn="l" rtl="0">
                        <a:spcBef>
                          <a:spcPts val="0"/>
                        </a:spcBef>
                        <a:spcAft>
                          <a:spcPts val="0"/>
                        </a:spcAft>
                        <a:buNone/>
                      </a:pPr>
                      <a:r>
                        <a:rPr lang="en-SG" sz="2800"/>
                        <a:t>Tap  sequence</a:t>
                      </a:r>
                      <a:endParaRPr sz="2800"/>
                    </a:p>
                  </a:txBody>
                  <a:tcPr marL="91450" marR="91450" marT="45725" marB="45725"/>
                </a:tc>
                <a:tc>
                  <a:txBody>
                    <a:bodyPr/>
                    <a:lstStyle/>
                    <a:p>
                      <a:pPr marL="0" marR="0" lvl="0" indent="0" algn="l" rtl="0">
                        <a:spcBef>
                          <a:spcPts val="0"/>
                        </a:spcBef>
                        <a:spcAft>
                          <a:spcPts val="0"/>
                        </a:spcAft>
                        <a:buNone/>
                      </a:pPr>
                      <a:r>
                        <a:rPr lang="en-SG" sz="2800"/>
                        <a:t>Audio</a:t>
                      </a:r>
                      <a:endParaRPr sz="2800"/>
                    </a:p>
                  </a:txBody>
                  <a:tcPr marL="91450" marR="91450" marT="45725" marB="45725"/>
                </a:tc>
              </a:tr>
              <a:tr h="370850">
                <a:tc>
                  <a:txBody>
                    <a:bodyPr/>
                    <a:lstStyle/>
                    <a:p>
                      <a:pPr marL="0" marR="0" lvl="0" indent="0" algn="l" rtl="0">
                        <a:spcBef>
                          <a:spcPts val="0"/>
                        </a:spcBef>
                        <a:spcAft>
                          <a:spcPts val="0"/>
                        </a:spcAft>
                        <a:buNone/>
                      </a:pPr>
                      <a:r>
                        <a:rPr lang="en-SG" sz="2800"/>
                        <a:t>Voice command</a:t>
                      </a:r>
                      <a:endParaRPr sz="2800"/>
                    </a:p>
                  </a:txBody>
                  <a:tcPr marL="91450" marR="91450" marT="45725" marB="45725"/>
                </a:tc>
                <a:tc>
                  <a:txBody>
                    <a:bodyPr/>
                    <a:lstStyle/>
                    <a:p>
                      <a:pPr marL="0" marR="0" lvl="0" indent="0" algn="l" rtl="0">
                        <a:spcBef>
                          <a:spcPts val="0"/>
                        </a:spcBef>
                        <a:spcAft>
                          <a:spcPts val="0"/>
                        </a:spcAft>
                        <a:buNone/>
                      </a:pPr>
                      <a:r>
                        <a:rPr lang="en-SG" sz="2800"/>
                        <a:t>Text and picture</a:t>
                      </a:r>
                      <a:endParaRPr sz="2800"/>
                    </a:p>
                  </a:txBody>
                  <a:tcPr marL="91450" marR="91450" marT="45725" marB="45725"/>
                </a:tc>
              </a:tr>
              <a:tr h="370850">
                <a:tc>
                  <a:txBody>
                    <a:bodyPr/>
                    <a:lstStyle/>
                    <a:p>
                      <a:pPr marL="0" marR="0" lvl="0" indent="0" algn="l" rtl="0">
                        <a:spcBef>
                          <a:spcPts val="0"/>
                        </a:spcBef>
                        <a:spcAft>
                          <a:spcPts val="0"/>
                        </a:spcAft>
                        <a:buNone/>
                      </a:pPr>
                      <a:r>
                        <a:rPr lang="en-SG" sz="2800"/>
                        <a:t>Screen input</a:t>
                      </a:r>
                      <a:endParaRPr sz="2800"/>
                    </a:p>
                  </a:txBody>
                  <a:tcPr marL="91450" marR="91450" marT="45725" marB="45725"/>
                </a:tc>
                <a:tc>
                  <a:txBody>
                    <a:bodyPr/>
                    <a:lstStyle/>
                    <a:p>
                      <a:pPr marL="0" marR="0" lvl="0" indent="0" algn="l" rtl="0">
                        <a:spcBef>
                          <a:spcPts val="0"/>
                        </a:spcBef>
                        <a:spcAft>
                          <a:spcPts val="0"/>
                        </a:spcAft>
                        <a:buNone/>
                      </a:pPr>
                      <a:r>
                        <a:rPr lang="en-SG" sz="2800"/>
                        <a:t>Video</a:t>
                      </a:r>
                      <a:endParaRPr sz="2800"/>
                    </a:p>
                  </a:txBody>
                  <a:tcPr marL="91450" marR="91450" marT="45725" marB="457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cdb591949f_0_12"/>
          <p:cNvSpPr txBox="1">
            <a:spLocks noGrp="1"/>
          </p:cNvSpPr>
          <p:nvPr>
            <p:ph type="title"/>
          </p:nvPr>
        </p:nvSpPr>
        <p:spPr>
          <a:xfrm>
            <a:off x="477716" y="2686294"/>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Individual Article</a:t>
            </a:r>
            <a:endParaRPr dirty="0"/>
          </a:p>
        </p:txBody>
      </p:sp>
      <p:sp>
        <p:nvSpPr>
          <p:cNvPr id="397" name="Google Shape;397;gcdb591949f_0_12"/>
          <p:cNvSpPr txBox="1">
            <a:spLocks noGrp="1"/>
          </p:cNvSpPr>
          <p:nvPr>
            <p:ph type="body" idx="1"/>
          </p:nvPr>
        </p:nvSpPr>
        <p:spPr>
          <a:xfrm>
            <a:off x="5363308" y="1711324"/>
            <a:ext cx="6348046"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dirty="0"/>
              <a:t>Default-mode: Reference provision (direct access to video, pictures, people (like Instagram) or other articles where reader can choose to view now, get short summary, or view later).</a:t>
            </a:r>
            <a:endParaRPr dirty="0"/>
          </a:p>
          <a:p>
            <a:pPr marL="457200" lvl="1" indent="0" algn="l" rtl="0">
              <a:lnSpc>
                <a:spcPct val="90000"/>
              </a:lnSpc>
              <a:spcBef>
                <a:spcPts val="500"/>
              </a:spcBef>
              <a:spcAft>
                <a:spcPts val="0"/>
              </a:spcAft>
              <a:buClr>
                <a:schemeClr val="dk1"/>
              </a:buClr>
              <a:buSzPts val="2400"/>
              <a:buNone/>
            </a:pPr>
            <a:r>
              <a:rPr lang="en-SG" dirty="0"/>
              <a:t>Speedy-mode: Keywords highlighting. Short summary.</a:t>
            </a:r>
            <a:endParaRPr dirty="0"/>
          </a:p>
          <a:p>
            <a:pPr marL="457200" lvl="1" indent="0" algn="l" rtl="0">
              <a:lnSpc>
                <a:spcPct val="90000"/>
              </a:lnSpc>
              <a:spcBef>
                <a:spcPts val="500"/>
              </a:spcBef>
              <a:spcAft>
                <a:spcPts val="0"/>
              </a:spcAft>
              <a:buClr>
                <a:schemeClr val="dk1"/>
              </a:buClr>
              <a:buSzPts val="2400"/>
              <a:buNone/>
            </a:pPr>
            <a:r>
              <a:rPr lang="en-SG" dirty="0"/>
              <a:t>Hands-free-mode: Eye-tracking supported auto-scroll, dynamic keywords highlighting.</a:t>
            </a:r>
            <a:endParaRPr dirty="0"/>
          </a:p>
          <a:p>
            <a:pPr marL="685800" lvl="1" indent="-76200" algn="l" rtl="0">
              <a:lnSpc>
                <a:spcPct val="90000"/>
              </a:lnSpc>
              <a:spcBef>
                <a:spcPts val="500"/>
              </a:spcBef>
              <a:spcAft>
                <a:spcPts val="0"/>
              </a:spcAft>
              <a:buClr>
                <a:schemeClr val="dk1"/>
              </a:buClr>
              <a:buSzPts val="2400"/>
              <a:buFont typeface="Calibri"/>
              <a:buNone/>
            </a:pPr>
            <a:endParaRPr dirty="0"/>
          </a:p>
        </p:txBody>
      </p:sp>
      <p:sp>
        <p:nvSpPr>
          <p:cNvPr id="4" name="Google Shape;510;p13"/>
          <p:cNvSpPr/>
          <p:nvPr/>
        </p:nvSpPr>
        <p:spPr>
          <a:xfrm rot="5400000">
            <a:off x="2913260"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cdb591949f_0_17"/>
          <p:cNvSpPr txBox="1">
            <a:spLocks noGrp="1"/>
          </p:cNvSpPr>
          <p:nvPr>
            <p:ph type="title"/>
          </p:nvPr>
        </p:nvSpPr>
        <p:spPr>
          <a:xfrm>
            <a:off x="530469" y="236097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User Feedback</a:t>
            </a:r>
            <a:endParaRPr dirty="0"/>
          </a:p>
        </p:txBody>
      </p:sp>
      <p:sp>
        <p:nvSpPr>
          <p:cNvPr id="403" name="Google Shape;403;gcdb591949f_0_17"/>
          <p:cNvSpPr txBox="1">
            <a:spLocks noGrp="1"/>
          </p:cNvSpPr>
          <p:nvPr>
            <p:ph type="body" idx="1"/>
          </p:nvPr>
        </p:nvSpPr>
        <p:spPr>
          <a:xfrm>
            <a:off x="5392615" y="2506800"/>
            <a:ext cx="5712069"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SG" dirty="0"/>
              <a:t>Like/dislike (by swapping)</a:t>
            </a:r>
            <a:endParaRPr dirty="0"/>
          </a:p>
          <a:p>
            <a:pPr marL="0" lvl="0" indent="0" algn="l" rtl="0">
              <a:lnSpc>
                <a:spcPct val="90000"/>
              </a:lnSpc>
              <a:spcBef>
                <a:spcPts val="0"/>
              </a:spcBef>
              <a:spcAft>
                <a:spcPts val="0"/>
              </a:spcAft>
              <a:buClr>
                <a:schemeClr val="dk1"/>
              </a:buClr>
              <a:buSzPts val="2800"/>
              <a:buNone/>
            </a:pPr>
            <a:r>
              <a:rPr lang="en-SG" dirty="0"/>
              <a:t>Comment</a:t>
            </a:r>
            <a:endParaRPr dirty="0"/>
          </a:p>
          <a:p>
            <a:pPr marL="0" lvl="0" indent="0" algn="l" rtl="0">
              <a:lnSpc>
                <a:spcPct val="90000"/>
              </a:lnSpc>
              <a:spcBef>
                <a:spcPts val="0"/>
              </a:spcBef>
              <a:spcAft>
                <a:spcPts val="0"/>
              </a:spcAft>
              <a:buClr>
                <a:schemeClr val="dk1"/>
              </a:buClr>
              <a:buSzPts val="2800"/>
              <a:buNone/>
            </a:pPr>
            <a:r>
              <a:rPr lang="en-SG" dirty="0"/>
              <a:t>Review</a:t>
            </a:r>
            <a:endParaRPr dirty="0"/>
          </a:p>
          <a:p>
            <a:pPr marL="0" lvl="0" indent="0" algn="l" rtl="0">
              <a:lnSpc>
                <a:spcPct val="90000"/>
              </a:lnSpc>
              <a:spcBef>
                <a:spcPts val="0"/>
              </a:spcBef>
              <a:spcAft>
                <a:spcPts val="0"/>
              </a:spcAft>
              <a:buClr>
                <a:schemeClr val="dk1"/>
              </a:buClr>
              <a:buSzPts val="2800"/>
              <a:buNone/>
            </a:pPr>
            <a:r>
              <a:rPr lang="en-SG" dirty="0"/>
              <a:t>Share</a:t>
            </a:r>
            <a:endParaRPr dirty="0"/>
          </a:p>
        </p:txBody>
      </p:sp>
      <p:sp>
        <p:nvSpPr>
          <p:cNvPr id="4" name="Google Shape;510;p13"/>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cdb591949f_0_22"/>
          <p:cNvSpPr txBox="1">
            <a:spLocks noGrp="1"/>
          </p:cNvSpPr>
          <p:nvPr>
            <p:ph type="title"/>
          </p:nvPr>
        </p:nvSpPr>
        <p:spPr>
          <a:xfrm>
            <a:off x="468923" y="251044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Display Devices</a:t>
            </a:r>
            <a:endParaRPr dirty="0"/>
          </a:p>
        </p:txBody>
      </p:sp>
      <p:sp>
        <p:nvSpPr>
          <p:cNvPr id="409" name="Google Shape;409;gcdb591949f_0_22"/>
          <p:cNvSpPr txBox="1">
            <a:spLocks noGrp="1"/>
          </p:cNvSpPr>
          <p:nvPr>
            <p:ph type="body" idx="1"/>
          </p:nvPr>
        </p:nvSpPr>
        <p:spPr>
          <a:xfrm>
            <a:off x="5190392" y="1728439"/>
            <a:ext cx="6485792"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dirty="0"/>
              <a:t>Each device should have different ways of presenting information: based on the size of display</a:t>
            </a:r>
            <a:endParaRPr dirty="0"/>
          </a:p>
          <a:p>
            <a:pPr marL="457200" lvl="1" indent="0" algn="l" rtl="0">
              <a:lnSpc>
                <a:spcPct val="90000"/>
              </a:lnSpc>
              <a:spcBef>
                <a:spcPts val="0"/>
              </a:spcBef>
              <a:spcAft>
                <a:spcPts val="0"/>
              </a:spcAft>
              <a:buClr>
                <a:schemeClr val="dk1"/>
              </a:buClr>
              <a:buSzPts val="2400"/>
              <a:buNone/>
            </a:pPr>
            <a:endParaRPr dirty="0"/>
          </a:p>
          <a:p>
            <a:pPr marL="457200" lvl="1" indent="0" algn="l" rtl="0">
              <a:lnSpc>
                <a:spcPct val="90000"/>
              </a:lnSpc>
              <a:spcBef>
                <a:spcPts val="0"/>
              </a:spcBef>
              <a:spcAft>
                <a:spcPts val="0"/>
              </a:spcAft>
              <a:buClr>
                <a:schemeClr val="dk1"/>
              </a:buClr>
              <a:buSzPts val="2400"/>
              <a:buNone/>
            </a:pPr>
            <a:r>
              <a:rPr lang="en-SG" dirty="0"/>
              <a:t>Mobile</a:t>
            </a:r>
            <a:endParaRPr dirty="0"/>
          </a:p>
          <a:p>
            <a:pPr marL="457200" lvl="1" indent="0" algn="l" rtl="0">
              <a:lnSpc>
                <a:spcPct val="90000"/>
              </a:lnSpc>
              <a:spcBef>
                <a:spcPts val="0"/>
              </a:spcBef>
              <a:spcAft>
                <a:spcPts val="0"/>
              </a:spcAft>
              <a:buClr>
                <a:schemeClr val="dk1"/>
              </a:buClr>
              <a:buSzPts val="2400"/>
              <a:buNone/>
            </a:pPr>
            <a:r>
              <a:rPr lang="en-SG" dirty="0"/>
              <a:t>Desktop/Laptop</a:t>
            </a:r>
            <a:endParaRPr dirty="0"/>
          </a:p>
          <a:p>
            <a:pPr marL="457200" lvl="1" indent="0" algn="l" rtl="0">
              <a:lnSpc>
                <a:spcPct val="90000"/>
              </a:lnSpc>
              <a:spcBef>
                <a:spcPts val="0"/>
              </a:spcBef>
              <a:spcAft>
                <a:spcPts val="0"/>
              </a:spcAft>
              <a:buClr>
                <a:schemeClr val="dk1"/>
              </a:buClr>
              <a:buSzPts val="2400"/>
              <a:buFont typeface="Arial"/>
              <a:buNone/>
            </a:pPr>
            <a:r>
              <a:rPr lang="en-SG" dirty="0"/>
              <a:t>Smart TV</a:t>
            </a:r>
            <a:endParaRPr dirty="0"/>
          </a:p>
          <a:p>
            <a:pPr marL="457200" lvl="1" indent="0" algn="l" rtl="0">
              <a:lnSpc>
                <a:spcPct val="90000"/>
              </a:lnSpc>
              <a:spcBef>
                <a:spcPts val="0"/>
              </a:spcBef>
              <a:spcAft>
                <a:spcPts val="0"/>
              </a:spcAft>
              <a:buClr>
                <a:schemeClr val="dk1"/>
              </a:buClr>
              <a:buSzPts val="2400"/>
              <a:buFont typeface="Arial"/>
              <a:buNone/>
            </a:pPr>
            <a:r>
              <a:rPr lang="en-SG" dirty="0"/>
              <a:t>Smartwatch</a:t>
            </a:r>
            <a:endParaRPr dirty="0"/>
          </a:p>
          <a:p>
            <a:pPr marL="0" lvl="0" indent="0" algn="l" rtl="0">
              <a:lnSpc>
                <a:spcPct val="90000"/>
              </a:lnSpc>
              <a:spcBef>
                <a:spcPts val="0"/>
              </a:spcBef>
              <a:spcAft>
                <a:spcPts val="0"/>
              </a:spcAft>
              <a:buClr>
                <a:schemeClr val="dk1"/>
              </a:buClr>
              <a:buSzPts val="4400"/>
              <a:buFont typeface="Calibri"/>
              <a:buNone/>
            </a:pPr>
            <a:endParaRPr dirty="0"/>
          </a:p>
        </p:txBody>
      </p:sp>
      <p:sp>
        <p:nvSpPr>
          <p:cNvPr id="4" name="Google Shape;510;p13"/>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cdb591949f_0_27"/>
          <p:cNvSpPr txBox="1">
            <a:spLocks noGrp="1"/>
          </p:cNvSpPr>
          <p:nvPr>
            <p:ph type="title"/>
          </p:nvPr>
        </p:nvSpPr>
        <p:spPr>
          <a:xfrm>
            <a:off x="723900" y="251044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Paired Devices</a:t>
            </a:r>
            <a:endParaRPr dirty="0"/>
          </a:p>
        </p:txBody>
      </p:sp>
      <p:sp>
        <p:nvSpPr>
          <p:cNvPr id="415" name="Google Shape;415;gcdb591949f_0_27"/>
          <p:cNvSpPr txBox="1">
            <a:spLocks noGrp="1"/>
          </p:cNvSpPr>
          <p:nvPr>
            <p:ph type="body" idx="1"/>
          </p:nvPr>
        </p:nvSpPr>
        <p:spPr>
          <a:xfrm>
            <a:off x="4870939" y="1359632"/>
            <a:ext cx="6770076"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dirty="0"/>
              <a:t>Input: Smart watch/bracelet, touchpad/hand-pad, AR glass</a:t>
            </a:r>
            <a:endParaRPr dirty="0"/>
          </a:p>
          <a:p>
            <a:pPr marL="457200" lvl="1" indent="0" algn="l" rtl="0">
              <a:lnSpc>
                <a:spcPct val="90000"/>
              </a:lnSpc>
              <a:spcBef>
                <a:spcPts val="0"/>
              </a:spcBef>
              <a:spcAft>
                <a:spcPts val="0"/>
              </a:spcAft>
              <a:buClr>
                <a:schemeClr val="dk1"/>
              </a:buClr>
              <a:buSzPts val="2400"/>
              <a:buNone/>
            </a:pPr>
            <a:r>
              <a:rPr lang="en-SG" dirty="0"/>
              <a:t>Support: earbuds, speaker for audio/video content, VR/AR glass for immersive experience (say in a meeting room)</a:t>
            </a:r>
            <a:endParaRPr dirty="0"/>
          </a:p>
          <a:p>
            <a:pPr marL="457200" lvl="1" indent="0" algn="l" rtl="0">
              <a:lnSpc>
                <a:spcPct val="90000"/>
              </a:lnSpc>
              <a:spcBef>
                <a:spcPts val="0"/>
              </a:spcBef>
              <a:spcAft>
                <a:spcPts val="0"/>
              </a:spcAft>
              <a:buClr>
                <a:schemeClr val="dk1"/>
              </a:buClr>
              <a:buSzPts val="2400"/>
              <a:buNone/>
            </a:pPr>
            <a:r>
              <a:rPr lang="en-SG" dirty="0" err="1"/>
              <a:t>IoT</a:t>
            </a:r>
            <a:r>
              <a:rPr lang="en-SG" dirty="0"/>
              <a:t>/Sensing: eye-tracker, biometric tracker, smart watch/bracelets</a:t>
            </a:r>
            <a:endParaRPr dirty="0"/>
          </a:p>
          <a:p>
            <a:pPr marL="457200" lvl="1" indent="0" algn="l" rtl="0">
              <a:lnSpc>
                <a:spcPct val="90000"/>
              </a:lnSpc>
              <a:spcBef>
                <a:spcPts val="0"/>
              </a:spcBef>
              <a:spcAft>
                <a:spcPts val="0"/>
              </a:spcAft>
              <a:buClr>
                <a:schemeClr val="dk1"/>
              </a:buClr>
              <a:buSzPts val="2400"/>
              <a:buNone/>
            </a:pPr>
            <a:endParaRPr dirty="0"/>
          </a:p>
          <a:p>
            <a:pPr marL="457200" lvl="1" indent="0" algn="l" rtl="0">
              <a:lnSpc>
                <a:spcPct val="90000"/>
              </a:lnSpc>
              <a:spcBef>
                <a:spcPts val="0"/>
              </a:spcBef>
              <a:spcAft>
                <a:spcPts val="0"/>
              </a:spcAft>
              <a:buClr>
                <a:schemeClr val="dk1"/>
              </a:buClr>
              <a:buSzPts val="2400"/>
              <a:buNone/>
            </a:pPr>
            <a:r>
              <a:rPr lang="en-SG" dirty="0"/>
              <a:t>Different combination of devices will also affect the each page display, homepage, navigation.</a:t>
            </a:r>
            <a:endParaRPr dirty="0"/>
          </a:p>
          <a:p>
            <a:pPr marL="0" lvl="0" indent="0" algn="l" rtl="0">
              <a:lnSpc>
                <a:spcPct val="90000"/>
              </a:lnSpc>
              <a:spcBef>
                <a:spcPts val="0"/>
              </a:spcBef>
              <a:spcAft>
                <a:spcPts val="0"/>
              </a:spcAft>
              <a:buClr>
                <a:schemeClr val="dk1"/>
              </a:buClr>
              <a:buSzPts val="4400"/>
              <a:buNone/>
            </a:pPr>
            <a:endParaRPr dirty="0"/>
          </a:p>
        </p:txBody>
      </p:sp>
      <p:sp>
        <p:nvSpPr>
          <p:cNvPr id="4" name="Google Shape;510;p13"/>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0" name="Google Shape;420;gcdb591949f_0_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1" name="Google Shape;421;gcdb591949f_0_32"/>
          <p:cNvSpPr txBox="1">
            <a:spLocks noGrp="1"/>
          </p:cNvSpPr>
          <p:nvPr>
            <p:ph type="ctrTitle"/>
          </p:nvPr>
        </p:nvSpPr>
        <p:spPr>
          <a:xfrm>
            <a:off x="880281" y="921452"/>
            <a:ext cx="4985100" cy="3268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600"/>
              <a:buFont typeface="Calibri"/>
              <a:buNone/>
            </a:pPr>
            <a:r>
              <a:rPr lang="en-SG" sz="5900" b="1"/>
              <a:t>Listening-mode</a:t>
            </a:r>
            <a:endParaRPr sz="5900"/>
          </a:p>
        </p:txBody>
      </p:sp>
      <p:sp>
        <p:nvSpPr>
          <p:cNvPr id="422" name="Google Shape;422;gcdb591949f_0_32"/>
          <p:cNvSpPr txBox="1">
            <a:spLocks noGrp="1"/>
          </p:cNvSpPr>
          <p:nvPr>
            <p:ph type="subTitle" idx="1"/>
          </p:nvPr>
        </p:nvSpPr>
        <p:spPr>
          <a:xfrm>
            <a:off x="880281" y="4285129"/>
            <a:ext cx="4985100" cy="1420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
        <p:nvSpPr>
          <p:cNvPr id="423" name="Google Shape;423;gcdb591949f_0_32"/>
          <p:cNvSpPr/>
          <p:nvPr/>
        </p:nvSpPr>
        <p:spPr>
          <a:xfrm>
            <a:off x="6000601" y="1073777"/>
            <a:ext cx="5626159" cy="4689341"/>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cdb591949f_0_39"/>
          <p:cNvSpPr txBox="1">
            <a:spLocks noGrp="1"/>
          </p:cNvSpPr>
          <p:nvPr>
            <p:ph type="title"/>
          </p:nvPr>
        </p:nvSpPr>
        <p:spPr>
          <a:xfrm>
            <a:off x="715108" y="239614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Homepage</a:t>
            </a:r>
            <a:endParaRPr dirty="0"/>
          </a:p>
        </p:txBody>
      </p:sp>
      <p:sp>
        <p:nvSpPr>
          <p:cNvPr id="429" name="Google Shape;429;gcdb591949f_0_39"/>
          <p:cNvSpPr txBox="1">
            <a:spLocks noGrp="1"/>
          </p:cNvSpPr>
          <p:nvPr>
            <p:ph type="body" idx="1"/>
          </p:nvPr>
        </p:nvSpPr>
        <p:spPr>
          <a:xfrm>
            <a:off x="4248284" y="1367955"/>
            <a:ext cx="7797178"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dirty="0"/>
              <a:t>Upon wakeup, engage user in short </a:t>
            </a:r>
            <a:r>
              <a:rPr lang="en-SG" dirty="0" err="1"/>
              <a:t>convo</a:t>
            </a:r>
            <a:r>
              <a:rPr lang="en-SG" dirty="0"/>
              <a:t>: </a:t>
            </a:r>
            <a:endParaRPr dirty="0"/>
          </a:p>
          <a:p>
            <a:pPr marL="457200" lvl="1" indent="0" algn="l" rtl="0">
              <a:lnSpc>
                <a:spcPct val="90000"/>
              </a:lnSpc>
              <a:spcBef>
                <a:spcPts val="500"/>
              </a:spcBef>
              <a:spcAft>
                <a:spcPts val="0"/>
              </a:spcAft>
              <a:buClr>
                <a:schemeClr val="dk1"/>
              </a:buClr>
              <a:buSzPts val="2400"/>
              <a:buNone/>
            </a:pPr>
            <a:r>
              <a:rPr lang="en-SG" dirty="0"/>
              <a:t>	“Hey, how you feeling today?”</a:t>
            </a:r>
            <a:endParaRPr dirty="0"/>
          </a:p>
          <a:p>
            <a:pPr marL="457200" lvl="1" indent="0" algn="l" rtl="0">
              <a:lnSpc>
                <a:spcPct val="90000"/>
              </a:lnSpc>
              <a:spcBef>
                <a:spcPts val="500"/>
              </a:spcBef>
              <a:spcAft>
                <a:spcPts val="0"/>
              </a:spcAft>
              <a:buClr>
                <a:schemeClr val="dk1"/>
              </a:buClr>
              <a:buSzPts val="2400"/>
              <a:buNone/>
            </a:pPr>
            <a:r>
              <a:rPr lang="en-SG" dirty="0"/>
              <a:t>	“Tired, but need to rush to work. Sigh.”</a:t>
            </a:r>
            <a:endParaRPr dirty="0"/>
          </a:p>
          <a:p>
            <a:pPr marL="457200" lvl="1" indent="0" algn="l" rtl="0">
              <a:lnSpc>
                <a:spcPct val="90000"/>
              </a:lnSpc>
              <a:spcBef>
                <a:spcPts val="500"/>
              </a:spcBef>
              <a:spcAft>
                <a:spcPts val="0"/>
              </a:spcAft>
              <a:buClr>
                <a:schemeClr val="dk1"/>
              </a:buClr>
              <a:buSzPts val="2400"/>
              <a:buNone/>
            </a:pPr>
            <a:r>
              <a:rPr lang="en-SG" dirty="0"/>
              <a:t>	“I have some selection for you. But would you like anything specific to start 	your day?”</a:t>
            </a:r>
            <a:endParaRPr dirty="0"/>
          </a:p>
          <a:p>
            <a:pPr marL="457200" lvl="1" indent="0" algn="l" rtl="0">
              <a:lnSpc>
                <a:spcPct val="90000"/>
              </a:lnSpc>
              <a:spcBef>
                <a:spcPts val="500"/>
              </a:spcBef>
              <a:spcAft>
                <a:spcPts val="0"/>
              </a:spcAft>
              <a:buClr>
                <a:schemeClr val="dk1"/>
              </a:buClr>
              <a:buSzPts val="2400"/>
              <a:buNone/>
            </a:pPr>
            <a:r>
              <a:rPr lang="en-SG" dirty="0"/>
              <a:t>	“Hmm.. Is there anything to spice up my day? And I don’t want too serious 	stuff.”</a:t>
            </a:r>
            <a:endParaRPr dirty="0"/>
          </a:p>
          <a:p>
            <a:pPr marL="457200" lvl="1" indent="0" algn="l" rtl="0">
              <a:lnSpc>
                <a:spcPct val="90000"/>
              </a:lnSpc>
              <a:spcBef>
                <a:spcPts val="500"/>
              </a:spcBef>
              <a:spcAft>
                <a:spcPts val="0"/>
              </a:spcAft>
              <a:buClr>
                <a:schemeClr val="dk1"/>
              </a:buClr>
              <a:buSzPts val="2400"/>
              <a:buNone/>
            </a:pPr>
            <a:r>
              <a:rPr lang="en-SG" dirty="0"/>
              <a:t>	“Sure thing!”</a:t>
            </a:r>
            <a:endParaRPr dirty="0"/>
          </a:p>
          <a:p>
            <a:pPr marL="457200" lvl="1" indent="0" algn="l" rtl="0">
              <a:lnSpc>
                <a:spcPct val="90000"/>
              </a:lnSpc>
              <a:spcBef>
                <a:spcPts val="500"/>
              </a:spcBef>
              <a:spcAft>
                <a:spcPts val="0"/>
              </a:spcAft>
              <a:buClr>
                <a:schemeClr val="dk1"/>
              </a:buClr>
              <a:buSzPts val="2400"/>
              <a:buNone/>
            </a:pPr>
            <a:r>
              <a:rPr lang="en-SG" dirty="0"/>
              <a:t>Proceeds to read a mixture of news in lighter genre, e.g. entertainment</a:t>
            </a:r>
            <a:endParaRPr dirty="0"/>
          </a:p>
        </p:txBody>
      </p:sp>
      <p:sp>
        <p:nvSpPr>
          <p:cNvPr id="4" name="Google Shape;510;p13"/>
          <p:cNvSpPr/>
          <p:nvPr/>
        </p:nvSpPr>
        <p:spPr>
          <a:xfrm rot="5400000">
            <a:off x="1998860"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cdb591949f_0_44"/>
          <p:cNvSpPr txBox="1">
            <a:spLocks noGrp="1"/>
          </p:cNvSpPr>
          <p:nvPr>
            <p:ph type="title"/>
          </p:nvPr>
        </p:nvSpPr>
        <p:spPr>
          <a:xfrm>
            <a:off x="627260" y="-723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Podcast Feed</a:t>
            </a:r>
            <a:endParaRPr dirty="0"/>
          </a:p>
        </p:txBody>
      </p:sp>
      <p:sp>
        <p:nvSpPr>
          <p:cNvPr id="435" name="Google Shape;435;gcdb591949f_0_44"/>
          <p:cNvSpPr txBox="1">
            <a:spLocks noGrp="1"/>
          </p:cNvSpPr>
          <p:nvPr>
            <p:ph type="body" idx="1"/>
          </p:nvPr>
        </p:nvSpPr>
        <p:spPr>
          <a:xfrm>
            <a:off x="363415" y="1659777"/>
            <a:ext cx="53067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595"/>
              <a:buNone/>
            </a:pPr>
            <a:r>
              <a:rPr lang="en-SG" dirty="0"/>
              <a:t>This is the visual display.</a:t>
            </a:r>
            <a:endParaRPr dirty="0"/>
          </a:p>
          <a:p>
            <a:pPr marL="457200" lvl="1" indent="0" algn="l" rtl="0">
              <a:lnSpc>
                <a:spcPct val="90000"/>
              </a:lnSpc>
              <a:spcBef>
                <a:spcPts val="500"/>
              </a:spcBef>
              <a:spcAft>
                <a:spcPts val="0"/>
              </a:spcAft>
              <a:buClr>
                <a:schemeClr val="dk1"/>
              </a:buClr>
              <a:buSzPts val="2595"/>
              <a:buNone/>
            </a:pPr>
            <a:endParaRPr dirty="0"/>
          </a:p>
          <a:p>
            <a:pPr marL="457200" lvl="1" indent="0" algn="l" rtl="0">
              <a:lnSpc>
                <a:spcPct val="90000"/>
              </a:lnSpc>
              <a:spcBef>
                <a:spcPts val="500"/>
              </a:spcBef>
              <a:spcAft>
                <a:spcPts val="0"/>
              </a:spcAft>
              <a:buClr>
                <a:schemeClr val="dk1"/>
              </a:buClr>
              <a:buSzPts val="2595"/>
              <a:buNone/>
            </a:pPr>
            <a:r>
              <a:rPr lang="en-SG" dirty="0"/>
              <a:t>We want a similar experience in the form of listening-mode.</a:t>
            </a:r>
            <a:endParaRPr dirty="0"/>
          </a:p>
          <a:p>
            <a:pPr marL="457200" lvl="1" indent="0" algn="l" rtl="0">
              <a:lnSpc>
                <a:spcPct val="90000"/>
              </a:lnSpc>
              <a:spcBef>
                <a:spcPts val="500"/>
              </a:spcBef>
              <a:spcAft>
                <a:spcPts val="0"/>
              </a:spcAft>
              <a:buClr>
                <a:schemeClr val="dk1"/>
              </a:buClr>
              <a:buSzPts val="2595"/>
              <a:buNone/>
            </a:pPr>
            <a:r>
              <a:rPr lang="en-SG" dirty="0"/>
              <a:t>Example: Bloomberg Surveillance, 1-min summary for each news articles.</a:t>
            </a:r>
            <a:endParaRPr dirty="0"/>
          </a:p>
          <a:p>
            <a:pPr marL="457200" lvl="1" indent="0" algn="l" rtl="0">
              <a:lnSpc>
                <a:spcPct val="90000"/>
              </a:lnSpc>
              <a:spcBef>
                <a:spcPts val="500"/>
              </a:spcBef>
              <a:spcAft>
                <a:spcPts val="0"/>
              </a:spcAft>
              <a:buClr>
                <a:schemeClr val="dk1"/>
              </a:buClr>
              <a:buSzPts val="2595"/>
              <a:buNone/>
            </a:pPr>
            <a:endParaRPr dirty="0"/>
          </a:p>
          <a:p>
            <a:pPr marL="457200" lvl="1" indent="0" algn="l" rtl="0">
              <a:lnSpc>
                <a:spcPct val="90000"/>
              </a:lnSpc>
              <a:spcBef>
                <a:spcPts val="500"/>
              </a:spcBef>
              <a:spcAft>
                <a:spcPts val="0"/>
              </a:spcAft>
              <a:buClr>
                <a:schemeClr val="dk1"/>
              </a:buClr>
              <a:buSzPts val="2595"/>
              <a:buNone/>
            </a:pPr>
            <a:r>
              <a:rPr lang="en-SG" dirty="0"/>
              <a:t>Consistency; for each news article, there should exists its 1-min audio or ideally less than 3-mins video summary.</a:t>
            </a:r>
            <a:endParaRPr dirty="0"/>
          </a:p>
        </p:txBody>
      </p:sp>
      <p:pic>
        <p:nvPicPr>
          <p:cNvPr id="436" name="Google Shape;436;gcdb591949f_0_44"/>
          <p:cNvPicPr preferRelativeResize="0"/>
          <p:nvPr/>
        </p:nvPicPr>
        <p:blipFill rotWithShape="1">
          <a:blip r:embed="rId3">
            <a:alphaModFix/>
          </a:blip>
          <a:srcRect/>
          <a:stretch/>
        </p:blipFill>
        <p:spPr>
          <a:xfrm>
            <a:off x="8983126" y="2162464"/>
            <a:ext cx="2370674" cy="4351201"/>
          </a:xfrm>
          <a:prstGeom prst="rect">
            <a:avLst/>
          </a:prstGeom>
          <a:noFill/>
          <a:ln>
            <a:noFill/>
          </a:ln>
        </p:spPr>
      </p:pic>
      <p:pic>
        <p:nvPicPr>
          <p:cNvPr id="437" name="Google Shape;437;gcdb591949f_0_44"/>
          <p:cNvPicPr preferRelativeResize="0"/>
          <p:nvPr/>
        </p:nvPicPr>
        <p:blipFill rotWithShape="1">
          <a:blip r:embed="rId4">
            <a:alphaModFix/>
          </a:blip>
          <a:srcRect/>
          <a:stretch/>
        </p:blipFill>
        <p:spPr>
          <a:xfrm>
            <a:off x="6319825" y="1609535"/>
            <a:ext cx="2370674" cy="4351176"/>
          </a:xfrm>
          <a:prstGeom prst="rect">
            <a:avLst/>
          </a:prstGeom>
          <a:noFill/>
          <a:ln>
            <a:noFill/>
          </a:ln>
        </p:spPr>
      </p:pic>
      <p:sp>
        <p:nvSpPr>
          <p:cNvPr id="6" name="Google Shape;510;p13"/>
          <p:cNvSpPr/>
          <p:nvPr/>
        </p:nvSpPr>
        <p:spPr>
          <a:xfrm rot="10800000">
            <a:off x="627260" y="1122184"/>
            <a:ext cx="10929740" cy="45719"/>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cdb591949f_0_51"/>
          <p:cNvSpPr txBox="1">
            <a:spLocks noGrp="1"/>
          </p:cNvSpPr>
          <p:nvPr>
            <p:ph type="title"/>
          </p:nvPr>
        </p:nvSpPr>
        <p:spPr>
          <a:xfrm>
            <a:off x="62726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Individual Podcasts</a:t>
            </a:r>
            <a:endParaRPr dirty="0"/>
          </a:p>
        </p:txBody>
      </p:sp>
      <p:sp>
        <p:nvSpPr>
          <p:cNvPr id="443" name="Google Shape;443;gcdb591949f_0_51"/>
          <p:cNvSpPr txBox="1">
            <a:spLocks noGrp="1"/>
          </p:cNvSpPr>
          <p:nvPr>
            <p:ph type="body" idx="1"/>
          </p:nvPr>
        </p:nvSpPr>
        <p:spPr>
          <a:xfrm>
            <a:off x="627260" y="1909732"/>
            <a:ext cx="7080600" cy="4351500"/>
          </a:xfrm>
          <a:prstGeom prst="rect">
            <a:avLst/>
          </a:prstGeom>
          <a:noFill/>
          <a:ln>
            <a:noFill/>
          </a:ln>
        </p:spPr>
        <p:txBody>
          <a:bodyPr spcFirstLastPara="1" wrap="square" lIns="91425" tIns="45700" rIns="91425" bIns="45700" anchor="t" anchorCtr="0">
            <a:normAutofit fontScale="92500" lnSpcReduction="20000"/>
          </a:bodyPr>
          <a:lstStyle/>
          <a:p>
            <a:pPr marL="457200" lvl="1" indent="0" algn="l" rtl="0">
              <a:lnSpc>
                <a:spcPct val="90000"/>
              </a:lnSpc>
              <a:spcBef>
                <a:spcPts val="0"/>
              </a:spcBef>
              <a:spcAft>
                <a:spcPts val="0"/>
              </a:spcAft>
              <a:buClr>
                <a:schemeClr val="dk1"/>
              </a:buClr>
              <a:buSzPct val="100000"/>
              <a:buNone/>
            </a:pPr>
            <a:r>
              <a:rPr lang="en-SG" dirty="0"/>
              <a:t>Speedy-mode: Keywords highlighting. Short summary.</a:t>
            </a:r>
            <a:endParaRPr dirty="0"/>
          </a:p>
          <a:p>
            <a:pPr marL="457200" lvl="1" indent="0" algn="l" rtl="0">
              <a:lnSpc>
                <a:spcPct val="90000"/>
              </a:lnSpc>
              <a:spcBef>
                <a:spcPts val="500"/>
              </a:spcBef>
              <a:spcAft>
                <a:spcPts val="0"/>
              </a:spcAft>
              <a:buClr>
                <a:schemeClr val="dk1"/>
              </a:buClr>
              <a:buSzPct val="100000"/>
              <a:buNone/>
            </a:pPr>
            <a:r>
              <a:rPr lang="en-SG" dirty="0"/>
              <a:t>Leisure-mode: Reference provision (direct access to video, pictures, or other articles where reader can choose to view now, get short summary, or view later).</a:t>
            </a:r>
            <a:endParaRPr dirty="0"/>
          </a:p>
          <a:p>
            <a:pPr marL="0" lvl="1" indent="0" algn="l" rtl="0">
              <a:lnSpc>
                <a:spcPct val="90000"/>
              </a:lnSpc>
              <a:spcBef>
                <a:spcPts val="500"/>
              </a:spcBef>
              <a:spcAft>
                <a:spcPts val="0"/>
              </a:spcAft>
              <a:buClr>
                <a:schemeClr val="dk1"/>
              </a:buClr>
              <a:buSzPct val="100000"/>
              <a:buNone/>
            </a:pPr>
            <a:r>
              <a:rPr lang="en-SG" dirty="0"/>
              <a:t>	</a:t>
            </a:r>
            <a:endParaRPr dirty="0"/>
          </a:p>
          <a:p>
            <a:pPr marL="0" lvl="1" indent="0" algn="l" rtl="0">
              <a:lnSpc>
                <a:spcPct val="90000"/>
              </a:lnSpc>
              <a:spcBef>
                <a:spcPts val="500"/>
              </a:spcBef>
              <a:spcAft>
                <a:spcPts val="0"/>
              </a:spcAft>
              <a:buClr>
                <a:schemeClr val="dk1"/>
              </a:buClr>
              <a:buSzPct val="100000"/>
              <a:buNone/>
            </a:pPr>
            <a:r>
              <a:rPr lang="en-SG" dirty="0"/>
              <a:t>	Translated content.</a:t>
            </a:r>
            <a:endParaRPr dirty="0"/>
          </a:p>
          <a:p>
            <a:pPr marL="457200" lvl="1" indent="0" algn="l" rtl="0">
              <a:lnSpc>
                <a:spcPct val="90000"/>
              </a:lnSpc>
              <a:spcBef>
                <a:spcPts val="500"/>
              </a:spcBef>
              <a:spcAft>
                <a:spcPts val="0"/>
              </a:spcAft>
              <a:buClr>
                <a:schemeClr val="dk1"/>
              </a:buClr>
              <a:buSzPct val="100000"/>
              <a:buNone/>
            </a:pPr>
            <a:r>
              <a:rPr lang="en-SG" dirty="0"/>
              <a:t>Rewind.</a:t>
            </a:r>
            <a:endParaRPr dirty="0"/>
          </a:p>
          <a:p>
            <a:pPr marL="457200" lvl="1" indent="0" algn="l" rtl="0">
              <a:lnSpc>
                <a:spcPct val="90000"/>
              </a:lnSpc>
              <a:spcBef>
                <a:spcPts val="500"/>
              </a:spcBef>
              <a:spcAft>
                <a:spcPts val="0"/>
              </a:spcAft>
              <a:buClr>
                <a:schemeClr val="dk1"/>
              </a:buClr>
              <a:buSzPct val="100000"/>
              <a:buNone/>
            </a:pPr>
            <a:r>
              <a:rPr lang="en-SG" dirty="0"/>
              <a:t>Reading speed (user can tweak on the fly).</a:t>
            </a:r>
            <a:endParaRPr dirty="0"/>
          </a:p>
          <a:p>
            <a:pPr marL="457200" lvl="1" indent="0" algn="l" rtl="0">
              <a:lnSpc>
                <a:spcPct val="90000"/>
              </a:lnSpc>
              <a:spcBef>
                <a:spcPts val="500"/>
              </a:spcBef>
              <a:spcAft>
                <a:spcPts val="0"/>
              </a:spcAft>
              <a:buClr>
                <a:schemeClr val="dk1"/>
              </a:buClr>
              <a:buSzPct val="100000"/>
              <a:buNone/>
            </a:pPr>
            <a:r>
              <a:rPr lang="en-SG" dirty="0"/>
              <a:t>Auto-next, auto-play.</a:t>
            </a:r>
            <a:endParaRPr dirty="0"/>
          </a:p>
          <a:p>
            <a:pPr marL="457200" lvl="1" indent="0" algn="l" rtl="0">
              <a:lnSpc>
                <a:spcPct val="90000"/>
              </a:lnSpc>
              <a:spcBef>
                <a:spcPts val="500"/>
              </a:spcBef>
              <a:spcAft>
                <a:spcPts val="0"/>
              </a:spcAft>
              <a:buClr>
                <a:schemeClr val="dk1"/>
              </a:buClr>
              <a:buSzPct val="100000"/>
              <a:buNone/>
            </a:pPr>
            <a:endParaRPr dirty="0"/>
          </a:p>
          <a:p>
            <a:pPr marL="457200" lvl="1" indent="0" algn="l" rtl="0">
              <a:lnSpc>
                <a:spcPct val="90000"/>
              </a:lnSpc>
              <a:spcBef>
                <a:spcPts val="500"/>
              </a:spcBef>
              <a:spcAft>
                <a:spcPts val="0"/>
              </a:spcAft>
              <a:buClr>
                <a:schemeClr val="dk1"/>
              </a:buClr>
              <a:buSzPct val="100000"/>
              <a:buNone/>
            </a:pPr>
            <a:r>
              <a:rPr lang="en-SG" dirty="0"/>
              <a:t>(?) Should we differentiate the types of content for listening-mode? Personal opinion: podcasts tend to be boring and sleep-inducing. Technically, you cannot fast-scroll through the whole thing.</a:t>
            </a:r>
            <a:endParaRPr dirty="0"/>
          </a:p>
          <a:p>
            <a:pPr marL="457200" lvl="1" indent="0" algn="l" rtl="0">
              <a:lnSpc>
                <a:spcPct val="90000"/>
              </a:lnSpc>
              <a:spcBef>
                <a:spcPts val="500"/>
              </a:spcBef>
              <a:spcAft>
                <a:spcPts val="0"/>
              </a:spcAft>
              <a:buClr>
                <a:schemeClr val="dk1"/>
              </a:buClr>
              <a:buSzPct val="100000"/>
              <a:buNone/>
            </a:pPr>
            <a:endParaRPr dirty="0"/>
          </a:p>
        </p:txBody>
      </p:sp>
      <p:pic>
        <p:nvPicPr>
          <p:cNvPr id="444" name="Google Shape;444;gcdb591949f_0_51"/>
          <p:cNvPicPr preferRelativeResize="0"/>
          <p:nvPr/>
        </p:nvPicPr>
        <p:blipFill rotWithShape="1">
          <a:blip r:embed="rId3">
            <a:alphaModFix/>
          </a:blip>
          <a:srcRect/>
          <a:stretch/>
        </p:blipFill>
        <p:spPr>
          <a:xfrm>
            <a:off x="8442759" y="1578542"/>
            <a:ext cx="2462664" cy="4682690"/>
          </a:xfrm>
          <a:prstGeom prst="rect">
            <a:avLst/>
          </a:prstGeom>
          <a:noFill/>
          <a:ln>
            <a:noFill/>
          </a:ln>
        </p:spPr>
      </p:pic>
      <p:sp>
        <p:nvSpPr>
          <p:cNvPr id="5" name="Google Shape;510;p13"/>
          <p:cNvSpPr/>
          <p:nvPr/>
        </p:nvSpPr>
        <p:spPr>
          <a:xfrm rot="10800000">
            <a:off x="627260" y="1122184"/>
            <a:ext cx="10929740" cy="45719"/>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cdb591949f_0_57"/>
          <p:cNvSpPr txBox="1">
            <a:spLocks noGrp="1"/>
          </p:cNvSpPr>
          <p:nvPr>
            <p:ph type="title"/>
          </p:nvPr>
        </p:nvSpPr>
        <p:spPr>
          <a:xfrm>
            <a:off x="174057" y="23190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User Feedback</a:t>
            </a:r>
            <a:endParaRPr dirty="0"/>
          </a:p>
        </p:txBody>
      </p:sp>
      <p:sp>
        <p:nvSpPr>
          <p:cNvPr id="450" name="Google Shape;450;gcdb591949f_0_57"/>
          <p:cNvSpPr txBox="1">
            <a:spLocks noGrp="1"/>
          </p:cNvSpPr>
          <p:nvPr>
            <p:ph type="body" idx="1"/>
          </p:nvPr>
        </p:nvSpPr>
        <p:spPr>
          <a:xfrm>
            <a:off x="4495800" y="1334737"/>
            <a:ext cx="76962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SG" dirty="0"/>
              <a:t>React (possible to do it on an exact instance, unlike articles where you can only like the WHOLE article. This can help algorithm to find more precisely what ‘engages’ the listener.)</a:t>
            </a:r>
            <a:endParaRPr dirty="0"/>
          </a:p>
          <a:p>
            <a:pPr marL="0" lvl="0" indent="0" algn="l" rtl="0">
              <a:lnSpc>
                <a:spcPct val="90000"/>
              </a:lnSpc>
              <a:spcBef>
                <a:spcPts val="0"/>
              </a:spcBef>
              <a:spcAft>
                <a:spcPts val="0"/>
              </a:spcAft>
              <a:buClr>
                <a:schemeClr val="dk1"/>
              </a:buClr>
              <a:buSzPts val="2800"/>
              <a:buNone/>
            </a:pPr>
            <a:r>
              <a:rPr lang="en-SG" dirty="0"/>
              <a:t>Like/Dislike</a:t>
            </a:r>
            <a:endParaRPr dirty="0"/>
          </a:p>
          <a:p>
            <a:pPr marL="0" lvl="0" indent="0" algn="l" rtl="0">
              <a:lnSpc>
                <a:spcPct val="90000"/>
              </a:lnSpc>
              <a:spcBef>
                <a:spcPts val="1000"/>
              </a:spcBef>
              <a:spcAft>
                <a:spcPts val="0"/>
              </a:spcAft>
              <a:buClr>
                <a:schemeClr val="dk1"/>
              </a:buClr>
              <a:buSzPts val="2800"/>
              <a:buNone/>
            </a:pPr>
            <a:r>
              <a:rPr lang="en-SG" dirty="0"/>
              <a:t>Comment (auto-type)</a:t>
            </a:r>
            <a:endParaRPr dirty="0"/>
          </a:p>
          <a:p>
            <a:pPr marL="0" lvl="0" indent="0" algn="l" rtl="0">
              <a:lnSpc>
                <a:spcPct val="90000"/>
              </a:lnSpc>
              <a:spcBef>
                <a:spcPts val="1000"/>
              </a:spcBef>
              <a:spcAft>
                <a:spcPts val="0"/>
              </a:spcAft>
              <a:buClr>
                <a:schemeClr val="dk1"/>
              </a:buClr>
              <a:buSzPts val="2800"/>
              <a:buNone/>
            </a:pPr>
            <a:r>
              <a:rPr lang="en-SG" dirty="0"/>
              <a:t>Bookmark</a:t>
            </a:r>
            <a:endParaRPr dirty="0"/>
          </a:p>
          <a:p>
            <a:pPr marL="0" lvl="0" indent="0" algn="l" rtl="0">
              <a:lnSpc>
                <a:spcPct val="90000"/>
              </a:lnSpc>
              <a:spcBef>
                <a:spcPts val="1000"/>
              </a:spcBef>
              <a:spcAft>
                <a:spcPts val="0"/>
              </a:spcAft>
              <a:buClr>
                <a:schemeClr val="dk1"/>
              </a:buClr>
              <a:buSzPts val="2800"/>
              <a:buNone/>
            </a:pPr>
            <a:r>
              <a:rPr lang="en-SG" dirty="0"/>
              <a:t>Share</a:t>
            </a:r>
            <a:endParaRPr dirty="0"/>
          </a:p>
        </p:txBody>
      </p:sp>
      <p:sp>
        <p:nvSpPr>
          <p:cNvPr id="4" name="Google Shape;510;p13"/>
          <p:cNvSpPr/>
          <p:nvPr/>
        </p:nvSpPr>
        <p:spPr>
          <a:xfrm rot="5400000">
            <a:off x="1998860"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cdb591949f_0_62"/>
          <p:cNvSpPr txBox="1">
            <a:spLocks noGrp="1"/>
          </p:cNvSpPr>
          <p:nvPr>
            <p:ph type="title"/>
          </p:nvPr>
        </p:nvSpPr>
        <p:spPr>
          <a:xfrm>
            <a:off x="395437" y="23190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SG" dirty="0"/>
              <a:t>Output Devices</a:t>
            </a:r>
            <a:endParaRPr dirty="0"/>
          </a:p>
        </p:txBody>
      </p:sp>
      <p:sp>
        <p:nvSpPr>
          <p:cNvPr id="456" name="Google Shape;456;gcdb591949f_0_62"/>
          <p:cNvSpPr txBox="1">
            <a:spLocks noGrp="1"/>
          </p:cNvSpPr>
          <p:nvPr>
            <p:ph type="body" idx="1"/>
          </p:nvPr>
        </p:nvSpPr>
        <p:spPr>
          <a:xfrm>
            <a:off x="4649803" y="2047006"/>
            <a:ext cx="5524099"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SG" dirty="0"/>
              <a:t>Stereo/speakers</a:t>
            </a:r>
            <a:endParaRPr dirty="0"/>
          </a:p>
          <a:p>
            <a:pPr marL="0" lvl="0" indent="0" algn="l" rtl="0">
              <a:lnSpc>
                <a:spcPct val="90000"/>
              </a:lnSpc>
              <a:spcBef>
                <a:spcPts val="0"/>
              </a:spcBef>
              <a:spcAft>
                <a:spcPts val="0"/>
              </a:spcAft>
              <a:buSzPts val="1800"/>
              <a:buNone/>
            </a:pPr>
            <a:r>
              <a:rPr lang="en-SG" dirty="0"/>
              <a:t>Earphone/headphones/earbuds</a:t>
            </a:r>
            <a:endParaRPr dirty="0"/>
          </a:p>
          <a:p>
            <a:pPr marL="0" lvl="0" indent="0" algn="l" rtl="0">
              <a:lnSpc>
                <a:spcPct val="90000"/>
              </a:lnSpc>
              <a:spcBef>
                <a:spcPts val="0"/>
              </a:spcBef>
              <a:spcAft>
                <a:spcPts val="0"/>
              </a:spcAft>
              <a:buClr>
                <a:schemeClr val="dk1"/>
              </a:buClr>
              <a:buSzPts val="2800"/>
              <a:buFont typeface="Arial"/>
              <a:buNone/>
            </a:pPr>
            <a:r>
              <a:rPr lang="en-SG" dirty="0"/>
              <a:t>Audio-supported devices, e.g. smartphone, car terminal, radio, etc.</a:t>
            </a:r>
            <a:endParaRPr dirty="0"/>
          </a:p>
        </p:txBody>
      </p:sp>
      <p:sp>
        <p:nvSpPr>
          <p:cNvPr id="4" name="Google Shape;510;p13"/>
          <p:cNvSpPr/>
          <p:nvPr/>
        </p:nvSpPr>
        <p:spPr>
          <a:xfrm rot="5400000">
            <a:off x="1998860"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6"/>
        <p:cNvGrpSpPr/>
        <p:nvPr/>
      </p:nvGrpSpPr>
      <p:grpSpPr>
        <a:xfrm>
          <a:off x="0" y="0"/>
          <a:ext cx="0" cy="0"/>
          <a:chOff x="0" y="0"/>
          <a:chExt cx="0" cy="0"/>
        </a:xfrm>
      </p:grpSpPr>
      <p:sp>
        <p:nvSpPr>
          <p:cNvPr id="257" name="Google Shape;257;p2"/>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58" name="Google Shape;25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sz="5400">
                <a:solidFill>
                  <a:srgbClr val="FFFFFF"/>
                </a:solidFill>
              </a:rPr>
              <a:t> Content Overview</a:t>
            </a:r>
            <a:endParaRPr/>
          </a:p>
        </p:txBody>
      </p:sp>
      <p:sp>
        <p:nvSpPr>
          <p:cNvPr id="259" name="Google Shape;259;p2"/>
          <p:cNvSpPr/>
          <p:nvPr/>
        </p:nvSpPr>
        <p:spPr>
          <a:xfrm>
            <a:off x="914399" y="1681544"/>
            <a:ext cx="9692640" cy="18288"/>
          </a:xfrm>
          <a:custGeom>
            <a:avLst/>
            <a:gdLst/>
            <a:ahLst/>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1"/>
            </a:srgbClr>
          </a:solidFill>
          <a:ln w="44450" cap="rnd" cmpd="sng">
            <a:solidFill>
              <a:srgbClr val="FFFFFF">
                <a:alpha val="74901"/>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260" name="Google Shape;260;p2"/>
          <p:cNvGrpSpPr/>
          <p:nvPr/>
        </p:nvGrpSpPr>
        <p:grpSpPr>
          <a:xfrm>
            <a:off x="838200" y="2100834"/>
            <a:ext cx="10515600" cy="3984119"/>
            <a:chOff x="0" y="96388"/>
            <a:chExt cx="10515600" cy="3984119"/>
          </a:xfrm>
        </p:grpSpPr>
        <p:sp>
          <p:nvSpPr>
            <p:cNvPr id="261" name="Google Shape;261;p2"/>
            <p:cNvSpPr/>
            <p:nvPr/>
          </p:nvSpPr>
          <p:spPr>
            <a:xfrm>
              <a:off x="0" y="96388"/>
              <a:ext cx="10515600" cy="725399"/>
            </a:xfrm>
            <a:prstGeom prst="roundRect">
              <a:avLst>
                <a:gd name="adj" fmla="val 16667"/>
              </a:avLst>
            </a:prstGeom>
            <a:solidFill>
              <a:schemeClr val="dk2"/>
            </a:solidFill>
            <a:ln w="38100" cap="flat" cmpd="sng">
              <a:solidFill>
                <a:schemeClr val="l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txBox="1"/>
            <p:nvPr/>
          </p:nvSpPr>
          <p:spPr>
            <a:xfrm>
              <a:off x="35411" y="131799"/>
              <a:ext cx="10444778" cy="654577"/>
            </a:xfrm>
            <a:prstGeom prst="rect">
              <a:avLst/>
            </a:prstGeom>
            <a:noFill/>
            <a:ln>
              <a:noFill/>
            </a:ln>
          </p:spPr>
          <p:txBody>
            <a:bodyPr spcFirstLastPara="1" wrap="square" lIns="118100" tIns="118100" rIns="118100" bIns="118100" anchor="ctr" anchorCtr="0">
              <a:noAutofit/>
            </a:bodyPr>
            <a:lstStyle/>
            <a:p>
              <a:pPr marL="0" marR="0" lvl="0" indent="0" algn="l" rtl="0">
                <a:lnSpc>
                  <a:spcPct val="90000"/>
                </a:lnSpc>
                <a:spcBef>
                  <a:spcPts val="0"/>
                </a:spcBef>
                <a:spcAft>
                  <a:spcPts val="0"/>
                </a:spcAft>
                <a:buClr>
                  <a:schemeClr val="lt1"/>
                </a:buClr>
                <a:buSzPts val="3100"/>
                <a:buFont typeface="Arial"/>
                <a:buNone/>
              </a:pPr>
              <a:r>
                <a:rPr lang="en-SG" sz="3100" b="0" i="0" u="none" strike="noStrike" cap="none">
                  <a:solidFill>
                    <a:schemeClr val="lt1"/>
                  </a:solidFill>
                  <a:latin typeface="Arial"/>
                  <a:ea typeface="Arial"/>
                  <a:cs typeface="Arial"/>
                  <a:sym typeface="Arial"/>
                </a:rPr>
                <a:t>Category-specific recommendations (user optimized)</a:t>
              </a:r>
              <a:endParaRPr sz="3100" b="0" i="0" u="none" strike="noStrike" cap="none">
                <a:solidFill>
                  <a:schemeClr val="lt1"/>
                </a:solidFill>
                <a:latin typeface="Arial"/>
                <a:ea typeface="Arial"/>
                <a:cs typeface="Arial"/>
                <a:sym typeface="Arial"/>
              </a:endParaRPr>
            </a:p>
          </p:txBody>
        </p:sp>
        <p:sp>
          <p:nvSpPr>
            <p:cNvPr id="263" name="Google Shape;263;p2"/>
            <p:cNvSpPr/>
            <p:nvPr/>
          </p:nvSpPr>
          <p:spPr>
            <a:xfrm>
              <a:off x="0" y="911068"/>
              <a:ext cx="10515600" cy="725399"/>
            </a:xfrm>
            <a:prstGeom prst="roundRect">
              <a:avLst>
                <a:gd name="adj" fmla="val 16667"/>
              </a:avLst>
            </a:prstGeom>
            <a:solidFill>
              <a:schemeClr val="dk2"/>
            </a:solidFill>
            <a:ln w="38100" cap="flat" cmpd="sng">
              <a:solidFill>
                <a:schemeClr val="l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txBox="1"/>
            <p:nvPr/>
          </p:nvSpPr>
          <p:spPr>
            <a:xfrm>
              <a:off x="35411" y="946479"/>
              <a:ext cx="10444778" cy="654577"/>
            </a:xfrm>
            <a:prstGeom prst="rect">
              <a:avLst/>
            </a:prstGeom>
            <a:noFill/>
            <a:ln>
              <a:noFill/>
            </a:ln>
          </p:spPr>
          <p:txBody>
            <a:bodyPr spcFirstLastPara="1" wrap="square" lIns="118100" tIns="118100" rIns="118100" bIns="118100" anchor="ctr" anchorCtr="0">
              <a:noAutofit/>
            </a:bodyPr>
            <a:lstStyle/>
            <a:p>
              <a:pPr marL="0" marR="0" lvl="0" indent="0" algn="l" rtl="0">
                <a:lnSpc>
                  <a:spcPct val="90000"/>
                </a:lnSpc>
                <a:spcBef>
                  <a:spcPts val="0"/>
                </a:spcBef>
                <a:spcAft>
                  <a:spcPts val="0"/>
                </a:spcAft>
                <a:buClr>
                  <a:schemeClr val="lt1"/>
                </a:buClr>
                <a:buSzPts val="3100"/>
                <a:buFont typeface="Arial"/>
                <a:buNone/>
              </a:pPr>
              <a:r>
                <a:rPr lang="en-SG" sz="3100" b="0" i="0" u="none" strike="noStrike" cap="none">
                  <a:solidFill>
                    <a:schemeClr val="lt1"/>
                  </a:solidFill>
                  <a:latin typeface="Arial"/>
                  <a:ea typeface="Arial"/>
                  <a:cs typeface="Arial"/>
                  <a:sym typeface="Arial"/>
                </a:rPr>
                <a:t>Mixture recommendations (user optimized)</a:t>
              </a:r>
              <a:endParaRPr sz="3100" b="0" i="0" u="none" strike="noStrike" cap="none">
                <a:solidFill>
                  <a:schemeClr val="lt1"/>
                </a:solidFill>
                <a:latin typeface="Arial"/>
                <a:ea typeface="Arial"/>
                <a:cs typeface="Arial"/>
                <a:sym typeface="Arial"/>
              </a:endParaRPr>
            </a:p>
          </p:txBody>
        </p:sp>
        <p:sp>
          <p:nvSpPr>
            <p:cNvPr id="265" name="Google Shape;265;p2"/>
            <p:cNvSpPr/>
            <p:nvPr/>
          </p:nvSpPr>
          <p:spPr>
            <a:xfrm>
              <a:off x="0" y="1725748"/>
              <a:ext cx="10515600" cy="725399"/>
            </a:xfrm>
            <a:prstGeom prst="roundRect">
              <a:avLst>
                <a:gd name="adj" fmla="val 16667"/>
              </a:avLst>
            </a:prstGeom>
            <a:solidFill>
              <a:schemeClr val="dk2"/>
            </a:solidFill>
            <a:ln w="38100" cap="flat" cmpd="sng">
              <a:solidFill>
                <a:schemeClr val="l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txBox="1"/>
            <p:nvPr/>
          </p:nvSpPr>
          <p:spPr>
            <a:xfrm>
              <a:off x="35411" y="1761159"/>
              <a:ext cx="10444778" cy="654577"/>
            </a:xfrm>
            <a:prstGeom prst="rect">
              <a:avLst/>
            </a:prstGeom>
            <a:noFill/>
            <a:ln>
              <a:noFill/>
            </a:ln>
          </p:spPr>
          <p:txBody>
            <a:bodyPr spcFirstLastPara="1" wrap="square" lIns="118100" tIns="118100" rIns="118100" bIns="118100" anchor="ctr" anchorCtr="0">
              <a:noAutofit/>
            </a:bodyPr>
            <a:lstStyle/>
            <a:p>
              <a:pPr marL="0" marR="0" lvl="0" indent="0" algn="l" rtl="0">
                <a:lnSpc>
                  <a:spcPct val="90000"/>
                </a:lnSpc>
                <a:spcBef>
                  <a:spcPts val="0"/>
                </a:spcBef>
                <a:spcAft>
                  <a:spcPts val="0"/>
                </a:spcAft>
                <a:buClr>
                  <a:schemeClr val="lt1"/>
                </a:buClr>
                <a:buSzPts val="3100"/>
                <a:buFont typeface="Arial"/>
                <a:buNone/>
              </a:pPr>
              <a:r>
                <a:rPr lang="en-SG" sz="3100" b="0" i="0" u="none" strike="noStrike" cap="none">
                  <a:solidFill>
                    <a:schemeClr val="lt1"/>
                  </a:solidFill>
                  <a:latin typeface="Arial"/>
                  <a:ea typeface="Arial"/>
                  <a:cs typeface="Arial"/>
                  <a:sym typeface="Arial"/>
                </a:rPr>
                <a:t>Randomized reading list/storyboard (explore)</a:t>
              </a:r>
              <a:endParaRPr sz="3100" b="0" i="0" u="none" strike="noStrike" cap="none">
                <a:solidFill>
                  <a:schemeClr val="lt1"/>
                </a:solidFill>
                <a:latin typeface="Arial"/>
                <a:ea typeface="Arial"/>
                <a:cs typeface="Arial"/>
                <a:sym typeface="Arial"/>
              </a:endParaRPr>
            </a:p>
          </p:txBody>
        </p:sp>
        <p:sp>
          <p:nvSpPr>
            <p:cNvPr id="267" name="Google Shape;267;p2"/>
            <p:cNvSpPr/>
            <p:nvPr/>
          </p:nvSpPr>
          <p:spPr>
            <a:xfrm>
              <a:off x="0" y="2540428"/>
              <a:ext cx="10515600" cy="725399"/>
            </a:xfrm>
            <a:prstGeom prst="roundRect">
              <a:avLst>
                <a:gd name="adj" fmla="val 16667"/>
              </a:avLst>
            </a:prstGeom>
            <a:solidFill>
              <a:schemeClr val="dk2"/>
            </a:solidFill>
            <a:ln w="38100" cap="flat" cmpd="sng">
              <a:solidFill>
                <a:schemeClr val="l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txBox="1"/>
            <p:nvPr/>
          </p:nvSpPr>
          <p:spPr>
            <a:xfrm>
              <a:off x="35411" y="2575839"/>
              <a:ext cx="10444778" cy="654577"/>
            </a:xfrm>
            <a:prstGeom prst="rect">
              <a:avLst/>
            </a:prstGeom>
            <a:noFill/>
            <a:ln>
              <a:noFill/>
            </a:ln>
          </p:spPr>
          <p:txBody>
            <a:bodyPr spcFirstLastPara="1" wrap="square" lIns="118100" tIns="118100" rIns="118100" bIns="118100" anchor="ctr" anchorCtr="0">
              <a:noAutofit/>
            </a:bodyPr>
            <a:lstStyle/>
            <a:p>
              <a:pPr marL="0" marR="0" lvl="0" indent="0" algn="l" rtl="0">
                <a:lnSpc>
                  <a:spcPct val="90000"/>
                </a:lnSpc>
                <a:spcBef>
                  <a:spcPts val="0"/>
                </a:spcBef>
                <a:spcAft>
                  <a:spcPts val="0"/>
                </a:spcAft>
                <a:buClr>
                  <a:schemeClr val="lt1"/>
                </a:buClr>
                <a:buSzPts val="3100"/>
                <a:buFont typeface="Arial"/>
                <a:buNone/>
              </a:pPr>
              <a:r>
                <a:rPr lang="en-SG" sz="3100" b="0" i="0" u="none" strike="noStrike" cap="none">
                  <a:solidFill>
                    <a:schemeClr val="lt1"/>
                  </a:solidFill>
                  <a:latin typeface="Arial"/>
                  <a:ea typeface="Arial"/>
                  <a:cs typeface="Arial"/>
                  <a:sym typeface="Arial"/>
                </a:rPr>
                <a:t>Discover today (explore)</a:t>
              </a:r>
              <a:endParaRPr sz="3100" b="0" i="0" u="none" strike="noStrike" cap="none">
                <a:solidFill>
                  <a:schemeClr val="lt1"/>
                </a:solidFill>
                <a:latin typeface="Arial"/>
                <a:ea typeface="Arial"/>
                <a:cs typeface="Arial"/>
                <a:sym typeface="Arial"/>
              </a:endParaRPr>
            </a:p>
          </p:txBody>
        </p:sp>
        <p:sp>
          <p:nvSpPr>
            <p:cNvPr id="269" name="Google Shape;269;p2"/>
            <p:cNvSpPr/>
            <p:nvPr/>
          </p:nvSpPr>
          <p:spPr>
            <a:xfrm>
              <a:off x="0" y="3355108"/>
              <a:ext cx="10515600" cy="725399"/>
            </a:xfrm>
            <a:prstGeom prst="roundRect">
              <a:avLst>
                <a:gd name="adj" fmla="val 16667"/>
              </a:avLst>
            </a:prstGeom>
            <a:solidFill>
              <a:schemeClr val="dk2"/>
            </a:solidFill>
            <a:ln w="38100" cap="flat" cmpd="sng">
              <a:solidFill>
                <a:schemeClr val="l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txBox="1"/>
            <p:nvPr/>
          </p:nvSpPr>
          <p:spPr>
            <a:xfrm>
              <a:off x="35411" y="3390519"/>
              <a:ext cx="10444778" cy="654577"/>
            </a:xfrm>
            <a:prstGeom prst="rect">
              <a:avLst/>
            </a:prstGeom>
            <a:noFill/>
            <a:ln>
              <a:noFill/>
            </a:ln>
          </p:spPr>
          <p:txBody>
            <a:bodyPr spcFirstLastPara="1" wrap="square" lIns="118100" tIns="118100" rIns="118100" bIns="118100" anchor="ctr" anchorCtr="0">
              <a:noAutofit/>
            </a:bodyPr>
            <a:lstStyle/>
            <a:p>
              <a:pPr marL="0" marR="0" lvl="0" indent="0" algn="l" rtl="0">
                <a:lnSpc>
                  <a:spcPct val="90000"/>
                </a:lnSpc>
                <a:spcBef>
                  <a:spcPts val="0"/>
                </a:spcBef>
                <a:spcAft>
                  <a:spcPts val="0"/>
                </a:spcAft>
                <a:buClr>
                  <a:schemeClr val="lt1"/>
                </a:buClr>
                <a:buSzPts val="3100"/>
                <a:buFont typeface="Arial"/>
                <a:buNone/>
              </a:pPr>
              <a:r>
                <a:rPr lang="en-SG" sz="3100" b="0" i="0" u="none" strike="noStrike" cap="none">
                  <a:solidFill>
                    <a:schemeClr val="lt1"/>
                  </a:solidFill>
                  <a:latin typeface="Arial"/>
                  <a:ea typeface="Arial"/>
                  <a:cs typeface="Arial"/>
                  <a:sym typeface="Arial"/>
                </a:rPr>
                <a:t>Relevant news, next-viewing/next-playing (user optimized)</a:t>
              </a:r>
              <a:endParaRPr sz="3100" b="0" i="0" u="none" strike="noStrike" cap="none">
                <a:solidFill>
                  <a:schemeClr val="lt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cdb591949f_0_67"/>
          <p:cNvSpPr txBox="1">
            <a:spLocks noGrp="1"/>
          </p:cNvSpPr>
          <p:nvPr>
            <p:ph type="title"/>
          </p:nvPr>
        </p:nvSpPr>
        <p:spPr>
          <a:xfrm>
            <a:off x="549442" y="260501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SG" dirty="0"/>
              <a:t>Support Devices</a:t>
            </a:r>
            <a:endParaRPr dirty="0"/>
          </a:p>
        </p:txBody>
      </p:sp>
      <p:sp>
        <p:nvSpPr>
          <p:cNvPr id="462" name="Google Shape;462;gcdb591949f_0_67"/>
          <p:cNvSpPr txBox="1">
            <a:spLocks noGrp="1"/>
          </p:cNvSpPr>
          <p:nvPr>
            <p:ph type="body" idx="1"/>
          </p:nvPr>
        </p:nvSpPr>
        <p:spPr>
          <a:xfrm>
            <a:off x="5362073" y="2383890"/>
            <a:ext cx="6197867"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SG" dirty="0"/>
              <a:t>Smart watch, </a:t>
            </a:r>
            <a:endParaRPr lang="ru-RU" dirty="0" smtClean="0"/>
          </a:p>
          <a:p>
            <a:pPr marL="0" lvl="0" indent="0" algn="l" rtl="0">
              <a:lnSpc>
                <a:spcPct val="90000"/>
              </a:lnSpc>
              <a:spcBef>
                <a:spcPts val="0"/>
              </a:spcBef>
              <a:spcAft>
                <a:spcPts val="0"/>
              </a:spcAft>
              <a:buSzPts val="1800"/>
              <a:buNone/>
            </a:pPr>
            <a:r>
              <a:rPr lang="en-SG" dirty="0" smtClean="0"/>
              <a:t>earbuds</a:t>
            </a:r>
            <a:r>
              <a:rPr lang="en-SG" dirty="0"/>
              <a:t>, </a:t>
            </a:r>
            <a:endParaRPr lang="ru-RU" dirty="0" smtClean="0"/>
          </a:p>
          <a:p>
            <a:pPr marL="0" lvl="0" indent="0" algn="l" rtl="0">
              <a:lnSpc>
                <a:spcPct val="90000"/>
              </a:lnSpc>
              <a:spcBef>
                <a:spcPts val="0"/>
              </a:spcBef>
              <a:spcAft>
                <a:spcPts val="0"/>
              </a:spcAft>
              <a:buSzPts val="1800"/>
              <a:buNone/>
            </a:pPr>
            <a:r>
              <a:rPr lang="en-SG" dirty="0" err="1" smtClean="0"/>
              <a:t>handpad</a:t>
            </a:r>
            <a:r>
              <a:rPr lang="ru-RU" dirty="0"/>
              <a:t>,</a:t>
            </a:r>
            <a:endParaRPr lang="ru-RU" dirty="0" smtClean="0"/>
          </a:p>
          <a:p>
            <a:pPr marL="0" lvl="0" indent="0" algn="l" rtl="0">
              <a:lnSpc>
                <a:spcPct val="90000"/>
              </a:lnSpc>
              <a:spcBef>
                <a:spcPts val="0"/>
              </a:spcBef>
              <a:spcAft>
                <a:spcPts val="0"/>
              </a:spcAft>
              <a:buSzPts val="1800"/>
              <a:buNone/>
            </a:pPr>
            <a:r>
              <a:rPr lang="en-SG" dirty="0" smtClean="0"/>
              <a:t>(</a:t>
            </a:r>
            <a:r>
              <a:rPr lang="en-SG" dirty="0"/>
              <a:t>wearable/attachable) touchpad</a:t>
            </a:r>
            <a:endParaRPr dirty="0"/>
          </a:p>
        </p:txBody>
      </p:sp>
      <p:sp>
        <p:nvSpPr>
          <p:cNvPr id="4" name="Google Shape;510;p13"/>
          <p:cNvSpPr/>
          <p:nvPr/>
        </p:nvSpPr>
        <p:spPr>
          <a:xfrm rot="5400000">
            <a:off x="2730380" y="3431970"/>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
          <p:cNvSpPr txBox="1">
            <a:spLocks noGrp="1"/>
          </p:cNvSpPr>
          <p:nvPr>
            <p:ph type="ctrTitle"/>
          </p:nvPr>
        </p:nvSpPr>
        <p:spPr>
          <a:xfrm>
            <a:off x="1355552" y="160338"/>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SG"/>
              <a:t>Scenario 1: In Car</a:t>
            </a:r>
            <a:endParaRPr/>
          </a:p>
        </p:txBody>
      </p:sp>
      <p:sp>
        <p:nvSpPr>
          <p:cNvPr id="468" name="Google Shape;468;p8" descr="https://ss1.bdstatic.com/70cFvXSh_Q1YnxGkpoWK1HF6hhy/it/u=199229425,2392115664&amp;fm=26&amp;gp=0.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8" descr="https://ss1.bdstatic.com/70cFvXSh_Q1YnxGkpoWK1HF6hhy/it/u=199229425,2392115664&amp;fm=26&amp;gp=0.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0" name="Google Shape;470;p8" descr="u=199229425,2392115664&amp;fm=26&amp;gp=0.jpg"/>
          <p:cNvPicPr preferRelativeResize="0"/>
          <p:nvPr/>
        </p:nvPicPr>
        <p:blipFill rotWithShape="1">
          <a:blip r:embed="rId3">
            <a:alphaModFix/>
          </a:blip>
          <a:srcRect/>
          <a:stretch/>
        </p:blipFill>
        <p:spPr>
          <a:xfrm>
            <a:off x="2693069" y="3048000"/>
            <a:ext cx="6781800" cy="381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9"/>
          <p:cNvSpPr txBox="1">
            <a:spLocks noGrp="1"/>
          </p:cNvSpPr>
          <p:nvPr>
            <p:ph type="body" idx="1"/>
          </p:nvPr>
        </p:nvSpPr>
        <p:spPr>
          <a:xfrm>
            <a:off x="838200" y="565484"/>
            <a:ext cx="10727724" cy="604538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SG"/>
              <a:t>Devices</a:t>
            </a:r>
            <a:endParaRPr/>
          </a:p>
          <a:p>
            <a:pPr marL="685800" lvl="1" indent="-228600" algn="l" rtl="0">
              <a:lnSpc>
                <a:spcPct val="90000"/>
              </a:lnSpc>
              <a:spcBef>
                <a:spcPts val="500"/>
              </a:spcBef>
              <a:spcAft>
                <a:spcPts val="0"/>
              </a:spcAft>
              <a:buClr>
                <a:schemeClr val="dk1"/>
              </a:buClr>
              <a:buSzPts val="2400"/>
              <a:buChar char="•"/>
            </a:pPr>
            <a:r>
              <a:rPr lang="en-SG"/>
              <a:t>Car stereo</a:t>
            </a:r>
            <a:endParaRPr/>
          </a:p>
          <a:p>
            <a:pPr marL="685800" lvl="1" indent="-228600" algn="l" rtl="0">
              <a:lnSpc>
                <a:spcPct val="90000"/>
              </a:lnSpc>
              <a:spcBef>
                <a:spcPts val="500"/>
              </a:spcBef>
              <a:spcAft>
                <a:spcPts val="0"/>
              </a:spcAft>
              <a:buClr>
                <a:schemeClr val="dk1"/>
              </a:buClr>
              <a:buSzPts val="2400"/>
              <a:buChar char="•"/>
            </a:pPr>
            <a:r>
              <a:rPr lang="en-SG"/>
              <a:t>Smartphone/onboard touch screen</a:t>
            </a:r>
            <a:endParaRPr/>
          </a:p>
          <a:p>
            <a:pPr marL="228600" lvl="0" indent="-228600" algn="l" rtl="0">
              <a:lnSpc>
                <a:spcPct val="90000"/>
              </a:lnSpc>
              <a:spcBef>
                <a:spcPts val="1000"/>
              </a:spcBef>
              <a:spcAft>
                <a:spcPts val="0"/>
              </a:spcAft>
              <a:buClr>
                <a:schemeClr val="dk1"/>
              </a:buClr>
              <a:buSzPts val="2800"/>
              <a:buChar char="•"/>
            </a:pPr>
            <a:r>
              <a:rPr lang="en-SG"/>
              <a:t>Functions</a:t>
            </a:r>
            <a:endParaRPr/>
          </a:p>
          <a:p>
            <a:pPr marL="685800" lvl="1" indent="-228600" algn="l" rtl="0">
              <a:lnSpc>
                <a:spcPct val="90000"/>
              </a:lnSpc>
              <a:spcBef>
                <a:spcPts val="500"/>
              </a:spcBef>
              <a:spcAft>
                <a:spcPts val="0"/>
              </a:spcAft>
              <a:buClr>
                <a:schemeClr val="dk1"/>
              </a:buClr>
              <a:buSzPts val="2400"/>
              <a:buChar char="•"/>
            </a:pPr>
            <a:r>
              <a:rPr lang="en-SG"/>
              <a:t>Basic functions</a:t>
            </a:r>
            <a:endParaRPr/>
          </a:p>
          <a:p>
            <a:pPr marL="685800" lvl="1" indent="-228600" algn="l" rtl="0">
              <a:lnSpc>
                <a:spcPct val="90000"/>
              </a:lnSpc>
              <a:spcBef>
                <a:spcPts val="500"/>
              </a:spcBef>
              <a:spcAft>
                <a:spcPts val="0"/>
              </a:spcAft>
              <a:buClr>
                <a:schemeClr val="dk1"/>
              </a:buClr>
              <a:buSzPts val="2400"/>
              <a:buChar char="•"/>
            </a:pPr>
            <a:r>
              <a:rPr lang="en-SG"/>
              <a:t>News-related functions</a:t>
            </a:r>
            <a:endParaRPr/>
          </a:p>
          <a:p>
            <a:pPr marL="685800" lvl="1" indent="-228600" algn="l" rtl="0">
              <a:lnSpc>
                <a:spcPct val="90000"/>
              </a:lnSpc>
              <a:spcBef>
                <a:spcPts val="500"/>
              </a:spcBef>
              <a:spcAft>
                <a:spcPts val="0"/>
              </a:spcAft>
              <a:buClr>
                <a:schemeClr val="dk1"/>
              </a:buClr>
              <a:buSzPts val="2400"/>
              <a:buChar char="•"/>
            </a:pPr>
            <a:r>
              <a:rPr lang="en-SG"/>
              <a:t>Auto-wake-up</a:t>
            </a:r>
            <a:endParaRPr/>
          </a:p>
          <a:p>
            <a:pPr marL="685800" lvl="1" indent="-228600" algn="l" rtl="0">
              <a:lnSpc>
                <a:spcPct val="90000"/>
              </a:lnSpc>
              <a:spcBef>
                <a:spcPts val="500"/>
              </a:spcBef>
              <a:spcAft>
                <a:spcPts val="0"/>
              </a:spcAft>
              <a:buClr>
                <a:schemeClr val="dk1"/>
              </a:buClr>
              <a:buSzPts val="2400"/>
              <a:buChar char="•"/>
            </a:pPr>
            <a:r>
              <a:rPr lang="en-SG"/>
              <a:t>Volume self-adjustment</a:t>
            </a:r>
            <a:endParaRPr/>
          </a:p>
          <a:p>
            <a:pPr marL="685800" lvl="1" indent="-228600" algn="l" rtl="0">
              <a:lnSpc>
                <a:spcPct val="90000"/>
              </a:lnSpc>
              <a:spcBef>
                <a:spcPts val="500"/>
              </a:spcBef>
              <a:spcAft>
                <a:spcPts val="0"/>
              </a:spcAft>
              <a:buClr>
                <a:schemeClr val="dk1"/>
              </a:buClr>
              <a:buSzPts val="2400"/>
              <a:buChar char="•"/>
            </a:pPr>
            <a:r>
              <a:rPr lang="en-SG"/>
              <a:t>Auto-interruption</a:t>
            </a:r>
            <a:endParaRPr/>
          </a:p>
          <a:p>
            <a:pPr marL="685800" lvl="1" indent="-228600" algn="l" rtl="0">
              <a:lnSpc>
                <a:spcPct val="90000"/>
              </a:lnSpc>
              <a:spcBef>
                <a:spcPts val="500"/>
              </a:spcBef>
              <a:spcAft>
                <a:spcPts val="0"/>
              </a:spcAft>
              <a:buClr>
                <a:schemeClr val="dk1"/>
              </a:buClr>
              <a:buSzPts val="2400"/>
              <a:buChar char="•"/>
            </a:pPr>
            <a:r>
              <a:rPr lang="en-SG"/>
              <a:t>Auto-correct</a:t>
            </a:r>
            <a:endParaRPr/>
          </a:p>
          <a:p>
            <a:pPr marL="228600" lvl="0" indent="-228600" algn="l" rtl="0">
              <a:lnSpc>
                <a:spcPct val="90000"/>
              </a:lnSpc>
              <a:spcBef>
                <a:spcPts val="1000"/>
              </a:spcBef>
              <a:spcAft>
                <a:spcPts val="0"/>
              </a:spcAft>
              <a:buClr>
                <a:schemeClr val="dk1"/>
              </a:buClr>
              <a:buSzPts val="2800"/>
              <a:buChar char="•"/>
            </a:pPr>
            <a:r>
              <a:rPr lang="en-SG"/>
              <a:t>Input (specified later)</a:t>
            </a:r>
            <a:endParaRPr/>
          </a:p>
          <a:p>
            <a:pPr marL="228600" lvl="0" indent="-228600" algn="l" rtl="0">
              <a:lnSpc>
                <a:spcPct val="90000"/>
              </a:lnSpc>
              <a:spcBef>
                <a:spcPts val="1000"/>
              </a:spcBef>
              <a:spcAft>
                <a:spcPts val="0"/>
              </a:spcAft>
              <a:buClr>
                <a:schemeClr val="dk1"/>
              </a:buClr>
              <a:buSzPts val="2800"/>
              <a:buChar char="•"/>
            </a:pPr>
            <a:r>
              <a:rPr lang="en-SG"/>
              <a:t>Output</a:t>
            </a:r>
            <a:endParaRPr/>
          </a:p>
          <a:p>
            <a:pPr marL="685800" lvl="1" indent="-228600" algn="l" rtl="0">
              <a:lnSpc>
                <a:spcPct val="90000"/>
              </a:lnSpc>
              <a:spcBef>
                <a:spcPts val="500"/>
              </a:spcBef>
              <a:spcAft>
                <a:spcPts val="0"/>
              </a:spcAft>
              <a:buClr>
                <a:schemeClr val="dk1"/>
              </a:buClr>
              <a:buSzPts val="2400"/>
              <a:buChar char="•"/>
            </a:pPr>
            <a:r>
              <a:rPr lang="en-SG"/>
              <a:t>Audio news through car stereo</a:t>
            </a:r>
            <a:endParaRPr/>
          </a:p>
          <a:p>
            <a:pPr marL="685800" lvl="1" indent="-228600" algn="l" rtl="0">
              <a:lnSpc>
                <a:spcPct val="90000"/>
              </a:lnSpc>
              <a:spcBef>
                <a:spcPts val="500"/>
              </a:spcBef>
              <a:spcAft>
                <a:spcPts val="0"/>
              </a:spcAft>
              <a:buClr>
                <a:schemeClr val="dk1"/>
              </a:buClr>
              <a:buSzPts val="2400"/>
              <a:buChar char="•"/>
            </a:pPr>
            <a:r>
              <a:rPr lang="en-SG"/>
              <a:t>Visual contents through smartphone/onboard touch screen</a:t>
            </a:r>
            <a:endParaRPr/>
          </a:p>
          <a:p>
            <a:pPr marL="228600" lvl="0" indent="-50800" algn="l" rtl="0">
              <a:lnSpc>
                <a:spcPct val="90000"/>
              </a:lnSpc>
              <a:spcBef>
                <a:spcPts val="1000"/>
              </a:spcBef>
              <a:spcAft>
                <a:spcPts val="0"/>
              </a:spcAft>
              <a:buClr>
                <a:schemeClr val="dk1"/>
              </a:buClr>
              <a:buSzPts val="2800"/>
              <a:buNone/>
            </a:pPr>
            <a:endParaRPr/>
          </a:p>
        </p:txBody>
      </p:sp>
      <p:pic>
        <p:nvPicPr>
          <p:cNvPr id="477" name="Google Shape;477;p9" descr="src=http___img.alicdn.com_tfscom_i3_1810399405_T2wQTOXvFXXXXXXXXX_!!1810399405.jpg&amp;refer=http___img.alicdn.jpg"/>
          <p:cNvPicPr preferRelativeResize="0"/>
          <p:nvPr/>
        </p:nvPicPr>
        <p:blipFill rotWithShape="1">
          <a:blip r:embed="rId3">
            <a:alphaModFix/>
          </a:blip>
          <a:srcRect/>
          <a:stretch/>
        </p:blipFill>
        <p:spPr>
          <a:xfrm>
            <a:off x="6083966" y="565484"/>
            <a:ext cx="2326105" cy="2093495"/>
          </a:xfrm>
          <a:prstGeom prst="rect">
            <a:avLst/>
          </a:prstGeom>
          <a:noFill/>
          <a:ln>
            <a:noFill/>
          </a:ln>
        </p:spPr>
      </p:pic>
      <p:pic>
        <p:nvPicPr>
          <p:cNvPr id="478" name="Google Shape;478;p9" descr="u=3359733615,1466678885&amp;fm=26&amp;gp=0.jpg"/>
          <p:cNvPicPr preferRelativeResize="0"/>
          <p:nvPr/>
        </p:nvPicPr>
        <p:blipFill rotWithShape="1">
          <a:blip r:embed="rId4">
            <a:alphaModFix/>
          </a:blip>
          <a:srcRect/>
          <a:stretch/>
        </p:blipFill>
        <p:spPr>
          <a:xfrm>
            <a:off x="7690137" y="2285999"/>
            <a:ext cx="2498649" cy="2598821"/>
          </a:xfrm>
          <a:prstGeom prst="rect">
            <a:avLst/>
          </a:prstGeom>
          <a:noFill/>
          <a:ln>
            <a:noFill/>
          </a:ln>
        </p:spPr>
      </p:pic>
      <p:pic>
        <p:nvPicPr>
          <p:cNvPr id="479" name="Google Shape;479;p9" descr="u=367692179,2663259224&amp;fm=26&amp;gp=0.jpg"/>
          <p:cNvPicPr preferRelativeResize="0"/>
          <p:nvPr/>
        </p:nvPicPr>
        <p:blipFill rotWithShape="1">
          <a:blip r:embed="rId5">
            <a:alphaModFix/>
          </a:blip>
          <a:srcRect/>
          <a:stretch/>
        </p:blipFill>
        <p:spPr>
          <a:xfrm>
            <a:off x="9772834" y="4211053"/>
            <a:ext cx="2419165" cy="23998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83"/>
        <p:cNvGrpSpPr/>
        <p:nvPr/>
      </p:nvGrpSpPr>
      <p:grpSpPr>
        <a:xfrm>
          <a:off x="0" y="0"/>
          <a:ext cx="0" cy="0"/>
          <a:chOff x="0" y="0"/>
          <a:chExt cx="0" cy="0"/>
        </a:xfrm>
      </p:grpSpPr>
      <p:sp>
        <p:nvSpPr>
          <p:cNvPr id="484" name="Google Shape;484;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10"/>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Functions</a:t>
            </a:r>
            <a:endParaRPr/>
          </a:p>
        </p:txBody>
      </p:sp>
      <p:sp>
        <p:nvSpPr>
          <p:cNvPr id="486" name="Google Shape;486;p10"/>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7" name="Google Shape;487;p10"/>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000"/>
              <a:buNone/>
            </a:pPr>
            <a:r>
              <a:rPr lang="en-SG" sz="2000" i="1"/>
              <a:t>Auto wake-up</a:t>
            </a:r>
            <a:endParaRPr/>
          </a:p>
          <a:p>
            <a:pPr marL="0" lvl="0" indent="0" algn="l" rtl="0">
              <a:lnSpc>
                <a:spcPct val="90000"/>
              </a:lnSpc>
              <a:spcBef>
                <a:spcPts val="1000"/>
              </a:spcBef>
              <a:spcAft>
                <a:spcPts val="0"/>
              </a:spcAft>
              <a:buClr>
                <a:schemeClr val="dk1"/>
              </a:buClr>
              <a:buSzPts val="2000"/>
              <a:buNone/>
            </a:pPr>
            <a:endParaRPr sz="2000" i="1"/>
          </a:p>
          <a:p>
            <a:pPr marL="0" lvl="0" indent="0" algn="l" rtl="0">
              <a:lnSpc>
                <a:spcPct val="90000"/>
              </a:lnSpc>
              <a:spcBef>
                <a:spcPts val="1000"/>
              </a:spcBef>
              <a:spcAft>
                <a:spcPts val="0"/>
              </a:spcAft>
              <a:buClr>
                <a:schemeClr val="dk1"/>
              </a:buClr>
              <a:buSzPts val="2000"/>
              <a:buNone/>
            </a:pPr>
            <a:r>
              <a:rPr lang="en-SG" sz="2000"/>
              <a:t>Devices:</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SG" sz="2000"/>
              <a:t>Context: when listen-to-news is integrated into car terminal; e.g. car door is opened, engine is started.</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91"/>
        <p:cNvGrpSpPr/>
        <p:nvPr/>
      </p:nvGrpSpPr>
      <p:grpSpPr>
        <a:xfrm>
          <a:off x="0" y="0"/>
          <a:ext cx="0" cy="0"/>
          <a:chOff x="0" y="0"/>
          <a:chExt cx="0" cy="0"/>
        </a:xfrm>
      </p:grpSpPr>
      <p:sp>
        <p:nvSpPr>
          <p:cNvPr id="492" name="Google Shape;492;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3" name="Google Shape;493;p11"/>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Functions</a:t>
            </a:r>
            <a:endParaRPr/>
          </a:p>
        </p:txBody>
      </p:sp>
      <p:sp>
        <p:nvSpPr>
          <p:cNvPr id="494" name="Google Shape;494;p11"/>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5" name="Google Shape;495;p11"/>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i="1"/>
              <a:t>Auto volume adjustment.</a:t>
            </a:r>
            <a:endParaRPr/>
          </a:p>
          <a:p>
            <a:pPr marL="0" lvl="0" indent="0" algn="l" rtl="0">
              <a:lnSpc>
                <a:spcPct val="90000"/>
              </a:lnSpc>
              <a:spcBef>
                <a:spcPts val="1000"/>
              </a:spcBef>
              <a:spcAft>
                <a:spcPts val="0"/>
              </a:spcAft>
              <a:buClr>
                <a:schemeClr val="dk1"/>
              </a:buClr>
              <a:buSzPts val="2200"/>
              <a:buNone/>
            </a:pPr>
            <a:endParaRPr sz="2200" i="1"/>
          </a:p>
          <a:p>
            <a:pPr marL="0" lvl="0" indent="0" algn="l" rtl="0">
              <a:lnSpc>
                <a:spcPct val="90000"/>
              </a:lnSpc>
              <a:spcBef>
                <a:spcPts val="1000"/>
              </a:spcBef>
              <a:spcAft>
                <a:spcPts val="0"/>
              </a:spcAft>
              <a:buClr>
                <a:schemeClr val="dk1"/>
              </a:buClr>
              <a:buSzPts val="2200"/>
              <a:buNone/>
            </a:pPr>
            <a:r>
              <a:rPr lang="en-SG" sz="2200"/>
              <a:t>Example of events.</a:t>
            </a:r>
            <a:endParaRPr/>
          </a:p>
          <a:p>
            <a:pPr marL="0" lvl="0" indent="0" algn="l" rtl="0">
              <a:lnSpc>
                <a:spcPct val="90000"/>
              </a:lnSpc>
              <a:spcBef>
                <a:spcPts val="1000"/>
              </a:spcBef>
              <a:spcAft>
                <a:spcPts val="0"/>
              </a:spcAft>
              <a:buClr>
                <a:schemeClr val="dk1"/>
              </a:buClr>
              <a:buSzPts val="1100"/>
              <a:buFont typeface="Arial"/>
              <a:buNone/>
            </a:pPr>
            <a:r>
              <a:rPr lang="en-SG" sz="2200"/>
              <a:t>Context: conversation, phone call.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99"/>
        <p:cNvGrpSpPr/>
        <p:nvPr/>
      </p:nvGrpSpPr>
      <p:grpSpPr>
        <a:xfrm>
          <a:off x="0" y="0"/>
          <a:ext cx="0" cy="0"/>
          <a:chOff x="0" y="0"/>
          <a:chExt cx="0" cy="0"/>
        </a:xfrm>
      </p:grpSpPr>
      <p:sp>
        <p:nvSpPr>
          <p:cNvPr id="500" name="Google Shape;500;p1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1" name="Google Shape;501;p12"/>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Functions</a:t>
            </a:r>
            <a:endParaRPr/>
          </a:p>
        </p:txBody>
      </p:sp>
      <p:sp>
        <p:nvSpPr>
          <p:cNvPr id="502" name="Google Shape;502;p12"/>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12"/>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i="1"/>
              <a:t>Auto interruption, follow-up.</a:t>
            </a:r>
            <a:endParaRPr/>
          </a:p>
          <a:p>
            <a:pPr marL="0" lvl="0" indent="0" algn="l" rtl="0">
              <a:lnSpc>
                <a:spcPct val="90000"/>
              </a:lnSpc>
              <a:spcBef>
                <a:spcPts val="1000"/>
              </a:spcBef>
              <a:spcAft>
                <a:spcPts val="0"/>
              </a:spcAft>
              <a:buClr>
                <a:schemeClr val="dk1"/>
              </a:buClr>
              <a:buSzPts val="2200"/>
              <a:buNone/>
            </a:pPr>
            <a:endParaRPr sz="2200" i="1"/>
          </a:p>
          <a:p>
            <a:pPr marL="0" lvl="0" indent="0" algn="l" rtl="0">
              <a:lnSpc>
                <a:spcPct val="90000"/>
              </a:lnSpc>
              <a:spcBef>
                <a:spcPts val="1000"/>
              </a:spcBef>
              <a:spcAft>
                <a:spcPts val="0"/>
              </a:spcAft>
              <a:buClr>
                <a:schemeClr val="dk1"/>
              </a:buClr>
              <a:buSzPts val="2200"/>
              <a:buNone/>
            </a:pPr>
            <a:r>
              <a:rPr lang="en-SG" sz="2200"/>
              <a:t>Example of events.</a:t>
            </a:r>
            <a:endParaRPr/>
          </a:p>
          <a:p>
            <a:pPr marL="0" lvl="0" indent="0" algn="l" rtl="0">
              <a:lnSpc>
                <a:spcPct val="90000"/>
              </a:lnSpc>
              <a:spcBef>
                <a:spcPts val="1000"/>
              </a:spcBef>
              <a:spcAft>
                <a:spcPts val="0"/>
              </a:spcAft>
              <a:buClr>
                <a:schemeClr val="dk1"/>
              </a:buClr>
              <a:buSzPts val="2200"/>
              <a:buNone/>
            </a:pPr>
            <a:r>
              <a:rPr lang="en-SG" sz="2200"/>
              <a:t>Context: when GPS and listen-to-news assistant talking at the same time (</a:t>
            </a:r>
            <a:r>
              <a:rPr lang="en-SG" sz="2200" b="1"/>
              <a:t>devices communicating</a:t>
            </a:r>
            <a:r>
              <a:rPr lang="en-SG" sz="2200"/>
              <a:t>)</a:t>
            </a:r>
            <a:endParaRPr/>
          </a:p>
          <a:p>
            <a:pPr marL="0" lvl="0" indent="0" algn="l" rtl="0">
              <a:lnSpc>
                <a:spcPct val="90000"/>
              </a:lnSpc>
              <a:spcBef>
                <a:spcPts val="1000"/>
              </a:spcBef>
              <a:spcAft>
                <a:spcPts val="0"/>
              </a:spcAft>
              <a:buClr>
                <a:schemeClr val="dk1"/>
              </a:buClr>
              <a:buSzPts val="2200"/>
              <a:buNone/>
            </a:pPr>
            <a:endParaRPr sz="2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7"/>
        <p:cNvGrpSpPr/>
        <p:nvPr/>
      </p:nvGrpSpPr>
      <p:grpSpPr>
        <a:xfrm>
          <a:off x="0" y="0"/>
          <a:ext cx="0" cy="0"/>
          <a:chOff x="0" y="0"/>
          <a:chExt cx="0" cy="0"/>
        </a:xfrm>
      </p:grpSpPr>
      <p:sp>
        <p:nvSpPr>
          <p:cNvPr id="508" name="Google Shape;508;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9" name="Google Shape;509;p13"/>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1.1</a:t>
            </a:r>
            <a:endParaRPr/>
          </a:p>
        </p:txBody>
      </p:sp>
      <p:sp>
        <p:nvSpPr>
          <p:cNvPr id="510" name="Google Shape;510;p13"/>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1" name="Google Shape;511;p13"/>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1900"/>
              <a:buNone/>
            </a:pPr>
            <a:r>
              <a:rPr lang="en-SG" sz="1900"/>
              <a:t>Devices: Touchpad/hand-pad (I) -&gt; car terminal, stereo (O)</a:t>
            </a:r>
            <a:endParaRPr/>
          </a:p>
          <a:p>
            <a:pPr marL="0" lvl="0" indent="0" algn="l" rtl="0">
              <a:lnSpc>
                <a:spcPct val="90000"/>
              </a:lnSpc>
              <a:spcBef>
                <a:spcPts val="1000"/>
              </a:spcBef>
              <a:spcAft>
                <a:spcPts val="0"/>
              </a:spcAft>
              <a:buClr>
                <a:schemeClr val="dk1"/>
              </a:buClr>
              <a:buSzPts val="1900"/>
              <a:buNone/>
            </a:pPr>
            <a:endParaRPr sz="1900"/>
          </a:p>
          <a:p>
            <a:pPr marL="0" lvl="0" indent="0" algn="l" rtl="0">
              <a:lnSpc>
                <a:spcPct val="90000"/>
              </a:lnSpc>
              <a:spcBef>
                <a:spcPts val="1000"/>
              </a:spcBef>
              <a:spcAft>
                <a:spcPts val="0"/>
              </a:spcAft>
              <a:buClr>
                <a:schemeClr val="dk1"/>
              </a:buClr>
              <a:buSzPts val="1900"/>
              <a:buNone/>
            </a:pPr>
            <a:r>
              <a:rPr lang="en-SG" sz="1900"/>
              <a:t>Context: User make </a:t>
            </a:r>
            <a:r>
              <a:rPr lang="en-SG" sz="1900" b="1"/>
              <a:t>mildly</a:t>
            </a:r>
            <a:r>
              <a:rPr lang="en-SG" sz="1900"/>
              <a:t> </a:t>
            </a:r>
            <a:r>
              <a:rPr lang="en-SG" sz="1900" b="1"/>
              <a:t>erroneous gestures</a:t>
            </a:r>
            <a:r>
              <a:rPr lang="en-SG" sz="1900"/>
              <a:t> with </a:t>
            </a:r>
            <a:r>
              <a:rPr lang="en-SG" sz="1900" b="1"/>
              <a:t>touchpad/hand-pad</a:t>
            </a:r>
            <a:r>
              <a:rPr lang="en-SG" sz="1900"/>
              <a:t> to </a:t>
            </a:r>
            <a:r>
              <a:rPr lang="en-SG" sz="1900" b="1"/>
              <a:t>play/pause/search, etc.</a:t>
            </a:r>
            <a:r>
              <a:rPr lang="en-SG" sz="1900"/>
              <a:t> -&gt; </a:t>
            </a:r>
            <a:endParaRPr/>
          </a:p>
          <a:p>
            <a:pPr marL="0" lvl="0" indent="0" algn="l" rtl="0">
              <a:lnSpc>
                <a:spcPct val="90000"/>
              </a:lnSpc>
              <a:spcBef>
                <a:spcPts val="1000"/>
              </a:spcBef>
              <a:spcAft>
                <a:spcPts val="0"/>
              </a:spcAft>
              <a:buClr>
                <a:schemeClr val="dk1"/>
              </a:buClr>
              <a:buSzPts val="1900"/>
              <a:buNone/>
            </a:pPr>
            <a:endParaRPr sz="1900"/>
          </a:p>
          <a:p>
            <a:pPr marL="0" lvl="0" indent="0" algn="l" rtl="0">
              <a:lnSpc>
                <a:spcPct val="90000"/>
              </a:lnSpc>
              <a:spcBef>
                <a:spcPts val="1000"/>
              </a:spcBef>
              <a:spcAft>
                <a:spcPts val="0"/>
              </a:spcAft>
              <a:buClr>
                <a:schemeClr val="dk1"/>
              </a:buClr>
              <a:buSzPts val="1900"/>
              <a:buNone/>
            </a:pPr>
            <a:r>
              <a:rPr lang="en-SG" sz="1900"/>
              <a:t>(1) </a:t>
            </a:r>
            <a:r>
              <a:rPr lang="en-SG" sz="1900" b="1"/>
              <a:t>predict user’s intention</a:t>
            </a:r>
            <a:r>
              <a:rPr lang="en-SG" sz="1900"/>
              <a:t> based on the auto-corrected gesture -&gt; </a:t>
            </a:r>
            <a:r>
              <a:rPr lang="en-SG" sz="1900" b="1"/>
              <a:t>feedback</a:t>
            </a:r>
            <a:r>
              <a:rPr lang="en-SG" sz="1900"/>
              <a:t> (to the user-</a:t>
            </a:r>
            <a:r>
              <a:rPr lang="en-SG" sz="1900" b="1"/>
              <a:t>learning algo</a:t>
            </a:r>
            <a:r>
              <a:rPr lang="en-SG" sz="1900"/>
              <a:t> | to the user).</a:t>
            </a:r>
            <a:endParaRPr/>
          </a:p>
          <a:p>
            <a:pPr marL="0" lvl="0" indent="0" algn="l" rtl="0">
              <a:lnSpc>
                <a:spcPct val="90000"/>
              </a:lnSpc>
              <a:spcBef>
                <a:spcPts val="1000"/>
              </a:spcBef>
              <a:spcAft>
                <a:spcPts val="0"/>
              </a:spcAft>
              <a:buClr>
                <a:schemeClr val="dk1"/>
              </a:buClr>
              <a:buSzPts val="1900"/>
              <a:buNone/>
            </a:pPr>
            <a:endParaRPr sz="1900"/>
          </a:p>
          <a:p>
            <a:pPr marL="0" lvl="0" indent="0" algn="l" rtl="0">
              <a:lnSpc>
                <a:spcPct val="90000"/>
              </a:lnSpc>
              <a:spcBef>
                <a:spcPts val="1000"/>
              </a:spcBef>
              <a:spcAft>
                <a:spcPts val="0"/>
              </a:spcAft>
              <a:buClr>
                <a:schemeClr val="dk1"/>
              </a:buClr>
              <a:buSzPts val="1900"/>
              <a:buNone/>
            </a:pPr>
            <a:r>
              <a:rPr lang="en-SG" sz="1900"/>
              <a:t>(2) menu pops up on </a:t>
            </a:r>
            <a:r>
              <a:rPr lang="en-SG" sz="1900" b="1"/>
              <a:t>car terminal/stereo </a:t>
            </a:r>
            <a:r>
              <a:rPr lang="en-SG" sz="1900"/>
              <a:t>to clarify </a:t>
            </a:r>
            <a:r>
              <a:rPr lang="en-SG" sz="1900" b="1"/>
              <a:t>prediction</a:t>
            </a:r>
            <a:r>
              <a:rPr lang="en-SG" sz="1900"/>
              <a:t>.</a:t>
            </a:r>
            <a:endParaRPr/>
          </a:p>
          <a:p>
            <a:pPr marL="0" lvl="0" indent="0" algn="l" rtl="0">
              <a:lnSpc>
                <a:spcPct val="90000"/>
              </a:lnSpc>
              <a:spcBef>
                <a:spcPts val="1000"/>
              </a:spcBef>
              <a:spcAft>
                <a:spcPts val="0"/>
              </a:spcAft>
              <a:buClr>
                <a:schemeClr val="dk1"/>
              </a:buClr>
              <a:buSzPts val="1900"/>
              <a:buNone/>
            </a:pPr>
            <a:endParaRPr sz="1900"/>
          </a:p>
          <a:p>
            <a:pPr marL="0" lvl="0" indent="0" algn="l" rtl="0">
              <a:lnSpc>
                <a:spcPct val="90000"/>
              </a:lnSpc>
              <a:spcBef>
                <a:spcPts val="1000"/>
              </a:spcBef>
              <a:spcAft>
                <a:spcPts val="0"/>
              </a:spcAft>
              <a:buClr>
                <a:schemeClr val="dk1"/>
              </a:buClr>
              <a:buSzPts val="1900"/>
              <a:buNone/>
            </a:pPr>
            <a:r>
              <a:rPr lang="en-SG" sz="1900"/>
              <a:t>(3) menu pops up on </a:t>
            </a:r>
            <a:r>
              <a:rPr lang="en-SG" sz="1900" b="1"/>
              <a:t>car terminal/stereo </a:t>
            </a:r>
            <a:r>
              <a:rPr lang="en-SG" sz="1900"/>
              <a:t>to suggest</a:t>
            </a:r>
            <a:r>
              <a:rPr lang="en-SG" sz="1900" b="1"/>
              <a:t> input corrections</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5"/>
        <p:cNvGrpSpPr/>
        <p:nvPr/>
      </p:nvGrpSpPr>
      <p:grpSpPr>
        <a:xfrm>
          <a:off x="0" y="0"/>
          <a:ext cx="0" cy="0"/>
          <a:chOff x="0" y="0"/>
          <a:chExt cx="0" cy="0"/>
        </a:xfrm>
      </p:grpSpPr>
      <p:sp>
        <p:nvSpPr>
          <p:cNvPr id="516" name="Google Shape;516;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17" name="Google Shape;517;p14"/>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1.2</a:t>
            </a:r>
            <a:endParaRPr sz="5400"/>
          </a:p>
        </p:txBody>
      </p:sp>
      <p:sp>
        <p:nvSpPr>
          <p:cNvPr id="518" name="Google Shape;518;p14"/>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19" name="Google Shape;519;p14"/>
          <p:cNvSpPr txBox="1">
            <a:spLocks noGrp="1"/>
          </p:cNvSpPr>
          <p:nvPr>
            <p:ph type="body" idx="1"/>
          </p:nvPr>
        </p:nvSpPr>
        <p:spPr>
          <a:xfrm>
            <a:off x="5126418" y="552091"/>
            <a:ext cx="6537116"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000"/>
              <a:buNone/>
            </a:pPr>
            <a:r>
              <a:rPr lang="en-SG" sz="2000"/>
              <a:t>Devices: mic-supported VUI, touchpad/hand-pad, car terminal (I) -&gt; car stereo, car terminal (O)</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SG" sz="2000"/>
              <a:t>Context: User performs gestures to </a:t>
            </a:r>
            <a:r>
              <a:rPr lang="en-SG" sz="2000" b="1"/>
              <a:t>navigate</a:t>
            </a:r>
            <a:r>
              <a:rPr lang="en-SG" sz="2000"/>
              <a:t> with </a:t>
            </a:r>
            <a:r>
              <a:rPr lang="en-SG" sz="2000" b="1"/>
              <a:t>hand-pad/ touchpad </a:t>
            </a:r>
            <a:r>
              <a:rPr lang="en-SG" sz="2000"/>
              <a:t>attached to car steer -&gt; app needs to tie-break -&gt;</a:t>
            </a:r>
            <a:endParaRPr/>
          </a:p>
          <a:p>
            <a:pPr marL="0" lvl="0" indent="0" algn="l" rtl="0">
              <a:lnSpc>
                <a:spcPct val="90000"/>
              </a:lnSpc>
              <a:spcBef>
                <a:spcPts val="1000"/>
              </a:spcBef>
              <a:spcAft>
                <a:spcPts val="0"/>
              </a:spcAft>
              <a:buClr>
                <a:schemeClr val="dk1"/>
              </a:buClr>
              <a:buSzPts val="2000"/>
              <a:buNone/>
            </a:pPr>
            <a:endParaRPr sz="2000"/>
          </a:p>
          <a:p>
            <a:pPr marL="457200" lvl="0" indent="-457200" algn="l" rtl="0">
              <a:lnSpc>
                <a:spcPct val="90000"/>
              </a:lnSpc>
              <a:spcBef>
                <a:spcPts val="1000"/>
              </a:spcBef>
              <a:spcAft>
                <a:spcPts val="0"/>
              </a:spcAft>
              <a:buClr>
                <a:schemeClr val="dk1"/>
              </a:buClr>
              <a:buSzPts val="2000"/>
              <a:buAutoNum type="arabicParenBoth"/>
            </a:pPr>
            <a:r>
              <a:rPr lang="en-SG" sz="2000"/>
              <a:t>Present </a:t>
            </a:r>
            <a:r>
              <a:rPr lang="en-SG" sz="2000" b="1"/>
              <a:t>menu</a:t>
            </a:r>
            <a:r>
              <a:rPr lang="en-SG" sz="2000"/>
              <a:t> suggestions on </a:t>
            </a:r>
            <a:r>
              <a:rPr lang="en-SG" sz="2000" b="1"/>
              <a:t>car stereo </a:t>
            </a:r>
            <a:r>
              <a:rPr lang="en-SG" sz="2000"/>
              <a:t>-&gt; user can respond on the </a:t>
            </a:r>
            <a:r>
              <a:rPr lang="en-SG" sz="2000" b="1"/>
              <a:t>car terminal</a:t>
            </a:r>
            <a:r>
              <a:rPr lang="en-SG" sz="2000"/>
              <a:t> itself, or with </a:t>
            </a:r>
            <a:r>
              <a:rPr lang="en-SG" sz="2000" b="1"/>
              <a:t>near hands-free gestures</a:t>
            </a:r>
            <a:r>
              <a:rPr lang="en-SG" sz="2000"/>
              <a:t> on the touchpad/hand-pad</a:t>
            </a:r>
            <a:endParaRPr/>
          </a:p>
          <a:p>
            <a:pPr marL="457200" lvl="0" indent="-457200" algn="l" rtl="0">
              <a:lnSpc>
                <a:spcPct val="90000"/>
              </a:lnSpc>
              <a:spcBef>
                <a:spcPts val="1000"/>
              </a:spcBef>
              <a:spcAft>
                <a:spcPts val="0"/>
              </a:spcAft>
              <a:buClr>
                <a:schemeClr val="dk1"/>
              </a:buClr>
              <a:buSzPts val="2000"/>
              <a:buAutoNum type="arabicParenBoth"/>
            </a:pPr>
            <a:r>
              <a:rPr lang="en-SG" sz="2000"/>
              <a:t>Use voice output to give </a:t>
            </a:r>
            <a:r>
              <a:rPr lang="en-SG" sz="2000" b="1"/>
              <a:t>suggestions</a:t>
            </a:r>
            <a:r>
              <a:rPr lang="en-SG" sz="2000"/>
              <a:t> -&gt; user respond by talking or making </a:t>
            </a:r>
            <a:r>
              <a:rPr lang="en-SG" sz="2000" b="1"/>
              <a:t>near hands-free gestures</a:t>
            </a:r>
            <a:r>
              <a:rPr lang="en-SG" sz="2000"/>
              <a:t> on the touchpad/hand-pad.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5"/>
          <p:cNvSpPr txBox="1">
            <a:spLocks noGrp="1"/>
          </p:cNvSpPr>
          <p:nvPr>
            <p:ph type="ctrTitle"/>
          </p:nvPr>
        </p:nvSpPr>
        <p:spPr>
          <a:xfrm>
            <a:off x="1524000" y="259347"/>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SG"/>
              <a:t>Scenario 2: Home</a:t>
            </a:r>
            <a:endParaRPr/>
          </a:p>
        </p:txBody>
      </p:sp>
      <p:pic>
        <p:nvPicPr>
          <p:cNvPr id="526" name="Google Shape;526;p15" descr="u=2994727443,2976970611&amp;fm=26&amp;gp=0.jpg"/>
          <p:cNvPicPr preferRelativeResize="0"/>
          <p:nvPr/>
        </p:nvPicPr>
        <p:blipFill rotWithShape="1">
          <a:blip r:embed="rId3">
            <a:alphaModFix/>
          </a:blip>
          <a:srcRect/>
          <a:stretch/>
        </p:blipFill>
        <p:spPr>
          <a:xfrm>
            <a:off x="2908635" y="2865261"/>
            <a:ext cx="6439902" cy="399273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16"/>
          <p:cNvSpPr txBox="1">
            <a:spLocks noGrp="1"/>
          </p:cNvSpPr>
          <p:nvPr>
            <p:ph type="body" idx="1"/>
          </p:nvPr>
        </p:nvSpPr>
        <p:spPr>
          <a:xfrm>
            <a:off x="838200" y="553446"/>
            <a:ext cx="10515600" cy="6124074"/>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SG"/>
              <a:t>Devices</a:t>
            </a:r>
            <a:endParaRPr/>
          </a:p>
          <a:p>
            <a:pPr marL="685800" lvl="1" indent="-228600" algn="l" rtl="0">
              <a:lnSpc>
                <a:spcPct val="90000"/>
              </a:lnSpc>
              <a:spcBef>
                <a:spcPts val="500"/>
              </a:spcBef>
              <a:spcAft>
                <a:spcPts val="0"/>
              </a:spcAft>
              <a:buClr>
                <a:schemeClr val="dk1"/>
              </a:buClr>
              <a:buSzPct val="100000"/>
              <a:buChar char="•"/>
            </a:pPr>
            <a:r>
              <a:rPr lang="en-SG"/>
              <a:t>Smartphone/pad/PC</a:t>
            </a:r>
            <a:endParaRPr/>
          </a:p>
          <a:p>
            <a:pPr marL="685800" lvl="1" indent="-228600" algn="l" rtl="0">
              <a:lnSpc>
                <a:spcPct val="90000"/>
              </a:lnSpc>
              <a:spcBef>
                <a:spcPts val="500"/>
              </a:spcBef>
              <a:spcAft>
                <a:spcPts val="0"/>
              </a:spcAft>
              <a:buClr>
                <a:schemeClr val="dk1"/>
              </a:buClr>
              <a:buSzPct val="100000"/>
              <a:buChar char="•"/>
            </a:pPr>
            <a:r>
              <a:rPr lang="en-SG"/>
              <a:t>Smartwatch/bracelet</a:t>
            </a:r>
            <a:endParaRPr/>
          </a:p>
          <a:p>
            <a:pPr marL="685800" lvl="1" indent="-228600" algn="l" rtl="0">
              <a:lnSpc>
                <a:spcPct val="90000"/>
              </a:lnSpc>
              <a:spcBef>
                <a:spcPts val="500"/>
              </a:spcBef>
              <a:spcAft>
                <a:spcPts val="0"/>
              </a:spcAft>
              <a:buClr>
                <a:schemeClr val="dk1"/>
              </a:buClr>
              <a:buSzPct val="100000"/>
              <a:buChar char="•"/>
            </a:pPr>
            <a:r>
              <a:rPr lang="en-SG"/>
              <a:t>Smart TV</a:t>
            </a:r>
            <a:endParaRPr/>
          </a:p>
          <a:p>
            <a:pPr marL="685800" lvl="1" indent="-228600" algn="l" rtl="0">
              <a:lnSpc>
                <a:spcPct val="90000"/>
              </a:lnSpc>
              <a:spcBef>
                <a:spcPts val="500"/>
              </a:spcBef>
              <a:spcAft>
                <a:spcPts val="0"/>
              </a:spcAft>
              <a:buClr>
                <a:schemeClr val="dk1"/>
              </a:buClr>
              <a:buSzPct val="100000"/>
              <a:buChar char="•"/>
            </a:pPr>
            <a:r>
              <a:rPr lang="en-SG"/>
              <a:t>Bluetooth Speaker/earphones</a:t>
            </a:r>
            <a:endParaRPr/>
          </a:p>
          <a:p>
            <a:pPr marL="685800" lvl="1" indent="-228600" algn="l" rtl="0">
              <a:lnSpc>
                <a:spcPct val="90000"/>
              </a:lnSpc>
              <a:spcBef>
                <a:spcPts val="500"/>
              </a:spcBef>
              <a:spcAft>
                <a:spcPts val="0"/>
              </a:spcAft>
              <a:buClr>
                <a:schemeClr val="dk1"/>
              </a:buClr>
              <a:buSzPct val="100000"/>
              <a:buChar char="•"/>
            </a:pPr>
            <a:r>
              <a:rPr lang="en-SG"/>
              <a:t>Hand-pad/Attachable Touchpad</a:t>
            </a:r>
            <a:endParaRPr/>
          </a:p>
          <a:p>
            <a:pPr marL="228600" lvl="0" indent="-228600" algn="l" rtl="0">
              <a:lnSpc>
                <a:spcPct val="90000"/>
              </a:lnSpc>
              <a:spcBef>
                <a:spcPts val="1000"/>
              </a:spcBef>
              <a:spcAft>
                <a:spcPts val="0"/>
              </a:spcAft>
              <a:buClr>
                <a:schemeClr val="dk1"/>
              </a:buClr>
              <a:buSzPct val="100000"/>
              <a:buChar char="•"/>
            </a:pPr>
            <a:r>
              <a:rPr lang="en-SG"/>
              <a:t>Functions</a:t>
            </a:r>
            <a:endParaRPr/>
          </a:p>
          <a:p>
            <a:pPr marL="685800" lvl="1" indent="-228600" algn="l" rtl="0">
              <a:lnSpc>
                <a:spcPct val="90000"/>
              </a:lnSpc>
              <a:spcBef>
                <a:spcPts val="500"/>
              </a:spcBef>
              <a:spcAft>
                <a:spcPts val="0"/>
              </a:spcAft>
              <a:buClr>
                <a:schemeClr val="dk1"/>
              </a:buClr>
              <a:buSzPct val="100000"/>
              <a:buChar char="•"/>
            </a:pPr>
            <a:r>
              <a:rPr lang="en-SG"/>
              <a:t>Basic functions</a:t>
            </a:r>
            <a:endParaRPr/>
          </a:p>
          <a:p>
            <a:pPr marL="685800" lvl="1" indent="-228600" algn="l" rtl="0">
              <a:lnSpc>
                <a:spcPct val="90000"/>
              </a:lnSpc>
              <a:spcBef>
                <a:spcPts val="500"/>
              </a:spcBef>
              <a:spcAft>
                <a:spcPts val="0"/>
              </a:spcAft>
              <a:buClr>
                <a:schemeClr val="dk1"/>
              </a:buClr>
              <a:buSzPct val="100000"/>
              <a:buChar char="•"/>
            </a:pPr>
            <a:r>
              <a:rPr lang="en-SG"/>
              <a:t>News-related functions</a:t>
            </a:r>
            <a:endParaRPr/>
          </a:p>
          <a:p>
            <a:pPr marL="685800" lvl="1" indent="-228600" algn="l" rtl="0">
              <a:lnSpc>
                <a:spcPct val="90000"/>
              </a:lnSpc>
              <a:spcBef>
                <a:spcPts val="500"/>
              </a:spcBef>
              <a:spcAft>
                <a:spcPts val="0"/>
              </a:spcAft>
              <a:buClr>
                <a:schemeClr val="dk1"/>
              </a:buClr>
              <a:buSzPct val="100000"/>
              <a:buChar char="•"/>
            </a:pPr>
            <a:r>
              <a:rPr lang="en-SG"/>
              <a:t>Transfer of control and content between devices</a:t>
            </a:r>
            <a:endParaRPr/>
          </a:p>
          <a:p>
            <a:pPr marL="1143000" lvl="2" indent="-228600" algn="l" rtl="0">
              <a:lnSpc>
                <a:spcPct val="90000"/>
              </a:lnSpc>
              <a:spcBef>
                <a:spcPts val="500"/>
              </a:spcBef>
              <a:spcAft>
                <a:spcPts val="0"/>
              </a:spcAft>
              <a:buClr>
                <a:schemeClr val="dk1"/>
              </a:buClr>
              <a:buSzPct val="100000"/>
              <a:buChar char="•"/>
            </a:pPr>
            <a:r>
              <a:rPr lang="en-SG"/>
              <a:t>Separate Input/Output device (Remote control)</a:t>
            </a:r>
            <a:endParaRPr/>
          </a:p>
          <a:p>
            <a:pPr marL="1143000" lvl="2" indent="-228600" algn="l" rtl="0">
              <a:lnSpc>
                <a:spcPct val="90000"/>
              </a:lnSpc>
              <a:spcBef>
                <a:spcPts val="500"/>
              </a:spcBef>
              <a:spcAft>
                <a:spcPts val="0"/>
              </a:spcAft>
              <a:buClr>
                <a:schemeClr val="dk1"/>
              </a:buClr>
              <a:buSzPct val="100000"/>
              <a:buChar char="•"/>
            </a:pPr>
            <a:r>
              <a:rPr lang="en-SG"/>
              <a:t>Transfer of voice output between stereos according to location</a:t>
            </a:r>
            <a:endParaRPr/>
          </a:p>
          <a:p>
            <a:pPr marL="685800" lvl="1" indent="-228600" algn="l" rtl="0">
              <a:lnSpc>
                <a:spcPct val="90000"/>
              </a:lnSpc>
              <a:spcBef>
                <a:spcPts val="500"/>
              </a:spcBef>
              <a:spcAft>
                <a:spcPts val="0"/>
              </a:spcAft>
              <a:buClr>
                <a:schemeClr val="dk1"/>
              </a:buClr>
              <a:buSzPct val="100000"/>
              <a:buChar char="•"/>
            </a:pPr>
            <a:r>
              <a:rPr lang="en-SG"/>
              <a:t>Auto-pause</a:t>
            </a:r>
            <a:endParaRPr/>
          </a:p>
          <a:p>
            <a:pPr marL="685800" lvl="1" indent="-228600" algn="l" rtl="0">
              <a:lnSpc>
                <a:spcPct val="90000"/>
              </a:lnSpc>
              <a:spcBef>
                <a:spcPts val="500"/>
              </a:spcBef>
              <a:spcAft>
                <a:spcPts val="0"/>
              </a:spcAft>
              <a:buClr>
                <a:schemeClr val="dk1"/>
              </a:buClr>
              <a:buSzPct val="100000"/>
              <a:buChar char="•"/>
            </a:pPr>
            <a:r>
              <a:rPr lang="en-SG"/>
              <a:t>Auto-correct</a:t>
            </a:r>
            <a:endParaRPr/>
          </a:p>
          <a:p>
            <a:pPr marL="228600" lvl="0" indent="-228600" algn="l" rtl="0">
              <a:lnSpc>
                <a:spcPct val="90000"/>
              </a:lnSpc>
              <a:spcBef>
                <a:spcPts val="1000"/>
              </a:spcBef>
              <a:spcAft>
                <a:spcPts val="0"/>
              </a:spcAft>
              <a:buClr>
                <a:schemeClr val="dk1"/>
              </a:buClr>
              <a:buSzPct val="100000"/>
              <a:buChar char="•"/>
            </a:pPr>
            <a:r>
              <a:rPr lang="en-SG"/>
              <a:t>Input (specified later)</a:t>
            </a:r>
            <a:endParaRPr/>
          </a:p>
          <a:p>
            <a:pPr marL="228600" lvl="0" indent="-228600" algn="l" rtl="0">
              <a:lnSpc>
                <a:spcPct val="90000"/>
              </a:lnSpc>
              <a:spcBef>
                <a:spcPts val="1000"/>
              </a:spcBef>
              <a:spcAft>
                <a:spcPts val="0"/>
              </a:spcAft>
              <a:buClr>
                <a:schemeClr val="dk1"/>
              </a:buClr>
              <a:buSzPct val="100000"/>
              <a:buChar char="•"/>
            </a:pPr>
            <a:r>
              <a:rPr lang="en-SG"/>
              <a:t>Output</a:t>
            </a:r>
            <a:endParaRPr/>
          </a:p>
          <a:p>
            <a:pPr marL="685800" lvl="1" indent="-228600" algn="l" rtl="0">
              <a:lnSpc>
                <a:spcPct val="90000"/>
              </a:lnSpc>
              <a:spcBef>
                <a:spcPts val="500"/>
              </a:spcBef>
              <a:spcAft>
                <a:spcPts val="0"/>
              </a:spcAft>
              <a:buClr>
                <a:schemeClr val="dk1"/>
              </a:buClr>
              <a:buSzPct val="100000"/>
              <a:buChar char="•"/>
            </a:pPr>
            <a:r>
              <a:rPr lang="en-SG"/>
              <a:t>News with texts and pictures through smartphone/pad/PC</a:t>
            </a:r>
            <a:endParaRPr/>
          </a:p>
          <a:p>
            <a:pPr marL="685800" lvl="1" indent="-228600" algn="l" rtl="0">
              <a:lnSpc>
                <a:spcPct val="90000"/>
              </a:lnSpc>
              <a:spcBef>
                <a:spcPts val="500"/>
              </a:spcBef>
              <a:spcAft>
                <a:spcPts val="0"/>
              </a:spcAft>
              <a:buClr>
                <a:schemeClr val="dk1"/>
              </a:buClr>
              <a:buSzPct val="100000"/>
              <a:buChar char="•"/>
            </a:pPr>
            <a:r>
              <a:rPr lang="en-SG"/>
              <a:t>Video news through smartphone/pad/PC and smart TV</a:t>
            </a:r>
            <a:endParaRPr/>
          </a:p>
          <a:p>
            <a:pPr marL="685800" lvl="1" indent="-228600" algn="l" rtl="0">
              <a:lnSpc>
                <a:spcPct val="90000"/>
              </a:lnSpc>
              <a:spcBef>
                <a:spcPts val="500"/>
              </a:spcBef>
              <a:spcAft>
                <a:spcPts val="0"/>
              </a:spcAft>
              <a:buClr>
                <a:schemeClr val="dk1"/>
              </a:buClr>
              <a:buSzPct val="100000"/>
              <a:buChar char="•"/>
            </a:pPr>
            <a:r>
              <a:rPr lang="en-SG"/>
              <a:t>Audio news mainly through Bluetooth Speaker/earphones</a:t>
            </a:r>
            <a:endParaRPr/>
          </a:p>
        </p:txBody>
      </p:sp>
      <p:pic>
        <p:nvPicPr>
          <p:cNvPr id="533" name="Google Shape;533;p16" descr="src=http___i1.ce.cn_ce_yd_gd_201301_24_W020130124539867353740.jpg&amp;refer=http___i1.ce.jpg"/>
          <p:cNvPicPr preferRelativeResize="0"/>
          <p:nvPr/>
        </p:nvPicPr>
        <p:blipFill rotWithShape="1">
          <a:blip r:embed="rId3">
            <a:alphaModFix/>
          </a:blip>
          <a:srcRect l="29383" t="25604" r="29725" b="4314"/>
          <a:stretch/>
        </p:blipFill>
        <p:spPr>
          <a:xfrm>
            <a:off x="7639519" y="115218"/>
            <a:ext cx="1768511" cy="2269768"/>
          </a:xfrm>
          <a:prstGeom prst="rect">
            <a:avLst/>
          </a:prstGeom>
          <a:noFill/>
          <a:ln>
            <a:noFill/>
          </a:ln>
        </p:spPr>
      </p:pic>
      <p:pic>
        <p:nvPicPr>
          <p:cNvPr id="534" name="Google Shape;534;p16" descr="u=3432810791,439806732&amp;fm=26&amp;gp=0.jpg"/>
          <p:cNvPicPr preferRelativeResize="0"/>
          <p:nvPr/>
        </p:nvPicPr>
        <p:blipFill rotWithShape="1">
          <a:blip r:embed="rId4">
            <a:alphaModFix/>
          </a:blip>
          <a:srcRect l="11325" r="12231"/>
          <a:stretch/>
        </p:blipFill>
        <p:spPr>
          <a:xfrm>
            <a:off x="9096566" y="4731578"/>
            <a:ext cx="2622192" cy="2054230"/>
          </a:xfrm>
          <a:prstGeom prst="rect">
            <a:avLst/>
          </a:prstGeom>
          <a:noFill/>
          <a:ln>
            <a:noFill/>
          </a:ln>
        </p:spPr>
      </p:pic>
      <p:pic>
        <p:nvPicPr>
          <p:cNvPr id="535" name="Google Shape;535;p16" descr="u=1177860351,2901466224&amp;fm=26&amp;gp=0.jpg"/>
          <p:cNvPicPr preferRelativeResize="0"/>
          <p:nvPr/>
        </p:nvPicPr>
        <p:blipFill rotWithShape="1">
          <a:blip r:embed="rId5">
            <a:alphaModFix/>
          </a:blip>
          <a:srcRect/>
          <a:stretch/>
        </p:blipFill>
        <p:spPr>
          <a:xfrm>
            <a:off x="9408030" y="115217"/>
            <a:ext cx="2467138" cy="2269768"/>
          </a:xfrm>
          <a:prstGeom prst="rect">
            <a:avLst/>
          </a:prstGeom>
          <a:noFill/>
          <a:ln>
            <a:noFill/>
          </a:ln>
        </p:spPr>
      </p:pic>
      <p:pic>
        <p:nvPicPr>
          <p:cNvPr id="536" name="Google Shape;536;p16" descr="src=http___baike.17house.com_uploads_201509_14434074758JR2T9g0.jpg&amp;refer=http___baike.17house.jpg"/>
          <p:cNvPicPr preferRelativeResize="0"/>
          <p:nvPr/>
        </p:nvPicPr>
        <p:blipFill rotWithShape="1">
          <a:blip r:embed="rId6">
            <a:alphaModFix/>
          </a:blip>
          <a:srcRect l="12342"/>
          <a:stretch/>
        </p:blipFill>
        <p:spPr>
          <a:xfrm>
            <a:off x="9096566" y="2595657"/>
            <a:ext cx="2622192" cy="20276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3"/>
          <p:cNvSpPr/>
          <p:nvPr/>
        </p:nvSpPr>
        <p:spPr>
          <a:xfrm>
            <a:off x="-1" y="0"/>
            <a:ext cx="4654295"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6" name="Google Shape;276;p3"/>
          <p:cNvSpPr txBox="1">
            <a:spLocks noGrp="1"/>
          </p:cNvSpPr>
          <p:nvPr>
            <p:ph type="title"/>
          </p:nvPr>
        </p:nvSpPr>
        <p:spPr>
          <a:xfrm>
            <a:off x="762000" y="559678"/>
            <a:ext cx="3567915" cy="4952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SG">
                <a:solidFill>
                  <a:schemeClr val="lt1"/>
                </a:solidFill>
              </a:rPr>
              <a:t>Navigate</a:t>
            </a:r>
            <a:endParaRPr/>
          </a:p>
        </p:txBody>
      </p:sp>
      <p:cxnSp>
        <p:nvCxnSpPr>
          <p:cNvPr id="277" name="Google Shape;277;p3"/>
          <p:cNvCxnSpPr/>
          <p:nvPr/>
        </p:nvCxnSpPr>
        <p:spPr>
          <a:xfrm>
            <a:off x="0" y="6199730"/>
            <a:ext cx="4297680" cy="0"/>
          </a:xfrm>
          <a:prstGeom prst="straightConnector1">
            <a:avLst/>
          </a:prstGeom>
          <a:noFill/>
          <a:ln w="25400" cap="flat" cmpd="sng">
            <a:solidFill>
              <a:schemeClr val="lt1"/>
            </a:solidFill>
            <a:prstDash val="solid"/>
            <a:round/>
            <a:headEnd type="none" w="sm" len="sm"/>
            <a:tailEnd type="none" w="sm" len="sm"/>
          </a:ln>
        </p:spPr>
      </p:cxnSp>
      <p:grpSp>
        <p:nvGrpSpPr>
          <p:cNvPr id="278" name="Google Shape;278;p3"/>
          <p:cNvGrpSpPr/>
          <p:nvPr/>
        </p:nvGrpSpPr>
        <p:grpSpPr>
          <a:xfrm>
            <a:off x="5181600" y="568325"/>
            <a:ext cx="6248400" cy="5651843"/>
            <a:chOff x="0" y="0"/>
            <a:chExt cx="6248400" cy="5651843"/>
          </a:xfrm>
        </p:grpSpPr>
        <p:sp>
          <p:nvSpPr>
            <p:cNvPr id="279" name="Google Shape;279;p3"/>
            <p:cNvSpPr/>
            <p:nvPr/>
          </p:nvSpPr>
          <p:spPr>
            <a:xfrm>
              <a:off x="0" y="0"/>
              <a:ext cx="624840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284724" y="216197"/>
              <a:ext cx="517680" cy="51768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087129" y="4418"/>
              <a:ext cx="5161270"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p:nvPr/>
          </p:nvSpPr>
          <p:spPr>
            <a:xfrm>
              <a:off x="1087129" y="4418"/>
              <a:ext cx="5161270"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SG" sz="1900" b="0" i="1" u="none" strike="noStrike" cap="none">
                  <a:solidFill>
                    <a:schemeClr val="dk1"/>
                  </a:solidFill>
                  <a:latin typeface="Arial"/>
                  <a:ea typeface="Arial"/>
                  <a:cs typeface="Arial"/>
                  <a:sym typeface="Arial"/>
                </a:rPr>
                <a:t>NewsRack.</a:t>
              </a:r>
              <a:endParaRPr sz="1900" b="0" i="0" u="none" strike="noStrike" cap="none">
                <a:solidFill>
                  <a:schemeClr val="dk1"/>
                </a:solidFill>
                <a:latin typeface="Arial"/>
                <a:ea typeface="Arial"/>
                <a:cs typeface="Arial"/>
                <a:sym typeface="Arial"/>
              </a:endParaRPr>
            </a:p>
          </p:txBody>
        </p:sp>
        <p:sp>
          <p:nvSpPr>
            <p:cNvPr id="283" name="Google Shape;283;p3"/>
            <p:cNvSpPr/>
            <p:nvPr/>
          </p:nvSpPr>
          <p:spPr>
            <a:xfrm>
              <a:off x="868355" y="1187658"/>
              <a:ext cx="532801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378153" y="1392744"/>
              <a:ext cx="517680" cy="51768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908903" y="1180965"/>
              <a:ext cx="4257170"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txBox="1"/>
            <p:nvPr/>
          </p:nvSpPr>
          <p:spPr>
            <a:xfrm>
              <a:off x="1908903" y="1180965"/>
              <a:ext cx="4257170"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SG" sz="1800" b="1" i="0" u="none" strike="noStrike" cap="none">
                  <a:solidFill>
                    <a:schemeClr val="dk1"/>
                  </a:solidFill>
                  <a:latin typeface="Arial"/>
                  <a:ea typeface="Arial"/>
                  <a:cs typeface="Arial"/>
                  <a:sym typeface="Arial"/>
                </a:rPr>
                <a:t>Tracks</a:t>
              </a:r>
              <a:r>
                <a:rPr lang="en-SG" sz="1800" b="0" i="0" u="none" strike="noStrike" cap="none">
                  <a:solidFill>
                    <a:schemeClr val="dk1"/>
                  </a:solidFill>
                  <a:latin typeface="Arial"/>
                  <a:ea typeface="Arial"/>
                  <a:cs typeface="Arial"/>
                  <a:sym typeface="Arial"/>
                </a:rPr>
                <a:t> your interactions</a:t>
              </a:r>
              <a:endParaRPr sz="1800" b="0" i="0" u="none" strike="noStrike" cap="none">
                <a:solidFill>
                  <a:schemeClr val="dk1"/>
                </a:solidFill>
                <a:latin typeface="Arial"/>
                <a:ea typeface="Arial"/>
                <a:cs typeface="Arial"/>
                <a:sym typeface="Arial"/>
              </a:endParaRPr>
            </a:p>
          </p:txBody>
        </p:sp>
        <p:sp>
          <p:nvSpPr>
            <p:cNvPr id="287" name="Google Shape;287;p3"/>
            <p:cNvSpPr/>
            <p:nvPr/>
          </p:nvSpPr>
          <p:spPr>
            <a:xfrm>
              <a:off x="868355" y="2364204"/>
              <a:ext cx="532801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378153" y="2569291"/>
              <a:ext cx="517680" cy="51768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891845" y="2357512"/>
              <a:ext cx="3894488"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txBox="1"/>
            <p:nvPr/>
          </p:nvSpPr>
          <p:spPr>
            <a:xfrm>
              <a:off x="1891845" y="2357512"/>
              <a:ext cx="3894488"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SG" sz="1600" b="0" i="0" u="none" strike="noStrike" cap="none">
                  <a:solidFill>
                    <a:schemeClr val="dk1"/>
                  </a:solidFill>
                  <a:latin typeface="Arial"/>
                  <a:ea typeface="Arial"/>
                  <a:cs typeface="Arial"/>
                  <a:sym typeface="Arial"/>
                </a:rPr>
                <a:t>Organizes your content-based interactions in an </a:t>
              </a:r>
              <a:r>
                <a:rPr lang="en-SG" sz="1600" b="1" i="0" u="none" strike="noStrike" cap="none">
                  <a:solidFill>
                    <a:schemeClr val="dk1"/>
                  </a:solidFill>
                  <a:latin typeface="Arial"/>
                  <a:ea typeface="Arial"/>
                  <a:cs typeface="Arial"/>
                  <a:sym typeface="Arial"/>
                </a:rPr>
                <a:t>easy-to-navigate bookshelf</a:t>
              </a:r>
              <a:r>
                <a:rPr lang="en-SG" sz="1600" b="0" i="0" u="none" strike="noStrike" cap="none">
                  <a:solidFill>
                    <a:schemeClr val="dk1"/>
                  </a:solidFill>
                  <a:latin typeface="Arial"/>
                  <a:ea typeface="Arial"/>
                  <a:cs typeface="Arial"/>
                  <a:sym typeface="Arial"/>
                </a:rPr>
                <a:t> style</a:t>
              </a:r>
              <a:endParaRPr sz="1600" b="0" i="0" u="none" strike="noStrike" cap="none">
                <a:solidFill>
                  <a:schemeClr val="dk1"/>
                </a:solidFill>
                <a:latin typeface="Arial"/>
                <a:ea typeface="Arial"/>
                <a:cs typeface="Arial"/>
                <a:sym typeface="Arial"/>
              </a:endParaRPr>
            </a:p>
          </p:txBody>
        </p:sp>
        <p:sp>
          <p:nvSpPr>
            <p:cNvPr id="291" name="Google Shape;291;p3"/>
            <p:cNvSpPr/>
            <p:nvPr/>
          </p:nvSpPr>
          <p:spPr>
            <a:xfrm>
              <a:off x="868355" y="3540751"/>
              <a:ext cx="532801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378153" y="3745838"/>
              <a:ext cx="517680" cy="51768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903045" y="3534059"/>
              <a:ext cx="3872501"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txBox="1"/>
            <p:nvPr/>
          </p:nvSpPr>
          <p:spPr>
            <a:xfrm>
              <a:off x="1903045" y="3534059"/>
              <a:ext cx="3872501"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SG" sz="1800" b="0" i="0" u="none" strike="noStrike" cap="none">
                  <a:solidFill>
                    <a:schemeClr val="dk1"/>
                  </a:solidFill>
                  <a:latin typeface="Arial"/>
                  <a:ea typeface="Arial"/>
                  <a:cs typeface="Arial"/>
                  <a:sym typeface="Arial"/>
                </a:rPr>
                <a:t>Dynamically </a:t>
              </a:r>
              <a:r>
                <a:rPr lang="en-SG" sz="1800" b="1" i="0" u="none" strike="noStrike" cap="none">
                  <a:solidFill>
                    <a:schemeClr val="dk1"/>
                  </a:solidFill>
                  <a:latin typeface="Arial"/>
                  <a:ea typeface="Arial"/>
                  <a:cs typeface="Arial"/>
                  <a:sym typeface="Arial"/>
                </a:rPr>
                <a:t>reports</a:t>
              </a:r>
              <a:r>
                <a:rPr lang="en-SG" sz="1800" b="0" i="0" u="none" strike="noStrike" cap="none">
                  <a:solidFill>
                    <a:schemeClr val="dk1"/>
                  </a:solidFill>
                  <a:latin typeface="Arial"/>
                  <a:ea typeface="Arial"/>
                  <a:cs typeface="Arial"/>
                  <a:sym typeface="Arial"/>
                </a:rPr>
                <a:t> your </a:t>
              </a:r>
              <a:r>
                <a:rPr lang="en-SG" sz="1800" b="1" i="0" u="none" strike="noStrike" cap="none">
                  <a:solidFill>
                    <a:schemeClr val="dk1"/>
                  </a:solidFill>
                  <a:latin typeface="Arial"/>
                  <a:ea typeface="Arial"/>
                  <a:cs typeface="Arial"/>
                  <a:sym typeface="Arial"/>
                </a:rPr>
                <a:t>news consumption stats</a:t>
              </a:r>
              <a:endParaRPr sz="1800" b="0" i="0" u="none" strike="noStrike" cap="none">
                <a:solidFill>
                  <a:schemeClr val="dk1"/>
                </a:solidFill>
                <a:latin typeface="Arial"/>
                <a:ea typeface="Arial"/>
                <a:cs typeface="Arial"/>
                <a:sym typeface="Arial"/>
              </a:endParaRPr>
            </a:p>
          </p:txBody>
        </p:sp>
        <p:sp>
          <p:nvSpPr>
            <p:cNvPr id="295" name="Google Shape;295;p3"/>
            <p:cNvSpPr/>
            <p:nvPr/>
          </p:nvSpPr>
          <p:spPr>
            <a:xfrm>
              <a:off x="0" y="4710606"/>
              <a:ext cx="624840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284724" y="4922384"/>
              <a:ext cx="517680" cy="51768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087129" y="4710606"/>
              <a:ext cx="5161270"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txBox="1"/>
            <p:nvPr/>
          </p:nvSpPr>
          <p:spPr>
            <a:xfrm>
              <a:off x="1087129" y="4710606"/>
              <a:ext cx="5161270"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SG" sz="1900" b="0" i="1" u="none" strike="noStrike" cap="none">
                  <a:solidFill>
                    <a:schemeClr val="dk1"/>
                  </a:solidFill>
                  <a:latin typeface="Arial"/>
                  <a:ea typeface="Arial"/>
                  <a:cs typeface="Arial"/>
                  <a:sym typeface="Arial"/>
                </a:rPr>
                <a:t>Homepage.</a:t>
              </a:r>
              <a:endParaRPr sz="1900" b="0" i="0" u="none" strike="noStrike" cap="none">
                <a:solidFill>
                  <a:schemeClr val="dk1"/>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40"/>
        <p:cNvGrpSpPr/>
        <p:nvPr/>
      </p:nvGrpSpPr>
      <p:grpSpPr>
        <a:xfrm>
          <a:off x="0" y="0"/>
          <a:ext cx="0" cy="0"/>
          <a:chOff x="0" y="0"/>
          <a:chExt cx="0" cy="0"/>
        </a:xfrm>
      </p:grpSpPr>
      <p:sp>
        <p:nvSpPr>
          <p:cNvPr id="541" name="Google Shape;541;p1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2" name="Google Shape;542;p17"/>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2.1</a:t>
            </a:r>
            <a:endParaRPr/>
          </a:p>
        </p:txBody>
      </p:sp>
      <p:sp>
        <p:nvSpPr>
          <p:cNvPr id="543" name="Google Shape;543;p17"/>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4" name="Google Shape;544;p17"/>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a:t>Devices: </a:t>
            </a:r>
            <a:r>
              <a:rPr lang="en-SG" sz="2200" b="1"/>
              <a:t>NA (I) -&gt; Smartphone, Smart TVs, Bluetooth stereos (O) </a:t>
            </a:r>
            <a:endParaRPr/>
          </a:p>
          <a:p>
            <a:pPr marL="0" lvl="0" indent="0" algn="l" rtl="0">
              <a:lnSpc>
                <a:spcPct val="90000"/>
              </a:lnSpc>
              <a:spcBef>
                <a:spcPts val="1000"/>
              </a:spcBef>
              <a:spcAft>
                <a:spcPts val="0"/>
              </a:spcAft>
              <a:buClr>
                <a:schemeClr val="dk1"/>
              </a:buClr>
              <a:buSzPts val="2200"/>
              <a:buNone/>
            </a:pPr>
            <a:endParaRPr sz="2200" b="1"/>
          </a:p>
          <a:p>
            <a:pPr marL="0" lvl="0" indent="0" algn="l" rtl="0">
              <a:lnSpc>
                <a:spcPct val="90000"/>
              </a:lnSpc>
              <a:spcBef>
                <a:spcPts val="1000"/>
              </a:spcBef>
              <a:spcAft>
                <a:spcPts val="0"/>
              </a:spcAft>
              <a:buClr>
                <a:schemeClr val="dk1"/>
              </a:buClr>
              <a:buSzPts val="2200"/>
              <a:buNone/>
            </a:pPr>
            <a:r>
              <a:rPr lang="en-SG" sz="2200"/>
              <a:t>Context: Listening-mode is on, user moves around the house -&gt; </a:t>
            </a:r>
            <a:r>
              <a:rPr lang="en-SG" sz="2200" b="1"/>
              <a:t>spatial sensing </a:t>
            </a:r>
            <a:r>
              <a:rPr lang="en-SG" sz="2200"/>
              <a:t>-&gt;</a:t>
            </a:r>
            <a:endParaRPr sz="2200" b="1"/>
          </a:p>
          <a:p>
            <a:pPr marL="0" lvl="0" indent="0" algn="l" rtl="0">
              <a:lnSpc>
                <a:spcPct val="90000"/>
              </a:lnSpc>
              <a:spcBef>
                <a:spcPts val="1000"/>
              </a:spcBef>
              <a:spcAft>
                <a:spcPts val="0"/>
              </a:spcAft>
              <a:buClr>
                <a:schemeClr val="dk1"/>
              </a:buClr>
              <a:buSzPts val="2200"/>
              <a:buNone/>
            </a:pPr>
            <a:r>
              <a:rPr lang="en-SG" sz="2200" b="1"/>
              <a:t>Active stereo</a:t>
            </a:r>
            <a:r>
              <a:rPr lang="en-SG" sz="2200"/>
              <a:t> changes following the user’s movement.</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8"/>
        <p:cNvGrpSpPr/>
        <p:nvPr/>
      </p:nvGrpSpPr>
      <p:grpSpPr>
        <a:xfrm>
          <a:off x="0" y="0"/>
          <a:ext cx="0" cy="0"/>
          <a:chOff x="0" y="0"/>
          <a:chExt cx="0" cy="0"/>
        </a:xfrm>
      </p:grpSpPr>
      <p:sp>
        <p:nvSpPr>
          <p:cNvPr id="549" name="Google Shape;549;p1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0" name="Google Shape;550;p18"/>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2.2</a:t>
            </a:r>
            <a:endParaRPr/>
          </a:p>
        </p:txBody>
      </p:sp>
      <p:sp>
        <p:nvSpPr>
          <p:cNvPr id="551" name="Google Shape;551;p18"/>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2" name="Google Shape;552;p18"/>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a:t>Devices: Smart watch (I) -&gt; Smartphone, Smart TVs, Bluetooth stereos (O)</a:t>
            </a:r>
            <a:r>
              <a:rPr lang="en-SG" sz="2200" b="1"/>
              <a:t> </a:t>
            </a:r>
            <a:endParaRPr/>
          </a:p>
          <a:p>
            <a:pPr marL="0" lvl="0" indent="0" algn="l" rtl="0">
              <a:lnSpc>
                <a:spcPct val="90000"/>
              </a:lnSpc>
              <a:spcBef>
                <a:spcPts val="1000"/>
              </a:spcBef>
              <a:spcAft>
                <a:spcPts val="0"/>
              </a:spcAft>
              <a:buClr>
                <a:schemeClr val="dk1"/>
              </a:buClr>
              <a:buSzPts val="2200"/>
              <a:buNone/>
            </a:pPr>
            <a:endParaRPr sz="2200" b="1"/>
          </a:p>
          <a:p>
            <a:pPr marL="0" lvl="0" indent="0" algn="l" rtl="0">
              <a:lnSpc>
                <a:spcPct val="90000"/>
              </a:lnSpc>
              <a:spcBef>
                <a:spcPts val="1000"/>
              </a:spcBef>
              <a:spcAft>
                <a:spcPts val="0"/>
              </a:spcAft>
              <a:buClr>
                <a:schemeClr val="dk1"/>
              </a:buClr>
              <a:buSzPts val="2200"/>
              <a:buNone/>
            </a:pPr>
            <a:r>
              <a:rPr lang="en-SG" sz="2200"/>
              <a:t>Context: reading-mode is on at Smart TV1 -&gt; user moves away -&gt; app auto-pauses -&gt; user makes </a:t>
            </a:r>
            <a:r>
              <a:rPr lang="en-SG" sz="2200" b="1"/>
              <a:t>“wake-up gestures”</a:t>
            </a:r>
            <a:r>
              <a:rPr lang="en-SG" sz="2200"/>
              <a:t> on </a:t>
            </a:r>
            <a:r>
              <a:rPr lang="en-SG" sz="2200" b="1"/>
              <a:t>smartwatch </a:t>
            </a:r>
            <a:r>
              <a:rPr lang="en-SG" sz="2200"/>
              <a:t>to wake up -&gt; </a:t>
            </a:r>
            <a:r>
              <a:rPr lang="en-SG" sz="2200" b="1"/>
              <a:t>spatial sensing </a:t>
            </a:r>
            <a:r>
              <a:rPr lang="en-SG" sz="2200"/>
              <a:t>-&gt;</a:t>
            </a:r>
            <a:endParaRPr/>
          </a:p>
          <a:p>
            <a:pPr marL="0" lvl="0" indent="0" algn="l" rtl="0">
              <a:lnSpc>
                <a:spcPct val="90000"/>
              </a:lnSpc>
              <a:spcBef>
                <a:spcPts val="1000"/>
              </a:spcBef>
              <a:spcAft>
                <a:spcPts val="0"/>
              </a:spcAft>
              <a:buClr>
                <a:schemeClr val="dk1"/>
              </a:buClr>
              <a:buSzPts val="2200"/>
              <a:buNone/>
            </a:pPr>
            <a:r>
              <a:rPr lang="en-SG" sz="2200" b="1"/>
              <a:t>Smart TV2 / smartphone</a:t>
            </a:r>
            <a:r>
              <a:rPr lang="en-SG" sz="2200"/>
              <a:t> (only 1!) wakes up -&gt; do follow-up.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6"/>
        <p:cNvGrpSpPr/>
        <p:nvPr/>
      </p:nvGrpSpPr>
      <p:grpSpPr>
        <a:xfrm>
          <a:off x="0" y="0"/>
          <a:ext cx="0" cy="0"/>
          <a:chOff x="0" y="0"/>
          <a:chExt cx="0" cy="0"/>
        </a:xfrm>
      </p:grpSpPr>
      <p:sp>
        <p:nvSpPr>
          <p:cNvPr id="557" name="Google Shape;557;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19"/>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2.3</a:t>
            </a:r>
            <a:endParaRPr/>
          </a:p>
        </p:txBody>
      </p:sp>
      <p:sp>
        <p:nvSpPr>
          <p:cNvPr id="559" name="Google Shape;559;p19"/>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0" name="Google Shape;560;p19"/>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a:t>Devices: Mic-supported VUI, smartwatch (I) -&gt; Mic-supported Speakers, Earbuds (O)</a:t>
            </a:r>
            <a:endParaRPr/>
          </a:p>
          <a:p>
            <a:pPr marL="0" lvl="0" indent="0" algn="l" rtl="0">
              <a:lnSpc>
                <a:spcPct val="90000"/>
              </a:lnSpc>
              <a:spcBef>
                <a:spcPts val="1000"/>
              </a:spcBef>
              <a:spcAft>
                <a:spcPts val="0"/>
              </a:spcAft>
              <a:buClr>
                <a:schemeClr val="dk1"/>
              </a:buClr>
              <a:buSzPts val="2200"/>
              <a:buNone/>
            </a:pPr>
            <a:endParaRPr sz="2200"/>
          </a:p>
          <a:p>
            <a:pPr marL="0" lvl="0" indent="0" algn="l" rtl="0">
              <a:lnSpc>
                <a:spcPct val="90000"/>
              </a:lnSpc>
              <a:spcBef>
                <a:spcPts val="1000"/>
              </a:spcBef>
              <a:spcAft>
                <a:spcPts val="0"/>
              </a:spcAft>
              <a:buClr>
                <a:schemeClr val="dk1"/>
              </a:buClr>
              <a:buSzPts val="2200"/>
              <a:buNone/>
            </a:pPr>
            <a:r>
              <a:rPr lang="en-SG" sz="2200"/>
              <a:t>Context: prolonged immobility (sleeping, away) -&gt; </a:t>
            </a:r>
            <a:r>
              <a:rPr lang="en-SG" sz="2200" b="1"/>
              <a:t>biometric sensing</a:t>
            </a:r>
            <a:r>
              <a:rPr lang="en-SG" sz="2200"/>
              <a:t> -&gt;</a:t>
            </a:r>
            <a:endParaRPr/>
          </a:p>
          <a:p>
            <a:pPr marL="0" lvl="0" indent="0" algn="l" rtl="0">
              <a:lnSpc>
                <a:spcPct val="90000"/>
              </a:lnSpc>
              <a:spcBef>
                <a:spcPts val="1000"/>
              </a:spcBef>
              <a:spcAft>
                <a:spcPts val="0"/>
              </a:spcAft>
              <a:buClr>
                <a:schemeClr val="dk1"/>
              </a:buClr>
              <a:buSzPts val="2200"/>
              <a:buNone/>
            </a:pPr>
            <a:r>
              <a:rPr lang="en-SG" sz="2200" b="1"/>
              <a:t>Pause</a:t>
            </a:r>
            <a:r>
              <a:rPr lang="en-SG" sz="2200"/>
              <a:t>, </a:t>
            </a:r>
            <a:r>
              <a:rPr lang="en-SG" sz="2200" b="1"/>
              <a:t>mark</a:t>
            </a:r>
            <a:r>
              <a:rPr lang="en-SG" sz="2200"/>
              <a:t> the in-article/podcast, save to </a:t>
            </a:r>
            <a:r>
              <a:rPr lang="en-SG" sz="2200" b="1"/>
              <a:t>later-viewing</a:t>
            </a:r>
            <a:r>
              <a:rPr lang="en-SG" sz="2200"/>
              <a:t> -&gt; on next “wake-up”, </a:t>
            </a:r>
            <a:r>
              <a:rPr lang="en-SG" sz="2200" b="1"/>
              <a:t>follow-up</a:t>
            </a:r>
            <a:r>
              <a:rPr lang="en-SG" sz="2200"/>
              <a:t> by prompting user if he wants to access the last article/podcast.</a:t>
            </a:r>
            <a:endParaRPr sz="22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4"/>
        <p:cNvGrpSpPr/>
        <p:nvPr/>
      </p:nvGrpSpPr>
      <p:grpSpPr>
        <a:xfrm>
          <a:off x="0" y="0"/>
          <a:ext cx="0" cy="0"/>
          <a:chOff x="0" y="0"/>
          <a:chExt cx="0" cy="0"/>
        </a:xfrm>
      </p:grpSpPr>
      <p:sp>
        <p:nvSpPr>
          <p:cNvPr id="565" name="Google Shape;565;p2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6" name="Google Shape;566;p20"/>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2.4</a:t>
            </a:r>
            <a:endParaRPr/>
          </a:p>
        </p:txBody>
      </p:sp>
      <p:sp>
        <p:nvSpPr>
          <p:cNvPr id="567" name="Google Shape;567;p20"/>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8" name="Google Shape;568;p20"/>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Font typeface="Arial"/>
              <a:buNone/>
            </a:pPr>
            <a:r>
              <a:rPr lang="en-SG" sz="2200"/>
              <a:t>Devices: touchpad/handpad (I) -&gt; Smartphone, laptop, smart TV (O)</a:t>
            </a:r>
            <a:endParaRPr/>
          </a:p>
          <a:p>
            <a:pPr marL="0" lvl="0" indent="0" algn="l" rtl="0">
              <a:lnSpc>
                <a:spcPct val="90000"/>
              </a:lnSpc>
              <a:spcBef>
                <a:spcPts val="1000"/>
              </a:spcBef>
              <a:spcAft>
                <a:spcPts val="0"/>
              </a:spcAft>
              <a:buClr>
                <a:schemeClr val="dk1"/>
              </a:buClr>
              <a:buSzPts val="2200"/>
              <a:buFont typeface="Arial"/>
              <a:buNone/>
            </a:pPr>
            <a:endParaRPr sz="2200"/>
          </a:p>
          <a:p>
            <a:pPr marL="0" lvl="0" indent="0" algn="l" rtl="0">
              <a:lnSpc>
                <a:spcPct val="90000"/>
              </a:lnSpc>
              <a:spcBef>
                <a:spcPts val="1000"/>
              </a:spcBef>
              <a:spcAft>
                <a:spcPts val="0"/>
              </a:spcAft>
              <a:buClr>
                <a:schemeClr val="dk1"/>
              </a:buClr>
              <a:buSzPts val="2200"/>
              <a:buFont typeface="Arial"/>
              <a:buNone/>
            </a:pPr>
            <a:r>
              <a:rPr lang="en-SG" sz="2200"/>
              <a:t>Context: User make </a:t>
            </a:r>
            <a:r>
              <a:rPr lang="en-SG" sz="2200" b="1"/>
              <a:t>mildly</a:t>
            </a:r>
            <a:r>
              <a:rPr lang="en-SG" sz="2200"/>
              <a:t> </a:t>
            </a:r>
            <a:r>
              <a:rPr lang="en-SG" sz="2200" b="1"/>
              <a:t>erroneous gestures</a:t>
            </a:r>
            <a:r>
              <a:rPr lang="en-SG" sz="2200"/>
              <a:t> with </a:t>
            </a:r>
            <a:r>
              <a:rPr lang="en-SG" sz="2200" b="1"/>
              <a:t>touchpad/hand-pad</a:t>
            </a:r>
            <a:r>
              <a:rPr lang="en-SG" sz="2200"/>
              <a:t> to </a:t>
            </a:r>
            <a:r>
              <a:rPr lang="en-SG" sz="2200" b="1"/>
              <a:t>highlight/mark</a:t>
            </a:r>
            <a:r>
              <a:rPr lang="en-SG" sz="2200"/>
              <a:t> in-article/in-podcast -&gt; use </a:t>
            </a:r>
            <a:r>
              <a:rPr lang="en-SG" sz="2200" b="1"/>
              <a:t>NLP </a:t>
            </a:r>
            <a:r>
              <a:rPr lang="en-SG" sz="2200"/>
              <a:t>&amp;</a:t>
            </a:r>
            <a:r>
              <a:rPr lang="en-SG" sz="2200" b="1"/>
              <a:t> </a:t>
            </a:r>
            <a:r>
              <a:rPr lang="en-SG" sz="2200"/>
              <a:t>data from </a:t>
            </a:r>
            <a:r>
              <a:rPr lang="en-SG" sz="2200" b="1"/>
              <a:t>read-trackers </a:t>
            </a:r>
            <a:r>
              <a:rPr lang="en-SG" sz="2200"/>
              <a:t>-&gt;</a:t>
            </a:r>
            <a:endParaRPr sz="2200" b="1"/>
          </a:p>
          <a:p>
            <a:pPr marL="0" lvl="0" indent="0" algn="l" rtl="0">
              <a:lnSpc>
                <a:spcPct val="90000"/>
              </a:lnSpc>
              <a:spcBef>
                <a:spcPts val="1000"/>
              </a:spcBef>
              <a:spcAft>
                <a:spcPts val="0"/>
              </a:spcAft>
              <a:buClr>
                <a:schemeClr val="dk1"/>
              </a:buClr>
              <a:buSzPts val="2200"/>
              <a:buFont typeface="Arial"/>
              <a:buNone/>
            </a:pPr>
            <a:r>
              <a:rPr lang="en-SG" sz="2200" b="1"/>
              <a:t>Pseudo-highlight/prompt</a:t>
            </a:r>
            <a:r>
              <a:rPr lang="en-SG" sz="2200"/>
              <a:t> pops up at the ‘correct’ location on the output device</a:t>
            </a:r>
            <a:r>
              <a:rPr lang="en-SG" sz="2200" b="1"/>
              <a:t> </a:t>
            </a:r>
            <a:r>
              <a:rPr lang="en-SG" sz="2200"/>
              <a:t>to clarify </a:t>
            </a:r>
            <a:r>
              <a:rPr lang="en-SG" sz="2200" b="1"/>
              <a:t>prediction</a:t>
            </a:r>
            <a:r>
              <a:rPr lang="en-SG" sz="2200"/>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1"/>
          <p:cNvSpPr txBox="1">
            <a:spLocks noGrp="1"/>
          </p:cNvSpPr>
          <p:nvPr>
            <p:ph type="ctrTitle"/>
          </p:nvPr>
        </p:nvSpPr>
        <p:spPr>
          <a:xfrm>
            <a:off x="1524000" y="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SG"/>
              <a:t>Scenario 3: Exercising</a:t>
            </a:r>
            <a:endParaRPr/>
          </a:p>
        </p:txBody>
      </p:sp>
      <p:pic>
        <p:nvPicPr>
          <p:cNvPr id="575" name="Google Shape;575;p21" descr="u=3341687090,2669967822&amp;fm=26&amp;gp=0.jpg"/>
          <p:cNvPicPr preferRelativeResize="0"/>
          <p:nvPr/>
        </p:nvPicPr>
        <p:blipFill rotWithShape="1">
          <a:blip r:embed="rId3">
            <a:alphaModFix/>
          </a:blip>
          <a:srcRect/>
          <a:stretch/>
        </p:blipFill>
        <p:spPr>
          <a:xfrm>
            <a:off x="2921000" y="2514600"/>
            <a:ext cx="6350000" cy="4343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22"/>
          <p:cNvSpPr txBox="1"/>
          <p:nvPr/>
        </p:nvSpPr>
        <p:spPr>
          <a:xfrm>
            <a:off x="862261" y="974562"/>
            <a:ext cx="10515600" cy="4884821"/>
          </a:xfrm>
          <a:prstGeom prst="rect">
            <a:avLst/>
          </a:prstGeom>
          <a:noFill/>
          <a:ln>
            <a:noFill/>
          </a:ln>
        </p:spPr>
        <p:txBody>
          <a:bodyPr spcFirstLastPara="1" wrap="square" lIns="91425" tIns="45700" rIns="91425" bIns="45700" anchor="t" anchorCtr="0">
            <a:normAutofit fontScale="92500" lnSpcReduction="10000"/>
          </a:bodyPr>
          <a:lstStyle/>
          <a:p>
            <a:pPr marL="228600" marR="0" lvl="0" indent="-228600" algn="l" rtl="0">
              <a:lnSpc>
                <a:spcPct val="90000"/>
              </a:lnSpc>
              <a:spcBef>
                <a:spcPts val="0"/>
              </a:spcBef>
              <a:spcAft>
                <a:spcPts val="0"/>
              </a:spcAft>
              <a:buClr>
                <a:schemeClr val="dk1"/>
              </a:buClr>
              <a:buSzPct val="100000"/>
              <a:buFont typeface="Arial"/>
              <a:buChar char="•"/>
            </a:pPr>
            <a:r>
              <a:rPr lang="en-SG" sz="2800" b="0" i="0" u="none" strike="noStrike" cap="none">
                <a:solidFill>
                  <a:schemeClr val="dk1"/>
                </a:solidFill>
                <a:latin typeface="Calibri"/>
                <a:ea typeface="Calibri"/>
                <a:cs typeface="Calibri"/>
                <a:sym typeface="Calibri"/>
              </a:rPr>
              <a:t>Devices</a:t>
            </a:r>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Smartphone</a:t>
            </a:r>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Smartwatch</a:t>
            </a:r>
            <a:endParaRPr sz="24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Earphones</a:t>
            </a:r>
            <a:endParaRPr sz="24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AR glass</a:t>
            </a:r>
            <a:endParaRPr/>
          </a:p>
          <a:p>
            <a:pPr marL="228600" marR="0" lvl="0" indent="-228600" algn="l" rtl="0">
              <a:lnSpc>
                <a:spcPct val="90000"/>
              </a:lnSpc>
              <a:spcBef>
                <a:spcPts val="1000"/>
              </a:spcBef>
              <a:spcAft>
                <a:spcPts val="0"/>
              </a:spcAft>
              <a:buClr>
                <a:schemeClr val="dk1"/>
              </a:buClr>
              <a:buSzPct val="100000"/>
              <a:buFont typeface="Arial"/>
              <a:buChar char="•"/>
            </a:pPr>
            <a:r>
              <a:rPr lang="en-SG" sz="2800" b="0" i="0" u="none" strike="noStrike" cap="none">
                <a:solidFill>
                  <a:schemeClr val="dk1"/>
                </a:solidFill>
                <a:latin typeface="Calibri"/>
                <a:ea typeface="Calibri"/>
                <a:cs typeface="Calibri"/>
                <a:sym typeface="Calibri"/>
              </a:rPr>
              <a:t>Functions</a:t>
            </a:r>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Basic functions</a:t>
            </a:r>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News-related functions</a:t>
            </a:r>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Volume self-adjustment</a:t>
            </a:r>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Auto-correction</a:t>
            </a:r>
            <a:endParaRPr/>
          </a:p>
          <a:p>
            <a:pPr marL="228600" marR="0" lvl="0" indent="-228600" algn="l" rtl="0">
              <a:lnSpc>
                <a:spcPct val="90000"/>
              </a:lnSpc>
              <a:spcBef>
                <a:spcPts val="1000"/>
              </a:spcBef>
              <a:spcAft>
                <a:spcPts val="0"/>
              </a:spcAft>
              <a:buClr>
                <a:schemeClr val="dk1"/>
              </a:buClr>
              <a:buSzPct val="100000"/>
              <a:buFont typeface="Arial"/>
              <a:buChar char="•"/>
            </a:pPr>
            <a:r>
              <a:rPr lang="en-SG" sz="2800" b="0" i="0" u="none" strike="noStrike" cap="none">
                <a:solidFill>
                  <a:schemeClr val="dk1"/>
                </a:solidFill>
                <a:latin typeface="Calibri"/>
                <a:ea typeface="Calibri"/>
                <a:cs typeface="Calibri"/>
                <a:sym typeface="Calibri"/>
              </a:rPr>
              <a:t>Input (specified later)</a:t>
            </a:r>
            <a:endParaRPr/>
          </a:p>
          <a:p>
            <a:pPr marL="228600" marR="0" lvl="0" indent="-228600" algn="l" rtl="0">
              <a:lnSpc>
                <a:spcPct val="90000"/>
              </a:lnSpc>
              <a:spcBef>
                <a:spcPts val="1000"/>
              </a:spcBef>
              <a:spcAft>
                <a:spcPts val="0"/>
              </a:spcAft>
              <a:buClr>
                <a:schemeClr val="dk1"/>
              </a:buClr>
              <a:buSzPct val="100000"/>
              <a:buFont typeface="Arial"/>
              <a:buChar char="•"/>
            </a:pPr>
            <a:r>
              <a:rPr lang="en-SG" sz="2800" b="0" i="0" u="none" strike="noStrike" cap="none">
                <a:solidFill>
                  <a:schemeClr val="dk1"/>
                </a:solidFill>
                <a:latin typeface="Calibri"/>
                <a:ea typeface="Calibri"/>
                <a:cs typeface="Calibri"/>
                <a:sym typeface="Calibri"/>
              </a:rPr>
              <a:t>Output</a:t>
            </a:r>
            <a:endParaRPr/>
          </a:p>
          <a:p>
            <a:pPr marL="685800" marR="0" lvl="1" indent="-228600" algn="l" rtl="0">
              <a:lnSpc>
                <a:spcPct val="90000"/>
              </a:lnSpc>
              <a:spcBef>
                <a:spcPts val="500"/>
              </a:spcBef>
              <a:spcAft>
                <a:spcPts val="0"/>
              </a:spcAft>
              <a:buClr>
                <a:schemeClr val="dk1"/>
              </a:buClr>
              <a:buSzPct val="100000"/>
              <a:buFont typeface="Arial"/>
              <a:buChar char="•"/>
            </a:pPr>
            <a:r>
              <a:rPr lang="en-SG" sz="2400" b="0" i="0" u="none" strike="noStrike" cap="none">
                <a:solidFill>
                  <a:schemeClr val="dk1"/>
                </a:solidFill>
                <a:latin typeface="Calibri"/>
                <a:ea typeface="Calibri"/>
                <a:cs typeface="Calibri"/>
                <a:sym typeface="Calibri"/>
              </a:rPr>
              <a:t>Audio news through earphones</a:t>
            </a:r>
            <a:endParaRPr/>
          </a:p>
        </p:txBody>
      </p:sp>
      <p:pic>
        <p:nvPicPr>
          <p:cNvPr id="582" name="Google Shape;582;p22" descr="src=http___p3.ssl.cdn.btime.com_t01b3071e3fde9e800e.jpg_size=640x428&amp;refer=http___p3.ssl.cdn.btime.jpg"/>
          <p:cNvPicPr preferRelativeResize="0"/>
          <p:nvPr/>
        </p:nvPicPr>
        <p:blipFill rotWithShape="1">
          <a:blip r:embed="rId3">
            <a:alphaModFix/>
          </a:blip>
          <a:srcRect/>
          <a:stretch/>
        </p:blipFill>
        <p:spPr>
          <a:xfrm>
            <a:off x="6372725" y="974562"/>
            <a:ext cx="5110269" cy="341771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6"/>
        <p:cNvGrpSpPr/>
        <p:nvPr/>
      </p:nvGrpSpPr>
      <p:grpSpPr>
        <a:xfrm>
          <a:off x="0" y="0"/>
          <a:ext cx="0" cy="0"/>
          <a:chOff x="0" y="0"/>
          <a:chExt cx="0" cy="0"/>
        </a:xfrm>
      </p:grpSpPr>
      <p:sp>
        <p:nvSpPr>
          <p:cNvPr id="587" name="Google Shape;587;p2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8" name="Google Shape;588;p23"/>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3.1</a:t>
            </a:r>
            <a:endParaRPr/>
          </a:p>
        </p:txBody>
      </p:sp>
      <p:sp>
        <p:nvSpPr>
          <p:cNvPr id="589" name="Google Shape;589;p23"/>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0" name="Google Shape;590;p23"/>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a:t>Devices: Smartphone VUI (I) -&gt; Earbuds (O)</a:t>
            </a:r>
            <a:endParaRPr/>
          </a:p>
          <a:p>
            <a:pPr marL="0" lvl="0" indent="0" algn="l" rtl="0">
              <a:lnSpc>
                <a:spcPct val="90000"/>
              </a:lnSpc>
              <a:spcBef>
                <a:spcPts val="1000"/>
              </a:spcBef>
              <a:spcAft>
                <a:spcPts val="0"/>
              </a:spcAft>
              <a:buClr>
                <a:schemeClr val="dk1"/>
              </a:buClr>
              <a:buSzPts val="2200"/>
              <a:buNone/>
            </a:pPr>
            <a:endParaRPr sz="2200"/>
          </a:p>
          <a:p>
            <a:pPr marL="0" lvl="0" indent="0" algn="l" rtl="0">
              <a:lnSpc>
                <a:spcPct val="90000"/>
              </a:lnSpc>
              <a:spcBef>
                <a:spcPts val="1000"/>
              </a:spcBef>
              <a:spcAft>
                <a:spcPts val="0"/>
              </a:spcAft>
              <a:buClr>
                <a:schemeClr val="dk1"/>
              </a:buClr>
              <a:buSzPts val="2200"/>
              <a:buNone/>
            </a:pPr>
            <a:r>
              <a:rPr lang="en-SG" sz="2200"/>
              <a:t>Context: App was in reading-mode -&gt; user command app to </a:t>
            </a:r>
            <a:r>
              <a:rPr lang="en-SG" sz="2200" b="1"/>
              <a:t>wake-up </a:t>
            </a:r>
            <a:r>
              <a:rPr lang="en-SG" sz="2200"/>
              <a:t>in the middle of jogging -&gt; </a:t>
            </a:r>
            <a:r>
              <a:rPr lang="en-SG" sz="2200" b="1"/>
              <a:t>motion sensing</a:t>
            </a:r>
            <a:r>
              <a:rPr lang="en-SG" sz="2200"/>
              <a:t> -&gt; </a:t>
            </a:r>
            <a:endParaRPr/>
          </a:p>
          <a:p>
            <a:pPr marL="0" lvl="0" indent="0" algn="l" rtl="0">
              <a:lnSpc>
                <a:spcPct val="90000"/>
              </a:lnSpc>
              <a:spcBef>
                <a:spcPts val="1000"/>
              </a:spcBef>
              <a:spcAft>
                <a:spcPts val="0"/>
              </a:spcAft>
              <a:buClr>
                <a:schemeClr val="dk1"/>
              </a:buClr>
              <a:buSzPts val="2200"/>
              <a:buNone/>
            </a:pPr>
            <a:r>
              <a:rPr lang="en-SG" sz="2200"/>
              <a:t>Prompt user to </a:t>
            </a:r>
            <a:r>
              <a:rPr lang="en-SG" sz="2200" b="1"/>
              <a:t>clarify listening-mode</a:t>
            </a:r>
            <a:r>
              <a:rPr lang="en-SG" sz="2200"/>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4"/>
        <p:cNvGrpSpPr/>
        <p:nvPr/>
      </p:nvGrpSpPr>
      <p:grpSpPr>
        <a:xfrm>
          <a:off x="0" y="0"/>
          <a:ext cx="0" cy="0"/>
          <a:chOff x="0" y="0"/>
          <a:chExt cx="0" cy="0"/>
        </a:xfrm>
      </p:grpSpPr>
      <p:sp>
        <p:nvSpPr>
          <p:cNvPr id="595" name="Google Shape;595;p2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6" name="Google Shape;596;p24"/>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3.2</a:t>
            </a:r>
            <a:endParaRPr/>
          </a:p>
        </p:txBody>
      </p:sp>
      <p:sp>
        <p:nvSpPr>
          <p:cNvPr id="597" name="Google Shape;597;p24"/>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8" name="Google Shape;598;p24"/>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000"/>
              <a:buNone/>
            </a:pPr>
            <a:r>
              <a:rPr lang="en-SG" sz="2000"/>
              <a:t>Devices: Smartwatch, hands-pad, AR glass (I) -&gt; Earbuds, AR glass (O)</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SG" sz="2000"/>
              <a:t>Context: User performs gestures to </a:t>
            </a:r>
            <a:r>
              <a:rPr lang="en-SG" sz="2000" b="1"/>
              <a:t>navigate</a:t>
            </a:r>
            <a:r>
              <a:rPr lang="en-SG" sz="2000"/>
              <a:t> with </a:t>
            </a:r>
            <a:r>
              <a:rPr lang="en-SG" sz="2000" b="1"/>
              <a:t>hand-pad </a:t>
            </a:r>
            <a:r>
              <a:rPr lang="en-SG" sz="2000"/>
              <a:t>operations -&gt; app needs to tie-break -&gt;</a:t>
            </a:r>
            <a:endParaRPr/>
          </a:p>
          <a:p>
            <a:pPr marL="0" lvl="0" indent="0" algn="l" rtl="0">
              <a:lnSpc>
                <a:spcPct val="90000"/>
              </a:lnSpc>
              <a:spcBef>
                <a:spcPts val="1000"/>
              </a:spcBef>
              <a:spcAft>
                <a:spcPts val="0"/>
              </a:spcAft>
              <a:buClr>
                <a:schemeClr val="dk1"/>
              </a:buClr>
              <a:buSzPts val="2000"/>
              <a:buNone/>
            </a:pPr>
            <a:r>
              <a:rPr lang="en-SG" sz="2000"/>
              <a:t>Present </a:t>
            </a:r>
            <a:r>
              <a:rPr lang="en-SG" sz="2000" b="1"/>
              <a:t>menu</a:t>
            </a:r>
            <a:r>
              <a:rPr lang="en-SG" sz="2000"/>
              <a:t> suggestions on </a:t>
            </a:r>
            <a:r>
              <a:rPr lang="en-SG" sz="2000" b="1"/>
              <a:t>AR glass </a:t>
            </a:r>
            <a:r>
              <a:rPr lang="en-SG" sz="2000"/>
              <a:t>-&gt; user can respond on the </a:t>
            </a:r>
            <a:r>
              <a:rPr lang="en-SG" sz="2000" b="1"/>
              <a:t>glass</a:t>
            </a:r>
            <a:r>
              <a:rPr lang="en-SG" sz="2000"/>
              <a:t> itself, on </a:t>
            </a:r>
            <a:r>
              <a:rPr lang="en-SG" sz="2000" b="1"/>
              <a:t>smart watch</a:t>
            </a:r>
            <a:r>
              <a:rPr lang="en-SG" sz="2000"/>
              <a:t>, or with </a:t>
            </a:r>
            <a:r>
              <a:rPr lang="en-SG" sz="2000" b="1"/>
              <a:t>hand-pad</a:t>
            </a:r>
            <a:r>
              <a:rPr lang="en-SG" sz="2000"/>
              <a:t> operation.</a:t>
            </a:r>
            <a:endParaRPr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02"/>
        <p:cNvGrpSpPr/>
        <p:nvPr/>
      </p:nvGrpSpPr>
      <p:grpSpPr>
        <a:xfrm>
          <a:off x="0" y="0"/>
          <a:ext cx="0" cy="0"/>
          <a:chOff x="0" y="0"/>
          <a:chExt cx="0" cy="0"/>
        </a:xfrm>
      </p:grpSpPr>
      <p:sp>
        <p:nvSpPr>
          <p:cNvPr id="603" name="Google Shape;603;p2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4" name="Google Shape;604;p25"/>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Scenario 2</a:t>
            </a:r>
            <a:endParaRPr/>
          </a:p>
        </p:txBody>
      </p:sp>
      <p:sp>
        <p:nvSpPr>
          <p:cNvPr id="605" name="Google Shape;605;p25"/>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6" name="Google Shape;606;p25"/>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i="1"/>
              <a:t>Auto volume adjustment.</a:t>
            </a:r>
            <a:endParaRPr/>
          </a:p>
          <a:p>
            <a:pPr marL="0" lvl="0" indent="0" algn="l" rtl="0">
              <a:lnSpc>
                <a:spcPct val="90000"/>
              </a:lnSpc>
              <a:spcBef>
                <a:spcPts val="1000"/>
              </a:spcBef>
              <a:spcAft>
                <a:spcPts val="0"/>
              </a:spcAft>
              <a:buClr>
                <a:schemeClr val="dk1"/>
              </a:buClr>
              <a:buSzPts val="2200"/>
              <a:buNone/>
            </a:pPr>
            <a:endParaRPr sz="2200" i="1"/>
          </a:p>
          <a:p>
            <a:pPr marL="0" lvl="0" indent="0" algn="l" rtl="0">
              <a:lnSpc>
                <a:spcPct val="90000"/>
              </a:lnSpc>
              <a:spcBef>
                <a:spcPts val="1000"/>
              </a:spcBef>
              <a:spcAft>
                <a:spcPts val="0"/>
              </a:spcAft>
              <a:buClr>
                <a:schemeClr val="dk1"/>
              </a:buClr>
              <a:buSzPts val="2200"/>
              <a:buNone/>
            </a:pPr>
            <a:r>
              <a:rPr lang="en-SG" sz="2200"/>
              <a:t>Devices:</a:t>
            </a:r>
            <a:endParaRPr/>
          </a:p>
          <a:p>
            <a:pPr marL="0" lvl="0" indent="0" algn="l" rtl="0">
              <a:lnSpc>
                <a:spcPct val="90000"/>
              </a:lnSpc>
              <a:spcBef>
                <a:spcPts val="1000"/>
              </a:spcBef>
              <a:spcAft>
                <a:spcPts val="0"/>
              </a:spcAft>
              <a:buClr>
                <a:schemeClr val="dk1"/>
              </a:buClr>
              <a:buSzPts val="2200"/>
              <a:buNone/>
            </a:pPr>
            <a:endParaRPr sz="2200" i="1"/>
          </a:p>
          <a:p>
            <a:pPr marL="0" lvl="0" indent="0" algn="l" rtl="0">
              <a:lnSpc>
                <a:spcPct val="90000"/>
              </a:lnSpc>
              <a:spcBef>
                <a:spcPts val="1000"/>
              </a:spcBef>
              <a:spcAft>
                <a:spcPts val="0"/>
              </a:spcAft>
              <a:buClr>
                <a:schemeClr val="dk1"/>
              </a:buClr>
              <a:buSzPts val="2200"/>
              <a:buNone/>
            </a:pPr>
            <a:r>
              <a:rPr lang="en-SG" sz="2200"/>
              <a:t>Context: someone is talking, car is honking.</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26"/>
          <p:cNvSpPr txBox="1">
            <a:spLocks noGrp="1"/>
          </p:cNvSpPr>
          <p:nvPr>
            <p:ph type="title"/>
          </p:nvPr>
        </p:nvSpPr>
        <p:spPr>
          <a:xfrm>
            <a:off x="778040" y="-8005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Input – Basic functions</a:t>
            </a:r>
            <a:endParaRPr/>
          </a:p>
        </p:txBody>
      </p:sp>
      <p:graphicFrame>
        <p:nvGraphicFramePr>
          <p:cNvPr id="612" name="Google Shape;612;p26"/>
          <p:cNvGraphicFramePr/>
          <p:nvPr/>
        </p:nvGraphicFramePr>
        <p:xfrm>
          <a:off x="752641" y="1046732"/>
          <a:ext cx="3000000" cy="3000000"/>
        </p:xfrm>
        <a:graphic>
          <a:graphicData uri="http://schemas.openxmlformats.org/drawingml/2006/table">
            <a:tbl>
              <a:tblPr firstRow="1" bandRow="1">
                <a:noFill/>
                <a:tableStyleId>{240DAB81-82A2-4C1E-849D-7A8480179CB5}</a:tableStyleId>
              </a:tblPr>
              <a:tblGrid>
                <a:gridCol w="1626850"/>
                <a:gridCol w="4731175"/>
                <a:gridCol w="1624275"/>
                <a:gridCol w="1560625"/>
                <a:gridCol w="1591650"/>
              </a:tblGrid>
              <a:tr h="677800">
                <a:tc>
                  <a:txBody>
                    <a:bodyPr/>
                    <a:lstStyle/>
                    <a:p>
                      <a:pPr marL="0" marR="0" lvl="0" indent="0" algn="l" rtl="0">
                        <a:spcBef>
                          <a:spcPts val="0"/>
                        </a:spcBef>
                        <a:spcAft>
                          <a:spcPts val="0"/>
                        </a:spcAft>
                        <a:buNone/>
                      </a:pPr>
                      <a:r>
                        <a:rPr lang="en-SG" sz="2400" u="none" strike="noStrike" cap="none"/>
                        <a:t>Functions</a:t>
                      </a:r>
                      <a:endParaRPr sz="2400"/>
                    </a:p>
                  </a:txBody>
                  <a:tcPr marL="91450" marR="91450" marT="45725" marB="45725"/>
                </a:tc>
                <a:tc>
                  <a:txBody>
                    <a:bodyPr/>
                    <a:lstStyle/>
                    <a:p>
                      <a:pPr marL="0" marR="0" lvl="0" indent="0" algn="l" rtl="0">
                        <a:spcBef>
                          <a:spcPts val="0"/>
                        </a:spcBef>
                        <a:spcAft>
                          <a:spcPts val="0"/>
                        </a:spcAft>
                        <a:buNone/>
                      </a:pPr>
                      <a:r>
                        <a:rPr lang="en-SG" sz="2400"/>
                        <a:t>Interaction</a:t>
                      </a:r>
                      <a:endParaRPr sz="2400"/>
                    </a:p>
                  </a:txBody>
                  <a:tcPr marL="91450" marR="91450" marT="45725" marB="45725"/>
                </a:tc>
                <a:tc>
                  <a:txBody>
                    <a:bodyPr/>
                    <a:lstStyle/>
                    <a:p>
                      <a:pPr marL="0" marR="0" lvl="0" indent="0" algn="l" rtl="0">
                        <a:spcBef>
                          <a:spcPts val="0"/>
                        </a:spcBef>
                        <a:spcAft>
                          <a:spcPts val="0"/>
                        </a:spcAft>
                        <a:buNone/>
                      </a:pPr>
                      <a:r>
                        <a:rPr lang="en-SG" sz="2400"/>
                        <a:t>Scenario 1</a:t>
                      </a:r>
                      <a:endParaRPr/>
                    </a:p>
                    <a:p>
                      <a:pPr marL="0" marR="0" lvl="0" indent="0" algn="l" rtl="0">
                        <a:spcBef>
                          <a:spcPts val="0"/>
                        </a:spcBef>
                        <a:spcAft>
                          <a:spcPts val="0"/>
                        </a:spcAft>
                        <a:buNone/>
                      </a:pPr>
                      <a:r>
                        <a:rPr lang="en-SG" sz="2400"/>
                        <a:t>In Car</a:t>
                      </a:r>
                      <a:endParaRPr sz="2400"/>
                    </a:p>
                  </a:txBody>
                  <a:tcPr marL="91450" marR="91450" marT="45725" marB="45725"/>
                </a:tc>
                <a:tc>
                  <a:txBody>
                    <a:bodyPr/>
                    <a:lstStyle/>
                    <a:p>
                      <a:pPr marL="0" marR="0" lvl="0" indent="0" algn="l" rtl="0">
                        <a:spcBef>
                          <a:spcPts val="0"/>
                        </a:spcBef>
                        <a:spcAft>
                          <a:spcPts val="0"/>
                        </a:spcAft>
                        <a:buNone/>
                      </a:pPr>
                      <a:r>
                        <a:rPr lang="en-SG" sz="2400"/>
                        <a:t>Scenario 2</a:t>
                      </a:r>
                      <a:endParaRPr/>
                    </a:p>
                    <a:p>
                      <a:pPr marL="0" marR="0" lvl="0" indent="0" algn="l" rtl="0">
                        <a:spcBef>
                          <a:spcPts val="0"/>
                        </a:spcBef>
                        <a:spcAft>
                          <a:spcPts val="0"/>
                        </a:spcAft>
                        <a:buNone/>
                      </a:pPr>
                      <a:r>
                        <a:rPr lang="en-SG" sz="2400"/>
                        <a:t>Home</a:t>
                      </a:r>
                      <a:endParaRPr sz="2400"/>
                    </a:p>
                  </a:txBody>
                  <a:tcPr marL="91450" marR="91450" marT="45725" marB="45725"/>
                </a:tc>
                <a:tc>
                  <a:txBody>
                    <a:bodyPr/>
                    <a:lstStyle/>
                    <a:p>
                      <a:pPr marL="0" marR="0" lvl="0" indent="0" algn="l" rtl="0">
                        <a:spcBef>
                          <a:spcPts val="0"/>
                        </a:spcBef>
                        <a:spcAft>
                          <a:spcPts val="0"/>
                        </a:spcAft>
                        <a:buNone/>
                      </a:pPr>
                      <a:r>
                        <a:rPr lang="en-SG" sz="2400"/>
                        <a:t>Scenario 3</a:t>
                      </a:r>
                      <a:endParaRPr/>
                    </a:p>
                    <a:p>
                      <a:pPr marL="0" marR="0" lvl="0" indent="0" algn="l" rtl="0">
                        <a:spcBef>
                          <a:spcPts val="0"/>
                        </a:spcBef>
                        <a:spcAft>
                          <a:spcPts val="0"/>
                        </a:spcAft>
                        <a:buNone/>
                      </a:pPr>
                      <a:r>
                        <a:rPr lang="en-SG" sz="2400"/>
                        <a:t>Exercising</a:t>
                      </a:r>
                      <a:endParaRPr sz="2400"/>
                    </a:p>
                  </a:txBody>
                  <a:tcPr marL="91450" marR="91450" marT="45725" marB="45725"/>
                </a:tc>
              </a:tr>
              <a:tr h="504825">
                <a:tc rowSpan="2">
                  <a:txBody>
                    <a:bodyPr/>
                    <a:lstStyle/>
                    <a:p>
                      <a:pPr marL="0" marR="0" lvl="0" indent="0" algn="l" rtl="0">
                        <a:spcBef>
                          <a:spcPts val="0"/>
                        </a:spcBef>
                        <a:spcAft>
                          <a:spcPts val="0"/>
                        </a:spcAft>
                        <a:buNone/>
                      </a:pPr>
                      <a:r>
                        <a:rPr lang="en-SG" sz="2400"/>
                        <a:t>Wake up</a:t>
                      </a:r>
                      <a:endParaRPr sz="2400"/>
                    </a:p>
                  </a:txBody>
                  <a:tcPr marL="91450" marR="91450" marT="45725" marB="45725"/>
                </a:tc>
                <a:tc>
                  <a:txBody>
                    <a:bodyPr/>
                    <a:lstStyle/>
                    <a:p>
                      <a:pPr marL="0" marR="0" lvl="0" indent="0" algn="l" rtl="0">
                        <a:lnSpc>
                          <a:spcPct val="100000"/>
                        </a:lnSpc>
                        <a:spcBef>
                          <a:spcPts val="0"/>
                        </a:spcBef>
                        <a:spcAft>
                          <a:spcPts val="0"/>
                        </a:spcAft>
                        <a:buClr>
                          <a:schemeClr val="dk1"/>
                        </a:buClr>
                        <a:buSzPts val="2400"/>
                        <a:buFont typeface="Calibri"/>
                        <a:buNone/>
                      </a:pPr>
                      <a:r>
                        <a:rPr lang="en-SG" sz="2400">
                          <a:solidFill>
                            <a:schemeClr val="dk1"/>
                          </a:solidFill>
                          <a:latin typeface="Calibri"/>
                          <a:ea typeface="Calibri"/>
                          <a:cs typeface="Calibri"/>
                          <a:sym typeface="Calibri"/>
                        </a:rPr>
                        <a:t>① Knock twice with the smartwatch</a:t>
                      </a:r>
                      <a:endParaRPr sz="2400">
                        <a:solidFill>
                          <a:schemeClr val="dk1"/>
                        </a:solidFill>
                        <a:latin typeface="Calibri"/>
                        <a:ea typeface="Calibri"/>
                        <a:cs typeface="Calibri"/>
                        <a:sym typeface="Calibri"/>
                      </a:endParaRPr>
                    </a:p>
                  </a:txBody>
                  <a:tcPr marL="91450" marR="91450" marT="45725" marB="45725"/>
                </a:tc>
                <a:tc rowSpan="2">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a:t>
                      </a:r>
                      <a:r>
                        <a:rPr lang="en-SG" sz="2400"/>
                        <a:t>② </a:t>
                      </a:r>
                      <a:endParaRPr/>
                    </a:p>
                  </a:txBody>
                  <a:tcPr marL="91450" marR="91450" marT="45725" marB="45725"/>
                </a:tc>
                <a:tc rowSpan="2">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a:t>
                      </a:r>
                      <a:r>
                        <a:rPr lang="en-SG" sz="2400"/>
                        <a:t>②</a:t>
                      </a:r>
                      <a:endParaRPr/>
                    </a:p>
                  </a:txBody>
                  <a:tcPr marL="91450" marR="91450" marT="45725" marB="45725"/>
                </a:tc>
                <a:tc rowSpan="2">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a:t>
                      </a:r>
                      <a:endParaRPr sz="2400"/>
                    </a:p>
                  </a:txBody>
                  <a:tcPr marL="91450" marR="91450" marT="45725" marB="45725"/>
                </a:tc>
              </a:tr>
              <a:tr h="504825">
                <a:tc vMerge="1">
                  <a:txBody>
                    <a:bodyPr/>
                    <a:lstStyle/>
                    <a:p>
                      <a:endParaRPr lang="ru-RU"/>
                    </a:p>
                  </a:txBody>
                  <a:tcPr/>
                </a:tc>
                <a:tc>
                  <a:txBody>
                    <a:bodyPr/>
                    <a:lstStyle/>
                    <a:p>
                      <a:pPr marL="0" marR="0" lvl="0" indent="0" algn="l" rtl="0">
                        <a:spcBef>
                          <a:spcPts val="0"/>
                        </a:spcBef>
                        <a:spcAft>
                          <a:spcPts val="0"/>
                        </a:spcAft>
                        <a:buNone/>
                      </a:pPr>
                      <a:r>
                        <a:rPr lang="en-SG" sz="2400"/>
                        <a:t>② Say “Hi, New”</a:t>
                      </a:r>
                      <a:endParaRPr sz="24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336550">
                <a:tc rowSpan="3">
                  <a:txBody>
                    <a:bodyPr/>
                    <a:lstStyle/>
                    <a:p>
                      <a:pPr marL="0" marR="0" lvl="0" indent="0" algn="l" rtl="0">
                        <a:spcBef>
                          <a:spcPts val="0"/>
                        </a:spcBef>
                        <a:spcAft>
                          <a:spcPts val="0"/>
                        </a:spcAft>
                        <a:buNone/>
                      </a:pPr>
                      <a:r>
                        <a:rPr lang="en-SG" sz="2400"/>
                        <a:t>Play/Pause</a:t>
                      </a:r>
                      <a:endParaRPr sz="2400"/>
                    </a:p>
                  </a:txBody>
                  <a:tcPr marL="91450" marR="91450" marT="45725" marB="45725"/>
                </a:tc>
                <a:tc>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 </a:t>
                      </a:r>
                      <a:r>
                        <a:rPr lang="en-SG" sz="2400"/>
                        <a:t>Say “Play”/”Pause”</a:t>
                      </a:r>
                      <a:endParaRPr sz="2400"/>
                    </a:p>
                  </a:txBody>
                  <a:tcPr marL="91450" marR="91450" marT="45725" marB="45725"/>
                </a:tc>
                <a:tc rowSpan="3">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a:t>
                      </a:r>
                      <a:endParaRPr sz="2400"/>
                    </a:p>
                  </a:txBody>
                  <a:tcPr marL="91450" marR="91450" marT="45725" marB="45725"/>
                </a:tc>
                <a:tc rowSpan="3">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a:t>
                      </a:r>
                      <a:r>
                        <a:rPr lang="en-SG" sz="2400"/>
                        <a:t>②</a:t>
                      </a:r>
                      <a:endParaRPr/>
                    </a:p>
                  </a:txBody>
                  <a:tcPr marL="91450" marR="91450" marT="45725" marB="45725"/>
                </a:tc>
                <a:tc rowSpan="3">
                  <a:txBody>
                    <a:bodyPr/>
                    <a:lstStyle/>
                    <a:p>
                      <a:pPr marL="0" marR="0" lvl="0" indent="0" algn="l" rtl="0">
                        <a:spcBef>
                          <a:spcPts val="0"/>
                        </a:spcBef>
                        <a:spcAft>
                          <a:spcPts val="0"/>
                        </a:spcAft>
                        <a:buNone/>
                      </a:pPr>
                      <a:r>
                        <a:rPr lang="en-SG" sz="2400"/>
                        <a:t>③</a:t>
                      </a:r>
                      <a:endParaRPr/>
                    </a:p>
                  </a:txBody>
                  <a:tcPr marL="91450" marR="91450" marT="45725" marB="45725"/>
                </a:tc>
              </a:tr>
              <a:tr h="336550">
                <a:tc vMerge="1">
                  <a:txBody>
                    <a:bodyPr/>
                    <a:lstStyle/>
                    <a:p>
                      <a:endParaRPr lang="ru-RU"/>
                    </a:p>
                  </a:txBody>
                  <a:tcPr/>
                </a:tc>
                <a:tc>
                  <a:txBody>
                    <a:bodyPr/>
                    <a:lstStyle/>
                    <a:p>
                      <a:pPr marL="0" marR="0" lvl="0" indent="0" algn="l" rtl="0">
                        <a:spcBef>
                          <a:spcPts val="0"/>
                        </a:spcBef>
                        <a:spcAft>
                          <a:spcPts val="0"/>
                        </a:spcAft>
                        <a:buNone/>
                      </a:pPr>
                      <a:r>
                        <a:rPr lang="en-SG" sz="2400"/>
                        <a:t>② Press the button on smartwatch screen (specified later)</a:t>
                      </a:r>
                      <a:endParaRPr sz="24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336550">
                <a:tc vMerge="1">
                  <a:txBody>
                    <a:bodyPr/>
                    <a:lstStyle/>
                    <a:p>
                      <a:endParaRPr lang="ru-RU"/>
                    </a:p>
                  </a:txBody>
                  <a:tcPr/>
                </a:tc>
                <a:tc>
                  <a:txBody>
                    <a:bodyPr/>
                    <a:lstStyle/>
                    <a:p>
                      <a:pPr marL="0" marR="0" lvl="0" indent="0" algn="l" rtl="0">
                        <a:spcBef>
                          <a:spcPts val="0"/>
                        </a:spcBef>
                        <a:spcAft>
                          <a:spcPts val="0"/>
                        </a:spcAft>
                        <a:buNone/>
                      </a:pPr>
                      <a:r>
                        <a:rPr lang="en-SG" sz="2400"/>
                        <a:t>③ Knock "xx“ on smartwatch</a:t>
                      </a:r>
                      <a:endParaRPr sz="24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336550">
                <a:tc rowSpan="3">
                  <a:txBody>
                    <a:bodyPr/>
                    <a:lstStyle/>
                    <a:p>
                      <a:pPr marL="0" marR="0" lvl="0" indent="0" algn="l" rtl="0">
                        <a:spcBef>
                          <a:spcPts val="0"/>
                        </a:spcBef>
                        <a:spcAft>
                          <a:spcPts val="0"/>
                        </a:spcAft>
                        <a:buNone/>
                      </a:pPr>
                      <a:r>
                        <a:rPr lang="en-SG" sz="2400"/>
                        <a:t>Turn to next news</a:t>
                      </a:r>
                      <a:endParaRPr sz="2400"/>
                    </a:p>
                  </a:txBody>
                  <a:tcPr marL="91450" marR="91450" marT="45725" marB="45725"/>
                </a:tc>
                <a:tc>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 </a:t>
                      </a:r>
                      <a:r>
                        <a:rPr lang="en-SG" sz="2400"/>
                        <a:t>Say “Next”</a:t>
                      </a:r>
                      <a:endParaRPr sz="2400"/>
                    </a:p>
                  </a:txBody>
                  <a:tcPr marL="91450" marR="91450" marT="45725" marB="45725"/>
                </a:tc>
                <a:tc rowSpan="3">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a:t>
                      </a:r>
                      <a:endParaRPr sz="2400"/>
                    </a:p>
                  </a:txBody>
                  <a:tcPr marL="91450" marR="91450" marT="45725" marB="45725"/>
                </a:tc>
                <a:tc rowSpan="3">
                  <a:txBody>
                    <a:bodyPr/>
                    <a:lstStyle/>
                    <a:p>
                      <a:pPr marL="0" marR="0" lvl="0" indent="0" algn="l" rtl="0">
                        <a:spcBef>
                          <a:spcPts val="0"/>
                        </a:spcBef>
                        <a:spcAft>
                          <a:spcPts val="0"/>
                        </a:spcAft>
                        <a:buNone/>
                      </a:pPr>
                      <a:r>
                        <a:rPr lang="en-SG" sz="2400">
                          <a:solidFill>
                            <a:schemeClr val="dk1"/>
                          </a:solidFill>
                          <a:latin typeface="Calibri"/>
                          <a:ea typeface="Calibri"/>
                          <a:cs typeface="Calibri"/>
                          <a:sym typeface="Calibri"/>
                        </a:rPr>
                        <a:t>①</a:t>
                      </a:r>
                      <a:r>
                        <a:rPr lang="en-SG" sz="2400"/>
                        <a:t>②</a:t>
                      </a:r>
                      <a:endParaRPr/>
                    </a:p>
                  </a:txBody>
                  <a:tcPr marL="91450" marR="91450" marT="45725" marB="45725"/>
                </a:tc>
                <a:tc rowSpan="3">
                  <a:txBody>
                    <a:bodyPr/>
                    <a:lstStyle/>
                    <a:p>
                      <a:pPr marL="0" marR="0" lvl="0" indent="0" algn="l" rtl="0">
                        <a:spcBef>
                          <a:spcPts val="0"/>
                        </a:spcBef>
                        <a:spcAft>
                          <a:spcPts val="0"/>
                        </a:spcAft>
                        <a:buNone/>
                      </a:pPr>
                      <a:r>
                        <a:rPr lang="en-SG" sz="2400"/>
                        <a:t>③</a:t>
                      </a:r>
                      <a:endParaRPr/>
                    </a:p>
                  </a:txBody>
                  <a:tcPr marL="91450" marR="91450" marT="45725" marB="45725"/>
                </a:tc>
              </a:tr>
              <a:tr h="336550">
                <a:tc vMerge="1">
                  <a:txBody>
                    <a:bodyPr/>
                    <a:lstStyle/>
                    <a:p>
                      <a:endParaRPr lang="ru-RU"/>
                    </a:p>
                  </a:txBody>
                  <a:tcPr/>
                </a:tc>
                <a:tc>
                  <a:txBody>
                    <a:bodyPr/>
                    <a:lstStyle/>
                    <a:p>
                      <a:pPr marL="0" marR="0" lvl="0" indent="0" algn="l" rtl="0">
                        <a:lnSpc>
                          <a:spcPct val="100000"/>
                        </a:lnSpc>
                        <a:spcBef>
                          <a:spcPts val="0"/>
                        </a:spcBef>
                        <a:spcAft>
                          <a:spcPts val="0"/>
                        </a:spcAft>
                        <a:buClr>
                          <a:schemeClr val="dk1"/>
                        </a:buClr>
                        <a:buSzPts val="2400"/>
                        <a:buFont typeface="Calibri"/>
                        <a:buNone/>
                      </a:pPr>
                      <a:r>
                        <a:rPr lang="en-SG" sz="2400"/>
                        <a:t>② Press the button on smartwatch screen (specified later)</a:t>
                      </a:r>
                      <a:endParaRPr sz="24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336550">
                <a:tc vMerge="1">
                  <a:txBody>
                    <a:bodyPr/>
                    <a:lstStyle/>
                    <a:p>
                      <a:endParaRPr lang="ru-RU"/>
                    </a:p>
                  </a:txBody>
                  <a:tcPr/>
                </a:tc>
                <a:tc>
                  <a:txBody>
                    <a:bodyPr/>
                    <a:lstStyle/>
                    <a:p>
                      <a:pPr marL="0" marR="0" lvl="0" indent="0" algn="l" rtl="0">
                        <a:spcBef>
                          <a:spcPts val="0"/>
                        </a:spcBef>
                        <a:spcAft>
                          <a:spcPts val="0"/>
                        </a:spcAft>
                        <a:buNone/>
                      </a:pPr>
                      <a:r>
                        <a:rPr lang="en-SG" sz="2400"/>
                        <a:t>③ Knock “x xx“ on smartwatch</a:t>
                      </a:r>
                      <a:endParaRPr sz="24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4"/>
          <p:cNvSpPr/>
          <p:nvPr/>
        </p:nvSpPr>
        <p:spPr>
          <a:xfrm>
            <a:off x="-1" y="0"/>
            <a:ext cx="4654295"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4" name="Google Shape;304;p4"/>
          <p:cNvSpPr txBox="1">
            <a:spLocks noGrp="1"/>
          </p:cNvSpPr>
          <p:nvPr>
            <p:ph type="title"/>
          </p:nvPr>
        </p:nvSpPr>
        <p:spPr>
          <a:xfrm>
            <a:off x="762000" y="559678"/>
            <a:ext cx="3567915" cy="4952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SG">
                <a:solidFill>
                  <a:schemeClr val="lt1"/>
                </a:solidFill>
              </a:rPr>
              <a:t>Navigate</a:t>
            </a:r>
            <a:endParaRPr/>
          </a:p>
        </p:txBody>
      </p:sp>
      <p:cxnSp>
        <p:nvCxnSpPr>
          <p:cNvPr id="305" name="Google Shape;305;p4"/>
          <p:cNvCxnSpPr/>
          <p:nvPr/>
        </p:nvCxnSpPr>
        <p:spPr>
          <a:xfrm>
            <a:off x="0" y="6199730"/>
            <a:ext cx="4297680" cy="0"/>
          </a:xfrm>
          <a:prstGeom prst="straightConnector1">
            <a:avLst/>
          </a:prstGeom>
          <a:noFill/>
          <a:ln w="25400" cap="flat" cmpd="sng">
            <a:solidFill>
              <a:schemeClr val="lt1"/>
            </a:solidFill>
            <a:prstDash val="solid"/>
            <a:round/>
            <a:headEnd type="none" w="sm" len="sm"/>
            <a:tailEnd type="none" w="sm" len="sm"/>
          </a:ln>
        </p:spPr>
      </p:cxnSp>
      <p:grpSp>
        <p:nvGrpSpPr>
          <p:cNvPr id="306" name="Google Shape;306;p4"/>
          <p:cNvGrpSpPr/>
          <p:nvPr/>
        </p:nvGrpSpPr>
        <p:grpSpPr>
          <a:xfrm>
            <a:off x="5181600" y="572743"/>
            <a:ext cx="6248400" cy="5651844"/>
            <a:chOff x="0" y="4418"/>
            <a:chExt cx="6248400" cy="5651844"/>
          </a:xfrm>
        </p:grpSpPr>
        <p:sp>
          <p:nvSpPr>
            <p:cNvPr id="307" name="Google Shape;307;p4"/>
            <p:cNvSpPr/>
            <p:nvPr/>
          </p:nvSpPr>
          <p:spPr>
            <a:xfrm>
              <a:off x="0" y="4418"/>
              <a:ext cx="624840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84724" y="216197"/>
              <a:ext cx="517680" cy="51768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087129" y="4418"/>
              <a:ext cx="5161270"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txBox="1"/>
            <p:nvPr/>
          </p:nvSpPr>
          <p:spPr>
            <a:xfrm>
              <a:off x="1087129" y="4418"/>
              <a:ext cx="5161270"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SG" sz="1900" b="0" i="1" u="none" strike="noStrike" cap="none">
                  <a:solidFill>
                    <a:schemeClr val="dk1"/>
                  </a:solidFill>
                  <a:latin typeface="Arial"/>
                  <a:ea typeface="Arial"/>
                  <a:cs typeface="Arial"/>
                  <a:sym typeface="Arial"/>
                </a:rPr>
                <a:t>In-article, in-podcast.</a:t>
              </a:r>
              <a:endParaRPr sz="1900" b="0" i="0" u="none" strike="noStrike" cap="none">
                <a:solidFill>
                  <a:schemeClr val="dk1"/>
                </a:solidFill>
                <a:latin typeface="Arial"/>
                <a:ea typeface="Arial"/>
                <a:cs typeface="Arial"/>
                <a:sym typeface="Arial"/>
              </a:endParaRPr>
            </a:p>
          </p:txBody>
        </p:sp>
        <p:sp>
          <p:nvSpPr>
            <p:cNvPr id="311" name="Google Shape;311;p4"/>
            <p:cNvSpPr/>
            <p:nvPr/>
          </p:nvSpPr>
          <p:spPr>
            <a:xfrm>
              <a:off x="0" y="1180965"/>
              <a:ext cx="624840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284724" y="1425202"/>
              <a:ext cx="517680" cy="51768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087129" y="1180965"/>
              <a:ext cx="5161270"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txBox="1"/>
            <p:nvPr/>
          </p:nvSpPr>
          <p:spPr>
            <a:xfrm>
              <a:off x="1087129" y="1180965"/>
              <a:ext cx="5161270"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SG" sz="1900" b="0" i="1" u="none" strike="noStrike" cap="none">
                  <a:solidFill>
                    <a:schemeClr val="dk1"/>
                  </a:solidFill>
                  <a:latin typeface="Arial"/>
                  <a:ea typeface="Arial"/>
                  <a:cs typeface="Arial"/>
                  <a:sym typeface="Arial"/>
                </a:rPr>
                <a:t>Social.</a:t>
              </a:r>
              <a:endParaRPr sz="1900" b="0" i="0" u="none" strike="noStrike" cap="none">
                <a:solidFill>
                  <a:schemeClr val="dk1"/>
                </a:solidFill>
                <a:latin typeface="Arial"/>
                <a:ea typeface="Arial"/>
                <a:cs typeface="Arial"/>
                <a:sym typeface="Arial"/>
              </a:endParaRPr>
            </a:p>
          </p:txBody>
        </p:sp>
        <p:sp>
          <p:nvSpPr>
            <p:cNvPr id="315" name="Google Shape;315;p4"/>
            <p:cNvSpPr/>
            <p:nvPr/>
          </p:nvSpPr>
          <p:spPr>
            <a:xfrm>
              <a:off x="868355" y="2364204"/>
              <a:ext cx="532801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1378153" y="2569291"/>
              <a:ext cx="517680" cy="51768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908903" y="2357512"/>
              <a:ext cx="4257170"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txBox="1"/>
            <p:nvPr/>
          </p:nvSpPr>
          <p:spPr>
            <a:xfrm>
              <a:off x="1908903" y="2357512"/>
              <a:ext cx="4257170"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SG" sz="1800" b="1" i="1" u="none" strike="noStrike" cap="none">
                  <a:solidFill>
                    <a:schemeClr val="dk1"/>
                  </a:solidFill>
                  <a:latin typeface="Arial"/>
                  <a:ea typeface="Arial"/>
                  <a:cs typeface="Arial"/>
                  <a:sym typeface="Arial"/>
                </a:rPr>
                <a:t>News feed</a:t>
              </a:r>
              <a:r>
                <a:rPr lang="en-SG" sz="1800" b="0" i="1" u="none" strike="noStrike" cap="none">
                  <a:solidFill>
                    <a:schemeClr val="dk1"/>
                  </a:solidFill>
                  <a:latin typeface="Arial"/>
                  <a:ea typeface="Arial"/>
                  <a:cs typeface="Arial"/>
                  <a:sym typeface="Arial"/>
                </a:rPr>
                <a:t>-like homepage</a:t>
              </a:r>
              <a:endParaRPr sz="1800" b="0" i="0" u="none" strike="noStrike" cap="none">
                <a:solidFill>
                  <a:schemeClr val="dk1"/>
                </a:solidFill>
                <a:latin typeface="Arial"/>
                <a:ea typeface="Arial"/>
                <a:cs typeface="Arial"/>
                <a:sym typeface="Arial"/>
              </a:endParaRPr>
            </a:p>
          </p:txBody>
        </p:sp>
        <p:sp>
          <p:nvSpPr>
            <p:cNvPr id="319" name="Google Shape;319;p4"/>
            <p:cNvSpPr/>
            <p:nvPr/>
          </p:nvSpPr>
          <p:spPr>
            <a:xfrm>
              <a:off x="868355" y="3540751"/>
              <a:ext cx="532801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378153" y="3745838"/>
              <a:ext cx="517680" cy="51768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891845" y="3534059"/>
              <a:ext cx="3894488"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txBox="1"/>
            <p:nvPr/>
          </p:nvSpPr>
          <p:spPr>
            <a:xfrm>
              <a:off x="1891845" y="3534059"/>
              <a:ext cx="3894488"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SG" sz="1600" b="1" i="1" u="none" strike="noStrike" cap="none">
                  <a:solidFill>
                    <a:schemeClr val="dk1"/>
                  </a:solidFill>
                  <a:latin typeface="Arial"/>
                  <a:ea typeface="Arial"/>
                  <a:cs typeface="Arial"/>
                  <a:sym typeface="Arial"/>
                </a:rPr>
                <a:t>Follow</a:t>
              </a:r>
              <a:r>
                <a:rPr lang="en-SG" sz="1600" b="0" i="1" u="none" strike="noStrike" cap="none">
                  <a:solidFill>
                    <a:schemeClr val="dk1"/>
                  </a:solidFill>
                  <a:latin typeface="Arial"/>
                  <a:ea typeface="Arial"/>
                  <a:cs typeface="Arial"/>
                  <a:sym typeface="Arial"/>
                </a:rPr>
                <a:t> public users (user can opt out of public profile)</a:t>
              </a:r>
              <a:endParaRPr sz="1600" b="0" i="0" u="none" strike="noStrike" cap="none">
                <a:solidFill>
                  <a:schemeClr val="dk1"/>
                </a:solidFill>
                <a:latin typeface="Arial"/>
                <a:ea typeface="Arial"/>
                <a:cs typeface="Arial"/>
                <a:sym typeface="Arial"/>
              </a:endParaRPr>
            </a:p>
          </p:txBody>
        </p:sp>
        <p:sp>
          <p:nvSpPr>
            <p:cNvPr id="323" name="Google Shape;323;p4"/>
            <p:cNvSpPr/>
            <p:nvPr/>
          </p:nvSpPr>
          <p:spPr>
            <a:xfrm>
              <a:off x="868355" y="4715025"/>
              <a:ext cx="5328010" cy="94123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1378153" y="4922384"/>
              <a:ext cx="517680" cy="51768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903045" y="4710606"/>
              <a:ext cx="3872501" cy="941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txBox="1"/>
            <p:nvPr/>
          </p:nvSpPr>
          <p:spPr>
            <a:xfrm>
              <a:off x="1903045" y="4710606"/>
              <a:ext cx="3872501" cy="941237"/>
            </a:xfrm>
            <a:prstGeom prst="rect">
              <a:avLst/>
            </a:prstGeom>
            <a:noFill/>
            <a:ln>
              <a:noFill/>
            </a:ln>
          </p:spPr>
          <p:txBody>
            <a:bodyPr spcFirstLastPara="1" wrap="square" lIns="99600" tIns="99600" rIns="99600" bIns="996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SG" sz="1800" b="1" i="1" u="none" strike="noStrike" cap="none">
                  <a:solidFill>
                    <a:schemeClr val="dk1"/>
                  </a:solidFill>
                  <a:latin typeface="Arial"/>
                  <a:ea typeface="Arial"/>
                  <a:cs typeface="Arial"/>
                  <a:sym typeface="Arial"/>
                </a:rPr>
                <a:t>Share</a:t>
              </a:r>
              <a:r>
                <a:rPr lang="en-SG" sz="1800" b="0" i="1" u="none" strike="noStrike" cap="none">
                  <a:solidFill>
                    <a:schemeClr val="dk1"/>
                  </a:solidFill>
                  <a:latin typeface="Arial"/>
                  <a:ea typeface="Arial"/>
                  <a:cs typeface="Arial"/>
                  <a:sym typeface="Arial"/>
                </a:rPr>
                <a:t> news -&gt; sync to news feed</a:t>
              </a: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7"/>
          <p:cNvSpPr txBox="1">
            <a:spLocks noGrp="1"/>
          </p:cNvSpPr>
          <p:nvPr>
            <p:ph type="title"/>
          </p:nvPr>
        </p:nvSpPr>
        <p:spPr>
          <a:xfrm>
            <a:off x="778040" y="-8005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Input – Basic functions</a:t>
            </a:r>
            <a:endParaRPr/>
          </a:p>
        </p:txBody>
      </p:sp>
      <p:graphicFrame>
        <p:nvGraphicFramePr>
          <p:cNvPr id="618" name="Google Shape;618;p27"/>
          <p:cNvGraphicFramePr/>
          <p:nvPr/>
        </p:nvGraphicFramePr>
        <p:xfrm>
          <a:off x="196508" y="1203149"/>
          <a:ext cx="3000000" cy="3000000"/>
        </p:xfrm>
        <a:graphic>
          <a:graphicData uri="http://schemas.openxmlformats.org/drawingml/2006/table">
            <a:tbl>
              <a:tblPr firstRow="1" bandRow="1">
                <a:noFill/>
                <a:tableStyleId>{240DAB81-82A2-4C1E-849D-7A8480179CB5}</a:tableStyleId>
              </a:tblPr>
              <a:tblGrid>
                <a:gridCol w="1720975"/>
                <a:gridCol w="5843000"/>
                <a:gridCol w="1384625"/>
                <a:gridCol w="1441850"/>
                <a:gridCol w="1388450"/>
              </a:tblGrid>
              <a:tr h="834975">
                <a:tc>
                  <a:txBody>
                    <a:bodyPr/>
                    <a:lstStyle/>
                    <a:p>
                      <a:pPr marL="0" marR="0" lvl="0" indent="0" algn="l" rtl="0">
                        <a:spcBef>
                          <a:spcPts val="0"/>
                        </a:spcBef>
                        <a:spcAft>
                          <a:spcPts val="0"/>
                        </a:spcAft>
                        <a:buNone/>
                      </a:pPr>
                      <a:r>
                        <a:rPr lang="en-SG" sz="2200"/>
                        <a:t>Functions</a:t>
                      </a:r>
                      <a:endParaRPr sz="2200"/>
                    </a:p>
                  </a:txBody>
                  <a:tcPr marL="91450" marR="91450" marT="45725" marB="45725"/>
                </a:tc>
                <a:tc>
                  <a:txBody>
                    <a:bodyPr/>
                    <a:lstStyle/>
                    <a:p>
                      <a:pPr marL="0" marR="0" lvl="0" indent="0" algn="l" rtl="0">
                        <a:spcBef>
                          <a:spcPts val="0"/>
                        </a:spcBef>
                        <a:spcAft>
                          <a:spcPts val="0"/>
                        </a:spcAft>
                        <a:buNone/>
                      </a:pPr>
                      <a:r>
                        <a:rPr lang="en-SG" sz="2200"/>
                        <a:t>Interaction</a:t>
                      </a:r>
                      <a:endParaRPr sz="2200"/>
                    </a:p>
                  </a:txBody>
                  <a:tcPr marL="91450" marR="91450" marT="45725" marB="45725"/>
                </a:tc>
                <a:tc>
                  <a:txBody>
                    <a:bodyPr/>
                    <a:lstStyle/>
                    <a:p>
                      <a:pPr marL="0" marR="0" lvl="0" indent="0" algn="l" rtl="0">
                        <a:spcBef>
                          <a:spcPts val="0"/>
                        </a:spcBef>
                        <a:spcAft>
                          <a:spcPts val="0"/>
                        </a:spcAft>
                        <a:buNone/>
                      </a:pPr>
                      <a:r>
                        <a:rPr lang="en-SG" sz="2200"/>
                        <a:t>Scenario 1</a:t>
                      </a:r>
                      <a:endParaRPr/>
                    </a:p>
                    <a:p>
                      <a:pPr marL="0" marR="0" lvl="0" indent="0" algn="l" rtl="0">
                        <a:spcBef>
                          <a:spcPts val="0"/>
                        </a:spcBef>
                        <a:spcAft>
                          <a:spcPts val="0"/>
                        </a:spcAft>
                        <a:buNone/>
                      </a:pPr>
                      <a:r>
                        <a:rPr lang="en-SG" sz="2200"/>
                        <a:t>In Car</a:t>
                      </a:r>
                      <a:endParaRPr sz="2200"/>
                    </a:p>
                  </a:txBody>
                  <a:tcPr marL="91450" marR="91450" marT="45725" marB="45725"/>
                </a:tc>
                <a:tc>
                  <a:txBody>
                    <a:bodyPr/>
                    <a:lstStyle/>
                    <a:p>
                      <a:pPr marL="0" marR="0" lvl="0" indent="0" algn="l" rtl="0">
                        <a:spcBef>
                          <a:spcPts val="0"/>
                        </a:spcBef>
                        <a:spcAft>
                          <a:spcPts val="0"/>
                        </a:spcAft>
                        <a:buNone/>
                      </a:pPr>
                      <a:r>
                        <a:rPr lang="en-SG" sz="2200"/>
                        <a:t>Scenario 2</a:t>
                      </a:r>
                      <a:endParaRPr/>
                    </a:p>
                    <a:p>
                      <a:pPr marL="0" marR="0" lvl="0" indent="0" algn="l" rtl="0">
                        <a:spcBef>
                          <a:spcPts val="0"/>
                        </a:spcBef>
                        <a:spcAft>
                          <a:spcPts val="0"/>
                        </a:spcAft>
                        <a:buNone/>
                      </a:pPr>
                      <a:r>
                        <a:rPr lang="en-SG" sz="2200"/>
                        <a:t>Home</a:t>
                      </a:r>
                      <a:endParaRPr sz="2200"/>
                    </a:p>
                  </a:txBody>
                  <a:tcPr marL="91450" marR="91450" marT="45725" marB="45725"/>
                </a:tc>
                <a:tc>
                  <a:txBody>
                    <a:bodyPr/>
                    <a:lstStyle/>
                    <a:p>
                      <a:pPr marL="0" marR="0" lvl="0" indent="0" algn="l" rtl="0">
                        <a:spcBef>
                          <a:spcPts val="0"/>
                        </a:spcBef>
                        <a:spcAft>
                          <a:spcPts val="0"/>
                        </a:spcAft>
                        <a:buNone/>
                      </a:pPr>
                      <a:r>
                        <a:rPr lang="en-SG" sz="2200"/>
                        <a:t>Scenario 3</a:t>
                      </a:r>
                      <a:endParaRPr/>
                    </a:p>
                    <a:p>
                      <a:pPr marL="0" marR="0" lvl="0" indent="0" algn="l" rtl="0">
                        <a:spcBef>
                          <a:spcPts val="0"/>
                        </a:spcBef>
                        <a:spcAft>
                          <a:spcPts val="0"/>
                        </a:spcAft>
                        <a:buNone/>
                      </a:pPr>
                      <a:r>
                        <a:rPr lang="en-SG" sz="2200"/>
                        <a:t>Exercising</a:t>
                      </a:r>
                      <a:endParaRPr sz="2200"/>
                    </a:p>
                  </a:txBody>
                  <a:tcPr marL="91450" marR="91450" marT="45725" marB="45725"/>
                </a:tc>
              </a:tr>
              <a:tr h="504825">
                <a:tc rowSpan="4">
                  <a:txBody>
                    <a:bodyPr/>
                    <a:lstStyle/>
                    <a:p>
                      <a:pPr marL="0" marR="0" lvl="0" indent="0" algn="l" rtl="0">
                        <a:spcBef>
                          <a:spcPts val="0"/>
                        </a:spcBef>
                        <a:spcAft>
                          <a:spcPts val="0"/>
                        </a:spcAft>
                        <a:buNone/>
                      </a:pPr>
                      <a:r>
                        <a:rPr lang="en-SG" sz="2200"/>
                        <a:t>Volume adjustment</a:t>
                      </a:r>
                      <a:endParaRPr sz="2200"/>
                    </a:p>
                  </a:txBody>
                  <a:tcPr marL="91450" marR="91450" marT="45725" marB="45725"/>
                </a:tc>
                <a:tc>
                  <a:txBody>
                    <a:bodyPr/>
                    <a:lstStyle/>
                    <a:p>
                      <a:pPr marL="0" marR="0" lvl="0" indent="0" algn="l" rtl="0">
                        <a:lnSpc>
                          <a:spcPct val="100000"/>
                        </a:lnSpc>
                        <a:spcBef>
                          <a:spcPts val="0"/>
                        </a:spcBef>
                        <a:spcAft>
                          <a:spcPts val="0"/>
                        </a:spcAft>
                        <a:buClr>
                          <a:schemeClr val="dk1"/>
                        </a:buClr>
                        <a:buSzPts val="2200"/>
                        <a:buFont typeface="Calibri"/>
                        <a:buNone/>
                      </a:pPr>
                      <a:r>
                        <a:rPr lang="en-SG" sz="2200">
                          <a:solidFill>
                            <a:schemeClr val="dk1"/>
                          </a:solidFill>
                          <a:latin typeface="Calibri"/>
                          <a:ea typeface="Calibri"/>
                          <a:cs typeface="Calibri"/>
                          <a:sym typeface="Calibri"/>
                        </a:rPr>
                        <a:t>① Say “Up”/“Down”: increase or decrease of the volume is positively proportional with the length of the voice command.</a:t>
                      </a:r>
                      <a:endParaRPr sz="2200">
                        <a:solidFill>
                          <a:schemeClr val="dk1"/>
                        </a:solidFill>
                        <a:latin typeface="Calibri"/>
                        <a:ea typeface="Calibri"/>
                        <a:cs typeface="Calibri"/>
                        <a:sym typeface="Calibri"/>
                      </a:endParaRPr>
                    </a:p>
                  </a:txBody>
                  <a:tcPr marL="91450" marR="91450" marT="45725" marB="45725"/>
                </a:tc>
                <a:tc rowSpan="4">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①</a:t>
                      </a:r>
                      <a:r>
                        <a:rPr lang="en-SG" sz="2200"/>
                        <a:t>②</a:t>
                      </a:r>
                      <a:r>
                        <a:rPr lang="en-SG" sz="2200">
                          <a:solidFill>
                            <a:schemeClr val="dk1"/>
                          </a:solidFill>
                          <a:latin typeface="Calibri"/>
                          <a:ea typeface="Calibri"/>
                          <a:cs typeface="Calibri"/>
                          <a:sym typeface="Calibri"/>
                        </a:rPr>
                        <a:t>③</a:t>
                      </a:r>
                      <a:r>
                        <a:rPr lang="en-SG" sz="2200"/>
                        <a:t> </a:t>
                      </a:r>
                      <a:endParaRPr/>
                    </a:p>
                  </a:txBody>
                  <a:tcPr marL="91450" marR="91450" marT="45725" marB="45725"/>
                </a:tc>
                <a:tc rowSpan="4">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①③</a:t>
                      </a:r>
                      <a:r>
                        <a:rPr lang="en-SG" sz="2200"/>
                        <a:t>④</a:t>
                      </a:r>
                      <a:endParaRPr sz="2200"/>
                    </a:p>
                  </a:txBody>
                  <a:tcPr marL="91450" marR="91450" marT="45725" marB="45725"/>
                </a:tc>
                <a:tc rowSpan="4">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③</a:t>
                      </a:r>
                      <a:r>
                        <a:rPr lang="en-SG" sz="2200"/>
                        <a:t>④</a:t>
                      </a:r>
                      <a:endParaRPr sz="2200"/>
                    </a:p>
                  </a:txBody>
                  <a:tcPr marL="91450" marR="91450" marT="45725" marB="45725"/>
                </a:tc>
              </a:tr>
              <a:tr h="411475">
                <a:tc vMerge="1">
                  <a:txBody>
                    <a:bodyPr/>
                    <a:lstStyle/>
                    <a:p>
                      <a:endParaRPr lang="ru-RU"/>
                    </a:p>
                  </a:txBody>
                  <a:tcPr/>
                </a:tc>
                <a:tc>
                  <a:txBody>
                    <a:bodyPr/>
                    <a:lstStyle/>
                    <a:p>
                      <a:pPr marL="0" marR="0" lvl="0" indent="0" algn="l" rtl="0">
                        <a:spcBef>
                          <a:spcPts val="0"/>
                        </a:spcBef>
                        <a:spcAft>
                          <a:spcPts val="0"/>
                        </a:spcAft>
                        <a:buNone/>
                      </a:pPr>
                      <a:r>
                        <a:rPr lang="en-SG" sz="2200"/>
                        <a:t>② Slide up/down with the thumb on the steering wheel, with a sensor or gesture detection camera</a:t>
                      </a:r>
                      <a:endParaRPr sz="22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594350">
                <a:tc vMerge="1">
                  <a:txBody>
                    <a:bodyPr/>
                    <a:lstStyle/>
                    <a:p>
                      <a:endParaRPr lang="ru-RU"/>
                    </a:p>
                  </a:txBody>
                  <a:tcPr/>
                </a:tc>
                <a:tc>
                  <a:txBody>
                    <a:bodyPr/>
                    <a:lstStyle/>
                    <a:p>
                      <a:pPr marL="0" marR="0" lvl="0" indent="0" algn="l" rtl="0">
                        <a:spcBef>
                          <a:spcPts val="0"/>
                        </a:spcBef>
                        <a:spcAft>
                          <a:spcPts val="0"/>
                        </a:spcAft>
                        <a:buNone/>
                      </a:pPr>
                      <a:r>
                        <a:rPr lang="en-SG" sz="2200"/>
                        <a:t>③ Drag on smartwatch screen (specified later)</a:t>
                      </a:r>
                      <a:endParaRPr/>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594350">
                <a:tc vMerge="1">
                  <a:txBody>
                    <a:bodyPr/>
                    <a:lstStyle/>
                    <a:p>
                      <a:endParaRPr lang="ru-RU"/>
                    </a:p>
                  </a:txBody>
                  <a:tcPr/>
                </a:tc>
                <a:tc>
                  <a:txBody>
                    <a:bodyPr/>
                    <a:lstStyle/>
                    <a:p>
                      <a:pPr marL="0" marR="0" lvl="0" indent="0" algn="l" rtl="0">
                        <a:spcBef>
                          <a:spcPts val="0"/>
                        </a:spcBef>
                        <a:spcAft>
                          <a:spcPts val="0"/>
                        </a:spcAft>
                        <a:buNone/>
                      </a:pPr>
                      <a:r>
                        <a:rPr lang="en-SG" sz="2200"/>
                        <a:t>④ Punch up/down with the smartwatch</a:t>
                      </a:r>
                      <a:endParaRPr sz="22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213350">
                <a:tc rowSpan="3">
                  <a:txBody>
                    <a:bodyPr/>
                    <a:lstStyle/>
                    <a:p>
                      <a:pPr marL="0" marR="0" lvl="0" indent="0" algn="l" rtl="0">
                        <a:spcBef>
                          <a:spcPts val="0"/>
                        </a:spcBef>
                        <a:spcAft>
                          <a:spcPts val="0"/>
                        </a:spcAft>
                        <a:buNone/>
                      </a:pPr>
                      <a:r>
                        <a:rPr lang="en-SG" sz="2200"/>
                        <a:t>Choose news genres</a:t>
                      </a:r>
                      <a:endParaRPr sz="2200"/>
                    </a:p>
                  </a:txBody>
                  <a:tcPr marL="91450" marR="91450" marT="45725" marB="45725"/>
                </a:tc>
                <a:tc>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① Choose on the smartphone</a:t>
                      </a:r>
                      <a:endParaRPr sz="2200">
                        <a:solidFill>
                          <a:schemeClr val="dk1"/>
                        </a:solidFill>
                        <a:latin typeface="Calibri"/>
                        <a:ea typeface="Calibri"/>
                        <a:cs typeface="Calibri"/>
                        <a:sym typeface="Calibri"/>
                      </a:endParaRPr>
                    </a:p>
                  </a:txBody>
                  <a:tcPr marL="91450" marR="91450" marT="45725" marB="45725"/>
                </a:tc>
                <a:tc rowSpan="3">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①</a:t>
                      </a:r>
                      <a:r>
                        <a:rPr lang="en-SG" sz="2200"/>
                        <a:t>②③</a:t>
                      </a:r>
                      <a:endParaRPr/>
                    </a:p>
                  </a:txBody>
                  <a:tcPr marL="91450" marR="91450" marT="45725" marB="45725"/>
                </a:tc>
                <a:tc rowSpan="3">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①</a:t>
                      </a:r>
                      <a:r>
                        <a:rPr lang="en-SG" sz="2200"/>
                        <a:t>②③</a:t>
                      </a:r>
                      <a:endParaRPr/>
                    </a:p>
                  </a:txBody>
                  <a:tcPr marL="91450" marR="91450" marT="45725" marB="45725"/>
                </a:tc>
                <a:tc rowSpan="3">
                  <a:txBody>
                    <a:bodyPr/>
                    <a:lstStyle/>
                    <a:p>
                      <a:pPr marL="0" marR="0" lvl="0" indent="0" algn="l" rtl="0">
                        <a:spcBef>
                          <a:spcPts val="0"/>
                        </a:spcBef>
                        <a:spcAft>
                          <a:spcPts val="0"/>
                        </a:spcAft>
                        <a:buNone/>
                      </a:pPr>
                      <a:r>
                        <a:rPr lang="en-SG" sz="2200"/>
                        <a:t>②</a:t>
                      </a:r>
                      <a:endParaRPr/>
                    </a:p>
                  </a:txBody>
                  <a:tcPr marL="91450" marR="91450" marT="45725" marB="45725"/>
                </a:tc>
              </a:tr>
              <a:tr h="213350">
                <a:tc vMerge="1">
                  <a:txBody>
                    <a:bodyPr/>
                    <a:lstStyle/>
                    <a:p>
                      <a:endParaRPr lang="ru-RU"/>
                    </a:p>
                  </a:txBody>
                  <a:tcPr/>
                </a:tc>
                <a:tc>
                  <a:txBody>
                    <a:bodyPr/>
                    <a:lstStyle/>
                    <a:p>
                      <a:pPr marL="0" marR="0" lvl="0" indent="0" algn="l" rtl="0">
                        <a:lnSpc>
                          <a:spcPct val="100000"/>
                        </a:lnSpc>
                        <a:spcBef>
                          <a:spcPts val="0"/>
                        </a:spcBef>
                        <a:spcAft>
                          <a:spcPts val="0"/>
                        </a:spcAft>
                        <a:buClr>
                          <a:schemeClr val="dk1"/>
                        </a:buClr>
                        <a:buSzPts val="2200"/>
                        <a:buFont typeface="Calibri"/>
                        <a:buNone/>
                      </a:pPr>
                      <a:r>
                        <a:rPr lang="en-SG" sz="2200"/>
                        <a:t>② Choose on smartwatch screen</a:t>
                      </a:r>
                      <a:endParaRPr sz="22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336550">
                <a:tc vMerge="1">
                  <a:txBody>
                    <a:bodyPr/>
                    <a:lstStyle/>
                    <a:p>
                      <a:endParaRPr lang="ru-RU"/>
                    </a:p>
                  </a:txBody>
                  <a:tcPr/>
                </a:tc>
                <a:tc>
                  <a:txBody>
                    <a:bodyPr/>
                    <a:lstStyle/>
                    <a:p>
                      <a:pPr marL="0" marR="0" lvl="0" indent="0" algn="l" rtl="0">
                        <a:spcBef>
                          <a:spcPts val="0"/>
                        </a:spcBef>
                        <a:spcAft>
                          <a:spcPts val="0"/>
                        </a:spcAft>
                        <a:buNone/>
                      </a:pPr>
                      <a:r>
                        <a:rPr lang="en-SG" sz="2200"/>
                        <a:t>③ Say “Change”</a:t>
                      </a:r>
                      <a:endParaRPr sz="22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8"/>
          <p:cNvSpPr txBox="1">
            <a:spLocks noGrp="1"/>
          </p:cNvSpPr>
          <p:nvPr>
            <p:ph type="title"/>
          </p:nvPr>
        </p:nvSpPr>
        <p:spPr>
          <a:xfrm>
            <a:off x="778040" y="-20037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Input – News-related functions</a:t>
            </a:r>
            <a:endParaRPr/>
          </a:p>
        </p:txBody>
      </p:sp>
      <p:graphicFrame>
        <p:nvGraphicFramePr>
          <p:cNvPr id="624" name="Google Shape;624;p28"/>
          <p:cNvGraphicFramePr/>
          <p:nvPr/>
        </p:nvGraphicFramePr>
        <p:xfrm>
          <a:off x="385011" y="806092"/>
          <a:ext cx="3000000" cy="3000000"/>
        </p:xfrm>
        <a:graphic>
          <a:graphicData uri="http://schemas.openxmlformats.org/drawingml/2006/table">
            <a:tbl>
              <a:tblPr firstRow="1" bandRow="1">
                <a:noFill/>
                <a:tableStyleId>{240DAB81-82A2-4C1E-849D-7A8480179CB5}</a:tableStyleId>
              </a:tblPr>
              <a:tblGrid>
                <a:gridCol w="1467850"/>
                <a:gridCol w="5654850"/>
                <a:gridCol w="1467850"/>
                <a:gridCol w="1503950"/>
                <a:gridCol w="1407700"/>
              </a:tblGrid>
              <a:tr h="677800">
                <a:tc>
                  <a:txBody>
                    <a:bodyPr/>
                    <a:lstStyle/>
                    <a:p>
                      <a:pPr marL="0" marR="0" lvl="0" indent="0" algn="l" rtl="0">
                        <a:spcBef>
                          <a:spcPts val="0"/>
                        </a:spcBef>
                        <a:spcAft>
                          <a:spcPts val="0"/>
                        </a:spcAft>
                        <a:buNone/>
                      </a:pPr>
                      <a:r>
                        <a:rPr lang="en-SG" sz="2200"/>
                        <a:t>Functions</a:t>
                      </a:r>
                      <a:endParaRPr sz="2200"/>
                    </a:p>
                  </a:txBody>
                  <a:tcPr marL="91450" marR="91450" marT="45725" marB="45725"/>
                </a:tc>
                <a:tc>
                  <a:txBody>
                    <a:bodyPr/>
                    <a:lstStyle/>
                    <a:p>
                      <a:pPr marL="0" marR="0" lvl="0" indent="0" algn="l" rtl="0">
                        <a:spcBef>
                          <a:spcPts val="0"/>
                        </a:spcBef>
                        <a:spcAft>
                          <a:spcPts val="0"/>
                        </a:spcAft>
                        <a:buNone/>
                      </a:pPr>
                      <a:r>
                        <a:rPr lang="en-SG" sz="2200"/>
                        <a:t>Interaction</a:t>
                      </a:r>
                      <a:endParaRPr sz="2200"/>
                    </a:p>
                  </a:txBody>
                  <a:tcPr marL="91450" marR="91450" marT="45725" marB="45725"/>
                </a:tc>
                <a:tc>
                  <a:txBody>
                    <a:bodyPr/>
                    <a:lstStyle/>
                    <a:p>
                      <a:pPr marL="0" marR="0" lvl="0" indent="0" algn="l" rtl="0">
                        <a:spcBef>
                          <a:spcPts val="0"/>
                        </a:spcBef>
                        <a:spcAft>
                          <a:spcPts val="0"/>
                        </a:spcAft>
                        <a:buNone/>
                      </a:pPr>
                      <a:r>
                        <a:rPr lang="en-SG" sz="2200"/>
                        <a:t>Scenario 1</a:t>
                      </a:r>
                      <a:endParaRPr/>
                    </a:p>
                    <a:p>
                      <a:pPr marL="0" marR="0" lvl="0" indent="0" algn="l" rtl="0">
                        <a:spcBef>
                          <a:spcPts val="0"/>
                        </a:spcBef>
                        <a:spcAft>
                          <a:spcPts val="0"/>
                        </a:spcAft>
                        <a:buNone/>
                      </a:pPr>
                      <a:r>
                        <a:rPr lang="en-SG" sz="2200"/>
                        <a:t>In Car</a:t>
                      </a:r>
                      <a:endParaRPr sz="2200"/>
                    </a:p>
                  </a:txBody>
                  <a:tcPr marL="91450" marR="91450" marT="45725" marB="45725"/>
                </a:tc>
                <a:tc>
                  <a:txBody>
                    <a:bodyPr/>
                    <a:lstStyle/>
                    <a:p>
                      <a:pPr marL="0" marR="0" lvl="0" indent="0" algn="l" rtl="0">
                        <a:spcBef>
                          <a:spcPts val="0"/>
                        </a:spcBef>
                        <a:spcAft>
                          <a:spcPts val="0"/>
                        </a:spcAft>
                        <a:buNone/>
                      </a:pPr>
                      <a:r>
                        <a:rPr lang="en-SG" sz="2200"/>
                        <a:t>Scenario 2</a:t>
                      </a:r>
                      <a:endParaRPr/>
                    </a:p>
                    <a:p>
                      <a:pPr marL="0" marR="0" lvl="0" indent="0" algn="l" rtl="0">
                        <a:spcBef>
                          <a:spcPts val="0"/>
                        </a:spcBef>
                        <a:spcAft>
                          <a:spcPts val="0"/>
                        </a:spcAft>
                        <a:buNone/>
                      </a:pPr>
                      <a:r>
                        <a:rPr lang="en-SG" sz="2200"/>
                        <a:t>Home</a:t>
                      </a:r>
                      <a:endParaRPr sz="2200"/>
                    </a:p>
                  </a:txBody>
                  <a:tcPr marL="91450" marR="91450" marT="45725" marB="45725"/>
                </a:tc>
                <a:tc>
                  <a:txBody>
                    <a:bodyPr/>
                    <a:lstStyle/>
                    <a:p>
                      <a:pPr marL="0" marR="0" lvl="0" indent="0" algn="l" rtl="0">
                        <a:spcBef>
                          <a:spcPts val="0"/>
                        </a:spcBef>
                        <a:spcAft>
                          <a:spcPts val="0"/>
                        </a:spcAft>
                        <a:buNone/>
                      </a:pPr>
                      <a:r>
                        <a:rPr lang="en-SG" sz="2200"/>
                        <a:t>Scenario 3</a:t>
                      </a:r>
                      <a:endParaRPr/>
                    </a:p>
                    <a:p>
                      <a:pPr marL="0" marR="0" lvl="0" indent="0" algn="l" rtl="0">
                        <a:spcBef>
                          <a:spcPts val="0"/>
                        </a:spcBef>
                        <a:spcAft>
                          <a:spcPts val="0"/>
                        </a:spcAft>
                        <a:buNone/>
                      </a:pPr>
                      <a:r>
                        <a:rPr lang="en-SG" sz="2200"/>
                        <a:t>Exercising</a:t>
                      </a:r>
                      <a:endParaRPr sz="2200"/>
                    </a:p>
                  </a:txBody>
                  <a:tcPr marL="91450" marR="91450" marT="45725" marB="45725"/>
                </a:tc>
              </a:tr>
              <a:tr h="504825">
                <a:tc rowSpan="2">
                  <a:txBody>
                    <a:bodyPr/>
                    <a:lstStyle/>
                    <a:p>
                      <a:pPr marL="0" marR="0" lvl="0" indent="0" algn="l" rtl="0">
                        <a:spcBef>
                          <a:spcPts val="0"/>
                        </a:spcBef>
                        <a:spcAft>
                          <a:spcPts val="0"/>
                        </a:spcAft>
                        <a:buNone/>
                      </a:pPr>
                      <a:r>
                        <a:rPr lang="en-SG" sz="2200"/>
                        <a:t>Later viewing</a:t>
                      </a:r>
                      <a:endParaRPr sz="2200"/>
                    </a:p>
                  </a:txBody>
                  <a:tcPr marL="91450" marR="91450" marT="45725" marB="45725"/>
                </a:tc>
                <a:tc>
                  <a:txBody>
                    <a:bodyPr/>
                    <a:lstStyle/>
                    <a:p>
                      <a:pPr marL="0" marR="0" lvl="0" indent="0" algn="l" rtl="0">
                        <a:lnSpc>
                          <a:spcPct val="100000"/>
                        </a:lnSpc>
                        <a:spcBef>
                          <a:spcPts val="0"/>
                        </a:spcBef>
                        <a:spcAft>
                          <a:spcPts val="0"/>
                        </a:spcAft>
                        <a:buClr>
                          <a:schemeClr val="dk1"/>
                        </a:buClr>
                        <a:buSzPts val="2200"/>
                        <a:buFont typeface="Calibri"/>
                        <a:buNone/>
                      </a:pPr>
                      <a:r>
                        <a:rPr lang="en-SG" sz="2200">
                          <a:solidFill>
                            <a:schemeClr val="dk1"/>
                          </a:solidFill>
                          <a:latin typeface="Calibri"/>
                          <a:ea typeface="Calibri"/>
                          <a:cs typeface="Calibri"/>
                          <a:sym typeface="Calibri"/>
                        </a:rPr>
                        <a:t>① Say “Save”</a:t>
                      </a:r>
                      <a:endParaRPr sz="2200"/>
                    </a:p>
                  </a:txBody>
                  <a:tcPr marL="91450" marR="91450" marT="45725" marB="45725"/>
                </a:tc>
                <a:tc rowSpan="2">
                  <a:txBody>
                    <a:bodyPr/>
                    <a:lstStyle/>
                    <a:p>
                      <a:pPr marL="0" marR="0" lvl="0" indent="0" algn="l" rtl="0">
                        <a:spcBef>
                          <a:spcPts val="0"/>
                        </a:spcBef>
                        <a:spcAft>
                          <a:spcPts val="0"/>
                        </a:spcAft>
                        <a:buNone/>
                      </a:pPr>
                      <a:r>
                        <a:rPr lang="en-SG" sz="2200"/>
                        <a:t>①</a:t>
                      </a:r>
                      <a:endParaRPr/>
                    </a:p>
                  </a:txBody>
                  <a:tcPr marL="91450" marR="91450" marT="45725" marB="45725"/>
                </a:tc>
                <a:tc rowSpan="2">
                  <a:txBody>
                    <a:bodyPr/>
                    <a:lstStyle/>
                    <a:p>
                      <a:pPr marL="0" marR="0" lvl="0" indent="0" algn="l" rtl="0">
                        <a:lnSpc>
                          <a:spcPct val="100000"/>
                        </a:lnSpc>
                        <a:spcBef>
                          <a:spcPts val="0"/>
                        </a:spcBef>
                        <a:spcAft>
                          <a:spcPts val="0"/>
                        </a:spcAft>
                        <a:buClr>
                          <a:schemeClr val="dk1"/>
                        </a:buClr>
                        <a:buSzPts val="2200"/>
                        <a:buFont typeface="Calibri"/>
                        <a:buNone/>
                      </a:pPr>
                      <a:r>
                        <a:rPr lang="en-SG" sz="2200"/>
                        <a:t>①②</a:t>
                      </a:r>
                      <a:endParaRPr/>
                    </a:p>
                    <a:p>
                      <a:pPr marL="0" marR="0" lvl="0" indent="0" algn="l" rtl="0">
                        <a:spcBef>
                          <a:spcPts val="0"/>
                        </a:spcBef>
                        <a:spcAft>
                          <a:spcPts val="0"/>
                        </a:spcAft>
                        <a:buNone/>
                      </a:pPr>
                      <a:endParaRPr sz="2200"/>
                    </a:p>
                  </a:txBody>
                  <a:tcPr marL="91450" marR="91450" marT="45725" marB="45725"/>
                </a:tc>
                <a:tc rowSpan="2">
                  <a:txBody>
                    <a:bodyPr/>
                    <a:lstStyle/>
                    <a:p>
                      <a:pPr marL="0" marR="0" lvl="0" indent="0" algn="l" rtl="0">
                        <a:lnSpc>
                          <a:spcPct val="100000"/>
                        </a:lnSpc>
                        <a:spcBef>
                          <a:spcPts val="0"/>
                        </a:spcBef>
                        <a:spcAft>
                          <a:spcPts val="0"/>
                        </a:spcAft>
                        <a:buClr>
                          <a:schemeClr val="dk1"/>
                        </a:buClr>
                        <a:buSzPts val="2200"/>
                        <a:buFont typeface="Calibri"/>
                        <a:buNone/>
                      </a:pPr>
                      <a:r>
                        <a:rPr lang="en-SG" sz="2200"/>
                        <a:t>②</a:t>
                      </a:r>
                      <a:endParaRPr/>
                    </a:p>
                    <a:p>
                      <a:pPr marL="0" marR="0" lvl="0" indent="0" algn="l" rtl="0">
                        <a:spcBef>
                          <a:spcPts val="0"/>
                        </a:spcBef>
                        <a:spcAft>
                          <a:spcPts val="0"/>
                        </a:spcAft>
                        <a:buNone/>
                      </a:pPr>
                      <a:endParaRPr sz="2200"/>
                    </a:p>
                  </a:txBody>
                  <a:tcPr marL="91450" marR="91450" marT="45725" marB="45725"/>
                </a:tc>
              </a:tr>
              <a:tr h="504825">
                <a:tc vMerge="1">
                  <a:txBody>
                    <a:bodyPr/>
                    <a:lstStyle/>
                    <a:p>
                      <a:endParaRPr lang="ru-RU"/>
                    </a:p>
                  </a:txBody>
                  <a:tcPr/>
                </a:tc>
                <a:tc>
                  <a:txBody>
                    <a:bodyPr/>
                    <a:lstStyle/>
                    <a:p>
                      <a:pPr marL="0" marR="0" lvl="0" indent="0" algn="l" rtl="0">
                        <a:lnSpc>
                          <a:spcPct val="100000"/>
                        </a:lnSpc>
                        <a:spcBef>
                          <a:spcPts val="0"/>
                        </a:spcBef>
                        <a:spcAft>
                          <a:spcPts val="0"/>
                        </a:spcAft>
                        <a:buClr>
                          <a:schemeClr val="dk1"/>
                        </a:buClr>
                        <a:buSzPts val="2200"/>
                        <a:buFont typeface="Calibri"/>
                        <a:buNone/>
                      </a:pPr>
                      <a:r>
                        <a:rPr lang="en-SG" sz="2200"/>
                        <a:t>② Press on the smartphone for 2 seconds</a:t>
                      </a:r>
                      <a:endParaRPr sz="22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504825">
                <a:tc rowSpan="2">
                  <a:txBody>
                    <a:bodyPr/>
                    <a:lstStyle/>
                    <a:p>
                      <a:pPr marL="0" marR="0" lvl="0" indent="0" algn="l" rtl="0">
                        <a:spcBef>
                          <a:spcPts val="0"/>
                        </a:spcBef>
                        <a:spcAft>
                          <a:spcPts val="0"/>
                        </a:spcAft>
                        <a:buNone/>
                      </a:pPr>
                      <a:r>
                        <a:rPr lang="en-SG" sz="2200"/>
                        <a:t>Sharing</a:t>
                      </a:r>
                      <a:endParaRPr sz="2200"/>
                    </a:p>
                  </a:txBody>
                  <a:tcPr marL="91450" marR="91450" marT="45725" marB="45725"/>
                </a:tc>
                <a:tc>
                  <a:txBody>
                    <a:bodyPr/>
                    <a:lstStyle/>
                    <a:p>
                      <a:pPr marL="0" marR="0" lvl="0" indent="0" algn="l" rtl="0">
                        <a:spcBef>
                          <a:spcPts val="0"/>
                        </a:spcBef>
                        <a:spcAft>
                          <a:spcPts val="0"/>
                        </a:spcAft>
                        <a:buNone/>
                      </a:pPr>
                      <a:r>
                        <a:rPr lang="en-SG" sz="2200"/>
                        <a:t>① Share on the smartphone through later-viewing</a:t>
                      </a:r>
                      <a:endParaRPr/>
                    </a:p>
                  </a:txBody>
                  <a:tcPr marL="91450" marR="91450" marT="45725" marB="45725"/>
                </a:tc>
                <a:tc rowSpan="2">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①②</a:t>
                      </a:r>
                      <a:endParaRPr sz="2200"/>
                    </a:p>
                  </a:txBody>
                  <a:tcPr marL="91450" marR="91450" marT="45725" marB="45725"/>
                </a:tc>
                <a:tc rowSpan="2">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①②</a:t>
                      </a:r>
                      <a:endParaRPr sz="2200"/>
                    </a:p>
                  </a:txBody>
                  <a:tcPr marL="91450" marR="91450" marT="45725" marB="45725"/>
                </a:tc>
                <a:tc rowSpan="2">
                  <a:txBody>
                    <a:bodyPr/>
                    <a:lstStyle/>
                    <a:p>
                      <a:pPr marL="0" marR="0" lvl="0" indent="0" algn="l" rtl="0">
                        <a:spcBef>
                          <a:spcPts val="0"/>
                        </a:spcBef>
                        <a:spcAft>
                          <a:spcPts val="0"/>
                        </a:spcAft>
                        <a:buNone/>
                      </a:pPr>
                      <a:r>
                        <a:rPr lang="en-SG" sz="2200"/>
                        <a:t>①</a:t>
                      </a:r>
                      <a:endParaRPr/>
                    </a:p>
                  </a:txBody>
                  <a:tcPr marL="91450" marR="91450" marT="45725" marB="45725"/>
                </a:tc>
              </a:tr>
              <a:tr h="504825">
                <a:tc vMerge="1">
                  <a:txBody>
                    <a:bodyPr/>
                    <a:lstStyle/>
                    <a:p>
                      <a:endParaRPr lang="ru-RU"/>
                    </a:p>
                  </a:txBody>
                  <a:tcPr/>
                </a:tc>
                <a:tc>
                  <a:txBody>
                    <a:bodyPr/>
                    <a:lstStyle/>
                    <a:p>
                      <a:pPr marL="0" marR="0" lvl="0" indent="0" algn="l" rtl="0">
                        <a:spcBef>
                          <a:spcPts val="0"/>
                        </a:spcBef>
                        <a:spcAft>
                          <a:spcPts val="0"/>
                        </a:spcAft>
                        <a:buNone/>
                      </a:pPr>
                      <a:r>
                        <a:rPr lang="en-SG" sz="2200"/>
                        <a:t>② -User: “Share” </a:t>
                      </a:r>
                      <a:endParaRPr/>
                    </a:p>
                    <a:p>
                      <a:pPr marL="0" marR="0" lvl="0" indent="0" algn="l" rtl="0">
                        <a:spcBef>
                          <a:spcPts val="0"/>
                        </a:spcBef>
                        <a:spcAft>
                          <a:spcPts val="0"/>
                        </a:spcAft>
                        <a:buNone/>
                      </a:pPr>
                      <a:r>
                        <a:rPr lang="en-SG" sz="2200"/>
                        <a:t>     -System: “Who do you want to share with?”</a:t>
                      </a:r>
                      <a:endParaRPr/>
                    </a:p>
                    <a:p>
                      <a:pPr marL="0" marR="0" lvl="0" indent="0" algn="l" rtl="0">
                        <a:spcBef>
                          <a:spcPts val="0"/>
                        </a:spcBef>
                        <a:spcAft>
                          <a:spcPts val="0"/>
                        </a:spcAft>
                        <a:buNone/>
                      </a:pPr>
                      <a:r>
                        <a:rPr lang="en-SG" sz="2200"/>
                        <a:t>     -User: “XXX“ </a:t>
                      </a:r>
                      <a:endParaRPr/>
                    </a:p>
                    <a:p>
                      <a:pPr marL="0" marR="0" lvl="0" indent="0" algn="l" rtl="0">
                        <a:spcBef>
                          <a:spcPts val="0"/>
                        </a:spcBef>
                        <a:spcAft>
                          <a:spcPts val="0"/>
                        </a:spcAft>
                        <a:buNone/>
                      </a:pPr>
                      <a:r>
                        <a:rPr lang="en-SG" sz="2200"/>
                        <a:t>(with a list of people user often shares news to)</a:t>
                      </a:r>
                      <a:endParaRPr sz="2200"/>
                    </a:p>
                  </a:txBody>
                  <a:tcPr marL="91450" marR="91450" marT="45725" marB="45725"/>
                </a:tc>
                <a:tc vMerge="1">
                  <a:txBody>
                    <a:bodyPr/>
                    <a:lstStyle/>
                    <a:p>
                      <a:endParaRPr lang="ru-RU"/>
                    </a:p>
                  </a:txBody>
                  <a:tcPr/>
                </a:tc>
                <a:tc vMerge="1">
                  <a:txBody>
                    <a:bodyPr/>
                    <a:lstStyle/>
                    <a:p>
                      <a:endParaRPr lang="ru-RU"/>
                    </a:p>
                  </a:txBody>
                  <a:tcPr/>
                </a:tc>
                <a:tc vMerge="1">
                  <a:txBody>
                    <a:bodyPr/>
                    <a:lstStyle/>
                    <a:p>
                      <a:endParaRPr lang="ru-RU"/>
                    </a:p>
                  </a:txBody>
                  <a:tcPr/>
                </a:tc>
              </a:tr>
              <a:tr h="1009650">
                <a:tc>
                  <a:txBody>
                    <a:bodyPr/>
                    <a:lstStyle/>
                    <a:p>
                      <a:pPr marL="0" marR="0" lvl="0" indent="0" algn="l" rtl="0">
                        <a:spcBef>
                          <a:spcPts val="0"/>
                        </a:spcBef>
                        <a:spcAft>
                          <a:spcPts val="0"/>
                        </a:spcAft>
                        <a:buNone/>
                      </a:pPr>
                      <a:r>
                        <a:rPr lang="en-SG" sz="2200"/>
                        <a:t>News searching</a:t>
                      </a:r>
                      <a:endParaRPr sz="2200"/>
                    </a:p>
                  </a:txBody>
                  <a:tcPr marL="91450" marR="91450" marT="45725" marB="45725"/>
                </a:tc>
                <a:tc>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-User: "Search“</a:t>
                      </a:r>
                      <a:endParaRPr/>
                    </a:p>
                    <a:p>
                      <a:pPr marL="0" marR="0" lvl="0" indent="0" algn="l" rtl="0">
                        <a:spcBef>
                          <a:spcPts val="0"/>
                        </a:spcBef>
                        <a:spcAft>
                          <a:spcPts val="0"/>
                        </a:spcAft>
                        <a:buNone/>
                      </a:pPr>
                      <a:r>
                        <a:rPr lang="en-SG" sz="2200">
                          <a:solidFill>
                            <a:schemeClr val="dk1"/>
                          </a:solidFill>
                          <a:latin typeface="Calibri"/>
                          <a:ea typeface="Calibri"/>
                          <a:cs typeface="Calibri"/>
                          <a:sym typeface="Calibri"/>
                        </a:rPr>
                        <a:t>-System: "What do you want to search?“</a:t>
                      </a:r>
                      <a:endParaRPr/>
                    </a:p>
                    <a:p>
                      <a:pPr marL="0" marR="0" lvl="0" indent="0" algn="l" rtl="0">
                        <a:spcBef>
                          <a:spcPts val="0"/>
                        </a:spcBef>
                        <a:spcAft>
                          <a:spcPts val="0"/>
                        </a:spcAft>
                        <a:buNone/>
                      </a:pPr>
                      <a:r>
                        <a:rPr lang="en-SG" sz="2200">
                          <a:solidFill>
                            <a:schemeClr val="dk1"/>
                          </a:solidFill>
                          <a:latin typeface="Calibri"/>
                          <a:ea typeface="Calibri"/>
                          <a:cs typeface="Calibri"/>
                          <a:sym typeface="Calibri"/>
                        </a:rPr>
                        <a:t>-User: "KEYWORD"</a:t>
                      </a:r>
                      <a:endParaRPr sz="2200"/>
                    </a:p>
                  </a:txBody>
                  <a:tcPr marL="91450" marR="91450" marT="45725" marB="45725"/>
                </a:tc>
                <a:tc>
                  <a:txBody>
                    <a:bodyPr/>
                    <a:lstStyle/>
                    <a:p>
                      <a:pPr marL="0" marR="0" lvl="0" indent="0" algn="l" rtl="0">
                        <a:spcBef>
                          <a:spcPts val="0"/>
                        </a:spcBef>
                        <a:spcAft>
                          <a:spcPts val="0"/>
                        </a:spcAft>
                        <a:buNone/>
                      </a:pPr>
                      <a:r>
                        <a:rPr lang="en-SG" sz="2200">
                          <a:solidFill>
                            <a:schemeClr val="dk1"/>
                          </a:solidFill>
                          <a:latin typeface="Calibri"/>
                          <a:ea typeface="Calibri"/>
                          <a:cs typeface="Calibri"/>
                          <a:sym typeface="Calibri"/>
                        </a:rPr>
                        <a:t>●</a:t>
                      </a:r>
                      <a:endParaRPr sz="2200"/>
                    </a:p>
                  </a:txBody>
                  <a:tcPr marL="91450" marR="91450" marT="45725" marB="45725"/>
                </a:tc>
                <a:tc>
                  <a:txBody>
                    <a:bodyPr/>
                    <a:lstStyle/>
                    <a:p>
                      <a:pPr marL="0" marR="0" lvl="0" indent="0" algn="l" rtl="0">
                        <a:lnSpc>
                          <a:spcPct val="100000"/>
                        </a:lnSpc>
                        <a:spcBef>
                          <a:spcPts val="0"/>
                        </a:spcBef>
                        <a:spcAft>
                          <a:spcPts val="0"/>
                        </a:spcAft>
                        <a:buClr>
                          <a:schemeClr val="dk1"/>
                        </a:buClr>
                        <a:buSzPts val="2200"/>
                        <a:buFont typeface="Calibri"/>
                        <a:buNone/>
                      </a:pPr>
                      <a:r>
                        <a:rPr lang="en-SG" sz="2200">
                          <a:solidFill>
                            <a:schemeClr val="dk1"/>
                          </a:solidFill>
                          <a:latin typeface="Calibri"/>
                          <a:ea typeface="Calibri"/>
                          <a:cs typeface="Calibri"/>
                          <a:sym typeface="Calibri"/>
                        </a:rPr>
                        <a:t>●</a:t>
                      </a:r>
                      <a:endParaRPr sz="2200"/>
                    </a:p>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r>
              <a:tr h="336550">
                <a:tc>
                  <a:txBody>
                    <a:bodyPr/>
                    <a:lstStyle/>
                    <a:p>
                      <a:pPr marL="0" marR="0" lvl="0" indent="0" algn="l" rtl="0">
                        <a:spcBef>
                          <a:spcPts val="0"/>
                        </a:spcBef>
                        <a:spcAft>
                          <a:spcPts val="0"/>
                        </a:spcAft>
                        <a:buNone/>
                      </a:pPr>
                      <a:r>
                        <a:rPr lang="en-SG" sz="2200"/>
                        <a:t>Related news</a:t>
                      </a:r>
                      <a:endParaRPr sz="2200"/>
                    </a:p>
                  </a:txBody>
                  <a:tcPr marL="91450" marR="91450" marT="45725" marB="45725"/>
                </a:tc>
                <a:tc>
                  <a:txBody>
                    <a:bodyPr/>
                    <a:lstStyle/>
                    <a:p>
                      <a:pPr marL="0" marR="0" lvl="0" indent="0" algn="l" rtl="0">
                        <a:spcBef>
                          <a:spcPts val="0"/>
                        </a:spcBef>
                        <a:spcAft>
                          <a:spcPts val="0"/>
                        </a:spcAft>
                        <a:buNone/>
                      </a:pPr>
                      <a:r>
                        <a:rPr lang="en-SG" sz="2200"/>
                        <a:t>Say "Related news" to enter this mode</a:t>
                      </a:r>
                      <a:endParaRPr/>
                    </a:p>
                    <a:p>
                      <a:pPr marL="0" marR="0" lvl="0" indent="0" algn="l" rtl="0">
                        <a:spcBef>
                          <a:spcPts val="0"/>
                        </a:spcBef>
                        <a:spcAft>
                          <a:spcPts val="0"/>
                        </a:spcAft>
                        <a:buNone/>
                      </a:pPr>
                      <a:r>
                        <a:rPr lang="en-SG" sz="2200"/>
                        <a:t>Say "Stop" to exit this mode</a:t>
                      </a:r>
                      <a:endParaRPr sz="2200"/>
                    </a:p>
                  </a:txBody>
                  <a:tcPr marL="91450" marR="91450" marT="45725" marB="45725"/>
                </a:tc>
                <a:tc>
                  <a:txBody>
                    <a:bodyPr/>
                    <a:lstStyle/>
                    <a:p>
                      <a:pPr marL="0" marR="0" lvl="0" indent="0" algn="l" rtl="0">
                        <a:lnSpc>
                          <a:spcPct val="100000"/>
                        </a:lnSpc>
                        <a:spcBef>
                          <a:spcPts val="0"/>
                        </a:spcBef>
                        <a:spcAft>
                          <a:spcPts val="0"/>
                        </a:spcAft>
                        <a:buClr>
                          <a:schemeClr val="dk1"/>
                        </a:buClr>
                        <a:buSzPts val="2200"/>
                        <a:buFont typeface="Calibri"/>
                        <a:buNone/>
                      </a:pPr>
                      <a:r>
                        <a:rPr lang="en-SG" sz="2200">
                          <a:solidFill>
                            <a:schemeClr val="dk1"/>
                          </a:solidFill>
                          <a:latin typeface="Calibri"/>
                          <a:ea typeface="Calibri"/>
                          <a:cs typeface="Calibri"/>
                          <a:sym typeface="Calibri"/>
                        </a:rPr>
                        <a:t>●</a:t>
                      </a:r>
                      <a:endParaRPr sz="2200"/>
                    </a:p>
                    <a:p>
                      <a:pPr marL="0" marR="0" lvl="0" indent="0" algn="l" rtl="0">
                        <a:spcBef>
                          <a:spcPts val="0"/>
                        </a:spcBef>
                        <a:spcAft>
                          <a:spcPts val="0"/>
                        </a:spcAft>
                        <a:buNone/>
                      </a:pPr>
                      <a:endParaRPr sz="2200"/>
                    </a:p>
                  </a:txBody>
                  <a:tcPr marL="91450" marR="91450" marT="45725" marB="45725"/>
                </a:tc>
                <a:tc>
                  <a:txBody>
                    <a:bodyPr/>
                    <a:lstStyle/>
                    <a:p>
                      <a:pPr marL="0" marR="0" lvl="0" indent="0" algn="l" rtl="0">
                        <a:lnSpc>
                          <a:spcPct val="100000"/>
                        </a:lnSpc>
                        <a:spcBef>
                          <a:spcPts val="0"/>
                        </a:spcBef>
                        <a:spcAft>
                          <a:spcPts val="0"/>
                        </a:spcAft>
                        <a:buClr>
                          <a:schemeClr val="dk1"/>
                        </a:buClr>
                        <a:buSzPts val="2200"/>
                        <a:buFont typeface="Calibri"/>
                        <a:buNone/>
                      </a:pPr>
                      <a:r>
                        <a:rPr lang="en-SG" sz="2200">
                          <a:solidFill>
                            <a:schemeClr val="dk1"/>
                          </a:solidFill>
                          <a:latin typeface="Calibri"/>
                          <a:ea typeface="Calibri"/>
                          <a:cs typeface="Calibri"/>
                          <a:sym typeface="Calibri"/>
                        </a:rPr>
                        <a:t>●</a:t>
                      </a:r>
                      <a:endParaRPr sz="2200"/>
                    </a:p>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29" descr="https://uploader.shimo.im/f/N896Xxx0EnpFVmvN.png!thumbnail"/>
          <p:cNvSpPr/>
          <p:nvPr/>
        </p:nvSpPr>
        <p:spPr>
          <a:xfrm>
            <a:off x="38100" y="-84138"/>
            <a:ext cx="13335001" cy="133350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30" name="Google Shape;630;p29" descr="image.png"/>
          <p:cNvPicPr preferRelativeResize="0"/>
          <p:nvPr/>
        </p:nvPicPr>
        <p:blipFill rotWithShape="1">
          <a:blip r:embed="rId3">
            <a:alphaModFix/>
          </a:blip>
          <a:srcRect b="6631"/>
          <a:stretch/>
        </p:blipFill>
        <p:spPr>
          <a:xfrm>
            <a:off x="1814096" y="760663"/>
            <a:ext cx="8890000" cy="5928895"/>
          </a:xfrm>
          <a:prstGeom prst="rect">
            <a:avLst/>
          </a:prstGeom>
          <a:noFill/>
          <a:ln>
            <a:noFill/>
          </a:ln>
        </p:spPr>
      </p:pic>
      <p:sp>
        <p:nvSpPr>
          <p:cNvPr id="631" name="Google Shape;63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Smartwatch GUI </a:t>
            </a:r>
            <a:br>
              <a:rPr lang="en-SG"/>
            </a:b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35"/>
        <p:cNvGrpSpPr/>
        <p:nvPr/>
      </p:nvGrpSpPr>
      <p:grpSpPr>
        <a:xfrm>
          <a:off x="0" y="0"/>
          <a:ext cx="0" cy="0"/>
          <a:chOff x="0" y="0"/>
          <a:chExt cx="0" cy="0"/>
        </a:xfrm>
      </p:grpSpPr>
      <p:sp>
        <p:nvSpPr>
          <p:cNvPr id="636" name="Google Shape;636;p3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7" name="Google Shape;637;p30"/>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Context-Aware TUI</a:t>
            </a:r>
            <a:br>
              <a:rPr lang="en-SG" sz="5400"/>
            </a:br>
            <a:endParaRPr sz="5400"/>
          </a:p>
        </p:txBody>
      </p:sp>
      <p:sp>
        <p:nvSpPr>
          <p:cNvPr id="638" name="Google Shape;638;p30"/>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9" name="Google Shape;639;p30"/>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1800"/>
              <a:buNone/>
            </a:pPr>
            <a:r>
              <a:rPr lang="en-SG" sz="1800"/>
              <a:t>Scenario: </a:t>
            </a:r>
            <a:r>
              <a:rPr lang="en-SG" sz="1800" b="1"/>
              <a:t>CAR</a:t>
            </a:r>
            <a:endParaRPr/>
          </a:p>
          <a:p>
            <a:pPr marL="0" lvl="0" indent="0" algn="l" rtl="0">
              <a:lnSpc>
                <a:spcPct val="90000"/>
              </a:lnSpc>
              <a:spcBef>
                <a:spcPts val="1000"/>
              </a:spcBef>
              <a:spcAft>
                <a:spcPts val="0"/>
              </a:spcAft>
              <a:buClr>
                <a:schemeClr val="dk1"/>
              </a:buClr>
              <a:buSzPts val="1800"/>
              <a:buNone/>
            </a:pPr>
            <a:r>
              <a:rPr lang="en-SG" sz="1800"/>
              <a:t>Devices: </a:t>
            </a:r>
            <a:r>
              <a:rPr lang="en-SG" sz="1800" b="1"/>
              <a:t>touchpad/hand-pad (I) -&gt; car stereo, terminal (O)</a:t>
            </a:r>
            <a:endParaRPr sz="1800"/>
          </a:p>
          <a:p>
            <a:pPr marL="0" lvl="0" indent="0" algn="l" rtl="0">
              <a:lnSpc>
                <a:spcPct val="90000"/>
              </a:lnSpc>
              <a:spcBef>
                <a:spcPts val="1000"/>
              </a:spcBef>
              <a:spcAft>
                <a:spcPts val="0"/>
              </a:spcAft>
              <a:buClr>
                <a:schemeClr val="dk1"/>
              </a:buClr>
              <a:buSzPts val="1800"/>
              <a:buNone/>
            </a:pPr>
            <a:r>
              <a:rPr lang="en-SG" sz="1800"/>
              <a:t>Task: </a:t>
            </a:r>
            <a:r>
              <a:rPr lang="en-SG" sz="1800" b="1"/>
              <a:t>Navigate</a:t>
            </a:r>
            <a:r>
              <a:rPr lang="en-SG" sz="1800"/>
              <a:t>, Like, share, mark, undo (</a:t>
            </a:r>
            <a:r>
              <a:rPr lang="en-SG" sz="1800" b="1"/>
              <a:t>listening-mode</a:t>
            </a:r>
            <a:r>
              <a:rPr lang="en-SG" sz="1800"/>
              <a:t>)</a:t>
            </a:r>
            <a:endParaRPr/>
          </a:p>
          <a:p>
            <a:pPr marL="0" lvl="0" indent="0" algn="l" rtl="0">
              <a:lnSpc>
                <a:spcPct val="90000"/>
              </a:lnSpc>
              <a:spcBef>
                <a:spcPts val="1000"/>
              </a:spcBef>
              <a:spcAft>
                <a:spcPts val="0"/>
              </a:spcAft>
              <a:buClr>
                <a:schemeClr val="dk1"/>
              </a:buClr>
              <a:buSzPts val="1800"/>
              <a:buNone/>
            </a:pPr>
            <a:endParaRPr sz="1800" b="1"/>
          </a:p>
          <a:p>
            <a:pPr marL="0" lvl="0" indent="0" algn="l" rtl="0">
              <a:lnSpc>
                <a:spcPct val="90000"/>
              </a:lnSpc>
              <a:spcBef>
                <a:spcPts val="1000"/>
              </a:spcBef>
              <a:spcAft>
                <a:spcPts val="0"/>
              </a:spcAft>
              <a:buClr>
                <a:schemeClr val="dk1"/>
              </a:buClr>
              <a:buSzPts val="1800"/>
              <a:buNone/>
            </a:pPr>
            <a:r>
              <a:rPr lang="en-SG" sz="1800" i="1"/>
              <a:t>Near Hands-Free Gestures</a:t>
            </a:r>
            <a:endParaRPr/>
          </a:p>
          <a:p>
            <a:pPr marL="457200" lvl="0" indent="-342900" algn="l" rtl="0">
              <a:lnSpc>
                <a:spcPct val="90000"/>
              </a:lnSpc>
              <a:spcBef>
                <a:spcPts val="1000"/>
              </a:spcBef>
              <a:spcAft>
                <a:spcPts val="0"/>
              </a:spcAft>
              <a:buClr>
                <a:schemeClr val="dk1"/>
              </a:buClr>
              <a:buSzPts val="1800"/>
              <a:buChar char="-"/>
            </a:pPr>
            <a:r>
              <a:rPr lang="en-SG" sz="1800" b="1"/>
              <a:t>Hand-pad/Touch-pad TUI: </a:t>
            </a:r>
            <a:r>
              <a:rPr lang="en-SG" sz="1800"/>
              <a:t>Swap right, tap, 2x tap, draw tick/star, swap left (customizable) </a:t>
            </a:r>
            <a:endParaRPr/>
          </a:p>
          <a:p>
            <a:pPr marL="457200" lvl="0" indent="-342900" algn="l" rtl="0">
              <a:lnSpc>
                <a:spcPct val="90000"/>
              </a:lnSpc>
              <a:spcBef>
                <a:spcPts val="1000"/>
              </a:spcBef>
              <a:spcAft>
                <a:spcPts val="0"/>
              </a:spcAft>
              <a:buClr>
                <a:schemeClr val="dk1"/>
              </a:buClr>
              <a:buSzPts val="1800"/>
              <a:buChar char="-"/>
            </a:pPr>
            <a:r>
              <a:rPr lang="en-SG" sz="1800" b="1"/>
              <a:t>Easy navigate </a:t>
            </a:r>
            <a:r>
              <a:rPr lang="en-SG" sz="1800"/>
              <a:t>as long as </a:t>
            </a:r>
            <a:r>
              <a:rPr lang="en-SG" sz="1800" b="1"/>
              <a:t>no parallel decision</a:t>
            </a:r>
            <a:r>
              <a:rPr lang="en-SG" sz="1800"/>
              <a:t> to be made. In driving</a:t>
            </a:r>
            <a:r>
              <a:rPr lang="en-SG" sz="1800" b="1"/>
              <a:t> </a:t>
            </a:r>
            <a:r>
              <a:rPr lang="en-SG" sz="1800"/>
              <a:t>scenario, </a:t>
            </a:r>
            <a:r>
              <a:rPr lang="en-SG" sz="1800" b="1"/>
              <a:t>safety</a:t>
            </a:r>
            <a:r>
              <a:rPr lang="en-SG" sz="1800"/>
              <a:t> metrics &gt; efficiency -&gt; </a:t>
            </a:r>
            <a:r>
              <a:rPr lang="en-SG" sz="1800" b="1"/>
              <a:t>flipping magazine </a:t>
            </a:r>
            <a:r>
              <a:rPr lang="en-SG" sz="1800"/>
              <a:t>style of navigating.</a:t>
            </a:r>
            <a:endParaRPr/>
          </a:p>
          <a:p>
            <a:pPr marL="457200" lvl="0" indent="-342900" algn="l" rtl="0">
              <a:lnSpc>
                <a:spcPct val="90000"/>
              </a:lnSpc>
              <a:spcBef>
                <a:spcPts val="1000"/>
              </a:spcBef>
              <a:spcAft>
                <a:spcPts val="0"/>
              </a:spcAft>
              <a:buClr>
                <a:schemeClr val="dk1"/>
              </a:buClr>
              <a:buSzPts val="1800"/>
              <a:buChar char="-"/>
            </a:pPr>
            <a:r>
              <a:rPr lang="en-SG" sz="1800"/>
              <a:t>If parallel -&gt; present </a:t>
            </a:r>
            <a:r>
              <a:rPr lang="en-SG" sz="1800" b="1"/>
              <a:t>menu</a:t>
            </a:r>
            <a:r>
              <a:rPr lang="en-SG" sz="1800"/>
              <a:t>. Keep length to minimum.</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43"/>
        <p:cNvGrpSpPr/>
        <p:nvPr/>
      </p:nvGrpSpPr>
      <p:grpSpPr>
        <a:xfrm>
          <a:off x="0" y="0"/>
          <a:ext cx="0" cy="0"/>
          <a:chOff x="0" y="0"/>
          <a:chExt cx="0" cy="0"/>
        </a:xfrm>
      </p:grpSpPr>
      <p:sp>
        <p:nvSpPr>
          <p:cNvPr id="644" name="Google Shape;644;p3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5" name="Google Shape;645;p31"/>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Context-Aware TUI</a:t>
            </a:r>
            <a:endParaRPr/>
          </a:p>
        </p:txBody>
      </p:sp>
      <p:sp>
        <p:nvSpPr>
          <p:cNvPr id="646" name="Google Shape;646;p31"/>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31"/>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1800"/>
              <a:buNone/>
            </a:pPr>
            <a:r>
              <a:rPr lang="en-SG" sz="1800"/>
              <a:t>Scenario: </a:t>
            </a:r>
            <a:r>
              <a:rPr lang="en-SG" sz="1800" b="1"/>
              <a:t>EXERCISE</a:t>
            </a:r>
            <a:endParaRPr sz="1700" b="1"/>
          </a:p>
          <a:p>
            <a:pPr marL="0" lvl="0" indent="0" algn="l" rtl="0">
              <a:lnSpc>
                <a:spcPct val="90000"/>
              </a:lnSpc>
              <a:spcBef>
                <a:spcPts val="1000"/>
              </a:spcBef>
              <a:spcAft>
                <a:spcPts val="0"/>
              </a:spcAft>
              <a:buClr>
                <a:schemeClr val="dk1"/>
              </a:buClr>
              <a:buSzPts val="1700"/>
              <a:buNone/>
            </a:pPr>
            <a:r>
              <a:rPr lang="en-SG" sz="1700"/>
              <a:t>Devices: </a:t>
            </a:r>
            <a:r>
              <a:rPr lang="en-SG" sz="1700" b="1"/>
              <a:t>Hand-pad, Smart watch/bracelet, AR glass (I) -&gt; AR glass, earbuds (O)</a:t>
            </a:r>
            <a:endParaRPr sz="1700"/>
          </a:p>
          <a:p>
            <a:pPr marL="0" lvl="0" indent="0" algn="l" rtl="0">
              <a:lnSpc>
                <a:spcPct val="90000"/>
              </a:lnSpc>
              <a:spcBef>
                <a:spcPts val="1000"/>
              </a:spcBef>
              <a:spcAft>
                <a:spcPts val="0"/>
              </a:spcAft>
              <a:buClr>
                <a:schemeClr val="dk1"/>
              </a:buClr>
              <a:buSzPts val="1700"/>
              <a:buNone/>
            </a:pPr>
            <a:r>
              <a:rPr lang="en-SG" sz="1700"/>
              <a:t>Task: </a:t>
            </a:r>
            <a:r>
              <a:rPr lang="en-SG" sz="1700" b="1"/>
              <a:t>Navigate</a:t>
            </a:r>
            <a:r>
              <a:rPr lang="en-SG" sz="1700"/>
              <a:t>, Like, share, mark, undo (</a:t>
            </a:r>
            <a:r>
              <a:rPr lang="en-SG" sz="1700" b="1"/>
              <a:t>listening-mode</a:t>
            </a:r>
            <a:r>
              <a:rPr lang="en-SG" sz="1700"/>
              <a:t>)</a:t>
            </a:r>
            <a:endParaRPr/>
          </a:p>
          <a:p>
            <a:pPr marL="0" lvl="0" indent="0" algn="l" rtl="0">
              <a:lnSpc>
                <a:spcPct val="90000"/>
              </a:lnSpc>
              <a:spcBef>
                <a:spcPts val="1000"/>
              </a:spcBef>
              <a:spcAft>
                <a:spcPts val="0"/>
              </a:spcAft>
              <a:buClr>
                <a:schemeClr val="dk1"/>
              </a:buClr>
              <a:buSzPts val="1700"/>
              <a:buNone/>
            </a:pPr>
            <a:endParaRPr sz="1700"/>
          </a:p>
          <a:p>
            <a:pPr marL="0" lvl="0" indent="0" algn="l" rtl="0">
              <a:lnSpc>
                <a:spcPct val="90000"/>
              </a:lnSpc>
              <a:spcBef>
                <a:spcPts val="1000"/>
              </a:spcBef>
              <a:spcAft>
                <a:spcPts val="0"/>
              </a:spcAft>
              <a:buClr>
                <a:schemeClr val="dk1"/>
              </a:buClr>
              <a:buSzPts val="1700"/>
              <a:buNone/>
            </a:pPr>
            <a:r>
              <a:rPr lang="en-SG" sz="1700" i="1"/>
              <a:t>In-Motion Gestures</a:t>
            </a:r>
            <a:endParaRPr/>
          </a:p>
          <a:p>
            <a:pPr marL="457200" lvl="0" indent="-342900" algn="l" rtl="0">
              <a:lnSpc>
                <a:spcPct val="90000"/>
              </a:lnSpc>
              <a:spcBef>
                <a:spcPts val="1000"/>
              </a:spcBef>
              <a:spcAft>
                <a:spcPts val="0"/>
              </a:spcAft>
              <a:buClr>
                <a:schemeClr val="dk1"/>
              </a:buClr>
              <a:buSzPts val="1800"/>
              <a:buChar char="-"/>
            </a:pPr>
            <a:r>
              <a:rPr lang="en-SG" sz="1700" b="1"/>
              <a:t>Hand-pad TUI</a:t>
            </a:r>
            <a:r>
              <a:rPr lang="en-SG" sz="1700"/>
              <a:t>: </a:t>
            </a:r>
            <a:r>
              <a:rPr lang="en-SG" sz="1700" b="1"/>
              <a:t>bigger gestures</a:t>
            </a:r>
            <a:r>
              <a:rPr lang="en-SG" sz="1700"/>
              <a:t> since user is moving.</a:t>
            </a:r>
            <a:endParaRPr/>
          </a:p>
          <a:p>
            <a:pPr marL="457200" lvl="0" indent="-342900" algn="l" rtl="0">
              <a:lnSpc>
                <a:spcPct val="90000"/>
              </a:lnSpc>
              <a:spcBef>
                <a:spcPts val="1000"/>
              </a:spcBef>
              <a:spcAft>
                <a:spcPts val="0"/>
              </a:spcAft>
              <a:buClr>
                <a:schemeClr val="dk1"/>
              </a:buClr>
              <a:buSzPts val="1800"/>
              <a:buChar char="-"/>
            </a:pPr>
            <a:r>
              <a:rPr lang="en-SG" sz="1700" b="1"/>
              <a:t>Easy navigate </a:t>
            </a:r>
            <a:r>
              <a:rPr lang="en-SG" sz="1700"/>
              <a:t>as long as </a:t>
            </a:r>
            <a:r>
              <a:rPr lang="en-SG" sz="1700" b="1"/>
              <a:t>no parallel decision</a:t>
            </a:r>
            <a:r>
              <a:rPr lang="en-SG" sz="1700"/>
              <a:t> to be made (see: CAR)</a:t>
            </a:r>
            <a:endParaRPr/>
          </a:p>
          <a:p>
            <a:pPr marL="457200" lvl="0" indent="-342900" algn="l" rtl="0">
              <a:lnSpc>
                <a:spcPct val="90000"/>
              </a:lnSpc>
              <a:spcBef>
                <a:spcPts val="1000"/>
              </a:spcBef>
              <a:spcAft>
                <a:spcPts val="0"/>
              </a:spcAft>
              <a:buClr>
                <a:schemeClr val="dk1"/>
              </a:buClr>
              <a:buSzPts val="1800"/>
              <a:buChar char="-"/>
            </a:pPr>
            <a:r>
              <a:rPr lang="en-SG" sz="1700" b="1"/>
              <a:t>Menu</a:t>
            </a:r>
            <a:r>
              <a:rPr lang="en-SG" sz="1700"/>
              <a:t>-style suggestions on </a:t>
            </a:r>
            <a:r>
              <a:rPr lang="en-SG" sz="1700" b="1"/>
              <a:t>AR glass</a:t>
            </a:r>
            <a:r>
              <a:rPr lang="en-SG" sz="1700"/>
              <a:t>. User can then respond on the </a:t>
            </a:r>
            <a:r>
              <a:rPr lang="en-SG" sz="1700" b="1"/>
              <a:t>glass</a:t>
            </a:r>
            <a:r>
              <a:rPr lang="en-SG" sz="1700"/>
              <a:t> itself (</a:t>
            </a:r>
            <a:r>
              <a:rPr lang="en-SG" sz="1700" b="1"/>
              <a:t>touch</a:t>
            </a:r>
            <a:r>
              <a:rPr lang="en-SG" sz="1700"/>
              <a:t>ing the menu), on </a:t>
            </a:r>
            <a:r>
              <a:rPr lang="en-SG" sz="1700" b="1"/>
              <a:t>smart watch</a:t>
            </a:r>
            <a:r>
              <a:rPr lang="en-SG" sz="1700"/>
              <a:t>, or do a hands-pad operation. See: </a:t>
            </a:r>
            <a:r>
              <a:rPr lang="en-SG" sz="1700" b="1"/>
              <a:t>hand-pad </a:t>
            </a:r>
            <a:r>
              <a:rPr lang="en-SG" sz="1700"/>
              <a:t>below.</a:t>
            </a:r>
            <a:endParaRPr sz="17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51"/>
        <p:cNvGrpSpPr/>
        <p:nvPr/>
      </p:nvGrpSpPr>
      <p:grpSpPr>
        <a:xfrm>
          <a:off x="0" y="0"/>
          <a:ext cx="0" cy="0"/>
          <a:chOff x="0" y="0"/>
          <a:chExt cx="0" cy="0"/>
        </a:xfrm>
      </p:grpSpPr>
      <p:sp>
        <p:nvSpPr>
          <p:cNvPr id="652" name="Google Shape;652;p3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3" name="Google Shape;653;p32"/>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Context-Aware Command Recognition</a:t>
            </a:r>
            <a:br>
              <a:rPr lang="en-SG" sz="5400"/>
            </a:br>
            <a:endParaRPr sz="5400"/>
          </a:p>
        </p:txBody>
      </p:sp>
      <p:sp>
        <p:nvSpPr>
          <p:cNvPr id="654" name="Google Shape;654;p32"/>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32"/>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200"/>
              <a:buNone/>
            </a:pPr>
            <a:r>
              <a:rPr lang="en-SG" sz="2200"/>
              <a:t>Devices: </a:t>
            </a:r>
            <a:r>
              <a:rPr lang="en-SG" sz="2200" b="1"/>
              <a:t>mic-supported VUI, hand-pad, touchpad (I) -&gt; Car stereo, terminal (O)</a:t>
            </a:r>
            <a:endParaRPr sz="2200"/>
          </a:p>
          <a:p>
            <a:pPr marL="0" lvl="0" indent="0" algn="l" rtl="0">
              <a:lnSpc>
                <a:spcPct val="90000"/>
              </a:lnSpc>
              <a:spcBef>
                <a:spcPts val="1000"/>
              </a:spcBef>
              <a:spcAft>
                <a:spcPts val="0"/>
              </a:spcAft>
              <a:buClr>
                <a:schemeClr val="dk1"/>
              </a:buClr>
              <a:buSzPts val="2200"/>
              <a:buNone/>
            </a:pPr>
            <a:r>
              <a:rPr lang="en-SG" sz="2200"/>
              <a:t>Task: Like, share, mark, etc. (</a:t>
            </a:r>
            <a:r>
              <a:rPr lang="en-SG" sz="2200" b="1"/>
              <a:t>listening-mode</a:t>
            </a:r>
            <a:r>
              <a:rPr lang="en-SG" sz="2200"/>
              <a:t>)</a:t>
            </a:r>
            <a:endParaRPr/>
          </a:p>
          <a:p>
            <a:pPr marL="0" lvl="0" indent="0" algn="l" rtl="0">
              <a:lnSpc>
                <a:spcPct val="90000"/>
              </a:lnSpc>
              <a:spcBef>
                <a:spcPts val="1000"/>
              </a:spcBef>
              <a:spcAft>
                <a:spcPts val="0"/>
              </a:spcAft>
              <a:buClr>
                <a:schemeClr val="dk1"/>
              </a:buClr>
              <a:buSzPts val="2200"/>
              <a:buNone/>
            </a:pPr>
            <a:endParaRPr sz="2200"/>
          </a:p>
          <a:p>
            <a:pPr marL="0" lvl="0" indent="0" algn="l" rtl="0">
              <a:lnSpc>
                <a:spcPct val="90000"/>
              </a:lnSpc>
              <a:spcBef>
                <a:spcPts val="1000"/>
              </a:spcBef>
              <a:spcAft>
                <a:spcPts val="0"/>
              </a:spcAft>
              <a:buClr>
                <a:schemeClr val="dk1"/>
              </a:buClr>
              <a:buSzPts val="2200"/>
              <a:buNone/>
            </a:pPr>
            <a:r>
              <a:rPr lang="en-SG" sz="2200" i="1"/>
              <a:t>UI Design Space</a:t>
            </a:r>
            <a:endParaRPr/>
          </a:p>
          <a:p>
            <a:pPr marL="457200" lvl="0" indent="-342900" algn="l" rtl="0">
              <a:lnSpc>
                <a:spcPct val="90000"/>
              </a:lnSpc>
              <a:spcBef>
                <a:spcPts val="1000"/>
              </a:spcBef>
              <a:spcAft>
                <a:spcPts val="0"/>
              </a:spcAft>
              <a:buClr>
                <a:schemeClr val="dk1"/>
              </a:buClr>
              <a:buSzPts val="1800"/>
              <a:buChar char="-"/>
            </a:pPr>
            <a:r>
              <a:rPr lang="en-SG" sz="2200" b="1"/>
              <a:t>TUI: </a:t>
            </a:r>
            <a:r>
              <a:rPr lang="en-SG" sz="2200"/>
              <a:t>tap on steer wheel; the same tap input can be mapped to many reactions e.g. </a:t>
            </a:r>
            <a:r>
              <a:rPr lang="en-SG" sz="2200" b="1"/>
              <a:t>{‘swap’: (like, unlike) , ‘tap’: (mark, unmark)}</a:t>
            </a:r>
            <a:endParaRPr/>
          </a:p>
          <a:p>
            <a:pPr marL="457200" lvl="0" indent="-342900" algn="l" rtl="0">
              <a:lnSpc>
                <a:spcPct val="90000"/>
              </a:lnSpc>
              <a:spcBef>
                <a:spcPts val="1000"/>
              </a:spcBef>
              <a:spcAft>
                <a:spcPts val="0"/>
              </a:spcAft>
              <a:buClr>
                <a:schemeClr val="dk1"/>
              </a:buClr>
              <a:buSzPts val="1800"/>
              <a:buChar char="-"/>
            </a:pPr>
            <a:r>
              <a:rPr lang="en-SG" sz="2200" b="1"/>
              <a:t>Predict user’s intent</a:t>
            </a:r>
            <a:r>
              <a:rPr lang="en-SG" sz="2200"/>
              <a:t> based on the history of interactions.</a:t>
            </a:r>
            <a:r>
              <a:rPr lang="en-SG" sz="1800"/>
              <a:t> </a:t>
            </a:r>
            <a:endParaRPr/>
          </a:p>
        </p:txBody>
      </p:sp>
      <p:pic>
        <p:nvPicPr>
          <p:cNvPr id="656" name="Google Shape;656;p32" descr="Badge 1 outline"/>
          <p:cNvPicPr preferRelativeResize="0"/>
          <p:nvPr/>
        </p:nvPicPr>
        <p:blipFill rotWithShape="1">
          <a:blip r:embed="rId3">
            <a:alphaModFix/>
          </a:blip>
          <a:srcRect/>
          <a:stretch/>
        </p:blipFill>
        <p:spPr>
          <a:xfrm>
            <a:off x="882603" y="4553909"/>
            <a:ext cx="914400" cy="914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60"/>
        <p:cNvGrpSpPr/>
        <p:nvPr/>
      </p:nvGrpSpPr>
      <p:grpSpPr>
        <a:xfrm>
          <a:off x="0" y="0"/>
          <a:ext cx="0" cy="0"/>
          <a:chOff x="0" y="0"/>
          <a:chExt cx="0" cy="0"/>
        </a:xfrm>
      </p:grpSpPr>
      <p:sp>
        <p:nvSpPr>
          <p:cNvPr id="661" name="Google Shape;661;p3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2" name="Google Shape;662;p33"/>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SG" sz="5400"/>
              <a:t>Context-Aware Command Recognition</a:t>
            </a:r>
            <a:br>
              <a:rPr lang="en-SG" sz="5400"/>
            </a:br>
            <a:endParaRPr sz="5400"/>
          </a:p>
        </p:txBody>
      </p:sp>
      <p:sp>
        <p:nvSpPr>
          <p:cNvPr id="663" name="Google Shape;663;p33"/>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4" name="Google Shape;664;p33"/>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000"/>
              <a:buNone/>
            </a:pPr>
            <a:r>
              <a:rPr lang="en-SG" sz="2000"/>
              <a:t>Devices: </a:t>
            </a:r>
            <a:r>
              <a:rPr lang="en-SG" sz="2000" b="1"/>
              <a:t>Hand-pad, touchpad (I) -&gt; Smart TVs, smartphones (O) </a:t>
            </a:r>
            <a:endParaRPr sz="2000"/>
          </a:p>
          <a:p>
            <a:pPr marL="0" lvl="0" indent="0" algn="l" rtl="0">
              <a:lnSpc>
                <a:spcPct val="90000"/>
              </a:lnSpc>
              <a:spcBef>
                <a:spcPts val="1000"/>
              </a:spcBef>
              <a:spcAft>
                <a:spcPts val="0"/>
              </a:spcAft>
              <a:buClr>
                <a:schemeClr val="dk1"/>
              </a:buClr>
              <a:buSzPts val="2000"/>
              <a:buNone/>
            </a:pPr>
            <a:r>
              <a:rPr lang="en-SG" sz="2000"/>
              <a:t>Task: Like, share, comment, review, etc. (</a:t>
            </a:r>
            <a:r>
              <a:rPr lang="en-SG" sz="2000" b="1"/>
              <a:t>reading-mode</a:t>
            </a:r>
            <a:r>
              <a:rPr lang="en-SG" sz="2000"/>
              <a:t>)</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SG" sz="2000"/>
              <a:t>UI Design Example</a:t>
            </a:r>
            <a:endParaRPr/>
          </a:p>
          <a:p>
            <a:pPr marL="457200" lvl="0" indent="-342900" algn="l" rtl="0">
              <a:lnSpc>
                <a:spcPct val="90000"/>
              </a:lnSpc>
              <a:spcBef>
                <a:spcPts val="1000"/>
              </a:spcBef>
              <a:spcAft>
                <a:spcPts val="0"/>
              </a:spcAft>
              <a:buClr>
                <a:schemeClr val="dk1"/>
              </a:buClr>
              <a:buSzPts val="1800"/>
              <a:buChar char="-"/>
            </a:pPr>
            <a:r>
              <a:rPr lang="en-SG" sz="2000" b="1"/>
              <a:t>TUI</a:t>
            </a:r>
            <a:r>
              <a:rPr lang="en-SG" sz="2000"/>
              <a:t> : the </a:t>
            </a:r>
            <a:r>
              <a:rPr lang="en-SG" sz="2000" b="1"/>
              <a:t>same input</a:t>
            </a:r>
            <a:r>
              <a:rPr lang="en-SG" sz="2000"/>
              <a:t> can be mapped to </a:t>
            </a:r>
            <a:r>
              <a:rPr lang="en-SG" sz="2000" b="1"/>
              <a:t>many reactions</a:t>
            </a:r>
            <a:r>
              <a:rPr lang="en-SG" sz="2000"/>
              <a:t> e.g. {‘swap’: (like, unlike) , ‘tap’: (mark, unmark)}</a:t>
            </a:r>
            <a:endParaRPr/>
          </a:p>
          <a:p>
            <a:pPr marL="457200" lvl="0" indent="-342900" algn="l" rtl="0">
              <a:lnSpc>
                <a:spcPct val="90000"/>
              </a:lnSpc>
              <a:spcBef>
                <a:spcPts val="1000"/>
              </a:spcBef>
              <a:spcAft>
                <a:spcPts val="0"/>
              </a:spcAft>
              <a:buClr>
                <a:schemeClr val="dk1"/>
              </a:buClr>
              <a:buSzPts val="1800"/>
              <a:buFont typeface="Arial"/>
              <a:buChar char="-"/>
            </a:pPr>
            <a:r>
              <a:rPr lang="en-SG" sz="2000" b="1"/>
              <a:t>VUI: </a:t>
            </a:r>
            <a:r>
              <a:rPr lang="en-SG" sz="2000"/>
              <a:t>same as </a:t>
            </a:r>
            <a:r>
              <a:rPr lang="en-SG" sz="2000" b="1"/>
              <a:t>TUI</a:t>
            </a:r>
            <a:r>
              <a:rPr lang="en-SG" sz="2000"/>
              <a:t>, e.g.</a:t>
            </a:r>
            <a:r>
              <a:rPr lang="en-SG" sz="2000" b="1"/>
              <a:t> </a:t>
            </a:r>
            <a:r>
              <a:rPr lang="en-SG" sz="2000"/>
              <a:t>{“Wake up!”: (Smart TV 1, Smartphone, ..)}</a:t>
            </a:r>
            <a:endParaRPr sz="2000" b="1"/>
          </a:p>
          <a:p>
            <a:pPr marL="457200" lvl="0" indent="-342900" algn="l" rtl="0">
              <a:lnSpc>
                <a:spcPct val="90000"/>
              </a:lnSpc>
              <a:spcBef>
                <a:spcPts val="1000"/>
              </a:spcBef>
              <a:spcAft>
                <a:spcPts val="0"/>
              </a:spcAft>
              <a:buClr>
                <a:schemeClr val="dk1"/>
              </a:buClr>
              <a:buSzPts val="1800"/>
              <a:buChar char="-"/>
            </a:pPr>
            <a:r>
              <a:rPr lang="en-SG" sz="2000" b="1"/>
              <a:t>Predict user’s intent</a:t>
            </a:r>
            <a:r>
              <a:rPr lang="en-SG" sz="2000"/>
              <a:t> based on the spatial arrangements between IoT devices &amp; user, history of interactions. </a:t>
            </a:r>
            <a:endParaRPr/>
          </a:p>
        </p:txBody>
      </p:sp>
      <p:pic>
        <p:nvPicPr>
          <p:cNvPr id="665" name="Google Shape;665;p33" descr="Badge outline"/>
          <p:cNvPicPr preferRelativeResize="0"/>
          <p:nvPr/>
        </p:nvPicPr>
        <p:blipFill rotWithShape="1">
          <a:blip r:embed="rId3">
            <a:alphaModFix/>
          </a:blip>
          <a:srcRect/>
          <a:stretch/>
        </p:blipFill>
        <p:spPr>
          <a:xfrm>
            <a:off x="841248" y="4458522"/>
            <a:ext cx="914400" cy="914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5"/>
          <p:cNvSpPr/>
          <p:nvPr/>
        </p:nvSpPr>
        <p:spPr>
          <a:xfrm>
            <a:off x="-1" y="0"/>
            <a:ext cx="4654295"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2" name="Google Shape;332;p5"/>
          <p:cNvSpPr txBox="1">
            <a:spLocks noGrp="1"/>
          </p:cNvSpPr>
          <p:nvPr>
            <p:ph type="title"/>
          </p:nvPr>
        </p:nvSpPr>
        <p:spPr>
          <a:xfrm>
            <a:off x="762000" y="559678"/>
            <a:ext cx="3567915" cy="4952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SG">
                <a:solidFill>
                  <a:schemeClr val="lt1"/>
                </a:solidFill>
              </a:rPr>
              <a:t>Basic Functions</a:t>
            </a:r>
            <a:endParaRPr/>
          </a:p>
        </p:txBody>
      </p:sp>
      <p:cxnSp>
        <p:nvCxnSpPr>
          <p:cNvPr id="333" name="Google Shape;333;p5"/>
          <p:cNvCxnSpPr/>
          <p:nvPr/>
        </p:nvCxnSpPr>
        <p:spPr>
          <a:xfrm>
            <a:off x="0" y="6199730"/>
            <a:ext cx="4297680" cy="0"/>
          </a:xfrm>
          <a:prstGeom prst="straightConnector1">
            <a:avLst/>
          </a:prstGeom>
          <a:noFill/>
          <a:ln w="25400" cap="flat" cmpd="sng">
            <a:solidFill>
              <a:schemeClr val="lt1"/>
            </a:solidFill>
            <a:prstDash val="solid"/>
            <a:round/>
            <a:headEnd type="none" w="sm" len="sm"/>
            <a:tailEnd type="none" w="sm" len="sm"/>
          </a:ln>
        </p:spPr>
      </p:cxnSp>
      <p:grpSp>
        <p:nvGrpSpPr>
          <p:cNvPr id="334" name="Google Shape;334;p5"/>
          <p:cNvGrpSpPr/>
          <p:nvPr/>
        </p:nvGrpSpPr>
        <p:grpSpPr>
          <a:xfrm>
            <a:off x="5181600" y="568325"/>
            <a:ext cx="6248400" cy="5655571"/>
            <a:chOff x="0" y="0"/>
            <a:chExt cx="6248400" cy="5655571"/>
          </a:xfrm>
        </p:grpSpPr>
        <p:sp>
          <p:nvSpPr>
            <p:cNvPr id="335" name="Google Shape;335;p5"/>
            <p:cNvSpPr/>
            <p:nvPr/>
          </p:nvSpPr>
          <p:spPr>
            <a:xfrm>
              <a:off x="0" y="0"/>
              <a:ext cx="6248400" cy="161568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88743" y="405246"/>
              <a:ext cx="888624" cy="88862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1866111" y="690"/>
              <a:ext cx="4382288" cy="1615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txBox="1"/>
            <p:nvPr/>
          </p:nvSpPr>
          <p:spPr>
            <a:xfrm>
              <a:off x="1866111" y="690"/>
              <a:ext cx="4382288" cy="1615680"/>
            </a:xfrm>
            <a:prstGeom prst="rect">
              <a:avLst/>
            </a:prstGeom>
            <a:noFill/>
            <a:ln>
              <a:noFill/>
            </a:ln>
          </p:spPr>
          <p:txBody>
            <a:bodyPr spcFirstLastPara="1" wrap="square" lIns="170975" tIns="170975" rIns="170975" bIns="170975" anchor="ctr" anchorCtr="0">
              <a:noAutofit/>
            </a:bodyPr>
            <a:lstStyle/>
            <a:p>
              <a:pPr marL="0" marR="0" lvl="0" indent="0" algn="l" rtl="0">
                <a:lnSpc>
                  <a:spcPct val="100000"/>
                </a:lnSpc>
                <a:spcBef>
                  <a:spcPts val="0"/>
                </a:spcBef>
                <a:spcAft>
                  <a:spcPts val="0"/>
                </a:spcAft>
                <a:buClr>
                  <a:schemeClr val="dk1"/>
                </a:buClr>
                <a:buSzPts val="2500"/>
                <a:buFont typeface="Arial"/>
                <a:buNone/>
              </a:pPr>
              <a:r>
                <a:rPr lang="en-SG" sz="2500" b="0" i="1" u="none" strike="noStrike" cap="none">
                  <a:solidFill>
                    <a:schemeClr val="dk1"/>
                  </a:solidFill>
                  <a:latin typeface="Arial"/>
                  <a:ea typeface="Arial"/>
                  <a:cs typeface="Arial"/>
                  <a:sym typeface="Arial"/>
                </a:rPr>
                <a:t>Surfing the news.</a:t>
              </a:r>
              <a:endParaRPr sz="2500" b="0" i="0" u="none" strike="noStrike" cap="none">
                <a:solidFill>
                  <a:schemeClr val="dk1"/>
                </a:solidFill>
                <a:latin typeface="Arial"/>
                <a:ea typeface="Arial"/>
                <a:cs typeface="Arial"/>
                <a:sym typeface="Arial"/>
              </a:endParaRPr>
            </a:p>
          </p:txBody>
        </p:sp>
        <p:sp>
          <p:nvSpPr>
            <p:cNvPr id="339" name="Google Shape;339;p5"/>
            <p:cNvSpPr/>
            <p:nvPr/>
          </p:nvSpPr>
          <p:spPr>
            <a:xfrm>
              <a:off x="0" y="2020291"/>
              <a:ext cx="6248400" cy="161568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488743" y="2383819"/>
              <a:ext cx="888624" cy="88862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1866111" y="2020291"/>
              <a:ext cx="4382288" cy="1615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txBox="1"/>
            <p:nvPr/>
          </p:nvSpPr>
          <p:spPr>
            <a:xfrm>
              <a:off x="1866111" y="2020291"/>
              <a:ext cx="4382288" cy="1615680"/>
            </a:xfrm>
            <a:prstGeom prst="rect">
              <a:avLst/>
            </a:prstGeom>
            <a:noFill/>
            <a:ln>
              <a:noFill/>
            </a:ln>
          </p:spPr>
          <p:txBody>
            <a:bodyPr spcFirstLastPara="1" wrap="square" lIns="170975" tIns="170975" rIns="170975" bIns="170975" anchor="ctr" anchorCtr="0">
              <a:noAutofit/>
            </a:bodyPr>
            <a:lstStyle/>
            <a:p>
              <a:pPr marL="0" marR="0" lvl="0" indent="0" algn="l" rtl="0">
                <a:lnSpc>
                  <a:spcPct val="100000"/>
                </a:lnSpc>
                <a:spcBef>
                  <a:spcPts val="0"/>
                </a:spcBef>
                <a:spcAft>
                  <a:spcPts val="0"/>
                </a:spcAft>
                <a:buClr>
                  <a:schemeClr val="dk1"/>
                </a:buClr>
                <a:buSzPts val="2500"/>
                <a:buFont typeface="Arial"/>
                <a:buNone/>
              </a:pPr>
              <a:r>
                <a:rPr lang="en-SG" sz="2500" b="0" i="1" u="none" strike="noStrike" cap="none">
                  <a:solidFill>
                    <a:schemeClr val="dk1"/>
                  </a:solidFill>
                  <a:latin typeface="Arial"/>
                  <a:ea typeface="Arial"/>
                  <a:cs typeface="Arial"/>
                  <a:sym typeface="Arial"/>
                </a:rPr>
                <a:t>User feedback (like, share, comment, review).</a:t>
              </a:r>
              <a:endParaRPr sz="2500" b="0" i="0" u="none" strike="noStrike" cap="none">
                <a:solidFill>
                  <a:schemeClr val="dk1"/>
                </a:solidFill>
                <a:latin typeface="Arial"/>
                <a:ea typeface="Arial"/>
                <a:cs typeface="Arial"/>
                <a:sym typeface="Arial"/>
              </a:endParaRPr>
            </a:p>
          </p:txBody>
        </p:sp>
        <p:sp>
          <p:nvSpPr>
            <p:cNvPr id="343" name="Google Shape;343;p5"/>
            <p:cNvSpPr/>
            <p:nvPr/>
          </p:nvSpPr>
          <p:spPr>
            <a:xfrm>
              <a:off x="0" y="4039891"/>
              <a:ext cx="6248400" cy="161568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88743" y="4403420"/>
              <a:ext cx="888624" cy="88862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1866111" y="4039891"/>
              <a:ext cx="4382288" cy="1615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txBox="1"/>
            <p:nvPr/>
          </p:nvSpPr>
          <p:spPr>
            <a:xfrm>
              <a:off x="1866111" y="4039891"/>
              <a:ext cx="4382288" cy="1615680"/>
            </a:xfrm>
            <a:prstGeom prst="rect">
              <a:avLst/>
            </a:prstGeom>
            <a:noFill/>
            <a:ln>
              <a:noFill/>
            </a:ln>
          </p:spPr>
          <p:txBody>
            <a:bodyPr spcFirstLastPara="1" wrap="square" lIns="170975" tIns="170975" rIns="170975" bIns="170975" anchor="ctr" anchorCtr="0">
              <a:noAutofit/>
            </a:bodyPr>
            <a:lstStyle/>
            <a:p>
              <a:pPr marL="0" marR="0" lvl="0" indent="0" algn="l" rtl="0">
                <a:lnSpc>
                  <a:spcPct val="100000"/>
                </a:lnSpc>
                <a:spcBef>
                  <a:spcPts val="0"/>
                </a:spcBef>
                <a:spcAft>
                  <a:spcPts val="0"/>
                </a:spcAft>
                <a:buClr>
                  <a:schemeClr val="dk1"/>
                </a:buClr>
                <a:buSzPts val="2500"/>
                <a:buFont typeface="Arial"/>
                <a:buNone/>
              </a:pPr>
              <a:r>
                <a:rPr lang="en-SG" sz="2500" b="0" i="1" u="none" strike="noStrike" cap="none">
                  <a:solidFill>
                    <a:schemeClr val="dk1"/>
                  </a:solidFill>
                  <a:latin typeface="Arial"/>
                  <a:ea typeface="Arial"/>
                  <a:cs typeface="Arial"/>
                  <a:sym typeface="Arial"/>
                </a:rPr>
                <a:t>Highlight/mark, later-viewing.</a:t>
              </a:r>
              <a:endParaRPr sz="2500" b="0" i="0" u="none" strike="noStrike" cap="non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350"/>
        <p:cNvGrpSpPr/>
        <p:nvPr/>
      </p:nvGrpSpPr>
      <p:grpSpPr>
        <a:xfrm>
          <a:off x="0" y="0"/>
          <a:ext cx="0" cy="0"/>
          <a:chOff x="0" y="0"/>
          <a:chExt cx="0" cy="0"/>
        </a:xfrm>
      </p:grpSpPr>
      <p:sp>
        <p:nvSpPr>
          <p:cNvPr id="351" name="Google Shape;351;p6"/>
          <p:cNvSpPr/>
          <p:nvPr/>
        </p:nvSpPr>
        <p:spPr>
          <a:xfrm>
            <a:off x="-1" y="0"/>
            <a:ext cx="4654295"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2" name="Google Shape;352;p6"/>
          <p:cNvSpPr txBox="1">
            <a:spLocks noGrp="1"/>
          </p:cNvSpPr>
          <p:nvPr>
            <p:ph type="title"/>
          </p:nvPr>
        </p:nvSpPr>
        <p:spPr>
          <a:xfrm>
            <a:off x="762000" y="559678"/>
            <a:ext cx="3567915" cy="4952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SG">
                <a:solidFill>
                  <a:schemeClr val="lt1"/>
                </a:solidFill>
              </a:rPr>
              <a:t>AIoT Enhanced Functions</a:t>
            </a:r>
            <a:endParaRPr/>
          </a:p>
        </p:txBody>
      </p:sp>
      <p:cxnSp>
        <p:nvCxnSpPr>
          <p:cNvPr id="353" name="Google Shape;353;p6"/>
          <p:cNvCxnSpPr/>
          <p:nvPr/>
        </p:nvCxnSpPr>
        <p:spPr>
          <a:xfrm>
            <a:off x="0" y="6199730"/>
            <a:ext cx="4297680" cy="0"/>
          </a:xfrm>
          <a:prstGeom prst="straightConnector1">
            <a:avLst/>
          </a:prstGeom>
          <a:noFill/>
          <a:ln w="25400" cap="flat" cmpd="sng">
            <a:solidFill>
              <a:schemeClr val="lt1"/>
            </a:solidFill>
            <a:prstDash val="solid"/>
            <a:round/>
            <a:headEnd type="none" w="sm" len="sm"/>
            <a:tailEnd type="none" w="sm" len="sm"/>
          </a:ln>
        </p:spPr>
      </p:cxnSp>
      <p:grpSp>
        <p:nvGrpSpPr>
          <p:cNvPr id="354" name="Google Shape;354;p6"/>
          <p:cNvGrpSpPr/>
          <p:nvPr/>
        </p:nvGrpSpPr>
        <p:grpSpPr>
          <a:xfrm>
            <a:off x="5181600" y="570672"/>
            <a:ext cx="6248400" cy="5651567"/>
            <a:chOff x="0" y="2347"/>
            <a:chExt cx="6248400" cy="5651567"/>
          </a:xfrm>
        </p:grpSpPr>
        <p:sp>
          <p:nvSpPr>
            <p:cNvPr id="355" name="Google Shape;355;p6"/>
            <p:cNvSpPr/>
            <p:nvPr/>
          </p:nvSpPr>
          <p:spPr>
            <a:xfrm>
              <a:off x="0" y="2347"/>
              <a:ext cx="6248400" cy="118980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359915" y="270053"/>
              <a:ext cx="654392" cy="654392"/>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1374223" y="2347"/>
              <a:ext cx="4874176" cy="11898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txBox="1"/>
            <p:nvPr/>
          </p:nvSpPr>
          <p:spPr>
            <a:xfrm>
              <a:off x="1374223" y="2347"/>
              <a:ext cx="4874176" cy="1189803"/>
            </a:xfrm>
            <a:prstGeom prst="rect">
              <a:avLst/>
            </a:prstGeom>
            <a:noFill/>
            <a:ln>
              <a:noFill/>
            </a:ln>
          </p:spPr>
          <p:txBody>
            <a:bodyPr spcFirstLastPara="1" wrap="square" lIns="125900" tIns="125900" rIns="125900" bIns="125900" anchor="ctr" anchorCtr="0">
              <a:noAutofit/>
            </a:bodyPr>
            <a:lstStyle/>
            <a:p>
              <a:pPr marL="0" marR="0" lvl="0" indent="0" algn="l" rtl="0">
                <a:lnSpc>
                  <a:spcPct val="100000"/>
                </a:lnSpc>
                <a:spcBef>
                  <a:spcPts val="0"/>
                </a:spcBef>
                <a:spcAft>
                  <a:spcPts val="0"/>
                </a:spcAft>
                <a:buClr>
                  <a:schemeClr val="dk1"/>
                </a:buClr>
                <a:buSzPts val="2200"/>
                <a:buFont typeface="Arial"/>
                <a:buNone/>
              </a:pPr>
              <a:r>
                <a:rPr lang="en-SG" sz="2200" b="0" i="1" u="none" strike="noStrike" cap="none">
                  <a:solidFill>
                    <a:schemeClr val="dk1"/>
                  </a:solidFill>
                  <a:latin typeface="Arial"/>
                  <a:ea typeface="Arial"/>
                  <a:cs typeface="Arial"/>
                  <a:sym typeface="Arial"/>
                </a:rPr>
                <a:t>SmartSync (Inter-/Intra-App).</a:t>
              </a:r>
              <a:endParaRPr sz="2200" b="0" i="0" u="none" strike="noStrike" cap="none">
                <a:solidFill>
                  <a:schemeClr val="dk1"/>
                </a:solidFill>
                <a:latin typeface="Arial"/>
                <a:ea typeface="Arial"/>
                <a:cs typeface="Arial"/>
                <a:sym typeface="Arial"/>
              </a:endParaRPr>
            </a:p>
          </p:txBody>
        </p:sp>
        <p:sp>
          <p:nvSpPr>
            <p:cNvPr id="359" name="Google Shape;359;p6"/>
            <p:cNvSpPr/>
            <p:nvPr/>
          </p:nvSpPr>
          <p:spPr>
            <a:xfrm>
              <a:off x="916507" y="1498061"/>
              <a:ext cx="5328010" cy="118980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1226265" y="1757308"/>
              <a:ext cx="654392" cy="65439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2186352" y="1489602"/>
              <a:ext cx="3787625" cy="11898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txBox="1"/>
            <p:nvPr/>
          </p:nvSpPr>
          <p:spPr>
            <a:xfrm>
              <a:off x="2186352" y="1489602"/>
              <a:ext cx="3787625" cy="1189803"/>
            </a:xfrm>
            <a:prstGeom prst="rect">
              <a:avLst/>
            </a:prstGeom>
            <a:noFill/>
            <a:ln>
              <a:noFill/>
            </a:ln>
          </p:spPr>
          <p:txBody>
            <a:bodyPr spcFirstLastPara="1" wrap="square" lIns="125900" tIns="125900" rIns="125900" bIns="1259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SG" sz="1800" b="0" i="0" u="none" strike="noStrike" cap="none">
                  <a:solidFill>
                    <a:schemeClr val="dk1"/>
                  </a:solidFill>
                  <a:latin typeface="Arial"/>
                  <a:ea typeface="Arial"/>
                  <a:cs typeface="Arial"/>
                  <a:sym typeface="Arial"/>
                </a:rPr>
                <a:t>Utilize </a:t>
              </a:r>
              <a:r>
                <a:rPr lang="en-SG" sz="1800" b="1" i="0" u="none" strike="noStrike" cap="none">
                  <a:solidFill>
                    <a:schemeClr val="dk1"/>
                  </a:solidFill>
                  <a:latin typeface="Arial"/>
                  <a:ea typeface="Arial"/>
                  <a:cs typeface="Arial"/>
                  <a:sym typeface="Arial"/>
                </a:rPr>
                <a:t>info from other devices/apps </a:t>
              </a:r>
              <a:r>
                <a:rPr lang="en-SG" sz="1800" b="0" i="0" u="none" strike="noStrike" cap="none">
                  <a:solidFill>
                    <a:schemeClr val="dk1"/>
                  </a:solidFill>
                  <a:latin typeface="Arial"/>
                  <a:ea typeface="Arial"/>
                  <a:cs typeface="Arial"/>
                  <a:sym typeface="Arial"/>
                </a:rPr>
                <a:t> to provide better content.</a:t>
              </a:r>
              <a:endParaRPr sz="1800" b="0" i="0" u="none" strike="noStrike" cap="none">
                <a:solidFill>
                  <a:schemeClr val="dk1"/>
                </a:solidFill>
                <a:latin typeface="Arial"/>
                <a:ea typeface="Arial"/>
                <a:cs typeface="Arial"/>
                <a:sym typeface="Arial"/>
              </a:endParaRPr>
            </a:p>
          </p:txBody>
        </p:sp>
        <p:sp>
          <p:nvSpPr>
            <p:cNvPr id="363" name="Google Shape;363;p6"/>
            <p:cNvSpPr/>
            <p:nvPr/>
          </p:nvSpPr>
          <p:spPr>
            <a:xfrm>
              <a:off x="902893" y="2976856"/>
              <a:ext cx="5345506" cy="118980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1248501" y="3244562"/>
              <a:ext cx="654392" cy="654392"/>
            </a:xfrm>
            <a:prstGeom prst="rect">
              <a:avLst/>
            </a:prstGeom>
            <a:blipFill rotWithShape="1">
              <a:blip r:embed="rId5">
                <a:alphaModFix/>
              </a:blip>
              <a:stretch>
                <a:fillRect/>
              </a:stretch>
            </a:blipFill>
            <a:ln w="25400"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2202607" y="2976856"/>
              <a:ext cx="3623999" cy="11898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txBox="1"/>
            <p:nvPr/>
          </p:nvSpPr>
          <p:spPr>
            <a:xfrm>
              <a:off x="2202607" y="2976856"/>
              <a:ext cx="3623999" cy="1189803"/>
            </a:xfrm>
            <a:prstGeom prst="rect">
              <a:avLst/>
            </a:prstGeom>
            <a:noFill/>
            <a:ln>
              <a:noFill/>
            </a:ln>
          </p:spPr>
          <p:txBody>
            <a:bodyPr spcFirstLastPara="1" wrap="square" lIns="125900" tIns="125900" rIns="125900" bIns="1259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SG" sz="1800" b="1" i="0" u="none" strike="noStrike" cap="none">
                  <a:solidFill>
                    <a:schemeClr val="dk1"/>
                  </a:solidFill>
                  <a:latin typeface="Arial"/>
                  <a:ea typeface="Arial"/>
                  <a:cs typeface="Arial"/>
                  <a:sym typeface="Arial"/>
                </a:rPr>
                <a:t>Calendar/reminder</a:t>
              </a:r>
              <a:r>
                <a:rPr lang="en-SG" sz="1800" b="0" i="0" u="none" strike="noStrike" cap="none">
                  <a:solidFill>
                    <a:schemeClr val="dk1"/>
                  </a:solidFill>
                  <a:latin typeface="Arial"/>
                  <a:ea typeface="Arial"/>
                  <a:cs typeface="Arial"/>
                  <a:sym typeface="Arial"/>
                </a:rPr>
                <a:t> on homepage/wake-up.</a:t>
              </a:r>
              <a:endParaRPr sz="1800" b="0" i="0" u="none" strike="noStrike" cap="none">
                <a:solidFill>
                  <a:schemeClr val="dk1"/>
                </a:solidFill>
                <a:latin typeface="Arial"/>
                <a:ea typeface="Arial"/>
                <a:cs typeface="Arial"/>
                <a:sym typeface="Arial"/>
              </a:endParaRPr>
            </a:p>
          </p:txBody>
        </p:sp>
        <p:sp>
          <p:nvSpPr>
            <p:cNvPr id="367" name="Google Shape;367;p6"/>
            <p:cNvSpPr/>
            <p:nvPr/>
          </p:nvSpPr>
          <p:spPr>
            <a:xfrm>
              <a:off x="909634" y="4464111"/>
              <a:ext cx="5338757" cy="1189803"/>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1230891" y="4731817"/>
              <a:ext cx="654392" cy="654392"/>
            </a:xfrm>
            <a:prstGeom prst="rect">
              <a:avLst/>
            </a:prstGeom>
            <a:blipFill rotWithShape="1">
              <a:blip r:embed="rId6">
                <a:alphaModFix/>
              </a:blip>
              <a:stretch>
                <a:fillRect/>
              </a:stretch>
            </a:blipFill>
            <a:ln w="25400"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2184670" y="4464111"/>
              <a:ext cx="4011106" cy="11898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txBox="1"/>
            <p:nvPr/>
          </p:nvSpPr>
          <p:spPr>
            <a:xfrm>
              <a:off x="2184670" y="4464111"/>
              <a:ext cx="4011106" cy="1189803"/>
            </a:xfrm>
            <a:prstGeom prst="rect">
              <a:avLst/>
            </a:prstGeom>
            <a:noFill/>
            <a:ln>
              <a:noFill/>
            </a:ln>
          </p:spPr>
          <p:txBody>
            <a:bodyPr spcFirstLastPara="1" wrap="square" lIns="125900" tIns="125900" rIns="125900" bIns="1259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SG" sz="1800" b="1" i="0" u="none" strike="noStrike" cap="none">
                  <a:solidFill>
                    <a:schemeClr val="dk1"/>
                  </a:solidFill>
                  <a:latin typeface="Arial"/>
                  <a:ea typeface="Arial"/>
                  <a:cs typeface="Arial"/>
                  <a:sym typeface="Arial"/>
                </a:rPr>
                <a:t>Do not repeat </a:t>
              </a:r>
              <a:r>
                <a:rPr lang="en-SG" sz="1800" b="0" i="0" u="none" strike="noStrike" cap="none">
                  <a:solidFill>
                    <a:schemeClr val="dk1"/>
                  </a:solidFill>
                  <a:latin typeface="Arial"/>
                  <a:ea typeface="Arial"/>
                  <a:cs typeface="Arial"/>
                  <a:sym typeface="Arial"/>
                </a:rPr>
                <a:t>viewed news on other apps.</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
          <p:cNvSpPr txBox="1">
            <a:spLocks noGrp="1"/>
          </p:cNvSpPr>
          <p:nvPr>
            <p:ph type="title"/>
          </p:nvPr>
        </p:nvSpPr>
        <p:spPr>
          <a:xfrm>
            <a:off x="443564" y="239605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Overall Design</a:t>
            </a:r>
            <a:endParaRPr dirty="0"/>
          </a:p>
        </p:txBody>
      </p:sp>
      <p:sp>
        <p:nvSpPr>
          <p:cNvPr id="377" name="Google Shape;377;p7"/>
          <p:cNvSpPr txBox="1">
            <a:spLocks noGrp="1"/>
          </p:cNvSpPr>
          <p:nvPr>
            <p:ph type="body" idx="1"/>
          </p:nvPr>
        </p:nvSpPr>
        <p:spPr>
          <a:xfrm>
            <a:off x="4762899" y="812254"/>
            <a:ext cx="11999496" cy="49112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SG" dirty="0"/>
              <a:t>Device synchro</a:t>
            </a:r>
            <a:endParaRPr dirty="0"/>
          </a:p>
          <a:p>
            <a:pPr marL="228600" lvl="0" indent="-228600" algn="l" rtl="0">
              <a:lnSpc>
                <a:spcPct val="90000"/>
              </a:lnSpc>
              <a:spcBef>
                <a:spcPts val="1000"/>
              </a:spcBef>
              <a:spcAft>
                <a:spcPts val="0"/>
              </a:spcAft>
              <a:buClr>
                <a:schemeClr val="dk1"/>
              </a:buClr>
              <a:buSzPts val="2800"/>
              <a:buChar char="•"/>
            </a:pPr>
            <a:r>
              <a:rPr lang="en-SG" dirty="0"/>
              <a:t>News-related functions</a:t>
            </a:r>
            <a:endParaRPr dirty="0"/>
          </a:p>
          <a:p>
            <a:pPr marL="685800" lvl="1" indent="-228600" algn="l" rtl="0">
              <a:lnSpc>
                <a:spcPct val="90000"/>
              </a:lnSpc>
              <a:spcBef>
                <a:spcPts val="500"/>
              </a:spcBef>
              <a:spcAft>
                <a:spcPts val="0"/>
              </a:spcAft>
              <a:buClr>
                <a:schemeClr val="dk1"/>
              </a:buClr>
              <a:buSzPts val="2400"/>
              <a:buChar char="•"/>
            </a:pPr>
            <a:r>
              <a:rPr lang="en-SG" dirty="0"/>
              <a:t>Sharing</a:t>
            </a:r>
            <a:endParaRPr dirty="0"/>
          </a:p>
          <a:p>
            <a:pPr marL="685800" lvl="1" indent="-228600" algn="l" rtl="0">
              <a:lnSpc>
                <a:spcPct val="90000"/>
              </a:lnSpc>
              <a:spcBef>
                <a:spcPts val="500"/>
              </a:spcBef>
              <a:spcAft>
                <a:spcPts val="0"/>
              </a:spcAft>
              <a:buClr>
                <a:schemeClr val="dk1"/>
              </a:buClr>
              <a:buSzPts val="2400"/>
              <a:buChar char="•"/>
            </a:pPr>
            <a:r>
              <a:rPr lang="en-SG" dirty="0"/>
              <a:t>Liking</a:t>
            </a:r>
            <a:endParaRPr dirty="0"/>
          </a:p>
          <a:p>
            <a:pPr marL="685800" lvl="1" indent="-228600" algn="l" rtl="0">
              <a:lnSpc>
                <a:spcPct val="90000"/>
              </a:lnSpc>
              <a:spcBef>
                <a:spcPts val="500"/>
              </a:spcBef>
              <a:spcAft>
                <a:spcPts val="0"/>
              </a:spcAft>
              <a:buClr>
                <a:schemeClr val="dk1"/>
              </a:buClr>
              <a:buSzPts val="2400"/>
              <a:buChar char="•"/>
            </a:pPr>
            <a:r>
              <a:rPr lang="en-SG" dirty="0"/>
              <a:t>Later-viewing</a:t>
            </a:r>
            <a:endParaRPr dirty="0"/>
          </a:p>
          <a:p>
            <a:pPr marL="685800" lvl="1" indent="-228600" algn="l" rtl="0">
              <a:lnSpc>
                <a:spcPct val="90000"/>
              </a:lnSpc>
              <a:spcBef>
                <a:spcPts val="500"/>
              </a:spcBef>
              <a:spcAft>
                <a:spcPts val="0"/>
              </a:spcAft>
              <a:buClr>
                <a:schemeClr val="dk1"/>
              </a:buClr>
              <a:buSzPts val="2400"/>
              <a:buChar char="•"/>
            </a:pPr>
            <a:r>
              <a:rPr lang="en-SG" dirty="0"/>
              <a:t>News searching</a:t>
            </a:r>
            <a:endParaRPr dirty="0"/>
          </a:p>
          <a:p>
            <a:pPr marL="685800" lvl="1" indent="-228600" algn="l" rtl="0">
              <a:lnSpc>
                <a:spcPct val="90000"/>
              </a:lnSpc>
              <a:spcBef>
                <a:spcPts val="500"/>
              </a:spcBef>
              <a:spcAft>
                <a:spcPts val="0"/>
              </a:spcAft>
              <a:buClr>
                <a:schemeClr val="dk1"/>
              </a:buClr>
              <a:buSzPts val="2400"/>
              <a:buChar char="•"/>
            </a:pPr>
            <a:r>
              <a:rPr lang="en-SG" dirty="0"/>
              <a:t>Related news</a:t>
            </a:r>
            <a:endParaRPr dirty="0"/>
          </a:p>
          <a:p>
            <a:pPr marL="228600" lvl="0" indent="-228600" algn="l" rtl="0">
              <a:lnSpc>
                <a:spcPct val="90000"/>
              </a:lnSpc>
              <a:spcBef>
                <a:spcPts val="1000"/>
              </a:spcBef>
              <a:spcAft>
                <a:spcPts val="0"/>
              </a:spcAft>
              <a:buClr>
                <a:schemeClr val="dk1"/>
              </a:buClr>
              <a:buSzPts val="2800"/>
              <a:buChar char="•"/>
            </a:pPr>
            <a:r>
              <a:rPr lang="en-SG" dirty="0"/>
              <a:t>Multiple input method</a:t>
            </a:r>
            <a:endParaRPr dirty="0"/>
          </a:p>
          <a:p>
            <a:pPr marL="228600" lvl="0" indent="-228600" algn="l" rtl="0">
              <a:lnSpc>
                <a:spcPct val="90000"/>
              </a:lnSpc>
              <a:spcBef>
                <a:spcPts val="1000"/>
              </a:spcBef>
              <a:spcAft>
                <a:spcPts val="0"/>
              </a:spcAft>
              <a:buClr>
                <a:schemeClr val="dk1"/>
              </a:buClr>
              <a:buSzPts val="2800"/>
              <a:buChar char="•"/>
            </a:pPr>
            <a:r>
              <a:rPr lang="en-SG" dirty="0"/>
              <a:t>Intelligent output</a:t>
            </a:r>
            <a:endParaRPr dirty="0"/>
          </a:p>
          <a:p>
            <a:pPr marL="685800" lvl="1" indent="-228600" algn="l" rtl="0">
              <a:lnSpc>
                <a:spcPct val="90000"/>
              </a:lnSpc>
              <a:spcBef>
                <a:spcPts val="500"/>
              </a:spcBef>
              <a:spcAft>
                <a:spcPts val="0"/>
              </a:spcAft>
              <a:buClr>
                <a:schemeClr val="dk1"/>
              </a:buClr>
              <a:buSzPts val="2400"/>
              <a:buChar char="•"/>
            </a:pPr>
            <a:r>
              <a:rPr lang="en-SG" dirty="0"/>
              <a:t>Voice self-adjustment</a:t>
            </a:r>
            <a:endParaRPr dirty="0"/>
          </a:p>
          <a:p>
            <a:pPr marL="685800" lvl="1" indent="-228600" algn="l" rtl="0">
              <a:lnSpc>
                <a:spcPct val="90000"/>
              </a:lnSpc>
              <a:spcBef>
                <a:spcPts val="500"/>
              </a:spcBef>
              <a:spcAft>
                <a:spcPts val="0"/>
              </a:spcAft>
              <a:buClr>
                <a:schemeClr val="dk1"/>
              </a:buClr>
              <a:buSzPts val="2400"/>
              <a:buChar char="•"/>
            </a:pPr>
            <a:r>
              <a:rPr lang="en-SG" dirty="0"/>
              <a:t>Auto-interruption</a:t>
            </a:r>
            <a:endParaRPr dirty="0"/>
          </a:p>
        </p:txBody>
      </p:sp>
      <p:sp>
        <p:nvSpPr>
          <p:cNvPr id="4" name="Google Shape;510;p13"/>
          <p:cNvSpPr/>
          <p:nvPr/>
        </p:nvSpPr>
        <p:spPr>
          <a:xfrm rot="5400000">
            <a:off x="1998860"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
        <p:cNvGrpSpPr/>
        <p:nvPr/>
      </p:nvGrpSpPr>
      <p:grpSpPr>
        <a:xfrm>
          <a:off x="0" y="0"/>
          <a:ext cx="0" cy="0"/>
          <a:chOff x="0" y="0"/>
          <a:chExt cx="0" cy="0"/>
        </a:xfrm>
      </p:grpSpPr>
      <p:sp>
        <p:nvSpPr>
          <p:cNvPr id="382" name="Google Shape;382;gcdb591949f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3" name="Google Shape;383;gcdb591949f_0_0"/>
          <p:cNvSpPr txBox="1">
            <a:spLocks noGrp="1"/>
          </p:cNvSpPr>
          <p:nvPr>
            <p:ph type="ctrTitle"/>
          </p:nvPr>
        </p:nvSpPr>
        <p:spPr>
          <a:xfrm>
            <a:off x="880281" y="921452"/>
            <a:ext cx="4985100" cy="3268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600"/>
              <a:buFont typeface="Calibri"/>
              <a:buNone/>
            </a:pPr>
            <a:r>
              <a:rPr lang="en-SG" sz="7200" b="1"/>
              <a:t>Read-mode</a:t>
            </a:r>
            <a:endParaRPr sz="7200"/>
          </a:p>
        </p:txBody>
      </p:sp>
      <p:sp>
        <p:nvSpPr>
          <p:cNvPr id="384" name="Google Shape;384;gcdb591949f_0_0"/>
          <p:cNvSpPr txBox="1">
            <a:spLocks noGrp="1"/>
          </p:cNvSpPr>
          <p:nvPr>
            <p:ph type="subTitle" idx="1"/>
          </p:nvPr>
        </p:nvSpPr>
        <p:spPr>
          <a:xfrm>
            <a:off x="880281" y="4285129"/>
            <a:ext cx="4985100" cy="1420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
        <p:nvSpPr>
          <p:cNvPr id="385" name="Google Shape;385;gcdb591949f_0_0"/>
          <p:cNvSpPr/>
          <p:nvPr/>
        </p:nvSpPr>
        <p:spPr>
          <a:xfrm>
            <a:off x="6000601" y="1073777"/>
            <a:ext cx="5626159" cy="4689341"/>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cdb591949f_0_7"/>
          <p:cNvSpPr txBox="1">
            <a:spLocks noGrp="1"/>
          </p:cNvSpPr>
          <p:nvPr>
            <p:ph type="title"/>
          </p:nvPr>
        </p:nvSpPr>
        <p:spPr>
          <a:xfrm>
            <a:off x="512885" y="260500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Homepage</a:t>
            </a:r>
            <a:endParaRPr dirty="0"/>
          </a:p>
        </p:txBody>
      </p:sp>
      <p:sp>
        <p:nvSpPr>
          <p:cNvPr id="391" name="Google Shape;391;gcdb591949f_0_7"/>
          <p:cNvSpPr txBox="1">
            <a:spLocks noGrp="1"/>
          </p:cNvSpPr>
          <p:nvPr>
            <p:ph type="body" idx="1"/>
          </p:nvPr>
        </p:nvSpPr>
        <p:spPr>
          <a:xfrm>
            <a:off x="4088422" y="1611005"/>
            <a:ext cx="7959969"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dirty="0"/>
              <a:t>Default:</a:t>
            </a:r>
            <a:endParaRPr dirty="0"/>
          </a:p>
          <a:p>
            <a:pPr marL="457200" lvl="1" indent="0" algn="l" rtl="0">
              <a:lnSpc>
                <a:spcPct val="90000"/>
              </a:lnSpc>
              <a:spcBef>
                <a:spcPts val="0"/>
              </a:spcBef>
              <a:spcAft>
                <a:spcPts val="0"/>
              </a:spcAft>
              <a:buClr>
                <a:schemeClr val="dk1"/>
              </a:buClr>
              <a:buSzPts val="2400"/>
              <a:buNone/>
            </a:pPr>
            <a:r>
              <a:rPr lang="en-SG" dirty="0"/>
              <a:t>5 tabs (For You, Today, Discover, </a:t>
            </a:r>
            <a:r>
              <a:rPr lang="en-SG" dirty="0" err="1"/>
              <a:t>NewsRack</a:t>
            </a:r>
            <a:r>
              <a:rPr lang="en-SG" dirty="0"/>
              <a:t>/Profile, Socials)</a:t>
            </a: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r>
              <a:rPr lang="en-SG" dirty="0"/>
              <a:t>For each tab, use “interactive” view. For example, grids containing titles, keywords, and short description. Grid size are variables based on some ranking algorithm (under criteria: user’s preference, other user in vicinity, hotness, latest, genre).</a:t>
            </a:r>
            <a:endParaRPr dirty="0"/>
          </a:p>
        </p:txBody>
      </p:sp>
      <p:sp>
        <p:nvSpPr>
          <p:cNvPr id="6" name="Google Shape;510;p13"/>
          <p:cNvSpPr/>
          <p:nvPr/>
        </p:nvSpPr>
        <p:spPr>
          <a:xfrm rot="5400000">
            <a:off x="1699921"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2502</Words>
  <Application>Microsoft Office PowerPoint</Application>
  <PresentationFormat>Произвольный</PresentationFormat>
  <Paragraphs>397</Paragraphs>
  <Slides>46</Slides>
  <Notes>46</Notes>
  <HiddenSlides>10</HiddenSlides>
  <MMClips>0</MMClips>
  <ScaleCrop>false</ScaleCrop>
  <HeadingPairs>
    <vt:vector size="4" baseType="variant">
      <vt:variant>
        <vt:lpstr>Тема</vt:lpstr>
      </vt:variant>
      <vt:variant>
        <vt:i4>4</vt:i4>
      </vt:variant>
      <vt:variant>
        <vt:lpstr>Заголовки слайдов</vt:lpstr>
      </vt:variant>
      <vt:variant>
        <vt:i4>46</vt:i4>
      </vt:variant>
    </vt:vector>
  </HeadingPairs>
  <TitlesOfParts>
    <vt:vector size="50" baseType="lpstr">
      <vt:lpstr>Office Theme</vt:lpstr>
      <vt:lpstr>2_Office Theme</vt:lpstr>
      <vt:lpstr>2_Office Theme</vt:lpstr>
      <vt:lpstr>1_Office Theme</vt:lpstr>
      <vt:lpstr>Service—news</vt:lpstr>
      <vt:lpstr> Content Overview</vt:lpstr>
      <vt:lpstr>Navigate</vt:lpstr>
      <vt:lpstr>Navigate</vt:lpstr>
      <vt:lpstr>Basic Functions</vt:lpstr>
      <vt:lpstr>AIoT Enhanced Functions</vt:lpstr>
      <vt:lpstr>Overall Design</vt:lpstr>
      <vt:lpstr>Read-mode</vt:lpstr>
      <vt:lpstr>Homepage</vt:lpstr>
      <vt:lpstr>Individual Article</vt:lpstr>
      <vt:lpstr>User Feedback</vt:lpstr>
      <vt:lpstr>Display Devices</vt:lpstr>
      <vt:lpstr>Paired Devices</vt:lpstr>
      <vt:lpstr>Listening-mode</vt:lpstr>
      <vt:lpstr>Homepage</vt:lpstr>
      <vt:lpstr>Podcast Feed</vt:lpstr>
      <vt:lpstr>Individual Podcasts</vt:lpstr>
      <vt:lpstr>User Feedback</vt:lpstr>
      <vt:lpstr>Output Devices</vt:lpstr>
      <vt:lpstr>Support Devices</vt:lpstr>
      <vt:lpstr>Scenario 1: In Car</vt:lpstr>
      <vt:lpstr>Презентация PowerPoint</vt:lpstr>
      <vt:lpstr>Functions</vt:lpstr>
      <vt:lpstr>Functions</vt:lpstr>
      <vt:lpstr>Functions</vt:lpstr>
      <vt:lpstr>Scenario 1.1</vt:lpstr>
      <vt:lpstr>Scenario 1.2</vt:lpstr>
      <vt:lpstr>Scenario 2: Home</vt:lpstr>
      <vt:lpstr>Презентация PowerPoint</vt:lpstr>
      <vt:lpstr>Scenario 2.1</vt:lpstr>
      <vt:lpstr>Scenario 2.2</vt:lpstr>
      <vt:lpstr>Scenario 2.3</vt:lpstr>
      <vt:lpstr>Scenario 2.4</vt:lpstr>
      <vt:lpstr>Scenario 3: Exercising</vt:lpstr>
      <vt:lpstr>Презентация PowerPoint</vt:lpstr>
      <vt:lpstr>Scenario 3.1</vt:lpstr>
      <vt:lpstr>Scenario 3.2</vt:lpstr>
      <vt:lpstr>Scenario 2</vt:lpstr>
      <vt:lpstr>Input – Basic functions</vt:lpstr>
      <vt:lpstr>Input – Basic functions</vt:lpstr>
      <vt:lpstr>Input – News-related functions</vt:lpstr>
      <vt:lpstr>Smartwatch GUI  </vt:lpstr>
      <vt:lpstr>Context-Aware TUI </vt:lpstr>
      <vt:lpstr>Context-Aware TUI</vt:lpstr>
      <vt:lpstr>Context-Aware Command Recognition </vt:lpstr>
      <vt:lpstr>Context-Aware Command Recognition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Service—news</dc:title>
  <dc:creator>李 志鹏</dc:creator>
  <cp:lastModifiedBy>Admin</cp:lastModifiedBy>
  <cp:revision>1</cp:revision>
  <dcterms:created xsi:type="dcterms:W3CDTF">2021-03-30T15:05:10Z</dcterms:created>
  <dcterms:modified xsi:type="dcterms:W3CDTF">2021-04-14T10:16:19Z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