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17"/>
  </p:notesMasterIdLst>
  <p:handoutMasterIdLst>
    <p:handoutMasterId r:id="rId18"/>
  </p:handoutMasterIdLst>
  <p:sldIdLst>
    <p:sldId id="524" r:id="rId2"/>
    <p:sldId id="746" r:id="rId3"/>
    <p:sldId id="573" r:id="rId4"/>
    <p:sldId id="561" r:id="rId5"/>
    <p:sldId id="560" r:id="rId6"/>
    <p:sldId id="574" r:id="rId7"/>
    <p:sldId id="563" r:id="rId8"/>
    <p:sldId id="564" r:id="rId9"/>
    <p:sldId id="565" r:id="rId10"/>
    <p:sldId id="566" r:id="rId11"/>
    <p:sldId id="567" r:id="rId12"/>
    <p:sldId id="572" r:id="rId13"/>
    <p:sldId id="575" r:id="rId14"/>
    <p:sldId id="569" r:id="rId15"/>
    <p:sldId id="744" r:id="rId16"/>
  </p:sldIdLst>
  <p:sldSz cx="9144000" cy="51482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2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3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66"/>
    <a:srgbClr val="0D223F"/>
    <a:srgbClr val="002060"/>
    <a:srgbClr val="00007D"/>
    <a:srgbClr val="9A97C9"/>
    <a:srgbClr val="C4C3E3"/>
    <a:srgbClr val="ACD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0204" autoAdjust="0"/>
  </p:normalViewPr>
  <p:slideViewPr>
    <p:cSldViewPr snapToGrid="0">
      <p:cViewPr varScale="1">
        <p:scale>
          <a:sx n="135" d="100"/>
          <a:sy n="135" d="100"/>
        </p:scale>
        <p:origin x="882" y="96"/>
      </p:cViewPr>
      <p:guideLst>
        <p:guide orient="horz" pos="1622"/>
        <p:guide pos="2880"/>
        <p:guide orient="horz" pos="131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0" d="100"/>
          <a:sy n="90" d="100"/>
        </p:scale>
        <p:origin x="3696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39327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BDC43-1DB7-4449-A169-5B24D2174533}" type="datetimeFigureOut">
              <a:rPr lang="en-US" smtClean="0"/>
              <a:t>5/22/2024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3000"/>
            <a:ext cx="54800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B70584-9375-4BD4-99E6-90F66F6331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03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B70584-9375-4BD4-99E6-90F66F63313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4734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gh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jernigan\Desktop\112216_NCI_site_visit_materials\ppt_background_ligh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700" b="-8024"/>
          <a:stretch/>
        </p:blipFill>
        <p:spPr bwMode="auto">
          <a:xfrm>
            <a:off x="0" y="-397669"/>
            <a:ext cx="9144000" cy="59768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4571999"/>
            <a:ext cx="9144000" cy="592932"/>
          </a:xfrm>
          <a:prstGeom prst="rect">
            <a:avLst/>
          </a:prstGeom>
          <a:gradFill>
            <a:gsLst>
              <a:gs pos="0">
                <a:srgbClr val="0D223F">
                  <a:alpha val="0"/>
                </a:srgbClr>
              </a:gs>
              <a:gs pos="42000">
                <a:srgbClr val="0D223F">
                  <a:alpha val="66000"/>
                </a:srgbClr>
              </a:gs>
              <a:gs pos="93000">
                <a:srgbClr val="0D223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D223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D223F"/>
                </a:solidFill>
              </a:defRPr>
            </a:lvl1pPr>
            <a:lvl2pPr>
              <a:defRPr>
                <a:solidFill>
                  <a:srgbClr val="0D223F"/>
                </a:solidFill>
              </a:defRPr>
            </a:lvl2pPr>
            <a:lvl3pPr>
              <a:defRPr>
                <a:solidFill>
                  <a:srgbClr val="0D223F"/>
                </a:solidFill>
              </a:defRPr>
            </a:lvl3pPr>
            <a:lvl4pPr>
              <a:defRPr>
                <a:solidFill>
                  <a:srgbClr val="0D223F"/>
                </a:solidFill>
              </a:defRPr>
            </a:lvl4pPr>
            <a:lvl5pPr>
              <a:defRPr>
                <a:solidFill>
                  <a:srgbClr val="0D223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4" descr="C:\Users\tjernigan\Desktop\112216_NCI_site_visit_materials\USNews_national_cancer16-1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287" t="17963" r="21038" b="17846"/>
          <a:stretch/>
        </p:blipFill>
        <p:spPr bwMode="auto">
          <a:xfrm>
            <a:off x="8140218" y="4410867"/>
            <a:ext cx="602287" cy="6548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3" descr="C:\Users\tjernigan\Desktop\112216_NCI_site_visit_materials\Reversed One Line Cancer Center 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25913" y="4730751"/>
            <a:ext cx="1892174" cy="3071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C:\Users\tjernigan\Desktop\112216_NCI_site_visit_materials\NCI_designated_CC_color_squa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199" y="4609158"/>
            <a:ext cx="552766" cy="4565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jernigan\Desktop\112216_NCI_site_visit_materials\ppt_background_light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700" b="-8024"/>
          <a:stretch/>
        </p:blipFill>
        <p:spPr bwMode="auto">
          <a:xfrm>
            <a:off x="-44450" y="-414295"/>
            <a:ext cx="9144000" cy="59768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0" y="4571999"/>
            <a:ext cx="9144000" cy="592932"/>
          </a:xfrm>
          <a:prstGeom prst="rect">
            <a:avLst/>
          </a:prstGeom>
          <a:gradFill>
            <a:gsLst>
              <a:gs pos="0">
                <a:srgbClr val="0D223F">
                  <a:alpha val="0"/>
                </a:srgbClr>
              </a:gs>
              <a:gs pos="42000">
                <a:srgbClr val="0D223F">
                  <a:alpha val="66000"/>
                </a:srgbClr>
              </a:gs>
              <a:gs pos="93000">
                <a:srgbClr val="0D223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3" descr="C:\Users\tjernigan\Desktop\112216_NCI_site_visit_materials\Reversed One Line Cancer Center 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24313" y="4102913"/>
            <a:ext cx="1892174" cy="3071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0B117906-28BD-4645-A048-0986FCC3FFE9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957" y="4594858"/>
            <a:ext cx="1187186" cy="47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155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ligh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tjernigan\Desktop\112216_NCI_site_visit_materials\ppt_background_light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700" b="-8024"/>
          <a:stretch/>
        </p:blipFill>
        <p:spPr bwMode="auto">
          <a:xfrm>
            <a:off x="0" y="-397669"/>
            <a:ext cx="9144000" cy="59768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D223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D223F"/>
                </a:solidFill>
              </a:defRPr>
            </a:lvl1pPr>
            <a:lvl2pPr>
              <a:defRPr>
                <a:solidFill>
                  <a:srgbClr val="0D223F"/>
                </a:solidFill>
              </a:defRPr>
            </a:lvl2pPr>
            <a:lvl3pPr>
              <a:defRPr>
                <a:solidFill>
                  <a:srgbClr val="0D223F"/>
                </a:solidFill>
              </a:defRPr>
            </a:lvl3pPr>
            <a:lvl4pPr>
              <a:defRPr>
                <a:solidFill>
                  <a:srgbClr val="0D223F"/>
                </a:solidFill>
              </a:defRPr>
            </a:lvl4pPr>
            <a:lvl5pPr>
              <a:defRPr>
                <a:solidFill>
                  <a:srgbClr val="0D223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5" name="Picture 2" descr="C:\Users\tjernigan\Desktop\112216_NCI_site_visit_materials\ppt_background_light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7700" b="-8024"/>
          <a:stretch/>
        </p:blipFill>
        <p:spPr bwMode="auto">
          <a:xfrm>
            <a:off x="0" y="-397669"/>
            <a:ext cx="9144000" cy="597685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444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hi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8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4571999"/>
            <a:ext cx="9144000" cy="592932"/>
          </a:xfrm>
          <a:prstGeom prst="rect">
            <a:avLst/>
          </a:prstGeom>
          <a:gradFill>
            <a:gsLst>
              <a:gs pos="0">
                <a:srgbClr val="0D223F">
                  <a:alpha val="0"/>
                </a:srgbClr>
              </a:gs>
              <a:gs pos="42000">
                <a:srgbClr val="0D223F">
                  <a:alpha val="66000"/>
                </a:srgbClr>
              </a:gs>
              <a:gs pos="93000">
                <a:srgbClr val="0D223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 descr="C:\Users\tjernigan\Desktop\112216_NCI_site_visit_materials\Reversed One Line Cancer Center 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25913" y="4730751"/>
            <a:ext cx="1892174" cy="3071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D223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D223F"/>
                </a:solidFill>
              </a:defRPr>
            </a:lvl1pPr>
            <a:lvl2pPr>
              <a:defRPr>
                <a:solidFill>
                  <a:srgbClr val="0D223F"/>
                </a:solidFill>
              </a:defRPr>
            </a:lvl2pPr>
            <a:lvl3pPr>
              <a:defRPr>
                <a:solidFill>
                  <a:srgbClr val="0D223F"/>
                </a:solidFill>
              </a:defRPr>
            </a:lvl3pPr>
            <a:lvl4pPr>
              <a:defRPr>
                <a:solidFill>
                  <a:srgbClr val="0D223F"/>
                </a:solidFill>
              </a:defRPr>
            </a:lvl4pPr>
            <a:lvl5pPr>
              <a:defRPr>
                <a:solidFill>
                  <a:srgbClr val="0D223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4" descr="C:\Users\tjernigan\Desktop\112216_NCI_site_visit_materials\USNews_national_cancer16-1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287" t="17963" r="21038" b="17846"/>
          <a:stretch/>
        </p:blipFill>
        <p:spPr bwMode="auto">
          <a:xfrm>
            <a:off x="8140218" y="4410867"/>
            <a:ext cx="602287" cy="6548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C:\Users\tjernigan\Desktop\112216_NCI_site_visit_materials\NCI_designated_CC_color_square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199" y="4609158"/>
            <a:ext cx="552766" cy="4565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-55705" y="-1"/>
            <a:ext cx="9144000" cy="5148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0" y="4571999"/>
            <a:ext cx="9144000" cy="592932"/>
          </a:xfrm>
          <a:prstGeom prst="rect">
            <a:avLst/>
          </a:prstGeom>
          <a:gradFill>
            <a:gsLst>
              <a:gs pos="0">
                <a:srgbClr val="0D223F">
                  <a:alpha val="0"/>
                </a:srgbClr>
              </a:gs>
              <a:gs pos="42000">
                <a:srgbClr val="0D223F">
                  <a:alpha val="66000"/>
                </a:srgbClr>
              </a:gs>
              <a:gs pos="93000">
                <a:srgbClr val="0D223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3" descr="C:\Users\tjernigan\Desktop\112216_NCI_site_visit_materials\Reversed One Line Cancer Center Logo.png">
            <a:extLst>
              <a:ext uri="{FF2B5EF4-FFF2-40B4-BE49-F238E27FC236}">
                <a16:creationId xmlns:a16="http://schemas.microsoft.com/office/drawing/2014/main" id="{E86EF8C1-D6F9-BFAB-9F0F-FD2F537C3F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13213" y="4620422"/>
            <a:ext cx="1892174" cy="3071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0AA1436-5BD2-EDB3-321F-B0F9FADF246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614" y="4590838"/>
            <a:ext cx="1187186" cy="47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994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whit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148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rgbClr val="0D223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D223F"/>
                </a:solidFill>
              </a:defRPr>
            </a:lvl1pPr>
            <a:lvl2pPr>
              <a:defRPr>
                <a:solidFill>
                  <a:srgbClr val="0D223F"/>
                </a:solidFill>
              </a:defRPr>
            </a:lvl2pPr>
            <a:lvl3pPr>
              <a:defRPr>
                <a:solidFill>
                  <a:srgbClr val="0D223F"/>
                </a:solidFill>
              </a:defRPr>
            </a:lvl3pPr>
            <a:lvl4pPr>
              <a:defRPr>
                <a:solidFill>
                  <a:srgbClr val="0D223F"/>
                </a:solidFill>
              </a:defRPr>
            </a:lvl4pPr>
            <a:lvl5pPr>
              <a:defRPr>
                <a:solidFill>
                  <a:srgbClr val="0D223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51482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46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ark slide 1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C:\Users\tjernigan\Desktop\112216_NCI_site_visit_materials\ppt_background_dark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2381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4571999"/>
            <a:ext cx="9144000" cy="592932"/>
          </a:xfrm>
          <a:prstGeom prst="rect">
            <a:avLst/>
          </a:prstGeom>
          <a:gradFill>
            <a:gsLst>
              <a:gs pos="0">
                <a:srgbClr val="0D223F">
                  <a:alpha val="0"/>
                </a:srgbClr>
              </a:gs>
              <a:gs pos="42000">
                <a:srgbClr val="0D223F">
                  <a:alpha val="66000"/>
                </a:srgbClr>
              </a:gs>
              <a:gs pos="93000">
                <a:srgbClr val="0D223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4" descr="C:\Users\tjernigan\Desktop\112216_NCI_site_visit_materials\USNews_national_cancer16-17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287" t="17963" r="21038" b="17846"/>
          <a:stretch/>
        </p:blipFill>
        <p:spPr bwMode="auto">
          <a:xfrm>
            <a:off x="8140218" y="4410867"/>
            <a:ext cx="602287" cy="6548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C:\Users\tjernigan\Desktop\112216_NCI_site_visit_materials\Reversed One Line Cancer Center Logo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625913" y="4730751"/>
            <a:ext cx="1892174" cy="3071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C:\Users\tjernigan\Desktop\112216_NCI_site_visit_materials\NCI_designated_CC_color_square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199" y="4609158"/>
            <a:ext cx="552766" cy="4565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C:\Users\tjernigan\Desktop\112216_NCI_site_visit_materials\ppt_background_dark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-12097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0" y="4571999"/>
            <a:ext cx="9144000" cy="592932"/>
          </a:xfrm>
          <a:prstGeom prst="rect">
            <a:avLst/>
          </a:prstGeom>
          <a:gradFill>
            <a:gsLst>
              <a:gs pos="0">
                <a:srgbClr val="0D223F">
                  <a:alpha val="0"/>
                </a:srgbClr>
              </a:gs>
              <a:gs pos="42000">
                <a:srgbClr val="0D223F">
                  <a:alpha val="66000"/>
                </a:srgbClr>
              </a:gs>
              <a:gs pos="93000">
                <a:srgbClr val="0D223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3" descr="C:\Users\tjernigan\Desktop\112216_NCI_site_visit_materials\Reversed One Line Cancer Center Log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01495" y="4568320"/>
            <a:ext cx="1892174" cy="3071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E3AE16A-CA7D-490F-BFE7-AC86BC0D93F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879" y="4535273"/>
            <a:ext cx="1187186" cy="47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4954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798" userDrawn="1">
          <p15:clr>
            <a:srgbClr val="FBAE40"/>
          </p15:clr>
        </p15:guide>
        <p15:guide id="2" pos="2880" userDrawn="1">
          <p15:clr>
            <a:srgbClr val="FBAE40"/>
          </p15:clr>
        </p15:guide>
        <p15:guide id="3" pos="5472" userDrawn="1">
          <p15:clr>
            <a:srgbClr val="FBAE40"/>
          </p15:clr>
        </p15:guide>
        <p15:guide id="4" orient="horz" pos="3134" userDrawn="1">
          <p15:clr>
            <a:srgbClr val="FBAE40"/>
          </p15:clr>
        </p15:guide>
        <p15:guide id="5" pos="523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>
          <a:gsLst>
            <a:gs pos="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64479"/>
            <a:ext cx="7772400" cy="11035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34782"/>
            <a:ext cx="6400800" cy="1315667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3448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tjernigan\Desktop\112216_NCI_site_visit_materials\ppt_background_dark.jpg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2381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4571999"/>
            <a:ext cx="9144000" cy="592932"/>
          </a:xfrm>
          <a:prstGeom prst="rect">
            <a:avLst/>
          </a:prstGeom>
          <a:gradFill>
            <a:gsLst>
              <a:gs pos="0">
                <a:srgbClr val="0D223F">
                  <a:alpha val="0"/>
                </a:srgbClr>
              </a:gs>
              <a:gs pos="42000">
                <a:srgbClr val="0D223F">
                  <a:alpha val="66000"/>
                </a:srgbClr>
              </a:gs>
              <a:gs pos="93000">
                <a:srgbClr val="0D223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 descr="C:\Users\tjernigan\Desktop\112216_NCI_site_visit_materials\NCI_designated_CC_color_square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57199" y="4483099"/>
            <a:ext cx="617938" cy="51038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6170"/>
            <a:ext cx="8229600" cy="8580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Enter title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1262"/>
            <a:ext cx="8229600" cy="3397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Enter subtitle here</a:t>
            </a:r>
          </a:p>
        </p:txBody>
      </p:sp>
      <p:pic>
        <p:nvPicPr>
          <p:cNvPr id="1027" name="Picture 3" descr="C:\Users\tjernigan\Desktop\112216_NCI_site_visit_materials\Reversed One Line Cancer Center Logo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3621" y="3732136"/>
            <a:ext cx="3256757" cy="5287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tjernigan\Desktop\112216_NCI_site_visit_materials\USNews_national_cancer16-17.png"/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287" t="17963" r="21038" b="17846"/>
          <a:stretch/>
        </p:blipFill>
        <p:spPr bwMode="auto">
          <a:xfrm>
            <a:off x="8140218" y="4410867"/>
            <a:ext cx="602287" cy="65484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C:\Users\tjernigan\Desktop\112216_NCI_site_visit_materials\ppt_background_dark.jpg"/>
          <p:cNvPicPr>
            <a:picLocks noChangeAspect="1" noChangeArrowheads="1"/>
          </p:cNvPicPr>
          <p:nvPr userDrawn="1"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0" y="2381"/>
            <a:ext cx="9144000" cy="51480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0" y="4571999"/>
            <a:ext cx="9144000" cy="592932"/>
          </a:xfrm>
          <a:prstGeom prst="rect">
            <a:avLst/>
          </a:prstGeom>
          <a:gradFill>
            <a:gsLst>
              <a:gs pos="0">
                <a:srgbClr val="0D223F">
                  <a:alpha val="0"/>
                </a:srgbClr>
              </a:gs>
              <a:gs pos="42000">
                <a:srgbClr val="0D223F">
                  <a:alpha val="66000"/>
                </a:srgbClr>
              </a:gs>
              <a:gs pos="93000">
                <a:srgbClr val="0D223F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3" descr="C:\Users\tjernigan\Desktop\112216_NCI_site_visit_materials\Reversed One Line Cancer Center Logo.png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43621" y="3732136"/>
            <a:ext cx="3256757" cy="528713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D9FEDA60-4A38-4522-90EA-B8BA6EF588A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1106" y="4506666"/>
            <a:ext cx="1187186" cy="474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618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ctr" defTabSz="914400" rtl="0" eaLnBrk="1" latinLnBrk="0" hangingPunct="1">
        <a:spcBef>
          <a:spcPct val="20000"/>
        </a:spcBef>
        <a:buFont typeface="Arial" panose="020B0604020202020204" pitchFamily="34" charset="0"/>
        <a:buNone/>
        <a:defRPr sz="3200" kern="1200" baseline="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1" userDrawn="1">
          <p15:clr>
            <a:srgbClr val="F26B43"/>
          </p15:clr>
        </p15:guide>
        <p15:guide id="2" pos="5040" userDrawn="1">
          <p15:clr>
            <a:srgbClr val="F26B43"/>
          </p15:clr>
        </p15:guide>
        <p15:guide id="3" orient="horz" pos="2702" userDrawn="1">
          <p15:clr>
            <a:srgbClr val="F26B43"/>
          </p15:clr>
        </p15:guide>
        <p15:guide id="4" orient="horz" pos="2798" userDrawn="1">
          <p15:clr>
            <a:srgbClr val="F26B43"/>
          </p15:clr>
        </p15:guide>
        <p15:guide id="5" orient="horz" pos="3134" userDrawn="1">
          <p15:clr>
            <a:srgbClr val="F26B43"/>
          </p15:clr>
        </p15:guide>
        <p15:guide id="6" pos="5472" userDrawn="1">
          <p15:clr>
            <a:srgbClr val="F26B43"/>
          </p15:clr>
        </p15:guide>
        <p15:guide id="7" pos="523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3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AC6638-EBCA-4E0C-AFD4-FF6D3FAA42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812572"/>
            <a:ext cx="7772400" cy="1103540"/>
          </a:xfrm>
        </p:spPr>
        <p:txBody>
          <a:bodyPr>
            <a:noAutofit/>
          </a:bodyPr>
          <a:lstStyle/>
          <a:p>
            <a:pPr>
              <a:spcBef>
                <a:spcPct val="20000"/>
              </a:spcBef>
            </a:pPr>
            <a:r>
              <a:rPr lang="it-IT" altLang="zh-CN" sz="1700" b="1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IMPROVING DOSE CONFORMALITY FOR PROTON LATTICE VIA PROTON ARC THERAPY</a:t>
            </a:r>
            <a:endParaRPr lang="en-US" sz="1700" b="1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Subtitle 4">
            <a:extLst>
              <a:ext uri="{FF2B5EF4-FFF2-40B4-BE49-F238E27FC236}">
                <a16:creationId xmlns:a16="http://schemas.microsoft.com/office/drawing/2014/main" id="{57912B6A-17E8-5DA8-B7CF-BFD66A74E6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2381" y="1916112"/>
            <a:ext cx="7719237" cy="1316038"/>
          </a:xfrm>
        </p:spPr>
        <p:txBody>
          <a:bodyPr>
            <a:noAutofit/>
          </a:bodyPr>
          <a:lstStyle/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Yanan Zhu</a:t>
            </a:r>
            <a:r>
              <a:rPr lang="en-AU" altLang="zh-CN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Weijie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Zhang</a:t>
            </a:r>
            <a:r>
              <a:rPr lang="en-AU" altLang="zh-CN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Jufri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Setianegara</a:t>
            </a:r>
            <a:r>
              <a:rPr lang="en-AU" altLang="zh-CN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Yuting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Lin</a:t>
            </a:r>
            <a:r>
              <a:rPr lang="en-AU" altLang="zh-CN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Erik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Traneus</a:t>
            </a:r>
            <a:r>
              <a:rPr lang="en-AU" altLang="zh-CN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Yong Long</a:t>
            </a:r>
            <a:r>
              <a:rPr lang="en-AU" altLang="zh-CN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Xiaoqun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Zhang</a:t>
            </a:r>
            <a:r>
              <a:rPr lang="en-AU" altLang="zh-CN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Rejeev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Badkul</a:t>
            </a:r>
            <a:r>
              <a:rPr lang="en-AU" altLang="zh-CN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David 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Akhavan</a:t>
            </a:r>
            <a:r>
              <a:rPr lang="en-AU" altLang="zh-CN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Fen Wang</a:t>
            </a:r>
            <a:r>
              <a:rPr lang="en-AU" altLang="zh-CN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Ronald Chen</a:t>
            </a:r>
            <a:r>
              <a:rPr lang="en-AU" altLang="zh-CN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, and Hao Gao</a:t>
            </a:r>
            <a:r>
              <a:rPr lang="en-AU" altLang="zh-CN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AU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University of Kansas Medical Center,</a:t>
            </a:r>
            <a:r>
              <a:rPr lang="en-AU" altLang="zh-CN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AU" altLang="zh-CN" sz="1600" i="0" u="none" strike="noStrike" baseline="30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altLang="zh-CN" sz="1600" dirty="0" err="1">
                <a:latin typeface="Arial" panose="020B0604020202020204" pitchFamily="34" charset="0"/>
                <a:cs typeface="Arial" panose="020B0604020202020204" pitchFamily="34" charset="0"/>
              </a:rPr>
              <a:t>RaySearch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 Laboratories AB,</a:t>
            </a:r>
            <a:r>
              <a:rPr lang="en-AU" altLang="zh-CN" sz="1600" baseline="30000" dirty="0">
                <a:latin typeface="Arial" panose="020B0604020202020204" pitchFamily="34" charset="0"/>
                <a:cs typeface="Arial" panose="020B0604020202020204" pitchFamily="34" charset="0"/>
              </a:rPr>
              <a:t> 3</a:t>
            </a: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Shanghai Jiao Tong University 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1099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40CC37-7A73-9DF2-BA7D-53E29B707FDD}"/>
              </a:ext>
            </a:extLst>
          </p:cNvPr>
          <p:cNvGrpSpPr/>
          <p:nvPr/>
        </p:nvGrpSpPr>
        <p:grpSpPr>
          <a:xfrm>
            <a:off x="0" y="1"/>
            <a:ext cx="9144000" cy="549384"/>
            <a:chOff x="0" y="0"/>
            <a:chExt cx="32918400" cy="204898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55E97CE-DCDA-7CAA-CE3D-05C779C8DA55}"/>
                </a:ext>
              </a:extLst>
            </p:cNvPr>
            <p:cNvGrpSpPr/>
            <p:nvPr/>
          </p:nvGrpSpPr>
          <p:grpSpPr>
            <a:xfrm>
              <a:off x="0" y="0"/>
              <a:ext cx="32918400" cy="2048983"/>
              <a:chOff x="0" y="0"/>
              <a:chExt cx="32918400" cy="204898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CF3CCA-237F-EE56-78F9-4A81881C6014}"/>
                  </a:ext>
                </a:extLst>
              </p:cNvPr>
              <p:cNvSpPr/>
              <p:nvPr/>
            </p:nvSpPr>
            <p:spPr>
              <a:xfrm>
                <a:off x="0" y="0"/>
                <a:ext cx="32918400" cy="2048983"/>
              </a:xfrm>
              <a:prstGeom prst="rect">
                <a:avLst/>
              </a:prstGeom>
              <a:solidFill>
                <a:srgbClr val="0017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2" descr="C:\Users\tjernigan\Desktop\112216_NCI_site_visit_materials\Reversed One Line Cancer Center Logo.png">
                <a:extLst>
                  <a:ext uri="{FF2B5EF4-FFF2-40B4-BE49-F238E27FC236}">
                    <a16:creationId xmlns:a16="http://schemas.microsoft.com/office/drawing/2014/main" id="{F3FA1C52-B92B-CA1D-970A-AA83ED0E1D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288" y="582372"/>
                <a:ext cx="5446712" cy="884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Picture 10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1E26069A-057C-B2A7-A980-935412DA5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14143" y="554663"/>
              <a:ext cx="3378800" cy="1351520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4D1552C-6890-A560-3559-41857265A0DB}"/>
              </a:ext>
            </a:extLst>
          </p:cNvPr>
          <p:cNvSpPr txBox="1">
            <a:spLocks noChangeArrowheads="1"/>
          </p:cNvSpPr>
          <p:nvPr/>
        </p:nvSpPr>
        <p:spPr>
          <a:xfrm>
            <a:off x="23040" y="511097"/>
            <a:ext cx="8093145" cy="685800"/>
          </a:xfrm>
          <a:prstGeom prst="rect">
            <a:avLst/>
          </a:prstGeom>
          <a:noFill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000" b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ELO model for Proton LATTICE ARC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D97BB5-EAEF-AEC0-8669-71D48FA14A8F}"/>
              </a:ext>
            </a:extLst>
          </p:cNvPr>
          <p:cNvSpPr txBox="1"/>
          <p:nvPr/>
        </p:nvSpPr>
        <p:spPr>
          <a:xfrm>
            <a:off x="0" y="1167506"/>
            <a:ext cx="775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LATTICE ARC with ELO model takes the following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2E83D28-66FB-E1F5-6DDD-0116EEB8B2E3}"/>
                  </a:ext>
                </a:extLst>
              </p:cNvPr>
              <p:cNvSpPr txBox="1"/>
              <p:nvPr/>
            </p:nvSpPr>
            <p:spPr>
              <a:xfrm>
                <a:off x="135565" y="2510184"/>
                <a:ext cx="887287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𝒇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is the plan objective introduced before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The second term is the ELO optimizer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CN" alt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is the regularization parameter signifying the relative importance of the two terms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2E83D28-66FB-E1F5-6DDD-0116EEB8B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65" y="2510184"/>
                <a:ext cx="8872870" cy="1200329"/>
              </a:xfrm>
              <a:prstGeom prst="rect">
                <a:avLst/>
              </a:prstGeom>
              <a:blipFill>
                <a:blip r:embed="rId4"/>
                <a:stretch>
                  <a:fillRect l="-412" t="-3046" r="-549" b="-71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E5DE6695-9E74-22D3-9D8F-7CC79D2DE95E}"/>
              </a:ext>
            </a:extLst>
          </p:cNvPr>
          <p:cNvSpPr txBox="1"/>
          <p:nvPr/>
        </p:nvSpPr>
        <p:spPr>
          <a:xfrm>
            <a:off x="23040" y="2104960"/>
            <a:ext cx="86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where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2DFA8B-68E9-CDA0-9007-C8C762904C36}"/>
                  </a:ext>
                </a:extLst>
              </p:cNvPr>
              <p:cNvSpPr txBox="1"/>
              <p:nvPr/>
            </p:nvSpPr>
            <p:spPr>
              <a:xfrm>
                <a:off x="1360574" y="1633958"/>
                <a:ext cx="64228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𝐸𝐿𝑂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2DFA8B-68E9-CDA0-9007-C8C762904C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0574" y="1633958"/>
                <a:ext cx="6422852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8781D60-237F-66FF-5375-E729C2C6591E}"/>
              </a:ext>
            </a:extLst>
          </p:cNvPr>
          <p:cNvSpPr/>
          <p:nvPr/>
        </p:nvSpPr>
        <p:spPr>
          <a:xfrm>
            <a:off x="2367516" y="4224700"/>
            <a:ext cx="4098505" cy="31897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AAAAAH+HelveticaNeue"/>
              </a:rPr>
              <a:t>Proximal Gradient Descent</a:t>
            </a:r>
            <a:r>
              <a:rPr lang="en-US" altLang="zh-CN" dirty="0">
                <a:solidFill>
                  <a:srgbClr val="000000"/>
                </a:solidFill>
                <a:latin typeface="AAAAAH+HelveticaNeue"/>
              </a:rPr>
              <a:t>/</a:t>
            </a:r>
            <a:r>
              <a:rPr lang="zh-CN" altLang="en-US" dirty="0">
                <a:solidFill>
                  <a:srgbClr val="000000"/>
                </a:solidFill>
                <a:latin typeface="AAAAAH+HelveticaNeue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AAAAAH+HelveticaNeue"/>
              </a:rPr>
              <a:t>FISTA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C35A9F4-A808-6267-5D13-0C3A745BD014}"/>
              </a:ext>
            </a:extLst>
          </p:cNvPr>
          <p:cNvSpPr txBox="1"/>
          <p:nvPr/>
        </p:nvSpPr>
        <p:spPr>
          <a:xfrm>
            <a:off x="8774674" y="4778931"/>
            <a:ext cx="32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524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40CC37-7A73-9DF2-BA7D-53E29B707FDD}"/>
              </a:ext>
            </a:extLst>
          </p:cNvPr>
          <p:cNvGrpSpPr/>
          <p:nvPr/>
        </p:nvGrpSpPr>
        <p:grpSpPr>
          <a:xfrm>
            <a:off x="0" y="1"/>
            <a:ext cx="9144000" cy="549384"/>
            <a:chOff x="0" y="0"/>
            <a:chExt cx="32918400" cy="204898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55E97CE-DCDA-7CAA-CE3D-05C779C8DA55}"/>
                </a:ext>
              </a:extLst>
            </p:cNvPr>
            <p:cNvGrpSpPr/>
            <p:nvPr/>
          </p:nvGrpSpPr>
          <p:grpSpPr>
            <a:xfrm>
              <a:off x="0" y="0"/>
              <a:ext cx="32918400" cy="2048983"/>
              <a:chOff x="0" y="0"/>
              <a:chExt cx="32918400" cy="204898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CF3CCA-237F-EE56-78F9-4A81881C6014}"/>
                  </a:ext>
                </a:extLst>
              </p:cNvPr>
              <p:cNvSpPr/>
              <p:nvPr/>
            </p:nvSpPr>
            <p:spPr>
              <a:xfrm>
                <a:off x="0" y="0"/>
                <a:ext cx="32918400" cy="2048983"/>
              </a:xfrm>
              <a:prstGeom prst="rect">
                <a:avLst/>
              </a:prstGeom>
              <a:solidFill>
                <a:srgbClr val="0017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2" descr="C:\Users\tjernigan\Desktop\112216_NCI_site_visit_materials\Reversed One Line Cancer Center Logo.png">
                <a:extLst>
                  <a:ext uri="{FF2B5EF4-FFF2-40B4-BE49-F238E27FC236}">
                    <a16:creationId xmlns:a16="http://schemas.microsoft.com/office/drawing/2014/main" id="{F3FA1C52-B92B-CA1D-970A-AA83ED0E1D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288" y="582372"/>
                <a:ext cx="5446712" cy="884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Picture 10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1E26069A-057C-B2A7-A980-935412DA5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14143" y="554663"/>
              <a:ext cx="3378800" cy="1351520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4D1552C-6890-A560-3559-41857265A0DB}"/>
              </a:ext>
            </a:extLst>
          </p:cNvPr>
          <p:cNvSpPr txBox="1">
            <a:spLocks noChangeArrowheads="1"/>
          </p:cNvSpPr>
          <p:nvPr/>
        </p:nvSpPr>
        <p:spPr>
          <a:xfrm>
            <a:off x="23040" y="511097"/>
            <a:ext cx="8093145" cy="685800"/>
          </a:xfrm>
          <a:prstGeom prst="rect">
            <a:avLst/>
          </a:prstGeom>
          <a:noFill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000" b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ELO model for Proton LATTICE ARC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16484A-2D62-A662-199C-0EEFD344D340}"/>
              </a:ext>
            </a:extLst>
          </p:cNvPr>
          <p:cNvSpPr txBox="1"/>
          <p:nvPr/>
        </p:nvSpPr>
        <p:spPr>
          <a:xfrm>
            <a:off x="6174658" y="1040481"/>
            <a:ext cx="126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Abdomen</a:t>
            </a:r>
            <a:endParaRPr lang="zh-CN" alt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C28F9BFC-780E-C1E7-D517-304B6FCE14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1781146"/>
                  </p:ext>
                </p:extLst>
              </p:nvPr>
            </p:nvGraphicFramePr>
            <p:xfrm>
              <a:off x="4786025" y="1429813"/>
              <a:ext cx="4038996" cy="15044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3166">
                      <a:extLst>
                        <a:ext uri="{9D8B030D-6E8A-4147-A177-3AD203B41FA5}">
                          <a16:colId xmlns:a16="http://schemas.microsoft.com/office/drawing/2014/main" val="1859200412"/>
                        </a:ext>
                      </a:extLst>
                    </a:gridCol>
                    <a:gridCol w="673166">
                      <a:extLst>
                        <a:ext uri="{9D8B030D-6E8A-4147-A177-3AD203B41FA5}">
                          <a16:colId xmlns:a16="http://schemas.microsoft.com/office/drawing/2014/main" val="2604896015"/>
                        </a:ext>
                      </a:extLst>
                    </a:gridCol>
                    <a:gridCol w="673166">
                      <a:extLst>
                        <a:ext uri="{9D8B030D-6E8A-4147-A177-3AD203B41FA5}">
                          <a16:colId xmlns:a16="http://schemas.microsoft.com/office/drawing/2014/main" val="50638544"/>
                        </a:ext>
                      </a:extLst>
                    </a:gridCol>
                    <a:gridCol w="673166">
                      <a:extLst>
                        <a:ext uri="{9D8B030D-6E8A-4147-A177-3AD203B41FA5}">
                          <a16:colId xmlns:a16="http://schemas.microsoft.com/office/drawing/2014/main" val="2791489255"/>
                        </a:ext>
                      </a:extLst>
                    </a:gridCol>
                    <a:gridCol w="673166">
                      <a:extLst>
                        <a:ext uri="{9D8B030D-6E8A-4147-A177-3AD203B41FA5}">
                          <a16:colId xmlns:a16="http://schemas.microsoft.com/office/drawing/2014/main" val="290360278"/>
                        </a:ext>
                      </a:extLst>
                    </a:gridCol>
                    <a:gridCol w="673166">
                      <a:extLst>
                        <a:ext uri="{9D8B030D-6E8A-4147-A177-3AD203B41FA5}">
                          <a16:colId xmlns:a16="http://schemas.microsoft.com/office/drawing/2014/main" val="3587938036"/>
                        </a:ext>
                      </a:extLst>
                    </a:gridCol>
                  </a:tblGrid>
                  <a:tr h="2129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Model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zh-CN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1" i="1" smtClean="0">
                                        <a:latin typeface="Cambria Math" panose="02040503050406030204" pitchFamily="18" charset="0"/>
                                      </a:rPr>
                                      <m:t>𝑪𝑰</m:t>
                                    </m:r>
                                  </m:e>
                                  <m:sub>
                                    <m:r>
                                      <a:rPr lang="en-US" altLang="zh-CN" sz="8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1" i="1" smtClean="0">
                                        <a:latin typeface="Cambria Math" panose="02040503050406030204" pitchFamily="18" charset="0"/>
                                      </a:rPr>
                                      <m:t>𝑪𝑰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800" b="1" i="1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PVDR</a:t>
                          </a:r>
                          <a:endParaRPr lang="zh-CN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D-OAR</a:t>
                          </a:r>
                          <a:endParaRPr lang="zh-CN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528005"/>
                      </a:ext>
                    </a:extLst>
                  </a:tr>
                  <a:tr h="2129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IMPT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344.6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0.55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0.44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4.12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0.70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6557665"/>
                      </a:ext>
                    </a:extLst>
                  </a:tr>
                  <a:tr h="2129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ARC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131.1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0.88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0.68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4.20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0.47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702207"/>
                      </a:ext>
                    </a:extLst>
                  </a:tr>
                  <a:tr h="2129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ELO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190.4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0.83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0.56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4.08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0.46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262343"/>
                      </a:ext>
                    </a:extLst>
                  </a:tr>
                  <a:tr h="2129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Model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NEJ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NE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NA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Time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1345107"/>
                      </a:ext>
                    </a:extLst>
                  </a:tr>
                  <a:tr h="2129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ARC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71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767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72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963.3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519567"/>
                      </a:ext>
                    </a:extLst>
                  </a:tr>
                  <a:tr h="2129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ELO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50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176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61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520.9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6122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" name="Table 14">
                <a:extLst>
                  <a:ext uri="{FF2B5EF4-FFF2-40B4-BE49-F238E27FC236}">
                    <a16:creationId xmlns:a16="http://schemas.microsoft.com/office/drawing/2014/main" id="{C28F9BFC-780E-C1E7-D517-304B6FCE14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41781146"/>
                  </p:ext>
                </p:extLst>
              </p:nvPr>
            </p:nvGraphicFramePr>
            <p:xfrm>
              <a:off x="4786025" y="1429813"/>
              <a:ext cx="4038996" cy="15044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3166">
                      <a:extLst>
                        <a:ext uri="{9D8B030D-6E8A-4147-A177-3AD203B41FA5}">
                          <a16:colId xmlns:a16="http://schemas.microsoft.com/office/drawing/2014/main" val="1859200412"/>
                        </a:ext>
                      </a:extLst>
                    </a:gridCol>
                    <a:gridCol w="673166">
                      <a:extLst>
                        <a:ext uri="{9D8B030D-6E8A-4147-A177-3AD203B41FA5}">
                          <a16:colId xmlns:a16="http://schemas.microsoft.com/office/drawing/2014/main" val="2604896015"/>
                        </a:ext>
                      </a:extLst>
                    </a:gridCol>
                    <a:gridCol w="673166">
                      <a:extLst>
                        <a:ext uri="{9D8B030D-6E8A-4147-A177-3AD203B41FA5}">
                          <a16:colId xmlns:a16="http://schemas.microsoft.com/office/drawing/2014/main" val="50638544"/>
                        </a:ext>
                      </a:extLst>
                    </a:gridCol>
                    <a:gridCol w="673166">
                      <a:extLst>
                        <a:ext uri="{9D8B030D-6E8A-4147-A177-3AD203B41FA5}">
                          <a16:colId xmlns:a16="http://schemas.microsoft.com/office/drawing/2014/main" val="2791489255"/>
                        </a:ext>
                      </a:extLst>
                    </a:gridCol>
                    <a:gridCol w="673166">
                      <a:extLst>
                        <a:ext uri="{9D8B030D-6E8A-4147-A177-3AD203B41FA5}">
                          <a16:colId xmlns:a16="http://schemas.microsoft.com/office/drawing/2014/main" val="290360278"/>
                        </a:ext>
                      </a:extLst>
                    </a:gridCol>
                    <a:gridCol w="673166">
                      <a:extLst>
                        <a:ext uri="{9D8B030D-6E8A-4147-A177-3AD203B41FA5}">
                          <a16:colId xmlns:a16="http://schemas.microsoft.com/office/drawing/2014/main" val="3587938036"/>
                        </a:ext>
                      </a:extLst>
                    </a:gridCol>
                  </a:tblGrid>
                  <a:tr h="2242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Model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01818" t="-2703" r="-405455" b="-5783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200000" t="-2703" r="-301802" b="-5783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302727" t="-2703" r="-204545" b="-5783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PVDR</a:t>
                          </a:r>
                          <a:endParaRPr lang="zh-CN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D-OAR</a:t>
                          </a:r>
                          <a:endParaRPr lang="zh-CN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52800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IMPT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344.6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0.55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0.44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4.12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0.70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655766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ARC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131.1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0.88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0.68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4.20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0.47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70220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ELO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190.4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0.83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0.56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4.08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0.46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262343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Model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NEJ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NE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NA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Time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134510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ARC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71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767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72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963.3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51956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ELO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50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176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61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520.9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6122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72B9A89-4FEE-C909-BF5D-1EC35D6CC54C}"/>
              </a:ext>
            </a:extLst>
          </p:cNvPr>
          <p:cNvSpPr txBox="1"/>
          <p:nvPr/>
        </p:nvSpPr>
        <p:spPr>
          <a:xfrm>
            <a:off x="6117266" y="3034593"/>
            <a:ext cx="126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Lung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AAADC7CA-42F5-0813-C669-E27583E96F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510934"/>
                  </p:ext>
                </p:extLst>
              </p:nvPr>
            </p:nvGraphicFramePr>
            <p:xfrm>
              <a:off x="4786025" y="3403925"/>
              <a:ext cx="4038996" cy="15044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3166">
                      <a:extLst>
                        <a:ext uri="{9D8B030D-6E8A-4147-A177-3AD203B41FA5}">
                          <a16:colId xmlns:a16="http://schemas.microsoft.com/office/drawing/2014/main" val="1859200412"/>
                        </a:ext>
                      </a:extLst>
                    </a:gridCol>
                    <a:gridCol w="673166">
                      <a:extLst>
                        <a:ext uri="{9D8B030D-6E8A-4147-A177-3AD203B41FA5}">
                          <a16:colId xmlns:a16="http://schemas.microsoft.com/office/drawing/2014/main" val="2604896015"/>
                        </a:ext>
                      </a:extLst>
                    </a:gridCol>
                    <a:gridCol w="673166">
                      <a:extLst>
                        <a:ext uri="{9D8B030D-6E8A-4147-A177-3AD203B41FA5}">
                          <a16:colId xmlns:a16="http://schemas.microsoft.com/office/drawing/2014/main" val="50638544"/>
                        </a:ext>
                      </a:extLst>
                    </a:gridCol>
                    <a:gridCol w="673166">
                      <a:extLst>
                        <a:ext uri="{9D8B030D-6E8A-4147-A177-3AD203B41FA5}">
                          <a16:colId xmlns:a16="http://schemas.microsoft.com/office/drawing/2014/main" val="2791489255"/>
                        </a:ext>
                      </a:extLst>
                    </a:gridCol>
                    <a:gridCol w="673166">
                      <a:extLst>
                        <a:ext uri="{9D8B030D-6E8A-4147-A177-3AD203B41FA5}">
                          <a16:colId xmlns:a16="http://schemas.microsoft.com/office/drawing/2014/main" val="290360278"/>
                        </a:ext>
                      </a:extLst>
                    </a:gridCol>
                    <a:gridCol w="673166">
                      <a:extLst>
                        <a:ext uri="{9D8B030D-6E8A-4147-A177-3AD203B41FA5}">
                          <a16:colId xmlns:a16="http://schemas.microsoft.com/office/drawing/2014/main" val="3587938036"/>
                        </a:ext>
                      </a:extLst>
                    </a:gridCol>
                  </a:tblGrid>
                  <a:tr h="2129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Model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zh-CN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1" i="1" smtClean="0">
                                        <a:latin typeface="Cambria Math" panose="02040503050406030204" pitchFamily="18" charset="0"/>
                                      </a:rPr>
                                      <m:t>𝑪𝑰</m:t>
                                    </m:r>
                                  </m:e>
                                  <m:sub>
                                    <m:r>
                                      <a:rPr lang="en-US" altLang="zh-CN" sz="8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1" i="1" smtClean="0">
                                        <a:latin typeface="Cambria Math" panose="02040503050406030204" pitchFamily="18" charset="0"/>
                                      </a:rPr>
                                      <m:t>𝑪𝑰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800" b="1" i="1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PVDR</a:t>
                          </a:r>
                          <a:endParaRPr lang="zh-CN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D-OAR</a:t>
                          </a:r>
                          <a:endParaRPr lang="zh-CN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528005"/>
                      </a:ext>
                    </a:extLst>
                  </a:tr>
                  <a:tr h="2129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IMPT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139.0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0.47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0.62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4.15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0.68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6557665"/>
                      </a:ext>
                    </a:extLst>
                  </a:tr>
                  <a:tr h="2129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ARC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49.7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0.80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0.97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4.28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0.44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702207"/>
                      </a:ext>
                    </a:extLst>
                  </a:tr>
                  <a:tr h="2129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ELO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97.3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0.74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0.77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4.22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0.47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262343"/>
                      </a:ext>
                    </a:extLst>
                  </a:tr>
                  <a:tr h="2129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Model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NEJ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NE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NA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Time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1345107"/>
                      </a:ext>
                    </a:extLst>
                  </a:tr>
                  <a:tr h="2129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ARC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71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1307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72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1499.2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519567"/>
                      </a:ext>
                    </a:extLst>
                  </a:tr>
                  <a:tr h="2129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ELO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56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200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70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770.9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6122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AAADC7CA-42F5-0813-C669-E27583E96F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8510934"/>
                  </p:ext>
                </p:extLst>
              </p:nvPr>
            </p:nvGraphicFramePr>
            <p:xfrm>
              <a:off x="4786025" y="3403925"/>
              <a:ext cx="4038996" cy="150444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73166">
                      <a:extLst>
                        <a:ext uri="{9D8B030D-6E8A-4147-A177-3AD203B41FA5}">
                          <a16:colId xmlns:a16="http://schemas.microsoft.com/office/drawing/2014/main" val="1859200412"/>
                        </a:ext>
                      </a:extLst>
                    </a:gridCol>
                    <a:gridCol w="673166">
                      <a:extLst>
                        <a:ext uri="{9D8B030D-6E8A-4147-A177-3AD203B41FA5}">
                          <a16:colId xmlns:a16="http://schemas.microsoft.com/office/drawing/2014/main" val="2604896015"/>
                        </a:ext>
                      </a:extLst>
                    </a:gridCol>
                    <a:gridCol w="673166">
                      <a:extLst>
                        <a:ext uri="{9D8B030D-6E8A-4147-A177-3AD203B41FA5}">
                          <a16:colId xmlns:a16="http://schemas.microsoft.com/office/drawing/2014/main" val="50638544"/>
                        </a:ext>
                      </a:extLst>
                    </a:gridCol>
                    <a:gridCol w="673166">
                      <a:extLst>
                        <a:ext uri="{9D8B030D-6E8A-4147-A177-3AD203B41FA5}">
                          <a16:colId xmlns:a16="http://schemas.microsoft.com/office/drawing/2014/main" val="2791489255"/>
                        </a:ext>
                      </a:extLst>
                    </a:gridCol>
                    <a:gridCol w="673166">
                      <a:extLst>
                        <a:ext uri="{9D8B030D-6E8A-4147-A177-3AD203B41FA5}">
                          <a16:colId xmlns:a16="http://schemas.microsoft.com/office/drawing/2014/main" val="290360278"/>
                        </a:ext>
                      </a:extLst>
                    </a:gridCol>
                    <a:gridCol w="673166">
                      <a:extLst>
                        <a:ext uri="{9D8B030D-6E8A-4147-A177-3AD203B41FA5}">
                          <a16:colId xmlns:a16="http://schemas.microsoft.com/office/drawing/2014/main" val="3587938036"/>
                        </a:ext>
                      </a:extLst>
                    </a:gridCol>
                  </a:tblGrid>
                  <a:tr h="2242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Model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101818" t="-2703" r="-405455" b="-5783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200000" t="-2703" r="-301802" b="-5783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302727" t="-2703" r="-204545" b="-5783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PVDR</a:t>
                          </a:r>
                          <a:endParaRPr lang="zh-CN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D-OAR</a:t>
                          </a:r>
                          <a:endParaRPr lang="zh-CN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52800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IMPT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139.0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0.47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0.62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4.15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0.68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655766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ARC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49.7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0.80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0.97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4.28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0.44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70220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ELO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97.3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0.74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0.77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4.22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0.47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262343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Model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NEJ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NE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NA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Time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8134510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ARC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71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1307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72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1499.2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1351956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ELO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56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200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70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770.9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206122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AE707FDF-EBCC-7099-E6CE-ACCC6E9F9280}"/>
              </a:ext>
            </a:extLst>
          </p:cNvPr>
          <p:cNvSpPr txBox="1"/>
          <p:nvPr/>
        </p:nvSpPr>
        <p:spPr>
          <a:xfrm>
            <a:off x="8774674" y="4778931"/>
            <a:ext cx="32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7</a:t>
            </a:r>
            <a:endParaRPr kumimoji="1" lang="zh-CN" altLang="en-US" dirty="0"/>
          </a:p>
        </p:txBody>
      </p:sp>
      <p:pic>
        <p:nvPicPr>
          <p:cNvPr id="5" name="Picture 4" descr="A close-up of a scan&#10;&#10;Description automatically generated">
            <a:extLst>
              <a:ext uri="{FF2B5EF4-FFF2-40B4-BE49-F238E27FC236}">
                <a16:creationId xmlns:a16="http://schemas.microsoft.com/office/drawing/2014/main" id="{6BF379B6-7787-D29B-962C-84810EBF678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35" y="1192983"/>
            <a:ext cx="4312264" cy="3683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05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40CC37-7A73-9DF2-BA7D-53E29B707FDD}"/>
              </a:ext>
            </a:extLst>
          </p:cNvPr>
          <p:cNvGrpSpPr/>
          <p:nvPr/>
        </p:nvGrpSpPr>
        <p:grpSpPr>
          <a:xfrm>
            <a:off x="0" y="1"/>
            <a:ext cx="9144000" cy="549384"/>
            <a:chOff x="0" y="0"/>
            <a:chExt cx="32918400" cy="204898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55E97CE-DCDA-7CAA-CE3D-05C779C8DA55}"/>
                </a:ext>
              </a:extLst>
            </p:cNvPr>
            <p:cNvGrpSpPr/>
            <p:nvPr/>
          </p:nvGrpSpPr>
          <p:grpSpPr>
            <a:xfrm>
              <a:off x="0" y="0"/>
              <a:ext cx="32918400" cy="2048983"/>
              <a:chOff x="0" y="0"/>
              <a:chExt cx="32918400" cy="204898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CF3CCA-237F-EE56-78F9-4A81881C6014}"/>
                  </a:ext>
                </a:extLst>
              </p:cNvPr>
              <p:cNvSpPr/>
              <p:nvPr/>
            </p:nvSpPr>
            <p:spPr>
              <a:xfrm>
                <a:off x="0" y="0"/>
                <a:ext cx="32918400" cy="2048983"/>
              </a:xfrm>
              <a:prstGeom prst="rect">
                <a:avLst/>
              </a:prstGeom>
              <a:solidFill>
                <a:srgbClr val="0017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2" descr="C:\Users\tjernigan\Desktop\112216_NCI_site_visit_materials\Reversed One Line Cancer Center Logo.png">
                <a:extLst>
                  <a:ext uri="{FF2B5EF4-FFF2-40B4-BE49-F238E27FC236}">
                    <a16:creationId xmlns:a16="http://schemas.microsoft.com/office/drawing/2014/main" id="{F3FA1C52-B92B-CA1D-970A-AA83ED0E1D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288" y="582372"/>
                <a:ext cx="5446712" cy="884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Picture 10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1E26069A-057C-B2A7-A980-935412DA5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14143" y="554663"/>
              <a:ext cx="3378800" cy="1351520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4D1552C-6890-A560-3559-41857265A0DB}"/>
              </a:ext>
            </a:extLst>
          </p:cNvPr>
          <p:cNvSpPr txBox="1">
            <a:spLocks noChangeArrowheads="1"/>
          </p:cNvSpPr>
          <p:nvPr/>
        </p:nvSpPr>
        <p:spPr>
          <a:xfrm>
            <a:off x="23040" y="511097"/>
            <a:ext cx="8093145" cy="685800"/>
          </a:xfrm>
          <a:prstGeom prst="rect">
            <a:avLst/>
          </a:prstGeom>
          <a:noFill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000" b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Comparisons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AAADC7CA-42F5-0813-C669-E27583E96F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918090"/>
                  </p:ext>
                </p:extLst>
              </p:nvPr>
            </p:nvGraphicFramePr>
            <p:xfrm>
              <a:off x="1693334" y="3754915"/>
              <a:ext cx="5543107" cy="10777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435">
                      <a:extLst>
                        <a:ext uri="{9D8B030D-6E8A-4147-A177-3AD203B41FA5}">
                          <a16:colId xmlns:a16="http://schemas.microsoft.com/office/drawing/2014/main" val="1859200412"/>
                        </a:ext>
                      </a:extLst>
                    </a:gridCol>
                    <a:gridCol w="635584">
                      <a:extLst>
                        <a:ext uri="{9D8B030D-6E8A-4147-A177-3AD203B41FA5}">
                          <a16:colId xmlns:a16="http://schemas.microsoft.com/office/drawing/2014/main" val="2604896015"/>
                        </a:ext>
                      </a:extLst>
                    </a:gridCol>
                    <a:gridCol w="635584">
                      <a:extLst>
                        <a:ext uri="{9D8B030D-6E8A-4147-A177-3AD203B41FA5}">
                          <a16:colId xmlns:a16="http://schemas.microsoft.com/office/drawing/2014/main" val="50638544"/>
                        </a:ext>
                      </a:extLst>
                    </a:gridCol>
                    <a:gridCol w="635584">
                      <a:extLst>
                        <a:ext uri="{9D8B030D-6E8A-4147-A177-3AD203B41FA5}">
                          <a16:colId xmlns:a16="http://schemas.microsoft.com/office/drawing/2014/main" val="2791489255"/>
                        </a:ext>
                      </a:extLst>
                    </a:gridCol>
                    <a:gridCol w="635584">
                      <a:extLst>
                        <a:ext uri="{9D8B030D-6E8A-4147-A177-3AD203B41FA5}">
                          <a16:colId xmlns:a16="http://schemas.microsoft.com/office/drawing/2014/main" val="290360278"/>
                        </a:ext>
                      </a:extLst>
                    </a:gridCol>
                    <a:gridCol w="635584">
                      <a:extLst>
                        <a:ext uri="{9D8B030D-6E8A-4147-A177-3AD203B41FA5}">
                          <a16:colId xmlns:a16="http://schemas.microsoft.com/office/drawing/2014/main" val="3587938036"/>
                        </a:ext>
                      </a:extLst>
                    </a:gridCol>
                    <a:gridCol w="635584">
                      <a:extLst>
                        <a:ext uri="{9D8B030D-6E8A-4147-A177-3AD203B41FA5}">
                          <a16:colId xmlns:a16="http://schemas.microsoft.com/office/drawing/2014/main" val="3074148321"/>
                        </a:ext>
                      </a:extLst>
                    </a:gridCol>
                    <a:gridCol w="635584">
                      <a:extLst>
                        <a:ext uri="{9D8B030D-6E8A-4147-A177-3AD203B41FA5}">
                          <a16:colId xmlns:a16="http://schemas.microsoft.com/office/drawing/2014/main" val="388543509"/>
                        </a:ext>
                      </a:extLst>
                    </a:gridCol>
                    <a:gridCol w="635584">
                      <a:extLst>
                        <a:ext uri="{9D8B030D-6E8A-4147-A177-3AD203B41FA5}">
                          <a16:colId xmlns:a16="http://schemas.microsoft.com/office/drawing/2014/main" val="2086971319"/>
                        </a:ext>
                      </a:extLst>
                    </a:gridCol>
                  </a:tblGrid>
                  <a:tr h="2129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Model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800" b="1" i="1" smtClean="0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oMath>
                            </m:oMathPara>
                          </a14:m>
                          <a:endParaRPr lang="zh-CN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1" i="1" smtClean="0">
                                        <a:latin typeface="Cambria Math" panose="02040503050406030204" pitchFamily="18" charset="0"/>
                                      </a:rPr>
                                      <m:t>𝑪𝑰</m:t>
                                    </m:r>
                                  </m:e>
                                  <m:sub>
                                    <m:r>
                                      <a:rPr lang="en-US" altLang="zh-CN" sz="8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800" b="1" i="1" smtClean="0">
                                        <a:latin typeface="Cambria Math" panose="02040503050406030204" pitchFamily="18" charset="0"/>
                                      </a:rPr>
                                      <m:t>𝑪𝑰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zh-CN" sz="800" b="1" i="1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PVDR</a:t>
                          </a:r>
                          <a:endParaRPr lang="zh-CN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D-Heart</a:t>
                          </a:r>
                          <a:endParaRPr lang="zh-CN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D-Lung</a:t>
                          </a:r>
                          <a:endParaRPr lang="zh-CN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D-</a:t>
                          </a:r>
                          <a:r>
                            <a:rPr lang="en-US" altLang="zh-CN" sz="800" dirty="0" err="1"/>
                            <a:t>Eso</a:t>
                          </a:r>
                          <a:endParaRPr lang="zh-CN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D-Body</a:t>
                          </a:r>
                          <a:endParaRPr lang="zh-CN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528005"/>
                      </a:ext>
                    </a:extLst>
                  </a:tr>
                  <a:tr h="2129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IMPT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428.1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0.24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0.09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3.74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0.06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0.53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0.90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0.20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6557665"/>
                      </a:ext>
                    </a:extLst>
                  </a:tr>
                  <a:tr h="2129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IMPT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139.0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0.47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0.62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4.15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0.01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0.33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0.68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0.11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702207"/>
                      </a:ext>
                    </a:extLst>
                  </a:tr>
                  <a:tr h="2129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VMAT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62.9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0.45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0.63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3.88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0.05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0.42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0.59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0.18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262343"/>
                      </a:ext>
                    </a:extLst>
                  </a:tr>
                  <a:tr h="21294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ARC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49.7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0.80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0.97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4.28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0.01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0.25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0.44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0.10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27201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Table 17">
                <a:extLst>
                  <a:ext uri="{FF2B5EF4-FFF2-40B4-BE49-F238E27FC236}">
                    <a16:creationId xmlns:a16="http://schemas.microsoft.com/office/drawing/2014/main" id="{AAADC7CA-42F5-0813-C669-E27583E96FC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918090"/>
                  </p:ext>
                </p:extLst>
              </p:nvPr>
            </p:nvGraphicFramePr>
            <p:xfrm>
              <a:off x="1693334" y="3754915"/>
              <a:ext cx="5543107" cy="107772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58435">
                      <a:extLst>
                        <a:ext uri="{9D8B030D-6E8A-4147-A177-3AD203B41FA5}">
                          <a16:colId xmlns:a16="http://schemas.microsoft.com/office/drawing/2014/main" val="1859200412"/>
                        </a:ext>
                      </a:extLst>
                    </a:gridCol>
                    <a:gridCol w="635584">
                      <a:extLst>
                        <a:ext uri="{9D8B030D-6E8A-4147-A177-3AD203B41FA5}">
                          <a16:colId xmlns:a16="http://schemas.microsoft.com/office/drawing/2014/main" val="2604896015"/>
                        </a:ext>
                      </a:extLst>
                    </a:gridCol>
                    <a:gridCol w="635584">
                      <a:extLst>
                        <a:ext uri="{9D8B030D-6E8A-4147-A177-3AD203B41FA5}">
                          <a16:colId xmlns:a16="http://schemas.microsoft.com/office/drawing/2014/main" val="50638544"/>
                        </a:ext>
                      </a:extLst>
                    </a:gridCol>
                    <a:gridCol w="635584">
                      <a:extLst>
                        <a:ext uri="{9D8B030D-6E8A-4147-A177-3AD203B41FA5}">
                          <a16:colId xmlns:a16="http://schemas.microsoft.com/office/drawing/2014/main" val="2791489255"/>
                        </a:ext>
                      </a:extLst>
                    </a:gridCol>
                    <a:gridCol w="635584">
                      <a:extLst>
                        <a:ext uri="{9D8B030D-6E8A-4147-A177-3AD203B41FA5}">
                          <a16:colId xmlns:a16="http://schemas.microsoft.com/office/drawing/2014/main" val="290360278"/>
                        </a:ext>
                      </a:extLst>
                    </a:gridCol>
                    <a:gridCol w="635584">
                      <a:extLst>
                        <a:ext uri="{9D8B030D-6E8A-4147-A177-3AD203B41FA5}">
                          <a16:colId xmlns:a16="http://schemas.microsoft.com/office/drawing/2014/main" val="3587938036"/>
                        </a:ext>
                      </a:extLst>
                    </a:gridCol>
                    <a:gridCol w="635584">
                      <a:extLst>
                        <a:ext uri="{9D8B030D-6E8A-4147-A177-3AD203B41FA5}">
                          <a16:colId xmlns:a16="http://schemas.microsoft.com/office/drawing/2014/main" val="3074148321"/>
                        </a:ext>
                      </a:extLst>
                    </a:gridCol>
                    <a:gridCol w="635584">
                      <a:extLst>
                        <a:ext uri="{9D8B030D-6E8A-4147-A177-3AD203B41FA5}">
                          <a16:colId xmlns:a16="http://schemas.microsoft.com/office/drawing/2014/main" val="388543509"/>
                        </a:ext>
                      </a:extLst>
                    </a:gridCol>
                    <a:gridCol w="635584">
                      <a:extLst>
                        <a:ext uri="{9D8B030D-6E8A-4147-A177-3AD203B41FA5}">
                          <a16:colId xmlns:a16="http://schemas.microsoft.com/office/drawing/2014/main" val="2086971319"/>
                        </a:ext>
                      </a:extLst>
                    </a:gridCol>
                  </a:tblGrid>
                  <a:tr h="22428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Model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72381" t="-2703" r="-700000" b="-391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174038" t="-2703" r="-606731" b="-391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4"/>
                          <a:stretch>
                            <a:fillRect l="-271429" t="-2703" r="-500952" b="-3918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dirty="0"/>
                            <a:t>PVDR</a:t>
                          </a:r>
                          <a:endParaRPr lang="zh-CN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D-Heart</a:t>
                          </a:r>
                          <a:endParaRPr lang="zh-CN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D-Lung</a:t>
                          </a:r>
                          <a:endParaRPr lang="zh-CN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D-</a:t>
                          </a:r>
                          <a:r>
                            <a:rPr lang="en-US" altLang="zh-CN" sz="800" dirty="0" err="1"/>
                            <a:t>Eso</a:t>
                          </a:r>
                          <a:endParaRPr lang="zh-CN" altLang="en-US" sz="8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800" dirty="0"/>
                            <a:t>D-Body</a:t>
                          </a:r>
                          <a:endParaRPr lang="zh-CN" altLang="en-US" sz="8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452800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IMPT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428.1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0.24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0.09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3.74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0.06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0.53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0.90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0.20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6557665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IMPT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139.0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0.47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0.62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4.15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0.01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0.33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0.68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0.11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702207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VMAT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62.9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0.45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0.63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3.88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0.05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0.42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0.59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0.18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4262343"/>
                      </a:ext>
                    </a:extLst>
                  </a:tr>
                  <a:tr h="2133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/>
                            <a:t>ARC</a:t>
                          </a:r>
                          <a:endParaRPr lang="zh-CN" altLang="en-US" sz="8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49.7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0.80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0.97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4.28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0.01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0.25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0.44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800" b="1" dirty="0">
                              <a:solidFill>
                                <a:srgbClr val="FF0000"/>
                              </a:solidFill>
                            </a:rPr>
                            <a:t>0.10</a:t>
                          </a:r>
                          <a:endParaRPr lang="zh-CN" altLang="en-US" sz="8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2720122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DD62101-7B31-D8CD-493B-DD2693F094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815" y="1196897"/>
            <a:ext cx="3622149" cy="218827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78BA0DB-0E1E-FA5D-E0B8-7A982113D4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1026" y="1196897"/>
            <a:ext cx="3141056" cy="2148920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121045C-1B3A-2C26-2E55-9C81C30AFD1D}"/>
              </a:ext>
            </a:extLst>
          </p:cNvPr>
          <p:cNvSpPr txBox="1"/>
          <p:nvPr/>
        </p:nvSpPr>
        <p:spPr>
          <a:xfrm>
            <a:off x="8774674" y="4778931"/>
            <a:ext cx="32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8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988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40CC37-7A73-9DF2-BA7D-53E29B707FDD}"/>
              </a:ext>
            </a:extLst>
          </p:cNvPr>
          <p:cNvGrpSpPr/>
          <p:nvPr/>
        </p:nvGrpSpPr>
        <p:grpSpPr>
          <a:xfrm>
            <a:off x="0" y="1"/>
            <a:ext cx="9144000" cy="549384"/>
            <a:chOff x="0" y="0"/>
            <a:chExt cx="32918400" cy="204898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55E97CE-DCDA-7CAA-CE3D-05C779C8DA55}"/>
                </a:ext>
              </a:extLst>
            </p:cNvPr>
            <p:cNvGrpSpPr/>
            <p:nvPr/>
          </p:nvGrpSpPr>
          <p:grpSpPr>
            <a:xfrm>
              <a:off x="0" y="0"/>
              <a:ext cx="32918400" cy="2048983"/>
              <a:chOff x="0" y="0"/>
              <a:chExt cx="32918400" cy="204898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CF3CCA-237F-EE56-78F9-4A81881C6014}"/>
                  </a:ext>
                </a:extLst>
              </p:cNvPr>
              <p:cNvSpPr/>
              <p:nvPr/>
            </p:nvSpPr>
            <p:spPr>
              <a:xfrm>
                <a:off x="0" y="0"/>
                <a:ext cx="32918400" cy="2048983"/>
              </a:xfrm>
              <a:prstGeom prst="rect">
                <a:avLst/>
              </a:prstGeom>
              <a:solidFill>
                <a:srgbClr val="0017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2" descr="C:\Users\tjernigan\Desktop\112216_NCI_site_visit_materials\Reversed One Line Cancer Center Logo.png">
                <a:extLst>
                  <a:ext uri="{FF2B5EF4-FFF2-40B4-BE49-F238E27FC236}">
                    <a16:creationId xmlns:a16="http://schemas.microsoft.com/office/drawing/2014/main" id="{F3FA1C52-B92B-CA1D-970A-AA83ED0E1D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288" y="582372"/>
                <a:ext cx="5446712" cy="884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Picture 10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1E26069A-057C-B2A7-A980-935412DA5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14143" y="554663"/>
              <a:ext cx="3378800" cy="1351520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4D1552C-6890-A560-3559-41857265A0DB}"/>
              </a:ext>
            </a:extLst>
          </p:cNvPr>
          <p:cNvSpPr txBox="1">
            <a:spLocks noChangeArrowheads="1"/>
          </p:cNvSpPr>
          <p:nvPr/>
        </p:nvSpPr>
        <p:spPr>
          <a:xfrm>
            <a:off x="3186666" y="2231231"/>
            <a:ext cx="2770668" cy="685800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3200" b="1" dirty="0"/>
              <a:t>Conclusions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838545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0155F1B9-C506-4C44-5DD7-0065D6B052AA}"/>
              </a:ext>
            </a:extLst>
          </p:cNvPr>
          <p:cNvSpPr/>
          <p:nvPr/>
        </p:nvSpPr>
        <p:spPr>
          <a:xfrm>
            <a:off x="6131236" y="1635016"/>
            <a:ext cx="2914401" cy="32252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3D323C7D-3A19-5A16-DA33-2D90E2CBE408}"/>
              </a:ext>
            </a:extLst>
          </p:cNvPr>
          <p:cNvSpPr/>
          <p:nvPr/>
        </p:nvSpPr>
        <p:spPr>
          <a:xfrm>
            <a:off x="3185798" y="1635016"/>
            <a:ext cx="2897523" cy="32252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F7B655A7-BCDC-CB3E-36E0-6C1C60F85795}"/>
              </a:ext>
            </a:extLst>
          </p:cNvPr>
          <p:cNvSpPr/>
          <p:nvPr/>
        </p:nvSpPr>
        <p:spPr>
          <a:xfrm>
            <a:off x="70880" y="1635016"/>
            <a:ext cx="3047120" cy="322528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40CC37-7A73-9DF2-BA7D-53E29B707FDD}"/>
              </a:ext>
            </a:extLst>
          </p:cNvPr>
          <p:cNvGrpSpPr/>
          <p:nvPr/>
        </p:nvGrpSpPr>
        <p:grpSpPr>
          <a:xfrm>
            <a:off x="-1225" y="1"/>
            <a:ext cx="9144000" cy="549384"/>
            <a:chOff x="0" y="0"/>
            <a:chExt cx="32918400" cy="204898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55E97CE-DCDA-7CAA-CE3D-05C779C8DA55}"/>
                </a:ext>
              </a:extLst>
            </p:cNvPr>
            <p:cNvGrpSpPr/>
            <p:nvPr/>
          </p:nvGrpSpPr>
          <p:grpSpPr>
            <a:xfrm>
              <a:off x="0" y="0"/>
              <a:ext cx="32918400" cy="2048983"/>
              <a:chOff x="0" y="0"/>
              <a:chExt cx="32918400" cy="204898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CF3CCA-237F-EE56-78F9-4A81881C6014}"/>
                  </a:ext>
                </a:extLst>
              </p:cNvPr>
              <p:cNvSpPr/>
              <p:nvPr/>
            </p:nvSpPr>
            <p:spPr>
              <a:xfrm>
                <a:off x="0" y="0"/>
                <a:ext cx="32918400" cy="2048983"/>
              </a:xfrm>
              <a:prstGeom prst="rect">
                <a:avLst/>
              </a:prstGeom>
              <a:solidFill>
                <a:srgbClr val="0017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2" descr="C:\Users\tjernigan\Desktop\112216_NCI_site_visit_materials\Reversed One Line Cancer Center Logo.png">
                <a:extLst>
                  <a:ext uri="{FF2B5EF4-FFF2-40B4-BE49-F238E27FC236}">
                    <a16:creationId xmlns:a16="http://schemas.microsoft.com/office/drawing/2014/main" id="{F3FA1C52-B92B-CA1D-970A-AA83ED0E1D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288" y="582372"/>
                <a:ext cx="5446712" cy="884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Picture 10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1E26069A-057C-B2A7-A980-935412DA5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14143" y="554663"/>
              <a:ext cx="3378800" cy="1351520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4D1552C-6890-A560-3559-41857265A0DB}"/>
              </a:ext>
            </a:extLst>
          </p:cNvPr>
          <p:cNvSpPr txBox="1">
            <a:spLocks noChangeArrowheads="1"/>
          </p:cNvSpPr>
          <p:nvPr/>
        </p:nvSpPr>
        <p:spPr>
          <a:xfrm>
            <a:off x="44304" y="511097"/>
            <a:ext cx="8093145" cy="685800"/>
          </a:xfrm>
          <a:prstGeom prst="rect">
            <a:avLst/>
          </a:prstGeom>
          <a:noFill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000" b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Conclusions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93E12C3-BBFC-810F-A0DE-AB5DA0DC5700}"/>
              </a:ext>
            </a:extLst>
          </p:cNvPr>
          <p:cNvSpPr/>
          <p:nvPr/>
        </p:nvSpPr>
        <p:spPr>
          <a:xfrm>
            <a:off x="148660" y="2910155"/>
            <a:ext cx="531628" cy="33210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5E0C7A6-0BE0-BC4D-8952-2691107F40E4}"/>
              </a:ext>
            </a:extLst>
          </p:cNvPr>
          <p:cNvSpPr/>
          <p:nvPr/>
        </p:nvSpPr>
        <p:spPr>
          <a:xfrm>
            <a:off x="1018216" y="2902015"/>
            <a:ext cx="702144" cy="33210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SFRT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A1EF75F-586E-EFBF-CA9B-C64E1982B371}"/>
              </a:ext>
            </a:extLst>
          </p:cNvPr>
          <p:cNvSpPr/>
          <p:nvPr/>
        </p:nvSpPr>
        <p:spPr>
          <a:xfrm>
            <a:off x="2121980" y="2910155"/>
            <a:ext cx="946693" cy="33210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LATTICE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FA8426-D294-6D85-186E-0981303009EB}"/>
              </a:ext>
            </a:extLst>
          </p:cNvPr>
          <p:cNvSpPr/>
          <p:nvPr/>
        </p:nvSpPr>
        <p:spPr>
          <a:xfrm>
            <a:off x="5229286" y="2910155"/>
            <a:ext cx="702144" cy="33210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ELO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8D01FD7-A0C9-F89B-1F2E-673EDE1607EE}"/>
              </a:ext>
            </a:extLst>
          </p:cNvPr>
          <p:cNvSpPr/>
          <p:nvPr/>
        </p:nvSpPr>
        <p:spPr>
          <a:xfrm>
            <a:off x="6202859" y="2902015"/>
            <a:ext cx="582775" cy="33210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Exp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21E5769-21FE-FE52-3836-E6FD67A95219}"/>
              </a:ext>
            </a:extLst>
          </p:cNvPr>
          <p:cNvSpPr/>
          <p:nvPr/>
        </p:nvSpPr>
        <p:spPr>
          <a:xfrm>
            <a:off x="7691820" y="1960252"/>
            <a:ext cx="1241106" cy="33210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Abdomen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74A6E48-196C-4450-3261-F0B422BA39C6}"/>
              </a:ext>
            </a:extLst>
          </p:cNvPr>
          <p:cNvSpPr/>
          <p:nvPr/>
        </p:nvSpPr>
        <p:spPr>
          <a:xfrm>
            <a:off x="7677644" y="4071596"/>
            <a:ext cx="1241106" cy="33210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Lung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6204E68-ED35-216B-4C7B-1BA029CE2E33}"/>
              </a:ext>
            </a:extLst>
          </p:cNvPr>
          <p:cNvCxnSpPr>
            <a:cxnSpLocks/>
          </p:cNvCxnSpPr>
          <p:nvPr/>
        </p:nvCxnSpPr>
        <p:spPr>
          <a:xfrm>
            <a:off x="700216" y="3068066"/>
            <a:ext cx="32508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3CE8316-1709-A51B-5E3E-BB63B15EE06B}"/>
              </a:ext>
            </a:extLst>
          </p:cNvPr>
          <p:cNvCxnSpPr>
            <a:cxnSpLocks/>
          </p:cNvCxnSpPr>
          <p:nvPr/>
        </p:nvCxnSpPr>
        <p:spPr>
          <a:xfrm>
            <a:off x="1728290" y="3068592"/>
            <a:ext cx="37853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078F953-6E81-432B-EB23-406052D9D70D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847109" y="3076206"/>
            <a:ext cx="38217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EBCB8E-570D-1CE5-9D8C-80977F1FFD34}"/>
              </a:ext>
            </a:extLst>
          </p:cNvPr>
          <p:cNvCxnSpPr>
            <a:cxnSpLocks/>
            <a:stCxn id="5" idx="3"/>
            <a:endCxn id="14" idx="1"/>
          </p:cNvCxnSpPr>
          <p:nvPr/>
        </p:nvCxnSpPr>
        <p:spPr>
          <a:xfrm flipV="1">
            <a:off x="5931430" y="3068066"/>
            <a:ext cx="271429" cy="814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C621F64-6C6B-FF78-7D7D-C1FE7E300A80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6785634" y="3068066"/>
            <a:ext cx="346846" cy="814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90F3584-FEFA-B609-3560-1693061A6CE3}"/>
              </a:ext>
            </a:extLst>
          </p:cNvPr>
          <p:cNvCxnSpPr>
            <a:cxnSpLocks/>
          </p:cNvCxnSpPr>
          <p:nvPr/>
        </p:nvCxnSpPr>
        <p:spPr>
          <a:xfrm flipV="1">
            <a:off x="7132480" y="2126303"/>
            <a:ext cx="0" cy="9499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9A44199-8B52-DAAB-F7B8-61FF24FD3FB0}"/>
              </a:ext>
            </a:extLst>
          </p:cNvPr>
          <p:cNvCxnSpPr>
            <a:cxnSpLocks/>
          </p:cNvCxnSpPr>
          <p:nvPr/>
        </p:nvCxnSpPr>
        <p:spPr>
          <a:xfrm flipV="1">
            <a:off x="7132480" y="3076206"/>
            <a:ext cx="0" cy="116144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E06453-8E9B-DE5B-7B32-D968048BBC8E}"/>
              </a:ext>
            </a:extLst>
          </p:cNvPr>
          <p:cNvCxnSpPr>
            <a:cxnSpLocks/>
          </p:cNvCxnSpPr>
          <p:nvPr/>
        </p:nvCxnSpPr>
        <p:spPr>
          <a:xfrm>
            <a:off x="7132480" y="2126303"/>
            <a:ext cx="5451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9C2C3F1-495C-8CD3-3E49-4BA235E499A5}"/>
              </a:ext>
            </a:extLst>
          </p:cNvPr>
          <p:cNvCxnSpPr>
            <a:cxnSpLocks/>
          </p:cNvCxnSpPr>
          <p:nvPr/>
        </p:nvCxnSpPr>
        <p:spPr>
          <a:xfrm>
            <a:off x="7132480" y="4237647"/>
            <a:ext cx="54516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85DE2556-A943-134A-41B0-F8F098219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6146" y="2133283"/>
            <a:ext cx="702144" cy="586477"/>
          </a:xfrm>
          <a:prstGeom prst="rect">
            <a:avLst/>
          </a:prstGeom>
        </p:spPr>
      </p:pic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9A7AF73C-1820-C8A6-A415-9E654FCF28B2}"/>
              </a:ext>
            </a:extLst>
          </p:cNvPr>
          <p:cNvSpPr/>
          <p:nvPr/>
        </p:nvSpPr>
        <p:spPr>
          <a:xfrm>
            <a:off x="3453375" y="2918451"/>
            <a:ext cx="1393733" cy="332102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LATTICE ARC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7D9DF76-4CD7-EB9A-5E07-90978EE966F3}"/>
              </a:ext>
            </a:extLst>
          </p:cNvPr>
          <p:cNvCxnSpPr>
            <a:cxnSpLocks/>
          </p:cNvCxnSpPr>
          <p:nvPr/>
        </p:nvCxnSpPr>
        <p:spPr>
          <a:xfrm>
            <a:off x="3068673" y="3076206"/>
            <a:ext cx="37853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31A048E-A85B-3109-2AD9-A8F0B3CECE64}"/>
              </a:ext>
            </a:extLst>
          </p:cNvPr>
          <p:cNvSpPr/>
          <p:nvPr/>
        </p:nvSpPr>
        <p:spPr>
          <a:xfrm>
            <a:off x="2844016" y="2355158"/>
            <a:ext cx="758452" cy="2693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/>
              <a:t>Conformal</a:t>
            </a:r>
            <a:endParaRPr lang="zh-CN" altLang="en-US" sz="800" b="1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6618310-E9D0-E5FA-09D6-9A652DDB6790}"/>
              </a:ext>
            </a:extLst>
          </p:cNvPr>
          <p:cNvCxnSpPr>
            <a:cxnSpLocks/>
          </p:cNvCxnSpPr>
          <p:nvPr/>
        </p:nvCxnSpPr>
        <p:spPr>
          <a:xfrm>
            <a:off x="3233713" y="2625567"/>
            <a:ext cx="0" cy="4424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AC6FD90B-4146-446B-2CEA-74A02275C8AF}"/>
              </a:ext>
            </a:extLst>
          </p:cNvPr>
          <p:cNvSpPr/>
          <p:nvPr/>
        </p:nvSpPr>
        <p:spPr>
          <a:xfrm>
            <a:off x="4622582" y="3561582"/>
            <a:ext cx="758452" cy="269357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800" b="1" dirty="0"/>
              <a:t>Efficiency</a:t>
            </a:r>
            <a:endParaRPr lang="zh-CN" altLang="en-US" sz="800" b="1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D44E16D-CC66-F01A-DFD3-722443439B7C}"/>
              </a:ext>
            </a:extLst>
          </p:cNvPr>
          <p:cNvCxnSpPr>
            <a:cxnSpLocks/>
          </p:cNvCxnSpPr>
          <p:nvPr/>
        </p:nvCxnSpPr>
        <p:spPr>
          <a:xfrm flipV="1">
            <a:off x="5001808" y="3091784"/>
            <a:ext cx="0" cy="4542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A536D67-0DA9-E908-963F-E79A64D634AA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4145815" y="3250553"/>
            <a:ext cx="7088" cy="61469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35AD5C2C-E12A-10A9-57E0-9287A06B4749}"/>
              </a:ext>
            </a:extLst>
          </p:cNvPr>
          <p:cNvSpPr/>
          <p:nvPr/>
        </p:nvSpPr>
        <p:spPr>
          <a:xfrm>
            <a:off x="3709059" y="3865244"/>
            <a:ext cx="873511" cy="269357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ADMM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BC935FF-C052-70D2-9F4A-30EA6FE54FF7}"/>
              </a:ext>
            </a:extLst>
          </p:cNvPr>
          <p:cNvSpPr/>
          <p:nvPr/>
        </p:nvSpPr>
        <p:spPr>
          <a:xfrm>
            <a:off x="5218741" y="2127409"/>
            <a:ext cx="758452" cy="269357"/>
          </a:xfrm>
          <a:prstGeom prst="rect">
            <a:avLst/>
          </a:prstGeom>
          <a:solidFill>
            <a:srgbClr val="66FF6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</a:rPr>
              <a:t>PGD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F7F14725-BB76-BBF3-340E-899C584B9FE5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580357" y="2421934"/>
            <a:ext cx="1" cy="4882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DA2E7BB-E7DD-305B-F02C-962070AC0A5C}"/>
              </a:ext>
            </a:extLst>
          </p:cNvPr>
          <p:cNvSpPr txBox="1"/>
          <p:nvPr/>
        </p:nvSpPr>
        <p:spPr>
          <a:xfrm>
            <a:off x="1054390" y="1239927"/>
            <a:ext cx="105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Problem</a:t>
            </a:r>
            <a:endParaRPr lang="zh-CN" altLang="en-US" b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66FD0EC-660C-E509-44BD-C547707A914F}"/>
              </a:ext>
            </a:extLst>
          </p:cNvPr>
          <p:cNvSpPr txBox="1"/>
          <p:nvPr/>
        </p:nvSpPr>
        <p:spPr>
          <a:xfrm>
            <a:off x="3709059" y="1222329"/>
            <a:ext cx="2115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Models &amp; Methods</a:t>
            </a:r>
            <a:endParaRPr lang="zh-CN" altLang="en-US" b="1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B7BF5D89-78A8-98D2-7B34-1C352BACA232}"/>
              </a:ext>
            </a:extLst>
          </p:cNvPr>
          <p:cNvSpPr txBox="1"/>
          <p:nvPr/>
        </p:nvSpPr>
        <p:spPr>
          <a:xfrm>
            <a:off x="7151426" y="1191722"/>
            <a:ext cx="105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Results</a:t>
            </a:r>
            <a:endParaRPr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EA31600-F4A4-9063-1C2E-79E01718368E}"/>
              </a:ext>
            </a:extLst>
          </p:cNvPr>
          <p:cNvSpPr txBox="1"/>
          <p:nvPr/>
        </p:nvSpPr>
        <p:spPr>
          <a:xfrm>
            <a:off x="8774674" y="4778931"/>
            <a:ext cx="32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9</a:t>
            </a:r>
            <a:endParaRPr kumimoji="1" lang="zh-CN" altLang="en-US" dirty="0"/>
          </a:p>
        </p:txBody>
      </p:sp>
      <p:pic>
        <p:nvPicPr>
          <p:cNvPr id="17" name="图片 16" descr="图片包含 照片, 桌子, 蓝色, 关&#10;&#10;描述已自动生成">
            <a:extLst>
              <a:ext uri="{FF2B5EF4-FFF2-40B4-BE49-F238E27FC236}">
                <a16:creationId xmlns:a16="http://schemas.microsoft.com/office/drawing/2014/main" id="{AB9A418F-DAB8-28DA-53EE-20AF271A981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088" y="2007762"/>
            <a:ext cx="863556" cy="722086"/>
          </a:xfrm>
          <a:prstGeom prst="rect">
            <a:avLst/>
          </a:prstGeom>
        </p:spPr>
      </p:pic>
      <p:pic>
        <p:nvPicPr>
          <p:cNvPr id="20" name="图片 19" descr="图片包含 蓝色, 关, 桌子, 男人&#10;&#10;描述已自动生成">
            <a:extLst>
              <a:ext uri="{FF2B5EF4-FFF2-40B4-BE49-F238E27FC236}">
                <a16:creationId xmlns:a16="http://schemas.microsoft.com/office/drawing/2014/main" id="{4AA50BEA-82E4-62AF-48B9-A65A99585E0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347" y="3862039"/>
            <a:ext cx="907068" cy="772458"/>
          </a:xfrm>
          <a:prstGeom prst="rect">
            <a:avLst/>
          </a:prstGeom>
        </p:spPr>
      </p:pic>
      <p:pic>
        <p:nvPicPr>
          <p:cNvPr id="25" name="图片 24" descr="图片包含 室内, 蛋糕, 桌子, 蓝色&#10;&#10;描述已自动生成">
            <a:extLst>
              <a:ext uri="{FF2B5EF4-FFF2-40B4-BE49-F238E27FC236}">
                <a16:creationId xmlns:a16="http://schemas.microsoft.com/office/drawing/2014/main" id="{269C2CBD-AADD-B58A-85E6-9909D5C6A25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9704" y="3475709"/>
            <a:ext cx="907068" cy="761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20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3" grpId="0" animBg="1"/>
      <p:bldP spid="82" grpId="0" animBg="1"/>
      <p:bldP spid="85" grpId="0"/>
      <p:bldP spid="86" grpId="0"/>
      <p:bldP spid="8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文本框 17"/>
          <p:cNvSpPr txBox="1"/>
          <p:nvPr>
            <p:custDataLst>
              <p:tags r:id="rId1"/>
            </p:custDataLst>
          </p:nvPr>
        </p:nvSpPr>
        <p:spPr>
          <a:xfrm>
            <a:off x="2519916" y="1836557"/>
            <a:ext cx="4104167" cy="737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altLang="zh-CN" sz="3600" b="1" dirty="0">
                <a:ln w="19050">
                  <a:noFill/>
                </a:ln>
                <a:latin typeface="Arial Bold" panose="020B0704020202020204" charset="0"/>
                <a:ea typeface="微软雅黑" charset="0"/>
                <a:cs typeface="Arial Bold" panose="020B0704020202020204" charset="0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40CC37-7A73-9DF2-BA7D-53E29B707FDD}"/>
              </a:ext>
            </a:extLst>
          </p:cNvPr>
          <p:cNvGrpSpPr/>
          <p:nvPr/>
        </p:nvGrpSpPr>
        <p:grpSpPr>
          <a:xfrm>
            <a:off x="0" y="1"/>
            <a:ext cx="9144000" cy="549384"/>
            <a:chOff x="0" y="0"/>
            <a:chExt cx="32918400" cy="204898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55E97CE-DCDA-7CAA-CE3D-05C779C8DA55}"/>
                </a:ext>
              </a:extLst>
            </p:cNvPr>
            <p:cNvGrpSpPr/>
            <p:nvPr/>
          </p:nvGrpSpPr>
          <p:grpSpPr>
            <a:xfrm>
              <a:off x="0" y="0"/>
              <a:ext cx="32918400" cy="2048983"/>
              <a:chOff x="0" y="0"/>
              <a:chExt cx="32918400" cy="204898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CF3CCA-237F-EE56-78F9-4A81881C6014}"/>
                  </a:ext>
                </a:extLst>
              </p:cNvPr>
              <p:cNvSpPr/>
              <p:nvPr/>
            </p:nvSpPr>
            <p:spPr>
              <a:xfrm>
                <a:off x="0" y="0"/>
                <a:ext cx="32918400" cy="2048983"/>
              </a:xfrm>
              <a:prstGeom prst="rect">
                <a:avLst/>
              </a:prstGeom>
              <a:solidFill>
                <a:srgbClr val="0017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2" descr="C:\Users\tjernigan\Desktop\112216_NCI_site_visit_materials\Reversed One Line Cancer Center Logo.png">
                <a:extLst>
                  <a:ext uri="{FF2B5EF4-FFF2-40B4-BE49-F238E27FC236}">
                    <a16:creationId xmlns:a16="http://schemas.microsoft.com/office/drawing/2014/main" id="{F3FA1C52-B92B-CA1D-970A-AA83ED0E1D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288" y="582372"/>
                <a:ext cx="5446712" cy="884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Picture 10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1E26069A-057C-B2A7-A980-935412DA5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14143" y="554663"/>
              <a:ext cx="3378800" cy="1351520"/>
            </a:xfrm>
            <a:prstGeom prst="rect">
              <a:avLst/>
            </a:prstGeom>
          </p:spPr>
        </p:pic>
      </p:grpSp>
      <p:sp>
        <p:nvSpPr>
          <p:cNvPr id="2" name="Rectangle 12">
            <a:extLst>
              <a:ext uri="{FF2B5EF4-FFF2-40B4-BE49-F238E27FC236}">
                <a16:creationId xmlns:a16="http://schemas.microsoft.com/office/drawing/2014/main" id="{1E403646-CBA6-4C66-0733-412D79B5A132}"/>
              </a:ext>
            </a:extLst>
          </p:cNvPr>
          <p:cNvSpPr txBox="1">
            <a:spLocks noChangeArrowheads="1"/>
          </p:cNvSpPr>
          <p:nvPr/>
        </p:nvSpPr>
        <p:spPr>
          <a:xfrm>
            <a:off x="232619" y="557048"/>
            <a:ext cx="8678764" cy="685166"/>
          </a:xfrm>
          <a:prstGeom prst="rect">
            <a:avLst/>
          </a:prstGeom>
          <a:noFill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597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Disclosure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EC4D2-7C11-70C0-6BEC-73A797CC3767}"/>
              </a:ext>
            </a:extLst>
          </p:cNvPr>
          <p:cNvSpPr txBox="1">
            <a:spLocks/>
          </p:cNvSpPr>
          <p:nvPr/>
        </p:nvSpPr>
        <p:spPr bwMode="auto">
          <a:xfrm>
            <a:off x="306569" y="1350370"/>
            <a:ext cx="8374246" cy="8041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583" indent="-342583">
              <a:spcBef>
                <a:spcPct val="20000"/>
              </a:spcBef>
              <a:buFontTx/>
              <a:buChar char="•"/>
              <a:defRPr/>
            </a:pPr>
            <a:r>
              <a:rPr lang="en-US" sz="1998" kern="0" dirty="0">
                <a:latin typeface="Arial" panose="020B0604020202020204" pitchFamily="34" charset="0"/>
                <a:cs typeface="Arial" panose="020B0604020202020204" pitchFamily="34" charset="0"/>
              </a:rPr>
              <a:t>NIH: R37CA250921, R01CA261964</a:t>
            </a:r>
          </a:p>
          <a:p>
            <a:pPr marL="342583" indent="-342583">
              <a:spcBef>
                <a:spcPct val="20000"/>
              </a:spcBef>
              <a:buFontTx/>
              <a:buChar char="•"/>
              <a:defRPr/>
            </a:pPr>
            <a:endParaRPr lang="en-US" sz="1998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583" indent="-342583">
              <a:spcBef>
                <a:spcPct val="20000"/>
              </a:spcBef>
              <a:buFontTx/>
              <a:buChar char="•"/>
              <a:defRPr/>
            </a:pPr>
            <a:r>
              <a:rPr lang="en-US" sz="1998" kern="0" dirty="0">
                <a:latin typeface="Arial" panose="020B0604020202020204" pitchFamily="34" charset="0"/>
                <a:cs typeface="Arial" panose="020B0604020202020204" pitchFamily="34" charset="0"/>
              </a:rPr>
              <a:t>Research collaborations with IBA and RaySearch</a:t>
            </a:r>
          </a:p>
          <a:p>
            <a:pPr marL="342583" indent="-342583">
              <a:spcBef>
                <a:spcPct val="20000"/>
              </a:spcBef>
              <a:buFontTx/>
              <a:buChar char="•"/>
              <a:defRPr/>
            </a:pPr>
            <a:endParaRPr lang="en-US" sz="1998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583" indent="-342583">
              <a:spcBef>
                <a:spcPct val="20000"/>
              </a:spcBef>
              <a:buFontTx/>
              <a:buChar char="•"/>
              <a:defRPr/>
            </a:pPr>
            <a:r>
              <a:rPr lang="en-US" sz="1998" kern="0" dirty="0">
                <a:latin typeface="Arial" panose="020B0604020202020204" pitchFamily="34" charset="0"/>
                <a:cs typeface="Arial" panose="020B0604020202020204" pitchFamily="34" charset="0"/>
              </a:rPr>
              <a:t>FLASH research funding from IBA </a:t>
            </a:r>
          </a:p>
        </p:txBody>
      </p:sp>
    </p:spTree>
    <p:extLst>
      <p:ext uri="{BB962C8B-B14F-4D97-AF65-F5344CB8AC3E}">
        <p14:creationId xmlns:p14="http://schemas.microsoft.com/office/powerpoint/2010/main" val="836799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40CC37-7A73-9DF2-BA7D-53E29B707FDD}"/>
              </a:ext>
            </a:extLst>
          </p:cNvPr>
          <p:cNvGrpSpPr/>
          <p:nvPr/>
        </p:nvGrpSpPr>
        <p:grpSpPr>
          <a:xfrm>
            <a:off x="0" y="1"/>
            <a:ext cx="9144000" cy="549384"/>
            <a:chOff x="0" y="0"/>
            <a:chExt cx="32918400" cy="204898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55E97CE-DCDA-7CAA-CE3D-05C779C8DA55}"/>
                </a:ext>
              </a:extLst>
            </p:cNvPr>
            <p:cNvGrpSpPr/>
            <p:nvPr/>
          </p:nvGrpSpPr>
          <p:grpSpPr>
            <a:xfrm>
              <a:off x="0" y="0"/>
              <a:ext cx="32918400" cy="2048983"/>
              <a:chOff x="0" y="0"/>
              <a:chExt cx="32918400" cy="204898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CF3CCA-237F-EE56-78F9-4A81881C6014}"/>
                  </a:ext>
                </a:extLst>
              </p:cNvPr>
              <p:cNvSpPr/>
              <p:nvPr/>
            </p:nvSpPr>
            <p:spPr>
              <a:xfrm>
                <a:off x="0" y="0"/>
                <a:ext cx="32918400" cy="2048983"/>
              </a:xfrm>
              <a:prstGeom prst="rect">
                <a:avLst/>
              </a:prstGeom>
              <a:solidFill>
                <a:srgbClr val="0017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2" descr="C:\Users\tjernigan\Desktop\112216_NCI_site_visit_materials\Reversed One Line Cancer Center Logo.png">
                <a:extLst>
                  <a:ext uri="{FF2B5EF4-FFF2-40B4-BE49-F238E27FC236}">
                    <a16:creationId xmlns:a16="http://schemas.microsoft.com/office/drawing/2014/main" id="{F3FA1C52-B92B-CA1D-970A-AA83ED0E1D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288" y="582372"/>
                <a:ext cx="5446712" cy="884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Picture 10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1E26069A-057C-B2A7-A980-935412DA5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14143" y="554663"/>
              <a:ext cx="3378800" cy="1351520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4D1552C-6890-A560-3559-41857265A0DB}"/>
              </a:ext>
            </a:extLst>
          </p:cNvPr>
          <p:cNvSpPr txBox="1">
            <a:spLocks noChangeArrowheads="1"/>
          </p:cNvSpPr>
          <p:nvPr/>
        </p:nvSpPr>
        <p:spPr>
          <a:xfrm>
            <a:off x="2166033" y="2231231"/>
            <a:ext cx="5782340" cy="68580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3200" b="1" dirty="0"/>
              <a:t>Background and Motivations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1736430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40CC37-7A73-9DF2-BA7D-53E29B707FDD}"/>
              </a:ext>
            </a:extLst>
          </p:cNvPr>
          <p:cNvGrpSpPr/>
          <p:nvPr/>
        </p:nvGrpSpPr>
        <p:grpSpPr>
          <a:xfrm>
            <a:off x="0" y="1"/>
            <a:ext cx="9144000" cy="549384"/>
            <a:chOff x="0" y="0"/>
            <a:chExt cx="32918400" cy="204898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55E97CE-DCDA-7CAA-CE3D-05C779C8DA55}"/>
                </a:ext>
              </a:extLst>
            </p:cNvPr>
            <p:cNvGrpSpPr/>
            <p:nvPr/>
          </p:nvGrpSpPr>
          <p:grpSpPr>
            <a:xfrm>
              <a:off x="0" y="0"/>
              <a:ext cx="32918400" cy="2048983"/>
              <a:chOff x="0" y="0"/>
              <a:chExt cx="32918400" cy="204898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CF3CCA-237F-EE56-78F9-4A81881C6014}"/>
                  </a:ext>
                </a:extLst>
              </p:cNvPr>
              <p:cNvSpPr/>
              <p:nvPr/>
            </p:nvSpPr>
            <p:spPr>
              <a:xfrm>
                <a:off x="0" y="0"/>
                <a:ext cx="32918400" cy="2048983"/>
              </a:xfrm>
              <a:prstGeom prst="rect">
                <a:avLst/>
              </a:prstGeom>
              <a:solidFill>
                <a:srgbClr val="0017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2" descr="C:\Users\tjernigan\Desktop\112216_NCI_site_visit_materials\Reversed One Line Cancer Center Logo.png">
                <a:extLst>
                  <a:ext uri="{FF2B5EF4-FFF2-40B4-BE49-F238E27FC236}">
                    <a16:creationId xmlns:a16="http://schemas.microsoft.com/office/drawing/2014/main" id="{F3FA1C52-B92B-CA1D-970A-AA83ED0E1D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288" y="582372"/>
                <a:ext cx="5446712" cy="884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Picture 10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1E26069A-057C-B2A7-A980-935412DA5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14143" y="554663"/>
              <a:ext cx="3378800" cy="1351520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4D1552C-6890-A560-3559-41857265A0DB}"/>
              </a:ext>
            </a:extLst>
          </p:cNvPr>
          <p:cNvSpPr txBox="1">
            <a:spLocks noChangeArrowheads="1"/>
          </p:cNvSpPr>
          <p:nvPr/>
        </p:nvSpPr>
        <p:spPr>
          <a:xfrm>
            <a:off x="115186" y="511097"/>
            <a:ext cx="8908312" cy="68580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3000" b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Spatially Fractionated RT (SFRT)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EC34FAD-261B-181C-E69A-B468DF16C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9000" y="1317338"/>
            <a:ext cx="1293000" cy="108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F0E90C-1B9E-36BB-BB25-0F59C5F504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05910" y="3031026"/>
            <a:ext cx="1266090" cy="10800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99F4DA-A5EB-ACE3-9E26-869748D7263F}"/>
              </a:ext>
            </a:extLst>
          </p:cNvPr>
          <p:cNvCxnSpPr>
            <a:cxnSpLocks/>
            <a:endCxn id="3" idx="1"/>
          </p:cNvCxnSpPr>
          <p:nvPr/>
        </p:nvCxnSpPr>
        <p:spPr>
          <a:xfrm flipV="1">
            <a:off x="1935901" y="1857338"/>
            <a:ext cx="1343099" cy="8927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20A790-F754-1035-23C3-F85D32944CE1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1935901" y="2750057"/>
            <a:ext cx="1370009" cy="82096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8274389-8A10-31C8-8098-9263BC6F7E91}"/>
              </a:ext>
            </a:extLst>
          </p:cNvPr>
          <p:cNvSpPr/>
          <p:nvPr/>
        </p:nvSpPr>
        <p:spPr>
          <a:xfrm>
            <a:off x="5918791" y="1356025"/>
            <a:ext cx="2225748" cy="3189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AAAAAH+HelveticaNeue"/>
              </a:rPr>
              <a:t>Treat bulky tumors </a:t>
            </a:r>
            <a:endParaRPr lang="zh-CN" alt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B4740A0-421F-D735-AB96-AE1B9A86C18A}"/>
              </a:ext>
            </a:extLst>
          </p:cNvPr>
          <p:cNvSpPr/>
          <p:nvPr/>
        </p:nvSpPr>
        <p:spPr>
          <a:xfrm>
            <a:off x="5295014" y="2481642"/>
            <a:ext cx="3473302" cy="549384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AAAAAH+HelveticaNeue"/>
              </a:rPr>
              <a:t>Heterogenous dose distribution in the target or OAR </a:t>
            </a:r>
            <a:endParaRPr lang="zh-CN" altLang="en-US" dirty="0"/>
          </a:p>
        </p:txBody>
      </p:sp>
      <p:pic>
        <p:nvPicPr>
          <p:cNvPr id="23" name="Picture 22" descr="A person lying on a bed in a machine&#10;&#10;Description automatically generated">
            <a:extLst>
              <a:ext uri="{FF2B5EF4-FFF2-40B4-BE49-F238E27FC236}">
                <a16:creationId xmlns:a16="http://schemas.microsoft.com/office/drawing/2014/main" id="{56913BE2-2440-B291-D8FC-A7DA678F9E1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95" y="2269962"/>
            <a:ext cx="1649795" cy="960190"/>
          </a:xfrm>
          <a:prstGeom prst="rect">
            <a:avLst/>
          </a:prstGeom>
        </p:spPr>
      </p:pic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8053F2E-24F5-8266-E6AC-2DD894FC339C}"/>
              </a:ext>
            </a:extLst>
          </p:cNvPr>
          <p:cNvSpPr/>
          <p:nvPr/>
        </p:nvSpPr>
        <p:spPr>
          <a:xfrm>
            <a:off x="5975497" y="3763217"/>
            <a:ext cx="2225748" cy="31897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AAAAAH+HelveticaNeue"/>
              </a:rPr>
              <a:t>Biological mechanism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E2485C8-2A78-50CC-0A00-4EC9CC0E0F1C}"/>
              </a:ext>
            </a:extLst>
          </p:cNvPr>
          <p:cNvSpPr txBox="1"/>
          <p:nvPr/>
        </p:nvSpPr>
        <p:spPr>
          <a:xfrm>
            <a:off x="8774674" y="4778931"/>
            <a:ext cx="32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6696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40CC37-7A73-9DF2-BA7D-53E29B707FDD}"/>
              </a:ext>
            </a:extLst>
          </p:cNvPr>
          <p:cNvGrpSpPr/>
          <p:nvPr/>
        </p:nvGrpSpPr>
        <p:grpSpPr>
          <a:xfrm>
            <a:off x="0" y="1"/>
            <a:ext cx="9144000" cy="549384"/>
            <a:chOff x="0" y="0"/>
            <a:chExt cx="32918400" cy="204898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55E97CE-DCDA-7CAA-CE3D-05C779C8DA55}"/>
                </a:ext>
              </a:extLst>
            </p:cNvPr>
            <p:cNvGrpSpPr/>
            <p:nvPr/>
          </p:nvGrpSpPr>
          <p:grpSpPr>
            <a:xfrm>
              <a:off x="0" y="0"/>
              <a:ext cx="32918400" cy="2048983"/>
              <a:chOff x="0" y="0"/>
              <a:chExt cx="32918400" cy="204898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CF3CCA-237F-EE56-78F9-4A81881C6014}"/>
                  </a:ext>
                </a:extLst>
              </p:cNvPr>
              <p:cNvSpPr/>
              <p:nvPr/>
            </p:nvSpPr>
            <p:spPr>
              <a:xfrm>
                <a:off x="0" y="0"/>
                <a:ext cx="32918400" cy="2048983"/>
              </a:xfrm>
              <a:prstGeom prst="rect">
                <a:avLst/>
              </a:prstGeom>
              <a:solidFill>
                <a:srgbClr val="0017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2" descr="C:\Users\tjernigan\Desktop\112216_NCI_site_visit_materials\Reversed One Line Cancer Center Logo.png">
                <a:extLst>
                  <a:ext uri="{FF2B5EF4-FFF2-40B4-BE49-F238E27FC236}">
                    <a16:creationId xmlns:a16="http://schemas.microsoft.com/office/drawing/2014/main" id="{F3FA1C52-B92B-CA1D-970A-AA83ED0E1D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288" y="582372"/>
                <a:ext cx="5446712" cy="884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Picture 10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1E26069A-057C-B2A7-A980-935412DA5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14143" y="554663"/>
              <a:ext cx="3378800" cy="1351520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4D1552C-6890-A560-3559-41857265A0DB}"/>
              </a:ext>
            </a:extLst>
          </p:cNvPr>
          <p:cNvSpPr txBox="1">
            <a:spLocks noChangeArrowheads="1"/>
          </p:cNvSpPr>
          <p:nvPr/>
        </p:nvSpPr>
        <p:spPr>
          <a:xfrm>
            <a:off x="115186" y="511097"/>
            <a:ext cx="3556591" cy="685800"/>
          </a:xfrm>
          <a:prstGeom prst="rect">
            <a:avLst/>
          </a:prstGeom>
          <a:noFill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000" b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Proton </a:t>
            </a:r>
            <a:r>
              <a:rPr lang="en-US" altLang="zh-CN" sz="3000" b="1" dirty="0" err="1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v.s</a:t>
            </a:r>
            <a:r>
              <a:rPr lang="en-US" altLang="zh-CN" sz="3000" b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. Photon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7E08B1-9F7B-E1E5-F64E-9CEE70D472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432" y="1424458"/>
            <a:ext cx="1993904" cy="1276212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C3E16F1D-8D89-11B8-5486-FA25CDB074DB}"/>
              </a:ext>
            </a:extLst>
          </p:cNvPr>
          <p:cNvSpPr/>
          <p:nvPr/>
        </p:nvSpPr>
        <p:spPr>
          <a:xfrm>
            <a:off x="2670863" y="1917252"/>
            <a:ext cx="809528" cy="2906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E690DE-51C4-A9DA-ACFC-B0667F0325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1798" y="1424458"/>
            <a:ext cx="1646890" cy="1291444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A311A188-D52C-7A9D-00AD-49F2882C68C9}"/>
              </a:ext>
            </a:extLst>
          </p:cNvPr>
          <p:cNvSpPr/>
          <p:nvPr/>
        </p:nvSpPr>
        <p:spPr>
          <a:xfrm>
            <a:off x="5339635" y="1917252"/>
            <a:ext cx="809528" cy="29062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0CA5E7-2280-15AD-84E8-F84F79378B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00110" y="1424458"/>
            <a:ext cx="1540566" cy="1307945"/>
          </a:xfrm>
          <a:prstGeom prst="rect">
            <a:avLst/>
          </a:prstGeom>
        </p:spPr>
      </p:pic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EA90797-4CAF-AE46-EF7B-5E22C8A8D4EC}"/>
              </a:ext>
            </a:extLst>
          </p:cNvPr>
          <p:cNvSpPr/>
          <p:nvPr/>
        </p:nvSpPr>
        <p:spPr>
          <a:xfrm>
            <a:off x="163792" y="3174186"/>
            <a:ext cx="1269207" cy="318976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0" i="0" u="none" strike="noStrike" baseline="0" dirty="0">
                <a:solidFill>
                  <a:srgbClr val="000000"/>
                </a:solidFill>
                <a:latin typeface="AAAAAH+HelveticaNeue"/>
              </a:rPr>
              <a:t>Goal</a:t>
            </a:r>
            <a:endParaRPr lang="zh-CN" alt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6781E04-0FA6-F918-F1EC-67FD6B33155E}"/>
              </a:ext>
            </a:extLst>
          </p:cNvPr>
          <p:cNvSpPr/>
          <p:nvPr/>
        </p:nvSpPr>
        <p:spPr>
          <a:xfrm>
            <a:off x="1357438" y="3790771"/>
            <a:ext cx="6287397" cy="318976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0" i="0" u="none" strike="noStrike" baseline="0" dirty="0">
                <a:solidFill>
                  <a:schemeClr val="tx1"/>
                </a:solidFill>
                <a:latin typeface="AAAAAI+HelveticaNeue-Medium"/>
              </a:rPr>
              <a:t>Increase the dose conformality of proton LATTICE by using ARC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744DC8A-DFB6-BD62-94E7-87A5300E5755}"/>
              </a:ext>
            </a:extLst>
          </p:cNvPr>
          <p:cNvSpPr/>
          <p:nvPr/>
        </p:nvSpPr>
        <p:spPr>
          <a:xfrm>
            <a:off x="1357438" y="4318189"/>
            <a:ext cx="6227120" cy="537345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0" i="0" u="none" strike="noStrike" baseline="0" dirty="0">
                <a:solidFill>
                  <a:schemeClr val="tx1"/>
                </a:solidFill>
                <a:latin typeface="AAAAAI+HelveticaNeue-Medium"/>
              </a:rPr>
              <a:t>Apply energy layer optimization in pursuit of delivery efficiency within ARC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1809D23-39DE-DDFB-327A-1B91D006DA30}"/>
              </a:ext>
            </a:extLst>
          </p:cNvPr>
          <p:cNvSpPr txBox="1"/>
          <p:nvPr/>
        </p:nvSpPr>
        <p:spPr>
          <a:xfrm>
            <a:off x="8774674" y="4778931"/>
            <a:ext cx="32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653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14" grpId="0" animBg="1"/>
      <p:bldP spid="15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40CC37-7A73-9DF2-BA7D-53E29B707FDD}"/>
              </a:ext>
            </a:extLst>
          </p:cNvPr>
          <p:cNvGrpSpPr/>
          <p:nvPr/>
        </p:nvGrpSpPr>
        <p:grpSpPr>
          <a:xfrm>
            <a:off x="0" y="1"/>
            <a:ext cx="9144000" cy="549384"/>
            <a:chOff x="0" y="0"/>
            <a:chExt cx="32918400" cy="204898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55E97CE-DCDA-7CAA-CE3D-05C779C8DA55}"/>
                </a:ext>
              </a:extLst>
            </p:cNvPr>
            <p:cNvGrpSpPr/>
            <p:nvPr/>
          </p:nvGrpSpPr>
          <p:grpSpPr>
            <a:xfrm>
              <a:off x="0" y="0"/>
              <a:ext cx="32918400" cy="2048983"/>
              <a:chOff x="0" y="0"/>
              <a:chExt cx="32918400" cy="204898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CF3CCA-237F-EE56-78F9-4A81881C6014}"/>
                  </a:ext>
                </a:extLst>
              </p:cNvPr>
              <p:cNvSpPr/>
              <p:nvPr/>
            </p:nvSpPr>
            <p:spPr>
              <a:xfrm>
                <a:off x="0" y="0"/>
                <a:ext cx="32918400" cy="2048983"/>
              </a:xfrm>
              <a:prstGeom prst="rect">
                <a:avLst/>
              </a:prstGeom>
              <a:solidFill>
                <a:srgbClr val="0017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2" descr="C:\Users\tjernigan\Desktop\112216_NCI_site_visit_materials\Reversed One Line Cancer Center Logo.png">
                <a:extLst>
                  <a:ext uri="{FF2B5EF4-FFF2-40B4-BE49-F238E27FC236}">
                    <a16:creationId xmlns:a16="http://schemas.microsoft.com/office/drawing/2014/main" id="{F3FA1C52-B92B-CA1D-970A-AA83ED0E1D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288" y="582372"/>
                <a:ext cx="5446712" cy="884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Picture 10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1E26069A-057C-B2A7-A980-935412DA5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14143" y="554663"/>
              <a:ext cx="3378800" cy="1351520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4D1552C-6890-A560-3559-41857265A0DB}"/>
              </a:ext>
            </a:extLst>
          </p:cNvPr>
          <p:cNvSpPr txBox="1">
            <a:spLocks noChangeArrowheads="1"/>
          </p:cNvSpPr>
          <p:nvPr/>
        </p:nvSpPr>
        <p:spPr>
          <a:xfrm>
            <a:off x="2425109" y="2231231"/>
            <a:ext cx="4293782" cy="685800"/>
          </a:xfrm>
          <a:prstGeom prst="rect">
            <a:avLst/>
          </a:prstGeom>
          <a:noFill/>
        </p:spPr>
        <p:txBody>
          <a:bodyPr anchor="ctr"/>
          <a:lstStyle/>
          <a:p>
            <a:r>
              <a:rPr lang="en-US" altLang="zh-CN" sz="3200" b="1" dirty="0"/>
              <a:t>Models and Methods</a:t>
            </a:r>
            <a:endParaRPr lang="zh-CN" alt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279838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40CC37-7A73-9DF2-BA7D-53E29B707FDD}"/>
              </a:ext>
            </a:extLst>
          </p:cNvPr>
          <p:cNvGrpSpPr/>
          <p:nvPr/>
        </p:nvGrpSpPr>
        <p:grpSpPr>
          <a:xfrm>
            <a:off x="0" y="1"/>
            <a:ext cx="9144000" cy="549384"/>
            <a:chOff x="0" y="0"/>
            <a:chExt cx="32918400" cy="204898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55E97CE-DCDA-7CAA-CE3D-05C779C8DA55}"/>
                </a:ext>
              </a:extLst>
            </p:cNvPr>
            <p:cNvGrpSpPr/>
            <p:nvPr/>
          </p:nvGrpSpPr>
          <p:grpSpPr>
            <a:xfrm>
              <a:off x="0" y="0"/>
              <a:ext cx="32918400" cy="2048983"/>
              <a:chOff x="0" y="0"/>
              <a:chExt cx="32918400" cy="204898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CF3CCA-237F-EE56-78F9-4A81881C6014}"/>
                  </a:ext>
                </a:extLst>
              </p:cNvPr>
              <p:cNvSpPr/>
              <p:nvPr/>
            </p:nvSpPr>
            <p:spPr>
              <a:xfrm>
                <a:off x="0" y="0"/>
                <a:ext cx="32918400" cy="2048983"/>
              </a:xfrm>
              <a:prstGeom prst="rect">
                <a:avLst/>
              </a:prstGeom>
              <a:solidFill>
                <a:srgbClr val="0017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2" descr="C:\Users\tjernigan\Desktop\112216_NCI_site_visit_materials\Reversed One Line Cancer Center Logo.png">
                <a:extLst>
                  <a:ext uri="{FF2B5EF4-FFF2-40B4-BE49-F238E27FC236}">
                    <a16:creationId xmlns:a16="http://schemas.microsoft.com/office/drawing/2014/main" id="{F3FA1C52-B92B-CA1D-970A-AA83ED0E1D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288" y="582372"/>
                <a:ext cx="5446712" cy="884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Picture 10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1E26069A-057C-B2A7-A980-935412DA5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14143" y="554663"/>
              <a:ext cx="3378800" cy="1351520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4D1552C-6890-A560-3559-41857265A0DB}"/>
              </a:ext>
            </a:extLst>
          </p:cNvPr>
          <p:cNvSpPr txBox="1">
            <a:spLocks noChangeArrowheads="1"/>
          </p:cNvSpPr>
          <p:nvPr/>
        </p:nvSpPr>
        <p:spPr>
          <a:xfrm>
            <a:off x="115186" y="511097"/>
            <a:ext cx="5016795" cy="685800"/>
          </a:xfrm>
          <a:prstGeom prst="rect">
            <a:avLst/>
          </a:prstGeom>
          <a:noFill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000" b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LATTICE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D97BB5-EAEF-AEC0-8669-71D48FA14A8F}"/>
              </a:ext>
            </a:extLst>
          </p:cNvPr>
          <p:cNvSpPr txBox="1"/>
          <p:nvPr/>
        </p:nvSpPr>
        <p:spPr>
          <a:xfrm>
            <a:off x="0" y="1167506"/>
            <a:ext cx="6943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mathematical model of LATTICE takes the following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FDA913-6873-36F2-10C3-972970A46B2E}"/>
                  </a:ext>
                </a:extLst>
              </p:cNvPr>
              <p:cNvSpPr txBox="1"/>
              <p:nvPr/>
            </p:nvSpPr>
            <p:spPr>
              <a:xfrm>
                <a:off x="1693333" y="1634903"/>
                <a:ext cx="6943457" cy="4306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𝑝𝑒𝑎𝑘</m:t>
                          </m:r>
                        </m:sup>
                      </m:sSubSup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𝑝𝑒𝑎𝑘</m:t>
                              </m:r>
                            </m:sup>
                          </m:sSub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𝑝𝑒𝑎𝑘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𝑣𝑎𝑙𝑙𝑒𝑦</m:t>
                          </m:r>
                        </m:sup>
                      </m:sSubSup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𝑣𝑎𝑙𝑙𝑒𝑦</m:t>
                              </m:r>
                            </m:sup>
                          </m:sSub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𝑣𝑎𝑙𝑙𝑒𝑦</m:t>
                              </m:r>
                            </m:sup>
                          </m:sSubSup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𝑂𝐴𝑅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FDA913-6873-36F2-10C3-972970A46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333" y="1634903"/>
                <a:ext cx="6943457" cy="430695"/>
              </a:xfrm>
              <a:prstGeom prst="rect">
                <a:avLst/>
              </a:prstGeom>
              <a:blipFill>
                <a:blip r:embed="rId4"/>
                <a:stretch>
                  <a:fillRect b="-84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F7B599-F5F5-AD27-51DC-34382CB8CFFF}"/>
                  </a:ext>
                </a:extLst>
              </p:cNvPr>
              <p:cNvSpPr txBox="1"/>
              <p:nvPr/>
            </p:nvSpPr>
            <p:spPr>
              <a:xfrm>
                <a:off x="1750041" y="2132413"/>
                <a:ext cx="2942461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.           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altLang="zh-CN" b="0" dirty="0"/>
              </a:p>
              <a:p>
                <a:r>
                  <a:rPr lang="en-US" altLang="zh-CN" b="0" dirty="0"/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3F7B599-F5F5-AD27-51DC-34382CB8CF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041" y="2132413"/>
                <a:ext cx="2942461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2E83D28-66FB-E1F5-6DDD-0116EEB8B2E3}"/>
                  </a:ext>
                </a:extLst>
              </p:cNvPr>
              <p:cNvSpPr txBox="1"/>
              <p:nvPr/>
            </p:nvSpPr>
            <p:spPr>
              <a:xfrm>
                <a:off x="115186" y="2954770"/>
                <a:ext cx="8872870" cy="15468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en-US" altLang="zh-C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𝑝𝑒𝑎𝑘</m:t>
                        </m:r>
                      </m:sup>
                    </m:sSubSup>
                    <m:r>
                      <a:rPr lang="en-US" altLang="zh-CN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en-US" altLang="zh-CN" b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𝑣𝑎𝑙𝑙𝑒𝑦</m:t>
                        </m:r>
                      </m:sup>
                    </m:sSubSup>
                    <m:r>
                      <a:rPr lang="en-US" altLang="zh-CN" b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are the plan objectives with prescription dose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b="1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en-US" altLang="zh-CN" b="1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𝑝𝑒𝑎𝑘</m:t>
                        </m:r>
                      </m:sup>
                    </m:sSubSup>
                  </m:oMath>
                </a14:m>
                <a:r>
                  <a:rPr lang="en-US" altLang="zh-CN" b="1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SupPr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altLang="zh-CN" b="1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1</m:t>
                        </m:r>
                      </m:sub>
                      <m:sup>
                        <m:r>
                          <a:rPr lang="en-US" altLang="zh-CN" b="1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𝑣𝑎𝑙𝑙𝑒𝑦</m:t>
                        </m:r>
                      </m:sup>
                    </m:sSubSup>
                  </m:oMath>
                </a14:m>
                <a:r>
                  <a:rPr lang="en-US" altLang="zh-CN" b="1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1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𝑓</m:t>
                        </m:r>
                      </m:e>
                      <m:sub>
                        <m:r>
                          <a:rPr lang="en-US" altLang="zh-CN" b="1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b="1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is plan objective for the OARs.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1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are the dose influence matrix for target and OARs.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is the concatenation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, respectively.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altLang="zh-CN" b="1" dirty="0">
                    <a:solidFill>
                      <a:schemeClr val="tx1"/>
                    </a:solidFill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is the minimum monitor unit constraint</a:t>
                </a:r>
                <a:r>
                  <a:rPr lang="en-US" altLang="zh-CN" b="1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s.</a:t>
                </a:r>
                <a:endPara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2E83D28-66FB-E1F5-6DDD-0116EEB8B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86" y="2954770"/>
                <a:ext cx="8872870" cy="1546898"/>
              </a:xfrm>
              <a:prstGeom prst="rect">
                <a:avLst/>
              </a:prstGeom>
              <a:blipFill>
                <a:blip r:embed="rId6"/>
                <a:stretch>
                  <a:fillRect l="-481" r="-825" b="-59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E5DE6695-9E74-22D3-9D8F-7CC79D2DE95E}"/>
              </a:ext>
            </a:extLst>
          </p:cNvPr>
          <p:cNvSpPr txBox="1"/>
          <p:nvPr/>
        </p:nvSpPr>
        <p:spPr>
          <a:xfrm>
            <a:off x="115186" y="2594078"/>
            <a:ext cx="86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where</a:t>
            </a:r>
            <a:endParaRPr lang="zh-CN" altLang="en-US" b="1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3DA0816A-A657-804F-EA18-3C37FE6E82E1}"/>
              </a:ext>
            </a:extLst>
          </p:cNvPr>
          <p:cNvSpPr/>
          <p:nvPr/>
        </p:nvSpPr>
        <p:spPr>
          <a:xfrm>
            <a:off x="343392" y="2048720"/>
            <a:ext cx="999461" cy="3693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ADMM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5B1B89-7FAA-95EB-7BD0-7C2E69B9914F}"/>
                  </a:ext>
                </a:extLst>
              </p:cNvPr>
              <p:cNvSpPr txBox="1"/>
              <p:nvPr/>
            </p:nvSpPr>
            <p:spPr>
              <a:xfrm>
                <a:off x="118049" y="4637166"/>
                <a:ext cx="75189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</a:rPr>
                  <a:t>NB: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b>
                    </m:sSub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𝐚𝐧𝐝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𝑫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𝑪</m:t>
                        </m:r>
                      </m:sub>
                    </m:sSub>
                  </m:oMath>
                </a14:m>
                <a:r>
                  <a:rPr lang="en-US" altLang="zh-CN" b="1" dirty="0"/>
                  <a:t> have more number of columns in ARC than in IMPT</a:t>
                </a:r>
                <a:endParaRPr lang="zh-CN" altLang="en-US" b="1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35B1B89-7FAA-95EB-7BD0-7C2E69B99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049" y="4637166"/>
                <a:ext cx="7518992" cy="369332"/>
              </a:xfrm>
              <a:prstGeom prst="rect">
                <a:avLst/>
              </a:prstGeom>
              <a:blipFill>
                <a:blip r:embed="rId7"/>
                <a:stretch>
                  <a:fillRect l="-648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901903BE-FF5D-9B68-99ED-8BBE3BF181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4842" y="2148482"/>
            <a:ext cx="897219" cy="761742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A683BDB-1B3A-394B-20E4-1B2D6D6AFE46}"/>
              </a:ext>
            </a:extLst>
          </p:cNvPr>
          <p:cNvCxnSpPr/>
          <p:nvPr/>
        </p:nvCxnSpPr>
        <p:spPr>
          <a:xfrm flipV="1">
            <a:off x="7804298" y="2339163"/>
            <a:ext cx="489097" cy="116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4E2A2C8B-3E5C-6496-2810-4A44F9F805EF}"/>
              </a:ext>
            </a:extLst>
          </p:cNvPr>
          <p:cNvSpPr txBox="1"/>
          <p:nvPr/>
        </p:nvSpPr>
        <p:spPr>
          <a:xfrm>
            <a:off x="8240321" y="2164341"/>
            <a:ext cx="5297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peak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374F70-357E-FB10-78D3-9977A7116485}"/>
              </a:ext>
            </a:extLst>
          </p:cNvPr>
          <p:cNvCxnSpPr>
            <a:cxnSpLocks/>
          </p:cNvCxnSpPr>
          <p:nvPr/>
        </p:nvCxnSpPr>
        <p:spPr>
          <a:xfrm>
            <a:off x="7765311" y="2602316"/>
            <a:ext cx="505559" cy="9036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5EF1E5E-F09A-73BD-BC8E-46E1FFC2F8EB}"/>
              </a:ext>
            </a:extLst>
          </p:cNvPr>
          <p:cNvSpPr txBox="1"/>
          <p:nvPr/>
        </p:nvSpPr>
        <p:spPr>
          <a:xfrm>
            <a:off x="8240321" y="2559555"/>
            <a:ext cx="646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solidFill>
                  <a:srgbClr val="FF0000"/>
                </a:solidFill>
              </a:rPr>
              <a:t>Valley</a:t>
            </a:r>
            <a:endParaRPr lang="zh-CN" altLang="en-US" sz="1200" b="1" dirty="0">
              <a:solidFill>
                <a:srgbClr val="FF0000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CC40037-FDBE-9A63-4BA0-274A8047A4E5}"/>
              </a:ext>
            </a:extLst>
          </p:cNvPr>
          <p:cNvSpPr txBox="1"/>
          <p:nvPr/>
        </p:nvSpPr>
        <p:spPr>
          <a:xfrm>
            <a:off x="8774674" y="4778931"/>
            <a:ext cx="32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0002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40CC37-7A73-9DF2-BA7D-53E29B707FDD}"/>
              </a:ext>
            </a:extLst>
          </p:cNvPr>
          <p:cNvGrpSpPr/>
          <p:nvPr/>
        </p:nvGrpSpPr>
        <p:grpSpPr>
          <a:xfrm>
            <a:off x="0" y="1"/>
            <a:ext cx="9144000" cy="549384"/>
            <a:chOff x="0" y="0"/>
            <a:chExt cx="32918400" cy="204898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55E97CE-DCDA-7CAA-CE3D-05C779C8DA55}"/>
                </a:ext>
              </a:extLst>
            </p:cNvPr>
            <p:cNvGrpSpPr/>
            <p:nvPr/>
          </p:nvGrpSpPr>
          <p:grpSpPr>
            <a:xfrm>
              <a:off x="0" y="0"/>
              <a:ext cx="32918400" cy="2048983"/>
              <a:chOff x="0" y="0"/>
              <a:chExt cx="32918400" cy="204898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CF3CCA-237F-EE56-78F9-4A81881C6014}"/>
                  </a:ext>
                </a:extLst>
              </p:cNvPr>
              <p:cNvSpPr/>
              <p:nvPr/>
            </p:nvSpPr>
            <p:spPr>
              <a:xfrm>
                <a:off x="0" y="0"/>
                <a:ext cx="32918400" cy="2048983"/>
              </a:xfrm>
              <a:prstGeom prst="rect">
                <a:avLst/>
              </a:prstGeom>
              <a:solidFill>
                <a:srgbClr val="0017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2" descr="C:\Users\tjernigan\Desktop\112216_NCI_site_visit_materials\Reversed One Line Cancer Center Logo.png">
                <a:extLst>
                  <a:ext uri="{FF2B5EF4-FFF2-40B4-BE49-F238E27FC236}">
                    <a16:creationId xmlns:a16="http://schemas.microsoft.com/office/drawing/2014/main" id="{F3FA1C52-B92B-CA1D-970A-AA83ED0E1D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288" y="582372"/>
                <a:ext cx="5446712" cy="884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Picture 10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1E26069A-057C-B2A7-A980-935412DA5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14143" y="554663"/>
              <a:ext cx="3378800" cy="1351520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4D1552C-6890-A560-3559-41857265A0DB}"/>
              </a:ext>
            </a:extLst>
          </p:cNvPr>
          <p:cNvSpPr txBox="1">
            <a:spLocks noChangeArrowheads="1"/>
          </p:cNvSpPr>
          <p:nvPr/>
        </p:nvSpPr>
        <p:spPr>
          <a:xfrm>
            <a:off x="115186" y="511097"/>
            <a:ext cx="5016795" cy="685800"/>
          </a:xfrm>
          <a:prstGeom prst="rect">
            <a:avLst/>
          </a:prstGeom>
          <a:noFill/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3000" b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LATTICE Model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B5E398-20F9-3264-1B5E-B4367A9AF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186" y="1309957"/>
            <a:ext cx="3948223" cy="26635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D8237D-101E-E45C-D5A3-75D7B67E771B}"/>
                  </a:ext>
                </a:extLst>
              </p:cNvPr>
              <p:cNvSpPr txBox="1"/>
              <p:nvPr/>
            </p:nvSpPr>
            <p:spPr>
              <a:xfrm>
                <a:off x="120502" y="4381305"/>
                <a:ext cx="8902996" cy="606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𝑪𝑰</m:t>
                        </m:r>
                      </m:e>
                      <m:sub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  <m:r>
                      <a:rPr lang="en-US" altLang="zh-CN" sz="16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b="1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is conformal index for valley region 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b="1" i="1">
                            <a:latin typeface="Cambria Math" panose="02040503050406030204" pitchFamily="18" charset="0"/>
                          </a:rPr>
                          <m:t>𝑪𝑰</m:t>
                        </m:r>
                      </m:e>
                      <m:sub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sub>
                    </m:sSub>
                  </m:oMath>
                </a14:m>
                <a:r>
                  <a:rPr lang="en-US" altLang="zh-CN" sz="1600" b="1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 is conformal index for valley region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600" b="1" dirty="0">
                    <a:latin typeface="Arial" panose="020B0604020202020204" pitchFamily="34" charset="0"/>
                    <a:ea typeface="+mj-ea"/>
                    <a:cs typeface="Arial" panose="020B0604020202020204" pitchFamily="34" charset="0"/>
                  </a:rPr>
                  <a:t>D-OAR are mean dose for stomach in abdomen and esophagus in lung. </a:t>
                </a:r>
                <a:endParaRPr lang="zh-CN" altLang="en-US" sz="1600" b="1" dirty="0"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D8237D-101E-E45C-D5A3-75D7B67E77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502" y="4381305"/>
                <a:ext cx="8902996" cy="606833"/>
              </a:xfrm>
              <a:prstGeom prst="rect">
                <a:avLst/>
              </a:prstGeom>
              <a:blipFill>
                <a:blip r:embed="rId5"/>
                <a:stretch>
                  <a:fillRect l="-274" t="-3030" b="-131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A601CE0-5770-E28F-9F22-1C92A29435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4782735"/>
                  </p:ext>
                </p:extLst>
              </p:nvPr>
            </p:nvGraphicFramePr>
            <p:xfrm>
              <a:off x="4814264" y="1453180"/>
              <a:ext cx="3748488" cy="9903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748">
                      <a:extLst>
                        <a:ext uri="{9D8B030D-6E8A-4147-A177-3AD203B41FA5}">
                          <a16:colId xmlns:a16="http://schemas.microsoft.com/office/drawing/2014/main" val="900260540"/>
                        </a:ext>
                      </a:extLst>
                    </a:gridCol>
                    <a:gridCol w="624748">
                      <a:extLst>
                        <a:ext uri="{9D8B030D-6E8A-4147-A177-3AD203B41FA5}">
                          <a16:colId xmlns:a16="http://schemas.microsoft.com/office/drawing/2014/main" val="1272290998"/>
                        </a:ext>
                      </a:extLst>
                    </a:gridCol>
                    <a:gridCol w="624748">
                      <a:extLst>
                        <a:ext uri="{9D8B030D-6E8A-4147-A177-3AD203B41FA5}">
                          <a16:colId xmlns:a16="http://schemas.microsoft.com/office/drawing/2014/main" val="1382849205"/>
                        </a:ext>
                      </a:extLst>
                    </a:gridCol>
                    <a:gridCol w="624748">
                      <a:extLst>
                        <a:ext uri="{9D8B030D-6E8A-4147-A177-3AD203B41FA5}">
                          <a16:colId xmlns:a16="http://schemas.microsoft.com/office/drawing/2014/main" val="2073160934"/>
                        </a:ext>
                      </a:extLst>
                    </a:gridCol>
                    <a:gridCol w="624748">
                      <a:extLst>
                        <a:ext uri="{9D8B030D-6E8A-4147-A177-3AD203B41FA5}">
                          <a16:colId xmlns:a16="http://schemas.microsoft.com/office/drawing/2014/main" val="740395387"/>
                        </a:ext>
                      </a:extLst>
                    </a:gridCol>
                    <a:gridCol w="624748">
                      <a:extLst>
                        <a:ext uri="{9D8B030D-6E8A-4147-A177-3AD203B41FA5}">
                          <a16:colId xmlns:a16="http://schemas.microsoft.com/office/drawing/2014/main" val="3016483580"/>
                        </a:ext>
                      </a:extLst>
                    </a:gridCol>
                  </a:tblGrid>
                  <a:tr h="330133"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/>
                            <a:t>Model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f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𝑪𝑰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𝑪𝑰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/>
                            <a:t>PVDR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/>
                            <a:t>D-OAR</a:t>
                          </a:r>
                          <a:endParaRPr lang="zh-CN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415817"/>
                      </a:ext>
                    </a:extLst>
                  </a:tr>
                  <a:tr h="330133"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IMPT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344.6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0.55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0.44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4.12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0.70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2274528"/>
                      </a:ext>
                    </a:extLst>
                  </a:tr>
                  <a:tr h="330133"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ARC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131.1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0.88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0.68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4.20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0.47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28908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CA601CE0-5770-E28F-9F22-1C92A29435A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4782735"/>
                  </p:ext>
                </p:extLst>
              </p:nvPr>
            </p:nvGraphicFramePr>
            <p:xfrm>
              <a:off x="4814264" y="1453180"/>
              <a:ext cx="3748488" cy="9903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748">
                      <a:extLst>
                        <a:ext uri="{9D8B030D-6E8A-4147-A177-3AD203B41FA5}">
                          <a16:colId xmlns:a16="http://schemas.microsoft.com/office/drawing/2014/main" val="900260540"/>
                        </a:ext>
                      </a:extLst>
                    </a:gridCol>
                    <a:gridCol w="624748">
                      <a:extLst>
                        <a:ext uri="{9D8B030D-6E8A-4147-A177-3AD203B41FA5}">
                          <a16:colId xmlns:a16="http://schemas.microsoft.com/office/drawing/2014/main" val="1272290998"/>
                        </a:ext>
                      </a:extLst>
                    </a:gridCol>
                    <a:gridCol w="624748">
                      <a:extLst>
                        <a:ext uri="{9D8B030D-6E8A-4147-A177-3AD203B41FA5}">
                          <a16:colId xmlns:a16="http://schemas.microsoft.com/office/drawing/2014/main" val="1382849205"/>
                        </a:ext>
                      </a:extLst>
                    </a:gridCol>
                    <a:gridCol w="624748">
                      <a:extLst>
                        <a:ext uri="{9D8B030D-6E8A-4147-A177-3AD203B41FA5}">
                          <a16:colId xmlns:a16="http://schemas.microsoft.com/office/drawing/2014/main" val="2073160934"/>
                        </a:ext>
                      </a:extLst>
                    </a:gridCol>
                    <a:gridCol w="624748">
                      <a:extLst>
                        <a:ext uri="{9D8B030D-6E8A-4147-A177-3AD203B41FA5}">
                          <a16:colId xmlns:a16="http://schemas.microsoft.com/office/drawing/2014/main" val="740395387"/>
                        </a:ext>
                      </a:extLst>
                    </a:gridCol>
                    <a:gridCol w="624748">
                      <a:extLst>
                        <a:ext uri="{9D8B030D-6E8A-4147-A177-3AD203B41FA5}">
                          <a16:colId xmlns:a16="http://schemas.microsoft.com/office/drawing/2014/main" val="3016483580"/>
                        </a:ext>
                      </a:extLst>
                    </a:gridCol>
                  </a:tblGrid>
                  <a:tr h="330133"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/>
                            <a:t>Model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f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200000" t="-1852" r="-302913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6"/>
                          <a:stretch>
                            <a:fillRect l="-300000" t="-1852" r="-202913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/>
                            <a:t>PVDR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/>
                            <a:t>D-OAR</a:t>
                          </a:r>
                          <a:endParaRPr lang="zh-CN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415817"/>
                      </a:ext>
                    </a:extLst>
                  </a:tr>
                  <a:tr h="330133"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IMPT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344.6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0.55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0.44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4.12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0.70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2274528"/>
                      </a:ext>
                    </a:extLst>
                  </a:tr>
                  <a:tr h="330133"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ARC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131.1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0.88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0.68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4.20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0.47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289086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4BC4AD9-0C05-59A0-4557-9F4DAF0040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2226553"/>
                  </p:ext>
                </p:extLst>
              </p:nvPr>
            </p:nvGraphicFramePr>
            <p:xfrm>
              <a:off x="4814264" y="2953045"/>
              <a:ext cx="3748488" cy="9903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748">
                      <a:extLst>
                        <a:ext uri="{9D8B030D-6E8A-4147-A177-3AD203B41FA5}">
                          <a16:colId xmlns:a16="http://schemas.microsoft.com/office/drawing/2014/main" val="900260540"/>
                        </a:ext>
                      </a:extLst>
                    </a:gridCol>
                    <a:gridCol w="624748">
                      <a:extLst>
                        <a:ext uri="{9D8B030D-6E8A-4147-A177-3AD203B41FA5}">
                          <a16:colId xmlns:a16="http://schemas.microsoft.com/office/drawing/2014/main" val="1272290998"/>
                        </a:ext>
                      </a:extLst>
                    </a:gridCol>
                    <a:gridCol w="624748">
                      <a:extLst>
                        <a:ext uri="{9D8B030D-6E8A-4147-A177-3AD203B41FA5}">
                          <a16:colId xmlns:a16="http://schemas.microsoft.com/office/drawing/2014/main" val="1382849205"/>
                        </a:ext>
                      </a:extLst>
                    </a:gridCol>
                    <a:gridCol w="624748">
                      <a:extLst>
                        <a:ext uri="{9D8B030D-6E8A-4147-A177-3AD203B41FA5}">
                          <a16:colId xmlns:a16="http://schemas.microsoft.com/office/drawing/2014/main" val="2073160934"/>
                        </a:ext>
                      </a:extLst>
                    </a:gridCol>
                    <a:gridCol w="624748">
                      <a:extLst>
                        <a:ext uri="{9D8B030D-6E8A-4147-A177-3AD203B41FA5}">
                          <a16:colId xmlns:a16="http://schemas.microsoft.com/office/drawing/2014/main" val="740395387"/>
                        </a:ext>
                      </a:extLst>
                    </a:gridCol>
                    <a:gridCol w="624748">
                      <a:extLst>
                        <a:ext uri="{9D8B030D-6E8A-4147-A177-3AD203B41FA5}">
                          <a16:colId xmlns:a16="http://schemas.microsoft.com/office/drawing/2014/main" val="3016483580"/>
                        </a:ext>
                      </a:extLst>
                    </a:gridCol>
                  </a:tblGrid>
                  <a:tr h="330133"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/>
                            <a:t>Model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f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𝑪𝑰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𝑪𝑰</m:t>
                                    </m:r>
                                  </m:e>
                                  <m:sub>
                                    <m:r>
                                      <a:rPr lang="en-US" altLang="zh-CN" sz="1200" b="1" i="1" smtClean="0">
                                        <a:latin typeface="Cambria Math" panose="02040503050406030204" pitchFamily="18" charset="0"/>
                                      </a:rPr>
                                      <m:t>𝒑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/>
                            <a:t>PVDR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/>
                            <a:t>D-OAR</a:t>
                          </a:r>
                          <a:endParaRPr lang="zh-CN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415817"/>
                      </a:ext>
                    </a:extLst>
                  </a:tr>
                  <a:tr h="330133"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IMPT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130.9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0.47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0.62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4.15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0.68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2274528"/>
                      </a:ext>
                    </a:extLst>
                  </a:tr>
                  <a:tr h="330133"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ARC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49.7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0.80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0.97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4.28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0.44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289086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44BC4AD9-0C05-59A0-4557-9F4DAF00400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02226553"/>
                  </p:ext>
                </p:extLst>
              </p:nvPr>
            </p:nvGraphicFramePr>
            <p:xfrm>
              <a:off x="4814264" y="2953045"/>
              <a:ext cx="3748488" cy="99039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24748">
                      <a:extLst>
                        <a:ext uri="{9D8B030D-6E8A-4147-A177-3AD203B41FA5}">
                          <a16:colId xmlns:a16="http://schemas.microsoft.com/office/drawing/2014/main" val="900260540"/>
                        </a:ext>
                      </a:extLst>
                    </a:gridCol>
                    <a:gridCol w="624748">
                      <a:extLst>
                        <a:ext uri="{9D8B030D-6E8A-4147-A177-3AD203B41FA5}">
                          <a16:colId xmlns:a16="http://schemas.microsoft.com/office/drawing/2014/main" val="1272290998"/>
                        </a:ext>
                      </a:extLst>
                    </a:gridCol>
                    <a:gridCol w="624748">
                      <a:extLst>
                        <a:ext uri="{9D8B030D-6E8A-4147-A177-3AD203B41FA5}">
                          <a16:colId xmlns:a16="http://schemas.microsoft.com/office/drawing/2014/main" val="1382849205"/>
                        </a:ext>
                      </a:extLst>
                    </a:gridCol>
                    <a:gridCol w="624748">
                      <a:extLst>
                        <a:ext uri="{9D8B030D-6E8A-4147-A177-3AD203B41FA5}">
                          <a16:colId xmlns:a16="http://schemas.microsoft.com/office/drawing/2014/main" val="2073160934"/>
                        </a:ext>
                      </a:extLst>
                    </a:gridCol>
                    <a:gridCol w="624748">
                      <a:extLst>
                        <a:ext uri="{9D8B030D-6E8A-4147-A177-3AD203B41FA5}">
                          <a16:colId xmlns:a16="http://schemas.microsoft.com/office/drawing/2014/main" val="740395387"/>
                        </a:ext>
                      </a:extLst>
                    </a:gridCol>
                    <a:gridCol w="624748">
                      <a:extLst>
                        <a:ext uri="{9D8B030D-6E8A-4147-A177-3AD203B41FA5}">
                          <a16:colId xmlns:a16="http://schemas.microsoft.com/office/drawing/2014/main" val="3016483580"/>
                        </a:ext>
                      </a:extLst>
                    </a:gridCol>
                  </a:tblGrid>
                  <a:tr h="330133"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/>
                            <a:t>Model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200" dirty="0"/>
                            <a:t>f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200000" t="-1852" r="-302913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7"/>
                          <a:stretch>
                            <a:fillRect l="-300000" t="-1852" r="-202913" b="-20555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/>
                            <a:t>PVDR</a:t>
                          </a:r>
                          <a:endParaRPr lang="zh-CN" alt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dirty="0"/>
                            <a:t>D-OAR</a:t>
                          </a:r>
                          <a:endParaRPr lang="zh-CN" alt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10415817"/>
                      </a:ext>
                    </a:extLst>
                  </a:tr>
                  <a:tr h="330133"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IMPT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130.9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0.47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0.62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4.15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0.68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62274528"/>
                      </a:ext>
                    </a:extLst>
                  </a:tr>
                  <a:tr h="330133"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ARC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49.7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0.80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0.97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4.28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200" b="1" dirty="0"/>
                            <a:t>0.44</a:t>
                          </a:r>
                          <a:endParaRPr lang="zh-CN" altLang="en-US"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289086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FC2FA1D-6812-C7BE-2B23-4C4BFE3E3E0F}"/>
              </a:ext>
            </a:extLst>
          </p:cNvPr>
          <p:cNvSpPr txBox="1"/>
          <p:nvPr/>
        </p:nvSpPr>
        <p:spPr>
          <a:xfrm>
            <a:off x="6049925" y="1066762"/>
            <a:ext cx="126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Abdomen</a:t>
            </a:r>
            <a:endParaRPr lang="zh-CN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317C9B-5786-053E-BE0D-8836917DBAC8}"/>
              </a:ext>
            </a:extLst>
          </p:cNvPr>
          <p:cNvSpPr txBox="1"/>
          <p:nvPr/>
        </p:nvSpPr>
        <p:spPr>
          <a:xfrm>
            <a:off x="6049925" y="2625157"/>
            <a:ext cx="1261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/>
              <a:t>Lung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0DE15ED-4913-E3B9-5AF7-A3F79965D531}"/>
              </a:ext>
            </a:extLst>
          </p:cNvPr>
          <p:cNvSpPr txBox="1"/>
          <p:nvPr/>
        </p:nvSpPr>
        <p:spPr>
          <a:xfrm>
            <a:off x="8774674" y="4778931"/>
            <a:ext cx="32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4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1765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40CC37-7A73-9DF2-BA7D-53E29B707FDD}"/>
              </a:ext>
            </a:extLst>
          </p:cNvPr>
          <p:cNvGrpSpPr/>
          <p:nvPr/>
        </p:nvGrpSpPr>
        <p:grpSpPr>
          <a:xfrm>
            <a:off x="0" y="1"/>
            <a:ext cx="9144000" cy="549384"/>
            <a:chOff x="0" y="0"/>
            <a:chExt cx="32918400" cy="204898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55E97CE-DCDA-7CAA-CE3D-05C779C8DA55}"/>
                </a:ext>
              </a:extLst>
            </p:cNvPr>
            <p:cNvGrpSpPr/>
            <p:nvPr/>
          </p:nvGrpSpPr>
          <p:grpSpPr>
            <a:xfrm>
              <a:off x="0" y="0"/>
              <a:ext cx="32918400" cy="2048983"/>
              <a:chOff x="0" y="0"/>
              <a:chExt cx="32918400" cy="204898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DCF3CCA-237F-EE56-78F9-4A81881C6014}"/>
                  </a:ext>
                </a:extLst>
              </p:cNvPr>
              <p:cNvSpPr/>
              <p:nvPr/>
            </p:nvSpPr>
            <p:spPr>
              <a:xfrm>
                <a:off x="0" y="0"/>
                <a:ext cx="32918400" cy="2048983"/>
              </a:xfrm>
              <a:prstGeom prst="rect">
                <a:avLst/>
              </a:prstGeom>
              <a:solidFill>
                <a:srgbClr val="0017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" name="Picture 2" descr="C:\Users\tjernigan\Desktop\112216_NCI_site_visit_materials\Reversed One Line Cancer Center Logo.png">
                <a:extLst>
                  <a:ext uri="{FF2B5EF4-FFF2-40B4-BE49-F238E27FC236}">
                    <a16:creationId xmlns:a16="http://schemas.microsoft.com/office/drawing/2014/main" id="{F3FA1C52-B92B-CA1D-970A-AA83ED0E1DF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49288" y="582372"/>
                <a:ext cx="5446712" cy="88423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1" name="Picture 10" descr="Graphical user interface, text&#10;&#10;Description automatically generated">
              <a:extLst>
                <a:ext uri="{FF2B5EF4-FFF2-40B4-BE49-F238E27FC236}">
                  <a16:creationId xmlns:a16="http://schemas.microsoft.com/office/drawing/2014/main" id="{1E26069A-057C-B2A7-A980-935412DA5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614143" y="554663"/>
              <a:ext cx="3378800" cy="1351520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F4D1552C-6890-A560-3559-41857265A0DB}"/>
              </a:ext>
            </a:extLst>
          </p:cNvPr>
          <p:cNvSpPr txBox="1">
            <a:spLocks noChangeArrowheads="1"/>
          </p:cNvSpPr>
          <p:nvPr/>
        </p:nvSpPr>
        <p:spPr>
          <a:xfrm>
            <a:off x="23041" y="511097"/>
            <a:ext cx="5016795" cy="685800"/>
          </a:xfrm>
          <a:prstGeom prst="rect">
            <a:avLst/>
          </a:prstGeom>
          <a:noFill/>
        </p:spPr>
        <p:txBody>
          <a:bodyPr anchor="ctr"/>
          <a:lstStyle/>
          <a:p>
            <a:pPr>
              <a:defRPr/>
            </a:pPr>
            <a:r>
              <a:rPr lang="en-US" altLang="zh-CN" sz="3000" b="1" dirty="0">
                <a:solidFill>
                  <a:srgbClr val="00206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Energy layer Optimization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3D97BB5-EAEF-AEC0-8669-71D48FA14A8F}"/>
              </a:ext>
            </a:extLst>
          </p:cNvPr>
          <p:cNvSpPr txBox="1"/>
          <p:nvPr/>
        </p:nvSpPr>
        <p:spPr>
          <a:xfrm>
            <a:off x="0" y="1167506"/>
            <a:ext cx="484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The ELO model takes the following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FDA913-6873-36F2-10C3-972970A46B2E}"/>
                  </a:ext>
                </a:extLst>
              </p:cNvPr>
              <p:cNvSpPr txBox="1"/>
              <p:nvPr/>
            </p:nvSpPr>
            <p:spPr>
              <a:xfrm>
                <a:off x="1693334" y="1626665"/>
                <a:ext cx="6422852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𝐿𝑂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𝑊𝑥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,0)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4FDA913-6873-36F2-10C3-972970A46B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334" y="1626665"/>
                <a:ext cx="6422852" cy="5068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2E83D28-66FB-E1F5-6DDD-0116EEB8B2E3}"/>
                  </a:ext>
                </a:extLst>
              </p:cNvPr>
              <p:cNvSpPr txBox="1"/>
              <p:nvPr/>
            </p:nvSpPr>
            <p:spPr>
              <a:xfrm>
                <a:off x="135565" y="2445774"/>
                <a:ext cx="887287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The maps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𝑾</m:t>
                    </m:r>
                  </m:oMath>
                </a14:m>
                <a:r>
                  <a:rPr lang="en-US" altLang="zh-CN" b="1" dirty="0"/>
                  <a:t> the spot weight to an energy vector.</a:t>
                </a:r>
                <a:endPara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Sigmoid function operate on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𝑾𝒙</m:t>
                    </m:r>
                  </m:oMath>
                </a14:m>
                <a:r>
                  <a:rPr lang="en-US" altLang="zh-CN" b="1" dirty="0"/>
                  <a:t> and obtain 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𝐒</m:t>
                    </m:r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𝑾𝒙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b="1" i="0" u="none" strike="noStrike" baseline="0" dirty="0">
                    <a:solidFill>
                      <a:srgbClr val="000000"/>
                    </a:solidFill>
                    <a:latin typeface="AAAAAE+HelveticaNeue-Bold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The energy matrix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altLang="zh-CN" b="1" dirty="0"/>
                  <a:t> is multiplied to amplify the energy order relation.</a:t>
                </a:r>
                <a:endPara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1" dirty="0"/>
                  <a:t>The discrete finite difference operator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r>
                  <a:rPr lang="en-US" altLang="zh-CN" b="1" dirty="0"/>
                  <a:t> operates on nonzero energy to identify the energy jumps.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b="1" i="0" u="none" strike="noStrike" baseline="0" dirty="0">
                    <a:solidFill>
                      <a:srgbClr val="000000"/>
                    </a:solidFill>
                    <a:latin typeface="AAAAAE+HelveticaNeue-Bold"/>
                  </a:rPr>
                  <a:t>The </a:t>
                </a:r>
                <a14:m>
                  <m:oMath xmlns:m="http://schemas.openxmlformats.org/officeDocument/2006/math">
                    <m:r>
                      <a:rPr lang="en-US" altLang="zh-CN" sz="1800" b="1" i="0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𝐦𝐚𝐱</m:t>
                    </m:r>
                    <m:r>
                      <a:rPr lang="en-US" altLang="zh-CN" sz="1800" b="1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800" b="1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∙,</m:t>
                    </m:r>
                    <m:r>
                      <a:rPr lang="en-US" altLang="zh-CN" sz="1800" b="1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zh-CN" sz="1800" b="1" i="1" u="none" strike="noStrike" baseline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800" b="1" i="0" u="none" strike="noStrike" baseline="0" dirty="0">
                    <a:solidFill>
                      <a:srgbClr val="000000"/>
                    </a:solidFill>
                    <a:latin typeface="AAAAAE+HelveticaNeue-Bold"/>
                  </a:rPr>
                  <a:t>and squared operation are followed to calculated the ELO.</a:t>
                </a:r>
                <a:endParaRPr lang="en-US" altLang="zh-CN" b="1" dirty="0">
                  <a:solidFill>
                    <a:schemeClr val="tx1"/>
                  </a:solidFill>
                  <a:latin typeface="Arial" panose="020B0604020202020204" pitchFamily="34" charset="0"/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2E83D28-66FB-E1F5-6DDD-0116EEB8B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565" y="2445774"/>
                <a:ext cx="8872870" cy="1754326"/>
              </a:xfrm>
              <a:prstGeom prst="rect">
                <a:avLst/>
              </a:prstGeom>
              <a:blipFill>
                <a:blip r:embed="rId5"/>
                <a:stretch>
                  <a:fillRect l="-412" t="-1736" b="-45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E5DE6695-9E74-22D3-9D8F-7CC79D2DE95E}"/>
              </a:ext>
            </a:extLst>
          </p:cNvPr>
          <p:cNvSpPr txBox="1"/>
          <p:nvPr/>
        </p:nvSpPr>
        <p:spPr>
          <a:xfrm>
            <a:off x="0" y="2154959"/>
            <a:ext cx="8687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where</a:t>
            </a:r>
            <a:endParaRPr lang="zh-CN" altLang="en-US" b="1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DA56CC4-5C2B-C7B5-BA70-14BC94CE7DDA}"/>
              </a:ext>
            </a:extLst>
          </p:cNvPr>
          <p:cNvCxnSpPr/>
          <p:nvPr/>
        </p:nvCxnSpPr>
        <p:spPr>
          <a:xfrm>
            <a:off x="23041" y="4488256"/>
            <a:ext cx="1302485" cy="0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423393-D393-DBA4-445D-5714C32B229E}"/>
              </a:ext>
            </a:extLst>
          </p:cNvPr>
          <p:cNvSpPr txBox="1"/>
          <p:nvPr/>
        </p:nvSpPr>
        <p:spPr>
          <a:xfrm>
            <a:off x="0" y="4625042"/>
            <a:ext cx="90084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0" i="0" u="none" strike="noStrike" baseline="0" dirty="0">
                <a:solidFill>
                  <a:srgbClr val="3131B2"/>
                </a:solidFill>
                <a:latin typeface="AAAAAO+Helvetica"/>
              </a:rPr>
              <a:t>Zhang, G., Long, Y., Lin, Y., Chen, R. C., Gao, H., 2023. </a:t>
            </a:r>
            <a:r>
              <a:rPr lang="en-US" altLang="zh-CN" sz="1400" b="0" i="0" u="none" strike="noStrike" baseline="0" dirty="0">
                <a:solidFill>
                  <a:srgbClr val="000000"/>
                </a:solidFill>
                <a:latin typeface="AAAAAO+Helvetica"/>
              </a:rPr>
              <a:t>A </a:t>
            </a:r>
            <a:r>
              <a:rPr lang="en-US" altLang="zh-CN" sz="1400" b="1" i="0" u="none" strike="noStrike" baseline="0" dirty="0">
                <a:solidFill>
                  <a:srgbClr val="000000"/>
                </a:solidFill>
                <a:latin typeface="AAAAAP+Helvetica-Bold"/>
              </a:rPr>
              <a:t>treatment plan optimization method with direct minimization of number of energy jumps for proton arc therapy. </a:t>
            </a:r>
            <a:r>
              <a:rPr lang="en-US" altLang="zh-CN" sz="1400" b="0" i="0" u="none" strike="noStrike" baseline="0" dirty="0">
                <a:solidFill>
                  <a:srgbClr val="3131B2"/>
                </a:solidFill>
                <a:latin typeface="AAAAAO+Helvetica"/>
              </a:rPr>
              <a:t>Physics in Medicine &amp; Biology, 68(8), 08500 </a:t>
            </a:r>
            <a:endParaRPr lang="zh-CN" altLang="en-US" sz="14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F9E950F-DB18-031A-C203-270F0BFA11A3}"/>
              </a:ext>
            </a:extLst>
          </p:cNvPr>
          <p:cNvSpPr txBox="1"/>
          <p:nvPr/>
        </p:nvSpPr>
        <p:spPr>
          <a:xfrm>
            <a:off x="8774674" y="4778931"/>
            <a:ext cx="320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5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787664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4DBE323C-E970-4BFA-84FE-39A9A256D32D}" vid="{4C42E84A-66CF-42A6-985A-872741A00A7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18102</TotalTime>
  <Words>680</Words>
  <Application>Microsoft Office PowerPoint</Application>
  <PresentationFormat>Custom</PresentationFormat>
  <Paragraphs>247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AAAAAE+HelveticaNeue-Bold</vt:lpstr>
      <vt:lpstr>AAAAAH+HelveticaNeue</vt:lpstr>
      <vt:lpstr>AAAAAI+HelveticaNeue-Medium</vt:lpstr>
      <vt:lpstr>AAAAAO+Helvetica</vt:lpstr>
      <vt:lpstr>AAAAAP+Helvetica-Bold</vt:lpstr>
      <vt:lpstr>Arial</vt:lpstr>
      <vt:lpstr>Arial Bold</vt:lpstr>
      <vt:lpstr>Calibri</vt:lpstr>
      <vt:lpstr>Cambria Math</vt:lpstr>
      <vt:lpstr>Theme1</vt:lpstr>
      <vt:lpstr>IMPROVING DOSE CONFORMALITY FOR PROTON LATTICE VIA PROTON ARC THERAPY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Kansas Medical Center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Yanan Zhu</cp:lastModifiedBy>
  <cp:revision>747</cp:revision>
  <dcterms:created xsi:type="dcterms:W3CDTF">2016-12-08T20:23:11Z</dcterms:created>
  <dcterms:modified xsi:type="dcterms:W3CDTF">2024-05-22T15:00:34Z</dcterms:modified>
</cp:coreProperties>
</file>