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3" r:id="rId6"/>
    <p:sldId id="261" r:id="rId7"/>
    <p:sldId id="27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7" r:id="rId17"/>
    <p:sldId id="278" r:id="rId18"/>
    <p:sldId id="272" r:id="rId19"/>
    <p:sldId id="274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A49F1-69A4-4746-9D03-D1B902E56759}" type="datetimeFigureOut">
              <a:rPr lang="en-US" smtClean="0"/>
              <a:pPr/>
              <a:t>10-Oct-16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610CB-ED66-4357-9380-697B742BA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610CB-ED66-4357-9380-697B742BA8D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610CB-ED66-4357-9380-697B742BA8D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17B1-DAA8-47CF-9AE6-4A81EAADEFA4}" type="datetime1">
              <a:rPr lang="en-US" smtClean="0"/>
              <a:pPr/>
              <a:t>10-Oct-16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1557-36BF-425D-8FDE-A28DF9D9A8A7}" type="datetime1">
              <a:rPr lang="en-US" smtClean="0"/>
              <a:pPr/>
              <a:t>10-Oct-16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A5C9-BD11-446B-8C40-95F368815D8D}" type="datetime1">
              <a:rPr lang="en-US" smtClean="0"/>
              <a:pPr/>
              <a:t>10-Oct-16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540C0-07D0-4207-8C13-5DA28DAB54D7}" type="datetime1">
              <a:rPr lang="en-US" smtClean="0"/>
              <a:pPr/>
              <a:t>10-Oct-16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3F26B-59C2-4E5C-BE91-E682091D81E7}" type="datetime1">
              <a:rPr lang="en-US" smtClean="0"/>
              <a:pPr/>
              <a:t>10-Oct-16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6207-387A-4EA1-A472-B8E4F8C77B68}" type="datetime1">
              <a:rPr lang="en-US" smtClean="0"/>
              <a:pPr/>
              <a:t>10-Oct-16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2706-7377-4238-AA8D-04EA62C07636}" type="datetime1">
              <a:rPr lang="en-US" smtClean="0"/>
              <a:pPr/>
              <a:t>10-Oct-16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F8E7-2D91-4B1D-9404-AC30B8D7EAF6}" type="datetime1">
              <a:rPr lang="en-US" smtClean="0"/>
              <a:pPr/>
              <a:t>10-Oct-16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5AEF-2DC1-45B2-A58E-3F61337844F9}" type="datetime1">
              <a:rPr lang="en-US" smtClean="0"/>
              <a:pPr/>
              <a:t>10-Oct-16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E3888-9F61-48EE-AD82-203DBD9FD04A}" type="datetime1">
              <a:rPr lang="en-US" smtClean="0"/>
              <a:pPr/>
              <a:t>10-Oct-16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235A-21FE-49B7-8D51-8063F8D3A5C8}" type="datetime1">
              <a:rPr lang="en-US" smtClean="0"/>
              <a:pPr/>
              <a:t>10-Oct-16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4C3B81D-8FBA-475A-9834-CC35B1C478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30913FD-9A5C-489F-86CD-B8869B7EF6B1}" type="datetime1">
              <a:rPr lang="en-US" smtClean="0"/>
              <a:pPr/>
              <a:t>10-Oct-16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4C3B81D-8FBA-475A-9834-CC35B1C4786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13" Type="http://schemas.openxmlformats.org/officeDocument/2006/relationships/image" Target="../media/image13.gif"/><Relationship Id="rId3" Type="http://schemas.openxmlformats.org/officeDocument/2006/relationships/image" Target="../media/image3.gif"/><Relationship Id="rId7" Type="http://schemas.openxmlformats.org/officeDocument/2006/relationships/image" Target="../media/image7.gif"/><Relationship Id="rId12" Type="http://schemas.openxmlformats.org/officeDocument/2006/relationships/image" Target="../media/image12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11" Type="http://schemas.openxmlformats.org/officeDocument/2006/relationships/image" Target="../media/image11.gif"/><Relationship Id="rId5" Type="http://schemas.openxmlformats.org/officeDocument/2006/relationships/image" Target="../media/image5.gif"/><Relationship Id="rId15" Type="http://schemas.openxmlformats.org/officeDocument/2006/relationships/image" Target="../media/image15.gif"/><Relationship Id="rId10" Type="http://schemas.openxmlformats.org/officeDocument/2006/relationships/image" Target="../media/image10.gif"/><Relationship Id="rId4" Type="http://schemas.openxmlformats.org/officeDocument/2006/relationships/image" Target="../media/image4.gif"/><Relationship Id="rId9" Type="http://schemas.openxmlformats.org/officeDocument/2006/relationships/image" Target="../media/image9.gif"/><Relationship Id="rId14" Type="http://schemas.openxmlformats.org/officeDocument/2006/relationships/image" Target="../media/image14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16764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Hash Based Duplicate Words Checking System</a:t>
            </a:r>
            <a:b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University of Technology(</a:t>
            </a:r>
            <a:r>
              <a:rPr lang="en-US" sz="2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Yatanarpon</a:t>
            </a:r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Cyber City)</a:t>
            </a:r>
            <a:endParaRPr lang="en-US" sz="3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505200"/>
            <a:ext cx="8001000" cy="28194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Presented by			      Supervised by</a:t>
            </a:r>
          </a:p>
          <a:p>
            <a:pPr algn="l"/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 </a:t>
            </a:r>
            <a:r>
              <a:rPr lang="en-US" sz="2800" b="1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Htoo</a:t>
            </a: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Yanant</a:t>
            </a: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Khin</a:t>
            </a: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b="1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Daw</a:t>
            </a: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Su </a:t>
            </a:r>
            <a:r>
              <a:rPr lang="en-US" sz="2800" b="1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Sandar</a:t>
            </a: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Phyo</a:t>
            </a:r>
            <a:endParaRPr lang="en-US" sz="2800" b="1" dirty="0" smtClean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     5IS-61</a:t>
            </a:r>
          </a:p>
          <a:p>
            <a:pPr algn="l"/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12.7</a:t>
            </a: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.2016</a:t>
            </a:r>
            <a:endParaRPr lang="en-US" sz="2800" b="1" dirty="0" smtClean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b="1" dirty="0" smtClean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04088"/>
            <a:ext cx="7467600" cy="66751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Theory Background (Cont’d)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315200" cy="4648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But it is possible that two keys will generate an identical hash causing both keys to point to same bucket and collisions will occur.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There are two principal mechanisms to avoid collisions.</a:t>
            </a:r>
          </a:p>
          <a:p>
            <a:pPr marL="596646" indent="-514350" algn="just">
              <a:lnSpc>
                <a:spcPct val="150000"/>
              </a:lnSpc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- Open Hashing (Separate Chaining)</a:t>
            </a:r>
          </a:p>
          <a:p>
            <a:pPr marL="596646" indent="-514350" algn="just">
              <a:lnSpc>
                <a:spcPct val="150000"/>
              </a:lnSpc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- Closed Hashing (Open Addressing)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04088"/>
            <a:ext cx="7543800" cy="66751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Theory Background (Cont’d)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315200" cy="4648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system applies separate chaining mechanism (Open Hashing).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Open Hashing (Separate Chaining)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Keys are stored in linked list attached to cells of a hash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33400"/>
            <a:ext cx="7543800" cy="838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Theory Background (Cont’d)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391400" cy="525780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Study the following example to understand more clearly about separate chaining.</a:t>
            </a:r>
          </a:p>
          <a:p>
            <a:pPr algn="just">
              <a:lnSpc>
                <a:spcPct val="160000"/>
              </a:lnSpc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Start with an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(random word)</a:t>
            </a:r>
            <a:endParaRPr lang="en-US" sz="31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  <a:buNone/>
            </a:pP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		        t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rai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algn="just">
              <a:lnSpc>
                <a:spcPct val="160000"/>
              </a:lnSpc>
              <a:buNone/>
            </a:pP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		         n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ai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l</a:t>
            </a:r>
          </a:p>
          <a:p>
            <a:pPr algn="just">
              <a:lnSpc>
                <a:spcPct val="160000"/>
              </a:lnSpc>
              <a:buNone/>
            </a:pP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		         l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oa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d</a:t>
            </a:r>
          </a:p>
          <a:p>
            <a:pPr algn="just">
              <a:lnSpc>
                <a:spcPct val="160000"/>
              </a:lnSpc>
              <a:buNone/>
            </a:pP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		         d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ea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algn="just">
              <a:lnSpc>
                <a:spcPct val="160000"/>
              </a:lnSpc>
              <a:buNone/>
            </a:pP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		         r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ea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l</a:t>
            </a:r>
          </a:p>
          <a:p>
            <a:pPr algn="just">
              <a:lnSpc>
                <a:spcPct val="160000"/>
              </a:lnSpc>
              <a:buNone/>
            </a:pP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		         l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e</a:t>
            </a:r>
          </a:p>
          <a:p>
            <a:pPr lvl="7" algn="just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04088"/>
            <a:ext cx="7543800" cy="66751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Theory Background (Cont’d)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7620000" cy="5181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Let the table size be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h(ant) = (1+14+20) % 8 = 25 % 8 = 1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h(train)=(20+18+1+9+14)=36%8=4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h(nail) = (14+1+9+12) % 8 =36 % 8 = 4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h(load)=(12+15+1+4)=32%8=0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h(dear)=(4+5+1+18)=28%8=4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04088"/>
            <a:ext cx="7543800" cy="59131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Theory Background (Cont’d)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Content Placeholder 2" descr="D:\Mini Thesis\Goal\sp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838199" y="3352800"/>
            <a:ext cx="7768001" cy="25908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1752600"/>
            <a:ext cx="69342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h(real)=(18+5+1+12)=36%8=4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h(lie)=(12+9+5)=26%8=2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74638"/>
            <a:ext cx="7848600" cy="944562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System Design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lowchart: Alternate Process 3"/>
          <p:cNvSpPr/>
          <p:nvPr/>
        </p:nvSpPr>
        <p:spPr>
          <a:xfrm>
            <a:off x="1828800" y="1676400"/>
            <a:ext cx="1295400" cy="685800"/>
          </a:xfrm>
          <a:prstGeom prst="flowChartAlternate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5" name="Flowchart: Data 4"/>
          <p:cNvSpPr/>
          <p:nvPr/>
        </p:nvSpPr>
        <p:spPr>
          <a:xfrm>
            <a:off x="1600200" y="3200400"/>
            <a:ext cx="1752600" cy="685800"/>
          </a:xfrm>
          <a:prstGeom prst="flowChartInputOutpu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Words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4038600" y="2819400"/>
            <a:ext cx="2514600" cy="144780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Check duplication, mismatch and exist in database 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lowchart: Data 6"/>
          <p:cNvSpPr/>
          <p:nvPr/>
        </p:nvSpPr>
        <p:spPr>
          <a:xfrm>
            <a:off x="4343400" y="5181600"/>
            <a:ext cx="1600200" cy="838200"/>
          </a:xfrm>
          <a:prstGeom prst="flowChartInputOutpu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User’s scores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7010400" y="5257800"/>
            <a:ext cx="1219200" cy="685800"/>
          </a:xfrm>
          <a:prstGeom prst="flowChartAlternate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>
            <a:stCxn id="5" idx="5"/>
            <a:endCxn id="6" idx="1"/>
          </p:cNvCxnSpPr>
          <p:nvPr/>
        </p:nvCxnSpPr>
        <p:spPr>
          <a:xfrm>
            <a:off x="3177540" y="3543300"/>
            <a:ext cx="8610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5" idx="1"/>
          </p:cNvCxnSpPr>
          <p:nvPr/>
        </p:nvCxnSpPr>
        <p:spPr>
          <a:xfrm>
            <a:off x="2476500" y="2362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2"/>
            <a:endCxn id="7" idx="0"/>
          </p:cNvCxnSpPr>
          <p:nvPr/>
        </p:nvCxnSpPr>
        <p:spPr>
          <a:xfrm>
            <a:off x="5295900" y="4267200"/>
            <a:ext cx="762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5"/>
            <a:endCxn id="8" idx="1"/>
          </p:cNvCxnSpPr>
          <p:nvPr/>
        </p:nvCxnSpPr>
        <p:spPr>
          <a:xfrm>
            <a:off x="5783580" y="5600700"/>
            <a:ext cx="12268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5400" y="609600"/>
            <a:ext cx="7467600" cy="5867400"/>
          </a:xfrm>
        </p:spPr>
        <p:txBody>
          <a:bodyPr>
            <a:normAutofit fontScale="90000"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System Flow</a:t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          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       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Yes</a:t>
            </a:r>
            <a:b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447800" y="1143000"/>
            <a:ext cx="9144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Start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Parallelogram 4"/>
          <p:cNvSpPr/>
          <p:nvPr/>
        </p:nvSpPr>
        <p:spPr>
          <a:xfrm>
            <a:off x="3429000" y="990600"/>
            <a:ext cx="2133600" cy="838200"/>
          </a:xfrm>
          <a:prstGeom prst="parallelogra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Name and Password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5200" y="2209800"/>
            <a:ext cx="1752600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Generate and Input Word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05200" y="3505200"/>
            <a:ext cx="1752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Check Word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3352800" y="4267200"/>
            <a:ext cx="2057400" cy="1066800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Exist in DB?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lowchart: Magnetic Disk 8"/>
          <p:cNvSpPr/>
          <p:nvPr/>
        </p:nvSpPr>
        <p:spPr>
          <a:xfrm>
            <a:off x="6172200" y="2286000"/>
            <a:ext cx="1219200" cy="76200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Database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72200" y="4419600"/>
            <a:ext cx="14478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Search in Hash Table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3000" y="4267200"/>
            <a:ext cx="1600200" cy="1066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Reduce 1 Point from Scores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>
            <a:stCxn id="4" idx="3"/>
            <a:endCxn id="5" idx="5"/>
          </p:cNvCxnSpPr>
          <p:nvPr/>
        </p:nvCxnSpPr>
        <p:spPr>
          <a:xfrm>
            <a:off x="2362200" y="1409700"/>
            <a:ext cx="11715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0"/>
          </p:cNvCxnSpPr>
          <p:nvPr/>
        </p:nvCxnSpPr>
        <p:spPr>
          <a:xfrm flipH="1">
            <a:off x="4381500" y="1828800"/>
            <a:ext cx="9525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2"/>
            <a:endCxn id="6" idx="3"/>
          </p:cNvCxnSpPr>
          <p:nvPr/>
        </p:nvCxnSpPr>
        <p:spPr>
          <a:xfrm flipH="1">
            <a:off x="5257800" y="26670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2"/>
            <a:endCxn id="7" idx="0"/>
          </p:cNvCxnSpPr>
          <p:nvPr/>
        </p:nvCxnSpPr>
        <p:spPr>
          <a:xfrm>
            <a:off x="4381500" y="3124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2"/>
            <a:endCxn id="8" idx="0"/>
          </p:cNvCxnSpPr>
          <p:nvPr/>
        </p:nvCxnSpPr>
        <p:spPr>
          <a:xfrm>
            <a:off x="4381500" y="3962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3"/>
            <a:endCxn id="10" idx="1"/>
          </p:cNvCxnSpPr>
          <p:nvPr/>
        </p:nvCxnSpPr>
        <p:spPr>
          <a:xfrm>
            <a:off x="5410200" y="4800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1"/>
            <a:endCxn id="11" idx="3"/>
          </p:cNvCxnSpPr>
          <p:nvPr/>
        </p:nvCxnSpPr>
        <p:spPr>
          <a:xfrm flipH="1">
            <a:off x="2743200" y="4800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1"/>
          </p:cNvCxnSpPr>
          <p:nvPr/>
        </p:nvCxnSpPr>
        <p:spPr>
          <a:xfrm flipH="1">
            <a:off x="609600" y="4800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Connector 45"/>
          <p:cNvSpPr/>
          <p:nvPr/>
        </p:nvSpPr>
        <p:spPr>
          <a:xfrm>
            <a:off x="381000" y="6172200"/>
            <a:ext cx="533400" cy="533400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7" name="Straight Connector 76"/>
          <p:cNvCxnSpPr>
            <a:stCxn id="46" idx="0"/>
          </p:cNvCxnSpPr>
          <p:nvPr/>
        </p:nvCxnSpPr>
        <p:spPr>
          <a:xfrm flipV="1">
            <a:off x="647700" y="1981200"/>
            <a:ext cx="38100" cy="419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85800" y="1981200"/>
            <a:ext cx="3733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Connector 82"/>
          <p:cNvSpPr/>
          <p:nvPr/>
        </p:nvSpPr>
        <p:spPr>
          <a:xfrm>
            <a:off x="1676400" y="6172200"/>
            <a:ext cx="533400" cy="533400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Flowchart: Connector 83"/>
          <p:cNvSpPr/>
          <p:nvPr/>
        </p:nvSpPr>
        <p:spPr>
          <a:xfrm>
            <a:off x="6629400" y="6096000"/>
            <a:ext cx="533400" cy="533400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6" name="Straight Arrow Connector 85"/>
          <p:cNvCxnSpPr>
            <a:stCxn id="83" idx="0"/>
            <a:endCxn id="11" idx="2"/>
          </p:cNvCxnSpPr>
          <p:nvPr/>
        </p:nvCxnSpPr>
        <p:spPr>
          <a:xfrm flipV="1">
            <a:off x="1943100" y="53340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0" idx="2"/>
            <a:endCxn id="84" idx="0"/>
          </p:cNvCxnSpPr>
          <p:nvPr/>
        </p:nvCxnSpPr>
        <p:spPr>
          <a:xfrm>
            <a:off x="6896100" y="51816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0"/>
            <a:ext cx="8915400" cy="68580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System Flow</a:t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	         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No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     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	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	         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Yes</a:t>
            </a:r>
            <a:b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Yes	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       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52600" y="1752600"/>
            <a:ext cx="1905000" cy="1066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Reduce 2 Points from Scores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4267200" y="1752600"/>
            <a:ext cx="1905000" cy="1066800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Exist Word?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81800" y="1524000"/>
            <a:ext cx="2209800" cy="1447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Check last char of previous word and first char of next word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lowchart: Decision 10"/>
          <p:cNvSpPr/>
          <p:nvPr/>
        </p:nvSpPr>
        <p:spPr>
          <a:xfrm>
            <a:off x="3886200" y="3429000"/>
            <a:ext cx="2590800" cy="1295400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Match Character?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62800" y="3429000"/>
            <a:ext cx="1828800" cy="1295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Add 1 point into scores and word into hash table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lowchart: Decision 12"/>
          <p:cNvSpPr/>
          <p:nvPr/>
        </p:nvSpPr>
        <p:spPr>
          <a:xfrm>
            <a:off x="1219200" y="5105400"/>
            <a:ext cx="2057400" cy="1219200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More Games?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Parallelogram 13"/>
          <p:cNvSpPr/>
          <p:nvPr/>
        </p:nvSpPr>
        <p:spPr>
          <a:xfrm>
            <a:off x="4267200" y="5257800"/>
            <a:ext cx="1600200" cy="914400"/>
          </a:xfrm>
          <a:prstGeom prst="parallelogra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Player’s Scores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81800" y="5410200"/>
            <a:ext cx="990600" cy="609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End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Flowchart: Connector 19"/>
          <p:cNvSpPr/>
          <p:nvPr/>
        </p:nvSpPr>
        <p:spPr>
          <a:xfrm>
            <a:off x="4953000" y="990600"/>
            <a:ext cx="533400" cy="533400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Flowchart: Connector 20"/>
          <p:cNvSpPr/>
          <p:nvPr/>
        </p:nvSpPr>
        <p:spPr>
          <a:xfrm>
            <a:off x="1066800" y="1143000"/>
            <a:ext cx="533400" cy="533400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Flowchart: Connector 21"/>
          <p:cNvSpPr/>
          <p:nvPr/>
        </p:nvSpPr>
        <p:spPr>
          <a:xfrm>
            <a:off x="152400" y="1143000"/>
            <a:ext cx="533400" cy="533400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Straight Arrow Connector 27"/>
          <p:cNvCxnSpPr>
            <a:stCxn id="20" idx="4"/>
            <a:endCxn id="9" idx="0"/>
          </p:cNvCxnSpPr>
          <p:nvPr/>
        </p:nvCxnSpPr>
        <p:spPr>
          <a:xfrm>
            <a:off x="5219700" y="1524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3"/>
          </p:cNvCxnSpPr>
          <p:nvPr/>
        </p:nvCxnSpPr>
        <p:spPr>
          <a:xfrm>
            <a:off x="6172200" y="2286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0" idx="2"/>
            <a:endCxn id="11" idx="0"/>
          </p:cNvCxnSpPr>
          <p:nvPr/>
        </p:nvCxnSpPr>
        <p:spPr>
          <a:xfrm rot="5400000">
            <a:off x="6305550" y="1847850"/>
            <a:ext cx="457200" cy="2705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3"/>
            <a:endCxn id="12" idx="1"/>
          </p:cNvCxnSpPr>
          <p:nvPr/>
        </p:nvCxnSpPr>
        <p:spPr>
          <a:xfrm>
            <a:off x="6477000" y="40767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stCxn id="11" idx="1"/>
            <a:endCxn id="21" idx="4"/>
          </p:cNvCxnSpPr>
          <p:nvPr/>
        </p:nvCxnSpPr>
        <p:spPr>
          <a:xfrm rot="10800000">
            <a:off x="1333500" y="1676400"/>
            <a:ext cx="2552700" cy="2400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39"/>
          <p:cNvCxnSpPr>
            <a:stCxn id="13" idx="1"/>
            <a:endCxn id="22" idx="4"/>
          </p:cNvCxnSpPr>
          <p:nvPr/>
        </p:nvCxnSpPr>
        <p:spPr>
          <a:xfrm rot="10800000">
            <a:off x="419100" y="1676400"/>
            <a:ext cx="800100" cy="4038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2" idx="2"/>
            <a:endCxn id="13" idx="0"/>
          </p:cNvCxnSpPr>
          <p:nvPr/>
        </p:nvCxnSpPr>
        <p:spPr>
          <a:xfrm rot="5400000">
            <a:off x="4972050" y="2000250"/>
            <a:ext cx="381000" cy="5829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3" idx="3"/>
            <a:endCxn id="14" idx="5"/>
          </p:cNvCxnSpPr>
          <p:nvPr/>
        </p:nvCxnSpPr>
        <p:spPr>
          <a:xfrm>
            <a:off x="3276600" y="5715000"/>
            <a:ext cx="1104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2"/>
            <a:endCxn id="15" idx="1"/>
          </p:cNvCxnSpPr>
          <p:nvPr/>
        </p:nvCxnSpPr>
        <p:spPr>
          <a:xfrm>
            <a:off x="5753100" y="5715000"/>
            <a:ext cx="1028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8" idx="1"/>
          </p:cNvCxnSpPr>
          <p:nvPr/>
        </p:nvCxnSpPr>
        <p:spPr>
          <a:xfrm flipH="1">
            <a:off x="381000" y="22860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9" idx="1"/>
            <a:endCxn id="8" idx="3"/>
          </p:cNvCxnSpPr>
          <p:nvPr/>
        </p:nvCxnSpPr>
        <p:spPr>
          <a:xfrm flipH="1">
            <a:off x="3657600" y="2286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04088"/>
            <a:ext cx="7543800" cy="66751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52600"/>
            <a:ext cx="7239000" cy="4495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system generates the player’s scores depending on typing skill and how </a:t>
            </a:r>
            <a:r>
              <a:rPr lang="en-US" sz="2600" smtClean="0">
                <a:latin typeface="Times New Roman" pitchFamily="18" charset="0"/>
                <a:cs typeface="Times New Roman" pitchFamily="18" charset="0"/>
              </a:rPr>
              <a:t>much words the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user has learned.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system also shows the target scores for each level and determines whether the level is passed or 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714488" cy="868362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620000" cy="5029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English vocabulary game can help both native and foreign speakers of English build their English language vocabulary skills.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This system can persuade students for learning new words they don’t know.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If the player wants to get more scores, he or she will collect more English words and must be able to think them in a moment. </a:t>
            </a:r>
          </a:p>
          <a:p>
            <a:pPr algn="just">
              <a:lnSpc>
                <a:spcPct val="150000"/>
              </a:lnSpc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04088"/>
            <a:ext cx="7543800" cy="51511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Outline of Presentation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371600"/>
            <a:ext cx="7010400" cy="51054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Scope of Thesis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Theory Background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 Design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 Flow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Output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algn="just">
              <a:lnSpc>
                <a:spcPct val="150000"/>
              </a:lnSpc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057400" y="2438400"/>
            <a:ext cx="2303585" cy="457200"/>
            <a:chOff x="1371600" y="1143000"/>
            <a:chExt cx="2286000" cy="457200"/>
          </a:xfrm>
        </p:grpSpPr>
        <p:pic>
          <p:nvPicPr>
            <p:cNvPr id="12306" name="Picture 4" descr="F:\Ph.D(IT)\Animated\a-z\SmileA-Z\t1.gif"/>
            <p:cNvPicPr>
              <a:picLocks noChangeAspect="1" noChangeArrowheads="1" noCrop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71600" y="11430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7" name="Picture 7" descr="F:\Ph.D(IT)\Animated\a-z\SmileA-Z\a1.gif"/>
            <p:cNvPicPr>
              <a:picLocks noChangeAspect="1" noChangeArrowheads="1" noCrop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86000" y="11430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8" name="Picture 9" descr="F:\Ph.D(IT)\Animated\a-z\SmileA-Z\h1.gif"/>
            <p:cNvPicPr>
              <a:picLocks noChangeAspect="1" noChangeArrowheads="1" noCrop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8800" y="11430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9" name="Picture 10" descr="F:\Ph.D(IT)\Animated\a-z\SmileA-Z\k1.gif"/>
            <p:cNvPicPr>
              <a:picLocks noChangeAspect="1" noChangeArrowheads="1" noCrop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200400" y="11430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10" name="Picture 12" descr="F:\Ph.D(IT)\Animated\a-z\SmileA-Z\n1.gif"/>
            <p:cNvPicPr>
              <a:picLocks noChangeAspect="1" noChangeArrowheads="1" noCrop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743200" y="11430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257800" y="3759200"/>
            <a:ext cx="914400" cy="457200"/>
            <a:chOff x="4267200" y="3048000"/>
            <a:chExt cx="914400" cy="457200"/>
          </a:xfrm>
        </p:grpSpPr>
        <p:pic>
          <p:nvPicPr>
            <p:cNvPr id="12304" name="Picture 3" descr="F:\Ph.D(IT)\Animated\a-z\SmileA-Z\s1.gif"/>
            <p:cNvPicPr>
              <a:picLocks noChangeAspect="1" noChangeArrowheads="1" noCrop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267200" y="30480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5" name="Picture 2" descr="F:\Ph.D(IT)\Animated\a-z\SmileA-Z\o1.gif"/>
            <p:cNvPicPr>
              <a:picLocks noChangeAspect="1" noChangeArrowheads="1" noCrop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724400" y="30480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6019800" y="4419600"/>
            <a:ext cx="1828800" cy="457200"/>
            <a:chOff x="5105400" y="3733800"/>
            <a:chExt cx="1828800" cy="457200"/>
          </a:xfrm>
        </p:grpSpPr>
        <p:pic>
          <p:nvPicPr>
            <p:cNvPr id="12300" name="Picture 5" descr="F:\Ph.D(IT)\Animated\a-z\SmileA-Z\u1.gif"/>
            <p:cNvPicPr>
              <a:picLocks noChangeAspect="1" noChangeArrowheads="1" noCrop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562600" y="37338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1" name="Picture 8" descr="F:\Ph.D(IT)\Animated\a-z\SmileA-Z\c1.gif"/>
            <p:cNvPicPr>
              <a:picLocks noChangeAspect="1" noChangeArrowheads="1" noCrop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019800" y="37338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2" name="Picture 11" descr="F:\Ph.D(IT)\Animated\a-z\SmileA-Z\m1.gif"/>
            <p:cNvPicPr>
              <a:picLocks noChangeAspect="1" noChangeArrowheads="1" noCrop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105400" y="37338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3" name="Picture 9" descr="F:\Ph.D(IT)\Animated\a-z\SmileA-Z\h1.gif"/>
            <p:cNvPicPr>
              <a:picLocks noChangeAspect="1" noChangeArrowheads="1" noCrop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77000" y="37338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038600" y="3035300"/>
            <a:ext cx="1371600" cy="457200"/>
            <a:chOff x="2590800" y="2209800"/>
            <a:chExt cx="1371600" cy="457200"/>
          </a:xfrm>
        </p:grpSpPr>
        <p:pic>
          <p:nvPicPr>
            <p:cNvPr id="12297" name="Picture 2" descr="F:\Ph.D(IT)\Animated\a-z\SmileA-Z\o1.gif"/>
            <p:cNvPicPr>
              <a:picLocks noChangeAspect="1" noChangeArrowheads="1" noCrop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048000" y="22098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298" name="Picture 6" descr="F:\Ph.D(IT)\Animated\a-z\SmileA-Z\y1.gif"/>
            <p:cNvPicPr>
              <a:picLocks noChangeAspect="1" noChangeArrowheads="1" noCrop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2590800" y="22098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299" name="Picture 5" descr="F:\Ph.D(IT)\Animated\a-z\SmileA-Z\u1.gif"/>
            <p:cNvPicPr>
              <a:picLocks noChangeAspect="1" noChangeArrowheads="1" noCrop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505200" y="22098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2294" name="Picture 13" descr="F:\Ph.D(IT)\Animated\062.gif"/>
          <p:cNvPicPr>
            <a:picLocks noChangeAspect="1" noChangeArrowheads="1" noCrop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09600" y="609600"/>
            <a:ext cx="15430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15" descr="F:\Ph.D(IT)\Animated\12.gif"/>
          <p:cNvPicPr>
            <a:picLocks noChangeAspect="1" noChangeArrowheads="1" noCrop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37231" y="5562601"/>
            <a:ext cx="77152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20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cover dir="u"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790688" cy="838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467600" cy="46482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system contains many English vocabularies and the user can only type words which are being existed in database.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Initially, the system will generate a word in random order.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player must enter a word , its first character must be matched with the last character of random word.</a:t>
            </a:r>
          </a:p>
          <a:p>
            <a:pPr algn="just">
              <a:lnSpc>
                <a:spcPct val="150000"/>
              </a:lnSpc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04088"/>
            <a:ext cx="7620000" cy="51511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Abstract (Cont’d)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7696200" cy="4953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system contains minus marking scheme for duplication, mismatch and words which are not existed in database.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player will gain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-2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points for duplication,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-1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point for mismatch and words which are not existed in database.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One mark will be gained if the player enters a correct word which is consistent with the rules of the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04088"/>
            <a:ext cx="7620000" cy="66751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Abstract (Cont’d)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467600" cy="4724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system has five levels to test how much the player has known vocabularies in English.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system uses hash table with separate chaining mechanism to store input from user.</a:t>
            </a:r>
          </a:p>
          <a:p>
            <a:pPr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This system is implemented by using java programming language (J2SE).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6858000" cy="10207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391400" cy="4800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To get more interesting in English. 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To be able for thinking English vocabularies in a moment.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To learn new English words lightly from playing game.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To make students feeling happy in studying English.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To test the player’s ready wit and typing skill.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04088"/>
            <a:ext cx="7543800" cy="59131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Scope of Thesis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315200" cy="48006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system can work with any kinds of words included in eight-part-of-speech (i.e., nouns, verbs, adjectives, …).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system can only check words that have been existed in database and does not aim for slang used in some society (like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facebook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 such as “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selfie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”.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04088"/>
            <a:ext cx="7467600" cy="59131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Theory Background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391400" cy="4800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Hashing is based on the idea of distributing keys among a one-dimensional array H[0…m-1] called a hash table.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Hash table is a data structure used to implement an associative array, a structure that can map keys.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Hash table uses a hash function to compute an index into an array of buckets or slots.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04088"/>
            <a:ext cx="7467600" cy="66751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Theory Background (Cont’d)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315200" cy="4648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For example, hash function can be in the form :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h(K)=K mod m where m is the hash table size,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K can be a string.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remainder of division by m is always between 0 and m-1.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Ideally, the hash function will assign each key to a unique bucket.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1214</TotalTime>
  <Words>750</Words>
  <Application>Microsoft Office PowerPoint</Application>
  <PresentationFormat>On-screen Show (4:3)</PresentationFormat>
  <Paragraphs>133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Hash Based Duplicate Words Checking System  University of Technology(Yatanarpon Cyber City)</vt:lpstr>
      <vt:lpstr>Outline of Presentation</vt:lpstr>
      <vt:lpstr>Abstract</vt:lpstr>
      <vt:lpstr>Abstract (Cont’d)</vt:lpstr>
      <vt:lpstr>Abstract (Cont’d)</vt:lpstr>
      <vt:lpstr>Objectives</vt:lpstr>
      <vt:lpstr>Scope of Thesis</vt:lpstr>
      <vt:lpstr>Theory Background</vt:lpstr>
      <vt:lpstr>Theory Background (Cont’d)</vt:lpstr>
      <vt:lpstr>Theory Background (Cont’d)</vt:lpstr>
      <vt:lpstr>Theory Background (Cont’d)</vt:lpstr>
      <vt:lpstr>Theory Background (Cont’d)</vt:lpstr>
      <vt:lpstr>Theory Background (Cont’d)</vt:lpstr>
      <vt:lpstr>Theory Background (Cont’d)</vt:lpstr>
      <vt:lpstr>System Design</vt:lpstr>
      <vt:lpstr>System Flow                       No          Yes        </vt:lpstr>
      <vt:lpstr> System Flow                Yes        No             No              Yes         Yes           No             </vt:lpstr>
      <vt:lpstr>Output</vt:lpstr>
      <vt:lpstr>Conclusion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462</cp:revision>
  <dcterms:created xsi:type="dcterms:W3CDTF">2016-02-03T15:58:31Z</dcterms:created>
  <dcterms:modified xsi:type="dcterms:W3CDTF">2016-10-10T17:49:26Z</dcterms:modified>
</cp:coreProperties>
</file>