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7"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9E1140-CC0A-4F8A-9FC7-88093B19489D}">
          <p14:sldIdLst>
            <p14:sldId id="258"/>
            <p14:sldId id="256"/>
            <p14:sldId id="257"/>
            <p14:sldId id="259"/>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989"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FC9E11-B3C8-466B-96A0-028AD8CED307}" type="datetimeFigureOut">
              <a:rPr lang="en-US" smtClean="0"/>
              <a:t>4/24/2014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4CBD23-48F6-4B2E-A82A-F7AECD5FCE29}" type="slidenum">
              <a:rPr lang="en-US" smtClean="0"/>
              <a:t>‹#›</a:t>
            </a:fld>
            <a:endParaRPr lang="en-US"/>
          </a:p>
        </p:txBody>
      </p:sp>
    </p:spTree>
    <p:extLst>
      <p:ext uri="{BB962C8B-B14F-4D97-AF65-F5344CB8AC3E}">
        <p14:creationId xmlns:p14="http://schemas.microsoft.com/office/powerpoint/2010/main" val="3111224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FC9E11-B3C8-466B-96A0-028AD8CED307}" type="datetimeFigureOut">
              <a:rPr lang="en-US" smtClean="0"/>
              <a:t>4/24/2014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4CBD23-48F6-4B2E-A82A-F7AECD5FCE29}" type="slidenum">
              <a:rPr lang="en-US" smtClean="0"/>
              <a:t>‹#›</a:t>
            </a:fld>
            <a:endParaRPr lang="en-US"/>
          </a:p>
        </p:txBody>
      </p:sp>
    </p:spTree>
    <p:extLst>
      <p:ext uri="{BB962C8B-B14F-4D97-AF65-F5344CB8AC3E}">
        <p14:creationId xmlns:p14="http://schemas.microsoft.com/office/powerpoint/2010/main" val="2906631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FC9E11-B3C8-466B-96A0-028AD8CED307}" type="datetimeFigureOut">
              <a:rPr lang="en-US" smtClean="0"/>
              <a:t>4/24/2014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4CBD23-48F6-4B2E-A82A-F7AECD5FCE29}" type="slidenum">
              <a:rPr lang="en-US" smtClean="0"/>
              <a:t>‹#›</a:t>
            </a:fld>
            <a:endParaRPr lang="en-US"/>
          </a:p>
        </p:txBody>
      </p:sp>
    </p:spTree>
    <p:extLst>
      <p:ext uri="{BB962C8B-B14F-4D97-AF65-F5344CB8AC3E}">
        <p14:creationId xmlns:p14="http://schemas.microsoft.com/office/powerpoint/2010/main" val="3477870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FC9E11-B3C8-466B-96A0-028AD8CED307}" type="datetimeFigureOut">
              <a:rPr lang="en-US" smtClean="0"/>
              <a:t>4/24/2014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4CBD23-48F6-4B2E-A82A-F7AECD5FCE29}" type="slidenum">
              <a:rPr lang="en-US" smtClean="0"/>
              <a:t>‹#›</a:t>
            </a:fld>
            <a:endParaRPr lang="en-US"/>
          </a:p>
        </p:txBody>
      </p:sp>
    </p:spTree>
    <p:extLst>
      <p:ext uri="{BB962C8B-B14F-4D97-AF65-F5344CB8AC3E}">
        <p14:creationId xmlns:p14="http://schemas.microsoft.com/office/powerpoint/2010/main" val="112498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FC9E11-B3C8-466B-96A0-028AD8CED307}" type="datetimeFigureOut">
              <a:rPr lang="en-US" smtClean="0"/>
              <a:t>4/24/2014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4CBD23-48F6-4B2E-A82A-F7AECD5FCE29}" type="slidenum">
              <a:rPr lang="en-US" smtClean="0"/>
              <a:t>‹#›</a:t>
            </a:fld>
            <a:endParaRPr lang="en-US"/>
          </a:p>
        </p:txBody>
      </p:sp>
    </p:spTree>
    <p:extLst>
      <p:ext uri="{BB962C8B-B14F-4D97-AF65-F5344CB8AC3E}">
        <p14:creationId xmlns:p14="http://schemas.microsoft.com/office/powerpoint/2010/main" val="669803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FC9E11-B3C8-466B-96A0-028AD8CED307}" type="datetimeFigureOut">
              <a:rPr lang="en-US" smtClean="0"/>
              <a:t>4/24/2014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4CBD23-48F6-4B2E-A82A-F7AECD5FCE29}" type="slidenum">
              <a:rPr lang="en-US" smtClean="0"/>
              <a:t>‹#›</a:t>
            </a:fld>
            <a:endParaRPr lang="en-US"/>
          </a:p>
        </p:txBody>
      </p:sp>
    </p:spTree>
    <p:extLst>
      <p:ext uri="{BB962C8B-B14F-4D97-AF65-F5344CB8AC3E}">
        <p14:creationId xmlns:p14="http://schemas.microsoft.com/office/powerpoint/2010/main" val="343134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FC9E11-B3C8-466B-96A0-028AD8CED307}" type="datetimeFigureOut">
              <a:rPr lang="en-US" smtClean="0"/>
              <a:t>4/24/2014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4CBD23-48F6-4B2E-A82A-F7AECD5FCE29}" type="slidenum">
              <a:rPr lang="en-US" smtClean="0"/>
              <a:t>‹#›</a:t>
            </a:fld>
            <a:endParaRPr lang="en-US"/>
          </a:p>
        </p:txBody>
      </p:sp>
    </p:spTree>
    <p:extLst>
      <p:ext uri="{BB962C8B-B14F-4D97-AF65-F5344CB8AC3E}">
        <p14:creationId xmlns:p14="http://schemas.microsoft.com/office/powerpoint/2010/main" val="488080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FC9E11-B3C8-466B-96A0-028AD8CED307}" type="datetimeFigureOut">
              <a:rPr lang="en-US" smtClean="0"/>
              <a:t>4/24/2014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4CBD23-48F6-4B2E-A82A-F7AECD5FCE29}" type="slidenum">
              <a:rPr lang="en-US" smtClean="0"/>
              <a:t>‹#›</a:t>
            </a:fld>
            <a:endParaRPr lang="en-US"/>
          </a:p>
        </p:txBody>
      </p:sp>
    </p:spTree>
    <p:extLst>
      <p:ext uri="{BB962C8B-B14F-4D97-AF65-F5344CB8AC3E}">
        <p14:creationId xmlns:p14="http://schemas.microsoft.com/office/powerpoint/2010/main" val="2077992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FC9E11-B3C8-466B-96A0-028AD8CED307}" type="datetimeFigureOut">
              <a:rPr lang="en-US" smtClean="0"/>
              <a:t>4/24/2014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4CBD23-48F6-4B2E-A82A-F7AECD5FCE29}" type="slidenum">
              <a:rPr lang="en-US" smtClean="0"/>
              <a:t>‹#›</a:t>
            </a:fld>
            <a:endParaRPr lang="en-US"/>
          </a:p>
        </p:txBody>
      </p:sp>
    </p:spTree>
    <p:extLst>
      <p:ext uri="{BB962C8B-B14F-4D97-AF65-F5344CB8AC3E}">
        <p14:creationId xmlns:p14="http://schemas.microsoft.com/office/powerpoint/2010/main" val="2393727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FC9E11-B3C8-466B-96A0-028AD8CED307}" type="datetimeFigureOut">
              <a:rPr lang="en-US" smtClean="0"/>
              <a:t>4/24/2014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4CBD23-48F6-4B2E-A82A-F7AECD5FCE29}" type="slidenum">
              <a:rPr lang="en-US" smtClean="0"/>
              <a:t>‹#›</a:t>
            </a:fld>
            <a:endParaRPr lang="en-US"/>
          </a:p>
        </p:txBody>
      </p:sp>
    </p:spTree>
    <p:extLst>
      <p:ext uri="{BB962C8B-B14F-4D97-AF65-F5344CB8AC3E}">
        <p14:creationId xmlns:p14="http://schemas.microsoft.com/office/powerpoint/2010/main" val="3377391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FC9E11-B3C8-466B-96A0-028AD8CED307}" type="datetimeFigureOut">
              <a:rPr lang="en-US" smtClean="0"/>
              <a:t>4/24/2014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4CBD23-48F6-4B2E-A82A-F7AECD5FCE29}" type="slidenum">
              <a:rPr lang="en-US" smtClean="0"/>
              <a:t>‹#›</a:t>
            </a:fld>
            <a:endParaRPr lang="en-US"/>
          </a:p>
        </p:txBody>
      </p:sp>
    </p:spTree>
    <p:extLst>
      <p:ext uri="{BB962C8B-B14F-4D97-AF65-F5344CB8AC3E}">
        <p14:creationId xmlns:p14="http://schemas.microsoft.com/office/powerpoint/2010/main" val="2009320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FC9E11-B3C8-466B-96A0-028AD8CED307}" type="datetimeFigureOut">
              <a:rPr lang="en-US" smtClean="0"/>
              <a:t>4/24/2014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4CBD23-48F6-4B2E-A82A-F7AECD5FCE29}" type="slidenum">
              <a:rPr lang="en-US" smtClean="0"/>
              <a:t>‹#›</a:t>
            </a:fld>
            <a:endParaRPr lang="en-US"/>
          </a:p>
        </p:txBody>
      </p:sp>
    </p:spTree>
    <p:extLst>
      <p:ext uri="{BB962C8B-B14F-4D97-AF65-F5344CB8AC3E}">
        <p14:creationId xmlns:p14="http://schemas.microsoft.com/office/powerpoint/2010/main" val="50855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fflow.web.att.com/Default.aspx"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1"/>
            <a:ext cx="7772400" cy="457200"/>
          </a:xfrm>
        </p:spPr>
        <p:txBody>
          <a:bodyPr>
            <a:normAutofit fontScale="90000"/>
          </a:bodyPr>
          <a:lstStyle/>
          <a:p>
            <a:endParaRPr lang="en-US" dirty="0"/>
          </a:p>
        </p:txBody>
      </p:sp>
      <p:sp>
        <p:nvSpPr>
          <p:cNvPr id="4" name="Rectangle 3"/>
          <p:cNvSpPr/>
          <p:nvPr/>
        </p:nvSpPr>
        <p:spPr>
          <a:xfrm>
            <a:off x="449843" y="792040"/>
            <a:ext cx="3757567" cy="369332"/>
          </a:xfrm>
          <a:prstGeom prst="rect">
            <a:avLst/>
          </a:prstGeom>
        </p:spPr>
        <p:txBody>
          <a:bodyPr wrap="none">
            <a:spAutoFit/>
          </a:bodyPr>
          <a:lstStyle/>
          <a:p>
            <a:r>
              <a:rPr lang="en-US" dirty="0" smtClean="0">
                <a:hlinkClick r:id="rId2"/>
              </a:rPr>
              <a:t>http://fflow.web.att.com/Default.aspx</a:t>
            </a:r>
            <a:endParaRPr lang="en-US" dirty="0"/>
          </a:p>
        </p:txBody>
      </p:sp>
      <p:sp>
        <p:nvSpPr>
          <p:cNvPr id="5" name="Rectangle 4"/>
          <p:cNvSpPr/>
          <p:nvPr/>
        </p:nvSpPr>
        <p:spPr>
          <a:xfrm>
            <a:off x="255431" y="1792293"/>
            <a:ext cx="8915400" cy="4524315"/>
          </a:xfrm>
          <a:prstGeom prst="rect">
            <a:avLst/>
          </a:prstGeom>
        </p:spPr>
        <p:txBody>
          <a:bodyPr wrap="square">
            <a:spAutoFit/>
          </a:bodyPr>
          <a:lstStyle/>
          <a:p>
            <a:pPr>
              <a:buFont typeface="+mj-lt"/>
              <a:buAutoNum type="arabicPeriod"/>
            </a:pPr>
            <a:r>
              <a:rPr lang="en-US" sz="1200" dirty="0" smtClean="0">
                <a:effectLst/>
              </a:rPr>
              <a:t>Click “My Settings” menu item </a:t>
            </a:r>
          </a:p>
          <a:p>
            <a:pPr>
              <a:buFont typeface="+mj-lt"/>
              <a:buAutoNum type="arabicPeriod"/>
            </a:pPr>
            <a:endParaRPr lang="en-US" sz="1200" dirty="0"/>
          </a:p>
          <a:p>
            <a:pPr>
              <a:buFont typeface="+mj-lt"/>
              <a:buAutoNum type="arabicPeriod"/>
            </a:pPr>
            <a:endParaRPr lang="en-US" sz="1200" dirty="0" smtClean="0">
              <a:effectLst/>
            </a:endParaRPr>
          </a:p>
          <a:p>
            <a:pPr>
              <a:buFont typeface="+mj-lt"/>
              <a:buAutoNum type="arabicPeriod"/>
            </a:pPr>
            <a:endParaRPr lang="en-US" sz="1200" dirty="0"/>
          </a:p>
          <a:p>
            <a:pPr>
              <a:buFont typeface="+mj-lt"/>
              <a:buAutoNum type="arabicPeriod"/>
            </a:pPr>
            <a:endParaRPr lang="en-US" sz="1200" dirty="0" smtClean="0">
              <a:effectLst/>
            </a:endParaRPr>
          </a:p>
          <a:p>
            <a:pPr>
              <a:buFont typeface="+mj-lt"/>
              <a:buAutoNum type="arabicPeriod"/>
            </a:pPr>
            <a:endParaRPr lang="en-US" sz="1200" dirty="0"/>
          </a:p>
          <a:p>
            <a:pPr>
              <a:buFont typeface="+mj-lt"/>
              <a:buAutoNum type="arabicPeriod"/>
            </a:pPr>
            <a:endParaRPr lang="en-US" sz="1200" dirty="0" smtClean="0">
              <a:effectLst/>
            </a:endParaRPr>
          </a:p>
          <a:p>
            <a:pPr>
              <a:buFont typeface="+mj-lt"/>
              <a:buAutoNum type="arabicPeriod"/>
            </a:pPr>
            <a:r>
              <a:rPr lang="en-US" sz="1200" dirty="0" smtClean="0">
                <a:effectLst/>
              </a:rPr>
              <a:t>Select the “</a:t>
            </a:r>
            <a:r>
              <a:rPr lang="en-US" sz="1200" b="1" i="1" dirty="0" smtClean="0">
                <a:solidFill>
                  <a:srgbClr val="FF0000"/>
                </a:solidFill>
                <a:effectLst/>
              </a:rPr>
              <a:t>Organization</a:t>
            </a:r>
            <a:r>
              <a:rPr lang="en-US" sz="1200" dirty="0" smtClean="0">
                <a:effectLst/>
              </a:rPr>
              <a:t>” you want to access from the dropdown (if you don’t see more than one entry in the dropdown then you are assigned to only one) </a:t>
            </a:r>
          </a:p>
          <a:p>
            <a:pPr>
              <a:buFont typeface="+mj-lt"/>
              <a:buAutoNum type="arabicPeriod"/>
            </a:pPr>
            <a:endParaRPr lang="en-US" sz="1200" dirty="0"/>
          </a:p>
          <a:p>
            <a:pPr>
              <a:buFont typeface="+mj-lt"/>
              <a:buAutoNum type="arabicPeriod"/>
            </a:pPr>
            <a:endParaRPr lang="en-US" sz="1200" dirty="0" smtClean="0">
              <a:effectLst/>
            </a:endParaRPr>
          </a:p>
          <a:p>
            <a:pPr>
              <a:buFont typeface="+mj-lt"/>
              <a:buAutoNum type="arabicPeriod"/>
            </a:pPr>
            <a:endParaRPr lang="en-US" sz="1200" dirty="0"/>
          </a:p>
          <a:p>
            <a:pPr>
              <a:buFont typeface="+mj-lt"/>
              <a:buAutoNum type="arabicPeriod"/>
            </a:pPr>
            <a:endParaRPr lang="en-US" sz="1200" dirty="0" smtClean="0">
              <a:effectLst/>
            </a:endParaRPr>
          </a:p>
          <a:p>
            <a:pPr>
              <a:buFont typeface="+mj-lt"/>
              <a:buAutoNum type="arabicPeriod"/>
            </a:pPr>
            <a:endParaRPr lang="en-US" sz="1200" dirty="0" smtClean="0">
              <a:effectLst/>
            </a:endParaRPr>
          </a:p>
          <a:p>
            <a:pPr>
              <a:buFont typeface="+mj-lt"/>
              <a:buAutoNum type="arabicPeriod"/>
            </a:pPr>
            <a:endParaRPr lang="en-US" sz="1200" dirty="0" smtClean="0">
              <a:effectLst/>
            </a:endParaRPr>
          </a:p>
          <a:p>
            <a:pPr>
              <a:buFont typeface="+mj-lt"/>
              <a:buAutoNum type="arabicPeriod"/>
            </a:pPr>
            <a:endParaRPr lang="en-US" sz="1200" dirty="0"/>
          </a:p>
          <a:p>
            <a:pPr>
              <a:buFont typeface="+mj-lt"/>
              <a:buAutoNum type="arabicPeriod"/>
            </a:pPr>
            <a:endParaRPr lang="en-US" sz="1200" dirty="0" smtClean="0">
              <a:effectLst/>
            </a:endParaRPr>
          </a:p>
          <a:p>
            <a:pPr>
              <a:buFont typeface="+mj-lt"/>
              <a:buAutoNum type="arabicPeriod"/>
            </a:pPr>
            <a:r>
              <a:rPr lang="en-US" sz="1200" dirty="0" smtClean="0">
                <a:effectLst/>
              </a:rPr>
              <a:t>Click “</a:t>
            </a:r>
            <a:r>
              <a:rPr lang="en-US" sz="1200" b="1" i="1" dirty="0" smtClean="0">
                <a:solidFill>
                  <a:srgbClr val="FF0000"/>
                </a:solidFill>
                <a:effectLst/>
              </a:rPr>
              <a:t>Change Organization</a:t>
            </a:r>
            <a:r>
              <a:rPr lang="en-US" sz="1200" dirty="0" smtClean="0">
                <a:effectLst/>
              </a:rPr>
              <a:t>”. Note the Title of the form changes to the organization that you want to access </a:t>
            </a:r>
          </a:p>
          <a:p>
            <a:pPr>
              <a:buFont typeface="+mj-lt"/>
              <a:buAutoNum type="arabicPeriod"/>
            </a:pPr>
            <a:endParaRPr lang="en-US" sz="1200" dirty="0" smtClean="0"/>
          </a:p>
          <a:p>
            <a:pPr>
              <a:buFont typeface="+mj-lt"/>
              <a:buAutoNum type="arabicPeriod"/>
            </a:pPr>
            <a:endParaRPr lang="en-US" sz="1200" dirty="0"/>
          </a:p>
          <a:p>
            <a:pPr>
              <a:buFont typeface="+mj-lt"/>
              <a:buAutoNum type="arabicPeriod"/>
            </a:pPr>
            <a:endParaRPr lang="en-US" sz="1200" dirty="0" smtClean="0">
              <a:effectLst/>
            </a:endParaRPr>
          </a:p>
          <a:p>
            <a:pPr>
              <a:buFont typeface="+mj-lt"/>
              <a:buAutoNum type="arabicPeriod"/>
            </a:pPr>
            <a:endParaRPr lang="en-US" sz="1200" dirty="0" smtClean="0">
              <a:effectLst/>
            </a:endParaRPr>
          </a:p>
          <a:p>
            <a:pPr>
              <a:buFont typeface="+mj-lt"/>
              <a:buAutoNum type="arabicPeriod"/>
            </a:pPr>
            <a:endParaRPr lang="en-US" sz="1200" dirty="0"/>
          </a:p>
          <a:p>
            <a:pPr>
              <a:buFont typeface="+mj-lt"/>
              <a:buAutoNum type="arabicPeriod"/>
            </a:pPr>
            <a:r>
              <a:rPr lang="en-US" sz="1200" dirty="0" smtClean="0">
                <a:effectLst/>
              </a:rPr>
              <a:t>Start using the organization's features </a:t>
            </a:r>
            <a:endParaRPr lang="en-US" sz="1200" dirty="0">
              <a:effectLst/>
            </a:endParaRPr>
          </a:p>
        </p:txBody>
      </p:sp>
      <p:sp>
        <p:nvSpPr>
          <p:cNvPr id="3" name="TextBox 2"/>
          <p:cNvSpPr txBox="1"/>
          <p:nvPr/>
        </p:nvSpPr>
        <p:spPr>
          <a:xfrm>
            <a:off x="132293" y="1161372"/>
            <a:ext cx="8151783" cy="584775"/>
          </a:xfrm>
          <a:prstGeom prst="rect">
            <a:avLst/>
          </a:prstGeom>
          <a:noFill/>
        </p:spPr>
        <p:txBody>
          <a:bodyPr wrap="none" rtlCol="0">
            <a:spAutoFit/>
          </a:bodyPr>
          <a:lstStyle/>
          <a:p>
            <a:r>
              <a:rPr lang="en-US" sz="1600" dirty="0" smtClean="0"/>
              <a:t>For your initial set up, you will need to select your default Organization, which for INSTAR Tier 2 </a:t>
            </a:r>
          </a:p>
          <a:p>
            <a:r>
              <a:rPr lang="en-US" sz="1600" dirty="0" smtClean="0"/>
              <a:t>will be “IP SERVICES”. For your initial setup, use the following instructions:</a:t>
            </a:r>
            <a:endParaRPr lang="en-US" sz="1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701" y="2048188"/>
            <a:ext cx="6581775"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268" y="3520209"/>
            <a:ext cx="3781425"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363100"/>
            <a:ext cx="2543175"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843" y="5167366"/>
            <a:ext cx="3733800"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9618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609600"/>
          </a:xfrm>
        </p:spPr>
        <p:txBody>
          <a:bodyPr>
            <a:normAutofit fontScale="90000"/>
          </a:bodyPr>
          <a:lstStyle/>
          <a:p>
            <a:endParaRPr lang="en-US" dirty="0"/>
          </a:p>
        </p:txBody>
      </p:sp>
      <p:sp>
        <p:nvSpPr>
          <p:cNvPr id="3" name="TextBox 2"/>
          <p:cNvSpPr txBox="1"/>
          <p:nvPr/>
        </p:nvSpPr>
        <p:spPr>
          <a:xfrm>
            <a:off x="533400" y="1143000"/>
            <a:ext cx="6629700" cy="677108"/>
          </a:xfrm>
          <a:prstGeom prst="rect">
            <a:avLst/>
          </a:prstGeom>
          <a:noFill/>
        </p:spPr>
        <p:txBody>
          <a:bodyPr wrap="none" rtlCol="0">
            <a:spAutoFit/>
          </a:bodyPr>
          <a:lstStyle/>
          <a:p>
            <a:r>
              <a:rPr lang="en-US" sz="2000" b="1" dirty="0" smtClean="0"/>
              <a:t>Create A new Request:</a:t>
            </a:r>
          </a:p>
          <a:p>
            <a:r>
              <a:rPr lang="en-US" dirty="0" smtClean="0"/>
              <a:t>1. To create a new request, click on New Request from the menu bar.</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81200"/>
            <a:ext cx="6286500"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Elbow Connector 14"/>
          <p:cNvCxnSpPr/>
          <p:nvPr/>
        </p:nvCxnSpPr>
        <p:spPr>
          <a:xfrm rot="10800000" flipV="1">
            <a:off x="1447800" y="1645276"/>
            <a:ext cx="5487674" cy="1402724"/>
          </a:xfrm>
          <a:prstGeom prst="bentConnector3">
            <a:avLst>
              <a:gd name="adj1" fmla="val -1397"/>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1447800" y="2819400"/>
            <a:ext cx="0" cy="2286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09600" y="3276600"/>
            <a:ext cx="2637902" cy="369332"/>
          </a:xfrm>
          <a:prstGeom prst="rect">
            <a:avLst/>
          </a:prstGeom>
          <a:noFill/>
        </p:spPr>
        <p:txBody>
          <a:bodyPr wrap="none" rtlCol="0">
            <a:spAutoFit/>
          </a:bodyPr>
          <a:lstStyle/>
          <a:p>
            <a:r>
              <a:rPr lang="en-US" dirty="0" smtClean="0"/>
              <a:t>2. Click Start New Request</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384" y="3664177"/>
            <a:ext cx="8048625"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36" name="Straight Connector 1035"/>
          <p:cNvCxnSpPr>
            <a:stCxn id="27" idx="3"/>
          </p:cNvCxnSpPr>
          <p:nvPr/>
        </p:nvCxnSpPr>
        <p:spPr>
          <a:xfrm>
            <a:off x="3247502" y="3461266"/>
            <a:ext cx="4291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8" name="Straight Connector 1037"/>
          <p:cNvCxnSpPr/>
          <p:nvPr/>
        </p:nvCxnSpPr>
        <p:spPr>
          <a:xfrm>
            <a:off x="3676650" y="3461266"/>
            <a:ext cx="0" cy="1491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0" name="Straight Arrow Connector 1039"/>
          <p:cNvCxnSpPr/>
          <p:nvPr/>
        </p:nvCxnSpPr>
        <p:spPr>
          <a:xfrm flipH="1">
            <a:off x="2819400" y="4953000"/>
            <a:ext cx="8572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8529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49" y="1140852"/>
            <a:ext cx="7924800"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74749" y="381000"/>
            <a:ext cx="1634935" cy="369332"/>
          </a:xfrm>
          <a:prstGeom prst="rect">
            <a:avLst/>
          </a:prstGeom>
          <a:noFill/>
        </p:spPr>
        <p:txBody>
          <a:bodyPr wrap="none" rtlCol="0">
            <a:spAutoFit/>
          </a:bodyPr>
          <a:lstStyle/>
          <a:p>
            <a:r>
              <a:rPr lang="en-US" dirty="0" smtClean="0"/>
              <a:t>Complete Form</a:t>
            </a:r>
            <a:endParaRPr lang="en-US" dirty="0"/>
          </a:p>
        </p:txBody>
      </p:sp>
      <p:sp>
        <p:nvSpPr>
          <p:cNvPr id="4" name="TextBox 3"/>
          <p:cNvSpPr txBox="1"/>
          <p:nvPr/>
        </p:nvSpPr>
        <p:spPr>
          <a:xfrm>
            <a:off x="245772" y="771520"/>
            <a:ext cx="5383397" cy="369332"/>
          </a:xfrm>
          <a:prstGeom prst="rect">
            <a:avLst/>
          </a:prstGeom>
          <a:noFill/>
        </p:spPr>
        <p:txBody>
          <a:bodyPr wrap="none" rtlCol="0">
            <a:spAutoFit/>
          </a:bodyPr>
          <a:lstStyle/>
          <a:p>
            <a:r>
              <a:rPr lang="en-US" dirty="0" smtClean="0"/>
              <a:t>1. For Form Selection – Select No Specific Form Needed</a:t>
            </a:r>
            <a:endParaRPr lang="en-US" dirty="0"/>
          </a:p>
        </p:txBody>
      </p:sp>
      <p:cxnSp>
        <p:nvCxnSpPr>
          <p:cNvPr id="27" name="Straight Connector 26"/>
          <p:cNvCxnSpPr/>
          <p:nvPr/>
        </p:nvCxnSpPr>
        <p:spPr>
          <a:xfrm>
            <a:off x="5257800" y="956186"/>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7086600" y="956186"/>
            <a:ext cx="0" cy="6418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14" y="2283852"/>
            <a:ext cx="8288628"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TextBox 32"/>
          <p:cNvSpPr txBox="1"/>
          <p:nvPr/>
        </p:nvSpPr>
        <p:spPr>
          <a:xfrm>
            <a:off x="274749" y="1803309"/>
            <a:ext cx="7462940" cy="369332"/>
          </a:xfrm>
          <a:prstGeom prst="rect">
            <a:avLst/>
          </a:prstGeom>
          <a:noFill/>
        </p:spPr>
        <p:txBody>
          <a:bodyPr wrap="none" rtlCol="0">
            <a:spAutoFit/>
          </a:bodyPr>
          <a:lstStyle/>
          <a:p>
            <a:r>
              <a:rPr lang="en-US" dirty="0" smtClean="0"/>
              <a:t>2. For Requester Information– Fill out highlighted fields with your information</a:t>
            </a:r>
            <a:endParaRPr lang="en-US" dirty="0"/>
          </a:p>
        </p:txBody>
      </p:sp>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4188852"/>
            <a:ext cx="7924800" cy="130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TextBox 35"/>
          <p:cNvSpPr txBox="1"/>
          <p:nvPr/>
        </p:nvSpPr>
        <p:spPr>
          <a:xfrm>
            <a:off x="245772" y="3766061"/>
            <a:ext cx="8615692" cy="369332"/>
          </a:xfrm>
          <a:prstGeom prst="rect">
            <a:avLst/>
          </a:prstGeom>
          <a:noFill/>
        </p:spPr>
        <p:txBody>
          <a:bodyPr wrap="none" rtlCol="0">
            <a:spAutoFit/>
          </a:bodyPr>
          <a:lstStyle/>
          <a:p>
            <a:r>
              <a:rPr lang="en-US" dirty="0" smtClean="0"/>
              <a:t>3. For Customer Information– You only need to provide customer name to save input time</a:t>
            </a:r>
            <a:endParaRPr lang="en-US" dirty="0"/>
          </a:p>
        </p:txBody>
      </p:sp>
      <p:cxnSp>
        <p:nvCxnSpPr>
          <p:cNvPr id="11" name="Straight Connector 10"/>
          <p:cNvCxnSpPr/>
          <p:nvPr/>
        </p:nvCxnSpPr>
        <p:spPr>
          <a:xfrm>
            <a:off x="7620000" y="2026612"/>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077200" y="2026612"/>
            <a:ext cx="0" cy="1214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6781800" y="2971800"/>
            <a:ext cx="1295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234447" y="2794716"/>
            <a:ext cx="548640" cy="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234447" y="3124200"/>
            <a:ext cx="548640" cy="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781800" y="2794716"/>
            <a:ext cx="0" cy="177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781800" y="2947116"/>
            <a:ext cx="0" cy="177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2776431" y="3241090"/>
            <a:ext cx="53007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776431" y="3241090"/>
            <a:ext cx="0" cy="162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4871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51131"/>
            <a:ext cx="6562725" cy="3009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76200" y="304800"/>
            <a:ext cx="8915400" cy="646331"/>
          </a:xfrm>
          <a:prstGeom prst="rect">
            <a:avLst/>
          </a:prstGeom>
          <a:noFill/>
        </p:spPr>
        <p:txBody>
          <a:bodyPr wrap="square" rtlCol="0">
            <a:spAutoFit/>
          </a:bodyPr>
          <a:lstStyle/>
          <a:p>
            <a:r>
              <a:rPr lang="en-US" dirty="0" smtClean="0"/>
              <a:t>4. For Current Existing Technical Information – For requests to the IP Application Team for the </a:t>
            </a:r>
          </a:p>
          <a:p>
            <a:r>
              <a:rPr lang="en-US" dirty="0" smtClean="0"/>
              <a:t>     release of LAN IPs, please provide a minimum of the PAID and LAN IP Block</a:t>
            </a:r>
            <a:endParaRPr lang="en-US" dirty="0"/>
          </a:p>
        </p:txBody>
      </p:sp>
    </p:spTree>
    <p:extLst>
      <p:ext uri="{BB962C8B-B14F-4D97-AF65-F5344CB8AC3E}">
        <p14:creationId xmlns:p14="http://schemas.microsoft.com/office/powerpoint/2010/main" val="4284440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487" y="2070945"/>
            <a:ext cx="6743700" cy="18152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64" y="1813770"/>
            <a:ext cx="3886200" cy="25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473" y="3962400"/>
            <a:ext cx="8439150"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76200" y="304800"/>
            <a:ext cx="8915400" cy="1477328"/>
          </a:xfrm>
          <a:prstGeom prst="rect">
            <a:avLst/>
          </a:prstGeom>
          <a:noFill/>
        </p:spPr>
        <p:txBody>
          <a:bodyPr wrap="square" rtlCol="0">
            <a:spAutoFit/>
          </a:bodyPr>
          <a:lstStyle/>
          <a:p>
            <a:r>
              <a:rPr lang="en-US" dirty="0" smtClean="0"/>
              <a:t>5. Populate the comment section below with a statement to request to the IP </a:t>
            </a:r>
            <a:r>
              <a:rPr lang="en-US" dirty="0" err="1" smtClean="0"/>
              <a:t>Applicatopn</a:t>
            </a:r>
            <a:r>
              <a:rPr lang="en-US" dirty="0" smtClean="0"/>
              <a:t> Team to release the LAN IP Block similar to the following:</a:t>
            </a:r>
          </a:p>
          <a:p>
            <a:endParaRPr lang="en-US" dirty="0"/>
          </a:p>
          <a:p>
            <a:r>
              <a:rPr lang="en-US" sz="1200" b="1" i="1" dirty="0"/>
              <a:t>Please confirm the ARINS, IPAT and INSTAR release of LAN IP Block </a:t>
            </a:r>
            <a:r>
              <a:rPr lang="en-US" sz="1200" b="1" i="1" dirty="0">
                <a:solidFill>
                  <a:srgbClr val="FF0000"/>
                </a:solidFill>
              </a:rPr>
              <a:t>12.39.189.168/29 f</a:t>
            </a:r>
            <a:r>
              <a:rPr lang="en-US" sz="1200" b="1" i="1" dirty="0"/>
              <a:t>rom PAID </a:t>
            </a:r>
            <a:r>
              <a:rPr lang="en-US" sz="1200" b="1" i="1" dirty="0">
                <a:solidFill>
                  <a:srgbClr val="FF0000"/>
                </a:solidFill>
              </a:rPr>
              <a:t>6294615</a:t>
            </a:r>
            <a:r>
              <a:rPr lang="en-US" sz="1200" b="1" i="1" dirty="0"/>
              <a:t>. The completion of the Cancellation of the INSTAR Provisioning Order is currently stuck in PENDING status, pending the completion of NIPA Delete Connection and NIPA Clearance of the ATT LAN IPs. </a:t>
            </a:r>
          </a:p>
        </p:txBody>
      </p:sp>
      <p:sp>
        <p:nvSpPr>
          <p:cNvPr id="11" name="TextBox 10"/>
          <p:cNvSpPr txBox="1"/>
          <p:nvPr/>
        </p:nvSpPr>
        <p:spPr>
          <a:xfrm>
            <a:off x="145473" y="4959940"/>
            <a:ext cx="8915400" cy="369332"/>
          </a:xfrm>
          <a:prstGeom prst="rect">
            <a:avLst/>
          </a:prstGeom>
          <a:noFill/>
        </p:spPr>
        <p:txBody>
          <a:bodyPr wrap="square" rtlCol="0">
            <a:spAutoFit/>
          </a:bodyPr>
          <a:lstStyle/>
          <a:p>
            <a:r>
              <a:rPr lang="en-US" dirty="0" smtClean="0"/>
              <a:t>6. Click the                          Create Request button</a:t>
            </a:r>
            <a:endParaRPr lang="en-US" dirty="0"/>
          </a:p>
        </p:txBody>
      </p:sp>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473" y="5495330"/>
            <a:ext cx="7791450" cy="63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3110" y="4994577"/>
            <a:ext cx="1219200"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2121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2487</TotalTime>
  <Words>294</Words>
  <Application>Microsoft Office PowerPoint</Application>
  <PresentationFormat>On-screen Show (4:3)</PresentationFormat>
  <Paragraphs>39</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Company>AT&amp;T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CDT User</dc:creator>
  <cp:lastModifiedBy>CDT User</cp:lastModifiedBy>
  <cp:revision>20</cp:revision>
  <dcterms:created xsi:type="dcterms:W3CDTF">2014-01-23T15:20:38Z</dcterms:created>
  <dcterms:modified xsi:type="dcterms:W3CDTF">2014-04-24T21:11:41Z</dcterms:modified>
</cp:coreProperties>
</file>