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65818" autoAdjust="0"/>
  </p:normalViewPr>
  <p:slideViewPr>
    <p:cSldViewPr snapToGrid="0">
      <p:cViewPr varScale="1">
        <p:scale>
          <a:sx n="71" d="100"/>
          <a:sy n="71" d="100"/>
        </p:scale>
        <p:origin x="1416" y="176"/>
      </p:cViewPr>
      <p:guideLst/>
    </p:cSldViewPr>
  </p:slideViewPr>
  <p:notesTextViewPr>
    <p:cViewPr>
      <p:scale>
        <a:sx n="1" d="1"/>
        <a:sy n="1" d="1"/>
      </p:scale>
      <p:origin x="0" y="-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a:t>
            </a:r>
          </a:p>
          <a:p>
            <a:endParaRPr lang="en-US" dirty="0"/>
          </a:p>
          <a:p>
            <a:r>
              <a:rPr lang="en-US" dirty="0"/>
              <a:t>The system will monitor user behavior, such as reservations, cancellations, and updates, and will provide an audit trail to ensure responsibility. This fits </a:t>
            </a:r>
            <a:r>
              <a:rPr lang="en-US" dirty="0" err="1"/>
              <a:t>DriverPass's</a:t>
            </a:r>
            <a:r>
              <a:rPr lang="en-US" dirty="0"/>
              <a:t> requirements by guaranteeing openness and accountability in user interactions, which is critical for efficiently organizing driving lessons and examinations.</a:t>
            </a:r>
          </a:p>
          <a:p>
            <a:r>
              <a:rPr lang="en-US" dirty="0"/>
              <a:t>Interacting with the DMV to get updated rules, procedures, and sample questions is critical for DriverPass. This capability guarantees that users have access to current material, which improves the quality of their learning experience and appropriately prepares them for tests.</a:t>
            </a:r>
          </a:p>
          <a:p>
            <a:endParaRPr lang="en-US" dirty="0"/>
          </a:p>
          <a:p>
            <a:r>
              <a:rPr lang="en-US" dirty="0"/>
              <a:t>our system's non-functional needs are critical for assuring its performance and maintenance.</a:t>
            </a:r>
          </a:p>
          <a:p>
            <a:r>
              <a:rPr lang="en-US" dirty="0"/>
              <a:t>Performance requirement:</a:t>
            </a:r>
          </a:p>
          <a:p>
            <a:r>
              <a:rPr lang="en-US" dirty="0"/>
              <a:t>The first non-functional criteria concerns performance. Our system must function quickly in order to give users with a smooth experience. We specifically aim for sites to load in under 3 seconds. This guarantees that consumers can utilize our site efficiently and without experiencing annoying delays.</a:t>
            </a:r>
          </a:p>
          <a:p>
            <a:r>
              <a:rPr lang="en-US" dirty="0"/>
              <a:t>Maintenance requirements:</a:t>
            </a:r>
          </a:p>
          <a:p>
            <a:r>
              <a:rPr lang="en-US" dirty="0"/>
              <a:t>Next, let's talk about system updates. It is critical that we keep our system up to date in order to fix issues and maintain security. We must execute regular upgrades to guarantee maximum performance and protect user data. To minimize interruptions, these upgrades should be planned on a regular basis and informed to users in advance.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mn-lt"/>
              </a:rPr>
              <a:t>Actor Roles:</a:t>
            </a:r>
          </a:p>
          <a:p>
            <a:pPr>
              <a:buFont typeface="Arial" panose="020B0604020202020204" pitchFamily="34" charset="0"/>
              <a:buChar char="•"/>
            </a:pPr>
            <a:r>
              <a:rPr lang="en-US" dirty="0">
                <a:effectLst/>
                <a:latin typeface="+mn-lt"/>
              </a:rPr>
              <a:t>Within our system, we have five key actors, each with distinct roles and responsibilities:</a:t>
            </a:r>
          </a:p>
          <a:p>
            <a:pPr>
              <a:buFont typeface="Arial" panose="020B0604020202020204" pitchFamily="34" charset="0"/>
              <a:buChar char="•"/>
            </a:pPr>
            <a:endParaRPr lang="en-US" b="1" dirty="0">
              <a:effectLst/>
              <a:latin typeface="+mn-lt"/>
            </a:endParaRPr>
          </a:p>
          <a:p>
            <a:pPr>
              <a:buFont typeface="Arial" panose="020B0604020202020204" pitchFamily="34" charset="0"/>
              <a:buChar char="•"/>
            </a:pPr>
            <a:r>
              <a:rPr lang="en-US" b="1" dirty="0">
                <a:effectLst/>
                <a:latin typeface="+mn-lt"/>
              </a:rPr>
              <a:t>Student</a:t>
            </a:r>
            <a:r>
              <a:rPr lang="en-US" dirty="0">
                <a:effectLst/>
                <a:latin typeface="+mn-lt"/>
              </a:rPr>
              <a:t>: Engages in essential tasks like registration, login, scheduling lessons, and taking exams, forming the core user interactions.</a:t>
            </a:r>
          </a:p>
          <a:p>
            <a:pPr>
              <a:buFont typeface="Arial" panose="020B0604020202020204" pitchFamily="34" charset="0"/>
              <a:buChar char="•"/>
            </a:pPr>
            <a:r>
              <a:rPr lang="en-US" b="1" dirty="0">
                <a:effectLst/>
                <a:latin typeface="+mn-lt"/>
              </a:rPr>
              <a:t>Instructor</a:t>
            </a:r>
            <a:r>
              <a:rPr lang="en-US" dirty="0">
                <a:effectLst/>
                <a:latin typeface="+mn-lt"/>
              </a:rPr>
              <a:t>: Holds the responsibility of managing scores, as well as scheduling lessons and exams to ensure smooth educational operations.</a:t>
            </a:r>
          </a:p>
          <a:p>
            <a:pPr>
              <a:buFont typeface="Arial" panose="020B0604020202020204" pitchFamily="34" charset="0"/>
              <a:buChar char="•"/>
            </a:pPr>
            <a:r>
              <a:rPr lang="en-US" b="1" dirty="0">
                <a:effectLst/>
                <a:latin typeface="+mn-lt"/>
              </a:rPr>
              <a:t>IT Officer and Admin</a:t>
            </a:r>
            <a:r>
              <a:rPr lang="en-US" dirty="0">
                <a:effectLst/>
                <a:latin typeface="+mn-lt"/>
              </a:rPr>
              <a:t>: Hold comprehensive control over the system, tasked with tracking user activity, and ensuring system updates and maintenance are executed timely and effectively to uphold security and performance standards.</a:t>
            </a:r>
          </a:p>
          <a:p>
            <a:pPr>
              <a:buFont typeface="Arial" panose="020B0604020202020204" pitchFamily="34" charset="0"/>
              <a:buChar char="•"/>
            </a:pPr>
            <a:r>
              <a:rPr lang="en-US" b="1" dirty="0">
                <a:effectLst/>
                <a:latin typeface="+mn-lt"/>
              </a:rPr>
              <a:t>Secretary</a:t>
            </a:r>
            <a:r>
              <a:rPr lang="en-US" dirty="0">
                <a:effectLst/>
                <a:latin typeface="+mn-lt"/>
              </a:rPr>
              <a:t>: Plays a crucial role in simplifying administrative tasks, such as rescheduling appointments and addressing schedule-related queries, thereby supporting operational efficiency.</a:t>
            </a:r>
          </a:p>
          <a:p>
            <a:pPr>
              <a:buFont typeface="Arial" panose="020B0604020202020204" pitchFamily="34" charset="0"/>
              <a:buChar char="•"/>
            </a:pPr>
            <a:endParaRPr lang="en-US" dirty="0">
              <a:effectLst/>
              <a:latin typeface="+mn-lt"/>
            </a:endParaRPr>
          </a:p>
          <a:p>
            <a:pPr>
              <a:buFont typeface="Arial" panose="020B0604020202020204" pitchFamily="34" charset="0"/>
              <a:buChar char="•"/>
            </a:pPr>
            <a:endParaRPr lang="en-US" dirty="0">
              <a:effectLst/>
              <a:latin typeface="+mn-lt"/>
            </a:endParaRPr>
          </a:p>
          <a:p>
            <a:r>
              <a:rPr lang="en-US" dirty="0">
                <a:effectLst/>
                <a:latin typeface="+mn-lt"/>
              </a:rPr>
              <a:t>Conclusion:</a:t>
            </a:r>
          </a:p>
          <a:p>
            <a:pPr>
              <a:buFont typeface="Arial" panose="020B0604020202020204" pitchFamily="34" charset="0"/>
              <a:buChar char="•"/>
            </a:pPr>
            <a:r>
              <a:rPr lang="en-US" dirty="0">
                <a:effectLst/>
                <a:latin typeface="+mn-lt"/>
              </a:rPr>
              <a:t>By comprehending the distinct roles and interactions depicted in the use case diagram, we can optimize user experience, enhance system functionality, and ensure efficient operations of the DriverPass platform.</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ECECEC"/>
                </a:solidFill>
                <a:effectLst/>
                <a:latin typeface="+mn-lt"/>
              </a:rPr>
              <a:t>This is one of our activity diagrams, showcasing the login scenario within the DriverPass system. It's a straightforward process:</a:t>
            </a:r>
          </a:p>
          <a:p>
            <a:pPr algn="l"/>
            <a:r>
              <a:rPr lang="en-US" b="0" i="0" u="none" strike="noStrike" dirty="0">
                <a:solidFill>
                  <a:srgbClr val="ECECEC"/>
                </a:solidFill>
                <a:effectLst/>
                <a:latin typeface="+mn-lt"/>
              </a:rPr>
              <a:t>You begin by entering your email and password. If there's an error, we offer a chance to correct it or reset your account. If your credentials are correct, you're swiftly directed to the home page.</a:t>
            </a:r>
          </a:p>
          <a:p>
            <a:pPr algn="l"/>
            <a:r>
              <a:rPr lang="en-US" b="0" i="0" u="none" strike="noStrike" dirty="0">
                <a:solidFill>
                  <a:srgbClr val="ECECEC"/>
                </a:solidFill>
                <a:effectLst/>
                <a:latin typeface="+mn-lt"/>
              </a:rPr>
              <a:t>But what if your account is locked? No worries. We provide a simple solution, reset your password using your registered email.</a:t>
            </a:r>
          </a:p>
          <a:p>
            <a:pPr algn="l"/>
            <a:r>
              <a:rPr lang="en-US" b="0" i="0" u="none" strike="noStrike" dirty="0">
                <a:solidFill>
                  <a:srgbClr val="ECECEC"/>
                </a:solidFill>
                <a:effectLst/>
                <a:latin typeface="+mn-lt"/>
              </a:rPr>
              <a:t>Our design prioritizes user experience and security, ensuring a smooth login process for all DriverPass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ECECEC"/>
                </a:solidFill>
                <a:effectLst/>
                <a:latin typeface="+mn-lt"/>
              </a:rPr>
              <a:t>Security Considerations:</a:t>
            </a:r>
          </a:p>
          <a:p>
            <a:pPr algn="l"/>
            <a:r>
              <a:rPr lang="en-US" b="0" i="0" u="none" strike="noStrike" dirty="0">
                <a:solidFill>
                  <a:srgbClr val="ECECEC"/>
                </a:solidFill>
                <a:effectLst/>
                <a:latin typeface="+mn-lt"/>
              </a:rPr>
              <a:t>When it comes to security, we've taken several measures to ensure the safety of user accounts and data exchange within the DriverPass system.</a:t>
            </a:r>
          </a:p>
          <a:p>
            <a:pPr algn="l">
              <a:buFont typeface="+mj-lt"/>
              <a:buAutoNum type="arabicPeriod"/>
            </a:pPr>
            <a:r>
              <a:rPr lang="en-US" b="1" i="0" u="none" strike="noStrike" dirty="0">
                <a:solidFill>
                  <a:srgbClr val="ECECEC"/>
                </a:solidFill>
                <a:effectLst/>
                <a:latin typeface="+mn-lt"/>
              </a:rPr>
              <a:t>User Authentication</a:t>
            </a:r>
            <a:r>
              <a:rPr lang="en-US" b="0" i="0" u="none" strike="noStrike" dirty="0">
                <a:solidFill>
                  <a:srgbClr val="ECECEC"/>
                </a:solidFill>
                <a:effectLst/>
                <a:latin typeface="+mn-lt"/>
              </a:rPr>
              <a:t>: To log in, users must provide both their username and password. We enforce strong password policies to bolster security and protect against unauthorized access.</a:t>
            </a:r>
          </a:p>
          <a:p>
            <a:pPr algn="l">
              <a:buFont typeface="+mj-lt"/>
              <a:buAutoNum type="arabicPeriod"/>
            </a:pPr>
            <a:r>
              <a:rPr lang="en-US" b="1" i="0" u="none" strike="noStrike" dirty="0">
                <a:solidFill>
                  <a:srgbClr val="ECECEC"/>
                </a:solidFill>
                <a:effectLst/>
                <a:latin typeface="+mn-lt"/>
              </a:rPr>
              <a:t>Data Encryption</a:t>
            </a:r>
            <a:r>
              <a:rPr lang="en-US" b="0" i="0" u="none" strike="noStrike" dirty="0">
                <a:solidFill>
                  <a:srgbClr val="ECECEC"/>
                </a:solidFill>
                <a:effectLst/>
                <a:latin typeface="+mn-lt"/>
              </a:rPr>
              <a:t>: We prioritize the security of data exchange between clients and servers. Utilizing industry-standard protocols like HTTPS ensures that sensitive information remains encrypted, safeguarding it from interception by unauthorized parties.</a:t>
            </a:r>
          </a:p>
          <a:p>
            <a:pPr algn="l">
              <a:buFont typeface="+mj-lt"/>
              <a:buAutoNum type="arabicPeriod"/>
            </a:pPr>
            <a:r>
              <a:rPr lang="en-US" b="1" i="0" u="none" strike="noStrike" dirty="0">
                <a:solidFill>
                  <a:srgbClr val="ECECEC"/>
                </a:solidFill>
                <a:effectLst/>
                <a:latin typeface="+mn-lt"/>
              </a:rPr>
              <a:t>Preventing Brute Force Attacks</a:t>
            </a:r>
            <a:r>
              <a:rPr lang="en-US" b="0" i="0" u="none" strike="noStrike" dirty="0">
                <a:solidFill>
                  <a:srgbClr val="ECECEC"/>
                </a:solidFill>
                <a:effectLst/>
                <a:latin typeface="+mn-lt"/>
              </a:rPr>
              <a:t>: In the event of a "brute force" hacking attempt where an attacker systematically tries different password combinations, the system reacts swiftly. After multiple consecutive failed login attempts, the account is automatically locked out, thwarting unauthorized access attempts.</a:t>
            </a:r>
          </a:p>
          <a:p>
            <a:pPr algn="l">
              <a:buFont typeface="+mj-lt"/>
              <a:buAutoNum type="arabicPeriod"/>
            </a:pPr>
            <a:r>
              <a:rPr lang="en-US" b="1" i="0" u="none" strike="noStrike" dirty="0">
                <a:solidFill>
                  <a:srgbClr val="ECECEC"/>
                </a:solidFill>
                <a:effectLst/>
                <a:latin typeface="+mn-lt"/>
              </a:rPr>
              <a:t>Password Recovery Mechanism</a:t>
            </a:r>
            <a:r>
              <a:rPr lang="en-US" b="0" i="0" u="none" strike="noStrike" dirty="0">
                <a:solidFill>
                  <a:srgbClr val="ECECEC"/>
                </a:solidFill>
                <a:effectLst/>
                <a:latin typeface="+mn-lt"/>
              </a:rPr>
              <a:t>: Should a user forget their password, we've implemented a secure password reset mechanism. By sending a reset link to the user's registered email address, we enable them to regain access to their account securely and efficiently.</a:t>
            </a:r>
          </a:p>
          <a:p>
            <a:pPr algn="l"/>
            <a:r>
              <a:rPr lang="en-US" b="0" i="0" u="none" strike="noStrike" dirty="0">
                <a:solidFill>
                  <a:srgbClr val="ECECEC"/>
                </a:solidFill>
                <a:effectLst/>
                <a:latin typeface="+mn-lt"/>
              </a:rPr>
              <a:t>These security measures are integral to our design, prioritizing the protection of user accounts and sensitive data, and ensuring a safe and reliable experience for all DriverPass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ECECEC"/>
                </a:solidFill>
                <a:effectLst/>
                <a:latin typeface="+mn-lt"/>
              </a:rPr>
              <a:t>Every system has its constraints, and we're mindful of ours within the DriverPass design.</a:t>
            </a:r>
          </a:p>
          <a:p>
            <a:pPr algn="l">
              <a:buFont typeface="+mj-lt"/>
              <a:buAutoNum type="arabicPeriod"/>
            </a:pPr>
            <a:r>
              <a:rPr lang="en-US" b="1" i="0" u="none" strike="noStrike" dirty="0">
                <a:solidFill>
                  <a:srgbClr val="ECECEC"/>
                </a:solidFill>
                <a:effectLst/>
                <a:latin typeface="+mn-lt"/>
              </a:rPr>
              <a:t>Budget and Resources</a:t>
            </a:r>
            <a:r>
              <a:rPr lang="en-US" b="0" i="0" u="none" strike="noStrike" dirty="0">
                <a:solidFill>
                  <a:srgbClr val="ECECEC"/>
                </a:solidFill>
                <a:effectLst/>
                <a:latin typeface="+mn-lt"/>
              </a:rPr>
              <a:t>: Our system's capabilities may be affected by budget and resource limitations. This could impact the breadth and depth of features we can offer.</a:t>
            </a:r>
          </a:p>
          <a:p>
            <a:pPr algn="l">
              <a:buFont typeface="+mj-lt"/>
              <a:buAutoNum type="arabicPeriod"/>
            </a:pPr>
            <a:r>
              <a:rPr lang="en-US" b="1" i="0" u="none" strike="noStrike" dirty="0">
                <a:solidFill>
                  <a:srgbClr val="ECECEC"/>
                </a:solidFill>
                <a:effectLst/>
                <a:latin typeface="+mn-lt"/>
              </a:rPr>
              <a:t>Time Constraints</a:t>
            </a:r>
            <a:r>
              <a:rPr lang="en-US" b="0" i="0" u="none" strike="noStrike" dirty="0">
                <a:solidFill>
                  <a:srgbClr val="ECECEC"/>
                </a:solidFill>
                <a:effectLst/>
                <a:latin typeface="+mn-lt"/>
              </a:rPr>
              <a:t>: Time is another factor we consider. We may need to prioritize essential features over additional enhancements due to time constraints.</a:t>
            </a:r>
          </a:p>
          <a:p>
            <a:pPr algn="l">
              <a:buFont typeface="+mj-lt"/>
              <a:buAutoNum type="arabicPeriod"/>
            </a:pPr>
            <a:r>
              <a:rPr lang="en-US" b="1" i="0" u="none" strike="noStrike" dirty="0">
                <a:solidFill>
                  <a:srgbClr val="ECECEC"/>
                </a:solidFill>
                <a:effectLst/>
                <a:latin typeface="+mn-lt"/>
              </a:rPr>
              <a:t>Technological Constraints</a:t>
            </a:r>
            <a:r>
              <a:rPr lang="en-US" b="0" i="0" u="none" strike="noStrike" dirty="0">
                <a:solidFill>
                  <a:srgbClr val="ECECEC"/>
                </a:solidFill>
                <a:effectLst/>
                <a:latin typeface="+mn-lt"/>
              </a:rPr>
              <a:t>: Compatibility issues with older systems or limitations imposed by third-party integrations could pose challenges. We're prepared to address these as they arise, ensuring smooth functionality for our users.</a:t>
            </a:r>
          </a:p>
          <a:p>
            <a:pPr algn="l"/>
            <a:r>
              <a:rPr lang="en-US" b="0" i="0" u="none" strike="noStrike" dirty="0">
                <a:solidFill>
                  <a:srgbClr val="ECECEC"/>
                </a:solidFill>
                <a:effectLst/>
                <a:latin typeface="+mn-lt"/>
              </a:rPr>
              <a:t>Despite these limitations, we remain committed to delivering a secure and user-friendly experience within the constraints of our resources, time, budget, and technology.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Yancarlo Guzman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10000"/>
          </a:bodyPr>
          <a:lstStyle/>
          <a:p>
            <a:pPr marL="0" indent="0">
              <a:buNone/>
            </a:pPr>
            <a:r>
              <a:rPr lang="en-US" sz="2600" b="1" dirty="0">
                <a:solidFill>
                  <a:srgbClr val="000000"/>
                </a:solidFill>
              </a:rPr>
              <a:t>Functional Requirements:</a:t>
            </a:r>
          </a:p>
          <a:p>
            <a:pPr marL="342900" indent="-342900">
              <a:buAutoNum type="arabicPeriod"/>
            </a:pPr>
            <a:r>
              <a:rPr lang="en-US" sz="1800" dirty="0"/>
              <a:t>The system will track user activity, including reservations, cancellations, and modifications, and provide an audit trail.</a:t>
            </a:r>
          </a:p>
          <a:p>
            <a:pPr marL="342900" indent="-342900">
              <a:buAutoNum type="arabicPeriod"/>
            </a:pPr>
            <a:r>
              <a:rPr lang="en-US" sz="1800" dirty="0"/>
              <a:t>The system must interact with the DMV to keep up to speed on current regulations, policies, and example questions, as well as notify users of any modifications or changes.</a:t>
            </a:r>
          </a:p>
          <a:p>
            <a:pPr marL="0" indent="0">
              <a:buNone/>
            </a:pPr>
            <a:endParaRPr lang="en-US" sz="3200" dirty="0">
              <a:solidFill>
                <a:srgbClr val="000000"/>
              </a:solidFill>
            </a:endParaRPr>
          </a:p>
          <a:p>
            <a:pPr marL="0" indent="0">
              <a:buNone/>
            </a:pPr>
            <a:r>
              <a:rPr lang="en-US" sz="2600" b="1" dirty="0">
                <a:solidFill>
                  <a:srgbClr val="000000"/>
                </a:solidFill>
              </a:rPr>
              <a:t>Non-Functional Requirements:</a:t>
            </a:r>
          </a:p>
          <a:p>
            <a:pPr marL="342900" indent="-342900">
              <a:buFont typeface="+mj-lt"/>
              <a:buAutoNum type="arabicPeriod"/>
            </a:pPr>
            <a:r>
              <a:rPr lang="en-US" sz="1800" dirty="0">
                <a:solidFill>
                  <a:srgbClr val="000000"/>
                </a:solidFill>
                <a:effectLst/>
                <a:ea typeface="Calibri" panose="020F0502020204030204" pitchFamily="34" charset="0"/>
                <a:cs typeface="Calibri" panose="020F0502020204030204" pitchFamily="34" charset="0"/>
              </a:rPr>
              <a:t>The system should run fast enough to ensure a seamless user usage experience with pages loading at reasonable time frames ideally less than 3 seconds.</a:t>
            </a:r>
            <a:endParaRPr lang="en-US" sz="1800" dirty="0">
              <a:solidFill>
                <a:srgbClr val="000000"/>
              </a:solidFill>
              <a:effectLst/>
              <a:ea typeface="Cambria" panose="02040503050406030204" pitchFamily="18" charset="0"/>
              <a:cs typeface="Calibri" panose="020F0502020204030204" pitchFamily="34" charset="0"/>
            </a:endParaRPr>
          </a:p>
          <a:p>
            <a:pPr marL="342900" indent="-342900">
              <a:buFont typeface="+mj-lt"/>
              <a:buAutoNum type="arabicPeriod"/>
            </a:pPr>
            <a:r>
              <a:rPr lang="en-US" sz="1800" dirty="0">
                <a:solidFill>
                  <a:srgbClr val="000000"/>
                </a:solidFill>
                <a:effectLst/>
                <a:ea typeface="Calibri" panose="020F0502020204030204" pitchFamily="34" charset="0"/>
                <a:cs typeface="Calibri" panose="020F0502020204030204" pitchFamily="34" charset="0"/>
              </a:rPr>
              <a:t>System updates should be a regular occurring thing, to consistently fix bugs and keep security up to date. Updates should be regular scheduled and communicated so that users know in advance to avoid disruptions.</a:t>
            </a:r>
            <a:endParaRPr lang="en-US" sz="1800" dirty="0">
              <a:solidFill>
                <a:srgbClr val="000000"/>
              </a:solidFill>
              <a:effectLst/>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t>
            </a:r>
          </a:p>
        </p:txBody>
      </p:sp>
      <p:pic>
        <p:nvPicPr>
          <p:cNvPr id="7" name="Picture 6" descr="A diagram of a driver pass&#10;&#10;Description automatically generated">
            <a:extLst>
              <a:ext uri="{FF2B5EF4-FFF2-40B4-BE49-F238E27FC236}">
                <a16:creationId xmlns:a16="http://schemas.microsoft.com/office/drawing/2014/main" id="{50FEA47A-CFA9-93F6-8D9B-CC4E7898D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240" y="262314"/>
            <a:ext cx="7772400" cy="630973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t>
            </a:r>
            <a:endParaRPr sz="2400" dirty="0">
              <a:solidFill>
                <a:srgbClr val="000000"/>
              </a:solidFill>
            </a:endParaRPr>
          </a:p>
        </p:txBody>
      </p:sp>
      <p:pic>
        <p:nvPicPr>
          <p:cNvPr id="5" name="Picture 4" descr="A computer screen shot of a diagram&#10;&#10;Description automatically generated">
            <a:extLst>
              <a:ext uri="{FF2B5EF4-FFF2-40B4-BE49-F238E27FC236}">
                <a16:creationId xmlns:a16="http://schemas.microsoft.com/office/drawing/2014/main" id="{3C6360BF-10C9-6E87-2EDA-0AFC3B4EEE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262" y="254000"/>
            <a:ext cx="7747000" cy="6350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lnSpcReduction="10000"/>
          </a:bodyPr>
          <a:lstStyle/>
          <a:p>
            <a:pPr marL="0" marR="0" indent="0">
              <a:lnSpc>
                <a:spcPct val="107000"/>
              </a:lnSpc>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Security</a:t>
            </a:r>
          </a:p>
          <a:p>
            <a:pPr marL="0" marR="0" indent="0">
              <a:lnSpc>
                <a:spcPct val="107000"/>
              </a:lnSpc>
              <a:spcBef>
                <a:spcPts val="0"/>
              </a:spcBef>
              <a:spcAft>
                <a:spcPts val="0"/>
              </a:spcAft>
              <a:buNone/>
            </a:pPr>
            <a:r>
              <a:rPr lang="en-US" sz="1800" i="1" dirty="0">
                <a:effectLst/>
                <a:latin typeface="Calibri" panose="020F0502020204030204" pitchFamily="34" charset="0"/>
                <a:ea typeface="Cambria" panose="02040503050406030204" pitchFamily="18" charset="0"/>
                <a:cs typeface="Calibri" panose="020F0502020204030204" pitchFamily="34" charset="0"/>
              </a:rPr>
              <a:t>What is required for the user to log in? How can we secure the connection or the data exchange between the client and the server? What should happen to the account if there is a “brute force” hacking attempt? What happens if the user forgets their password?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User authentication will require both of username and password, with strong password policies and requirements enforced to enhance security.</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exchange between the client and server should use encryption with industry-standard protocols like HTTPS to safeguard sensitive private information.</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If there is a brute force hacking attempt, the system should implement measures such as account lockout after multiple consecutive failed login attempts to prevent unauthorized access.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the case a user forgets their password, the system will need to provide a secure password reset mechanism, like sending a reset link to the user's registered email address.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marR="0" indent="0" algn="ctr">
              <a:lnSpc>
                <a:spcPct val="107000"/>
              </a:lnSpc>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Limitations</a:t>
            </a:r>
          </a:p>
          <a:p>
            <a:pPr marL="0" marR="0">
              <a:lnSpc>
                <a:spcPct val="107000"/>
              </a:lnSpc>
              <a:spcBef>
                <a:spcPts val="0"/>
              </a:spcBef>
              <a:spcAft>
                <a:spcPts val="0"/>
              </a:spcAft>
            </a:pPr>
            <a:r>
              <a:rPr lang="en-US" sz="1800" i="1" dirty="0">
                <a:effectLst/>
                <a:latin typeface="Calibri" panose="020F0502020204030204" pitchFamily="34" charset="0"/>
                <a:ea typeface="Cambria" panose="02040503050406030204" pitchFamily="18" charset="0"/>
                <a:cs typeface="Calibri" panose="020F0502020204030204" pitchFamily="34" charset="0"/>
              </a:rPr>
              <a:t>Any system you build will naturally have limitations. What limitations do you see in your system design? What limitations do you have as far as resources, time, budget, or technology?</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u="none" strike="noStrike" dirty="0">
                <a:effectLst/>
                <a:latin typeface="Calibri" panose="020F0502020204030204" pitchFamily="34" charset="0"/>
                <a:ea typeface="Calibri" panose="020F0502020204030204" pitchFamily="34" charset="0"/>
                <a:cs typeface="Calibri" panose="020F0502020204030204" pitchFamily="34" charset="0"/>
              </a:rPr>
              <a:t>Limited budget and resources for this system may impact the depth and scope of its features and functionalities.</a:t>
            </a:r>
            <a:endParaRPr lang="en-US" sz="1800" u="none" strike="noStrike"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u="none" strike="noStrike" dirty="0">
                <a:effectLst/>
                <a:latin typeface="Calibri" panose="020F0502020204030204" pitchFamily="34" charset="0"/>
                <a:ea typeface="Calibri" panose="020F0502020204030204" pitchFamily="34" charset="0"/>
                <a:cs typeface="Calibri" panose="020F0502020204030204" pitchFamily="34" charset="0"/>
              </a:rPr>
              <a:t>Time constraints may require that we prioritize essential features over extra enhancements or optimizations.</a:t>
            </a:r>
            <a:endParaRPr lang="en-US" sz="1800" u="none" strike="noStrike"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r>
              <a:rPr lang="en-US" sz="1800" u="none" strike="noStrike" dirty="0">
                <a:effectLst/>
                <a:latin typeface="Calibri" panose="020F0502020204030204" pitchFamily="34" charset="0"/>
                <a:ea typeface="Calibri" panose="020F0502020204030204" pitchFamily="34" charset="0"/>
                <a:cs typeface="Calibri" panose="020F0502020204030204" pitchFamily="34" charset="0"/>
              </a:rPr>
              <a:t>Technological limitations may possibly arise from compatibility issues with older outdated systems or perhaps constraints enacted by third-party integrations.</a:t>
            </a:r>
            <a:endParaRPr lang="en-US" sz="1800" u="none" strike="noStrike" dirty="0">
              <a:effectLst/>
              <a:latin typeface="Calibri" panose="020F0502020204030204" pitchFamily="34" charset="0"/>
              <a:ea typeface="Cambria" panose="02040503050406030204" pitchFamily="18" charset="0"/>
              <a:cs typeface="Calibri" panose="020F0502020204030204" pitchFamily="34" charset="0"/>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1391</TotalTime>
  <Words>1250</Words>
  <Application>Microsoft Macintosh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Yancarlo Guzman</cp:lastModifiedBy>
  <cp:revision>23</cp:revision>
  <dcterms:created xsi:type="dcterms:W3CDTF">2019-10-14T02:36:52Z</dcterms:created>
  <dcterms:modified xsi:type="dcterms:W3CDTF">2024-04-21T17:30:39Z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