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4FAA-D79E-E05B-E72F-C144675A6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Introduction to Scrum-Agile Approach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246F0-C231-F0A1-F950-D51CADB4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97480"/>
            <a:ext cx="8791575" cy="4011930"/>
          </a:xfrm>
        </p:spPr>
        <p:txBody>
          <a:bodyPr>
            <a:normAutofit/>
          </a:bodyPr>
          <a:lstStyle/>
          <a:p>
            <a:endParaRPr lang="en-US" dirty="0">
              <a:effectLst/>
            </a:endParaRPr>
          </a:p>
          <a:p>
            <a:pPr lvl="1" algn="l"/>
            <a:r>
              <a:rPr lang="en-US" dirty="0">
                <a:effectLst/>
                <a:latin typeface="Helvetica Neue" panose="02000503000000020004" pitchFamily="2" charset="0"/>
              </a:rPr>
              <a:t>Overview: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Introduction to the Scrum-Agile methodology.</a:t>
            </a:r>
          </a:p>
          <a:p>
            <a:pPr lvl="1" algn="l"/>
            <a:r>
              <a:rPr lang="en-US" dirty="0">
                <a:latin typeface="Helvetica Neue" panose="02000503000000020004" pitchFamily="2" charset="0"/>
              </a:rPr>
              <a:t>Why are we here?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Helvetica Neue" panose="02000503000000020004" pitchFamily="2" charset="0"/>
              </a:rPr>
              <a:t>ChadaTech’s</a:t>
            </a:r>
            <a:r>
              <a:rPr lang="en-US" dirty="0">
                <a:effectLst/>
                <a:latin typeface="Helvetica Neue" panose="02000503000000020004" pitchFamily="2" charset="0"/>
              </a:rPr>
              <a:t> has decided to pilot Scrum-Agile for SNHU Travel project.</a:t>
            </a:r>
          </a:p>
          <a:p>
            <a:pPr lvl="1" algn="l"/>
            <a:r>
              <a:rPr lang="en-US" dirty="0">
                <a:effectLst/>
                <a:latin typeface="Helvetica Neue" panose="02000503000000020004" pitchFamily="2" charset="0"/>
              </a:rPr>
              <a:t>Objective: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To highlight the key facets of the Scrum-Agile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9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0680-54B8-EE52-149D-6619A3D0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Roles in Scrum-Agile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E185-AA63-CAC3-DA49-FE75BD15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1640"/>
            <a:ext cx="9905999" cy="4709160"/>
          </a:xfrm>
        </p:spPr>
        <p:txBody>
          <a:bodyPr>
            <a:normAutofit fontScale="85000" lnSpcReduction="10000"/>
          </a:bodyPr>
          <a:lstStyle/>
          <a:p>
            <a:endParaRPr lang="en-US" dirty="0">
              <a:effectLst/>
            </a:endParaRPr>
          </a:p>
          <a:p>
            <a:pPr marL="914400" lvl="2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Scrum Master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Responsibilities: Facilitates the Scrum process, removes obstacles, and ensures the team adheres to Scrum principles.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Importance: Ensures smooth operation of the Scrum framework and maximizes team productivity.</a:t>
            </a:r>
          </a:p>
          <a:p>
            <a:pPr marL="914400" lvl="2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Product Owner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Responsibilities: Represents the customer, defines product backlog, and prioritizes features.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Importance: Aligns the team's work with customer needs, ensuring the product delivers value.</a:t>
            </a:r>
          </a:p>
          <a:p>
            <a:pPr marL="914400" lvl="2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Testers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Responsibilities: Ensures quality by testing and validating the product against defined criteria.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Importance: Identifies and prevents defects early in the development process.</a:t>
            </a:r>
          </a:p>
          <a:p>
            <a:pPr marL="914400" lvl="2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Developers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Responsibilities: Create the product incrementally during Sprints.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Importance: Responsible for turning product backlog items into a potentially shippable product increment.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8F8D-A095-D82D-F2F0-149C671C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SDLC Phases in Scrum-Agile: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42E9-B230-EB5E-F729-780FA72F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538"/>
            <a:ext cx="9905999" cy="5312979"/>
          </a:xfrm>
        </p:spPr>
        <p:txBody>
          <a:bodyPr>
            <a:normAutofit fontScale="85000" lnSpcReduction="10000"/>
          </a:bodyPr>
          <a:lstStyle/>
          <a:p>
            <a:endParaRPr lang="en-US" dirty="0">
              <a:effectLst/>
            </a:endParaRPr>
          </a:p>
          <a:p>
            <a:pPr marL="914400" lvl="2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Backlog Refinement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Definition: Review and adjust the product backlog based on feedback and changing requirements.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Importance: Keeps the backlog updated and aligned with project goals.</a:t>
            </a:r>
          </a:p>
          <a:p>
            <a:pPr marL="914400" lvl="2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Sprint Planning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Definition: Plan the work to be completed in the upcoming Sprint.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Importance: Sets the direction for the Sprint and provides a shared understanding of the goals.</a:t>
            </a:r>
          </a:p>
          <a:p>
            <a:pPr marL="914400" lvl="2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Daily Standup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Definition: Daily meeting to discuss progress, plans, and obstacles.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Importance: Enhances communication and ensures everyone is on the same page.</a:t>
            </a:r>
          </a:p>
          <a:p>
            <a:pPr marL="914400" lvl="2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Sprint Review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Definition: Demonstrate the completed work to stakeholders.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Importance: Collect feedback and make necessary adjustments for the next Sprint.</a:t>
            </a:r>
          </a:p>
          <a:p>
            <a:pPr marL="914400" lvl="2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Sprint Retrospective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Definition: Reflect on the Sprint, focusing on improvement opportunities.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Importance: Continuous improvement for increased efficiency and effectiveness.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78CF-4D08-51AE-F026-8282138D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618518"/>
            <a:ext cx="5467349" cy="1478570"/>
          </a:xfrm>
        </p:spPr>
        <p:txBody>
          <a:bodyPr/>
          <a:lstStyle/>
          <a:p>
            <a:r>
              <a:rPr lang="en-US" sz="3200" b="1" dirty="0">
                <a:effectLst/>
                <a:latin typeface="Helvetica Neue" panose="02000503000000020004" pitchFamily="2" charset="0"/>
              </a:rPr>
              <a:t>Agile vs. Waterfall</a:t>
            </a:r>
            <a:br>
              <a:rPr lang="en-US" b="1" dirty="0"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FBB6-A91A-5A04-A512-58FEC39A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08992"/>
            <a:ext cx="3950850" cy="5580993"/>
          </a:xfrm>
        </p:spPr>
        <p:txBody>
          <a:bodyPr>
            <a:normAutofit/>
          </a:bodyPr>
          <a:lstStyle/>
          <a:p>
            <a:endParaRPr lang="en-US" dirty="0">
              <a:effectLst/>
            </a:endParaRPr>
          </a:p>
          <a:p>
            <a:pPr marL="457200" lvl="1" indent="0">
              <a:buNone/>
            </a:pPr>
            <a:r>
              <a:rPr lang="en-US" sz="1300" dirty="0">
                <a:effectLst/>
                <a:latin typeface="Helvetica Neue" panose="02000503000000020004" pitchFamily="2" charset="0"/>
              </a:rPr>
              <a:t>Agile 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Helvetica Neue" panose="02000503000000020004" pitchFamily="2" charset="0"/>
              </a:rPr>
              <a:t>Iterative and Incremental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Helvetica Neue" panose="02000503000000020004" pitchFamily="2" charset="0"/>
              </a:rPr>
              <a:t>Flexibility to accommodate changing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Helvetica Neue" panose="02000503000000020004" pitchFamily="2" charset="0"/>
              </a:rPr>
              <a:t>Customer involvement throughout the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Helvetica Neue" panose="02000503000000020004" pitchFamily="2" charset="0"/>
              </a:rPr>
              <a:t>Continuous feedback loops for improvement.</a:t>
            </a:r>
          </a:p>
          <a:p>
            <a:pPr marL="457200" lvl="1" indent="0">
              <a:buNone/>
            </a:pPr>
            <a:r>
              <a:rPr lang="en-US" sz="1300" dirty="0">
                <a:effectLst/>
                <a:latin typeface="Helvetica Neue" panose="02000503000000020004" pitchFamily="2" charset="0"/>
              </a:rPr>
              <a:t>Waterfall 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Helvetica Neue" panose="02000503000000020004" pitchFamily="2" charset="0"/>
              </a:rPr>
              <a:t>Sequential phases: Requirements, Design, Implementation, Testing, Maintenance.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Helvetica Neue" panose="02000503000000020004" pitchFamily="2" charset="0"/>
              </a:rPr>
              <a:t>Limited flexibility once a phase is completed.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Helvetica Neue" panose="02000503000000020004" pitchFamily="2" charset="0"/>
              </a:rPr>
              <a:t>Customer involvement mainly at the beginning and end of the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Helvetica Neue" panose="02000503000000020004" pitchFamily="2" charset="0"/>
              </a:rPr>
              <a:t>Minimal feedback loops, potential delays in identifying issues.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2E32B-C536-7871-32C8-7DFDB6478310}"/>
              </a:ext>
            </a:extLst>
          </p:cNvPr>
          <p:cNvSpPr txBox="1"/>
          <p:nvPr/>
        </p:nvSpPr>
        <p:spPr>
          <a:xfrm>
            <a:off x="6225541" y="778326"/>
            <a:ext cx="59664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Helvetica Neue" panose="02000503000000020004" pitchFamily="2" charset="0"/>
              </a:rPr>
              <a:t>Choosing Agile or Waterfall</a:t>
            </a:r>
            <a:endParaRPr lang="en-US" sz="3200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40448-7053-6D09-0CA5-7B07D207EC26}"/>
              </a:ext>
            </a:extLst>
          </p:cNvPr>
          <p:cNvSpPr txBox="1"/>
          <p:nvPr/>
        </p:nvSpPr>
        <p:spPr>
          <a:xfrm>
            <a:off x="5760720" y="1440180"/>
            <a:ext cx="5589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effectLst/>
            </a:endParaRPr>
          </a:p>
          <a:p>
            <a:pPr lvl="2"/>
            <a:r>
              <a:rPr lang="en-US" sz="1200" b="1" dirty="0">
                <a:effectLst/>
                <a:latin typeface="Helvetica Neue" panose="02000503000000020004" pitchFamily="2" charset="0"/>
              </a:rPr>
              <a:t>Project Complexity</a:t>
            </a:r>
            <a:endParaRPr lang="en-US" sz="1200" dirty="0">
              <a:effectLst/>
              <a:latin typeface="Helvetica 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Helvetica Neue" panose="02000503000000020004" pitchFamily="2" charset="0"/>
              </a:rPr>
              <a:t>Agile: Suitable for complex and evolving projects.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Helvetica Neue" panose="02000503000000020004" pitchFamily="2" charset="0"/>
              </a:rPr>
              <a:t>Waterfall: Suitable for well-defined, less complex projects.</a:t>
            </a:r>
          </a:p>
          <a:p>
            <a:pPr lvl="2"/>
            <a:r>
              <a:rPr lang="en-US" sz="1200" b="1" dirty="0">
                <a:effectLst/>
                <a:latin typeface="Helvetica Neue" panose="02000503000000020004" pitchFamily="2" charset="0"/>
              </a:rPr>
              <a:t>Customer Involvement</a:t>
            </a:r>
            <a:endParaRPr lang="en-US" sz="1200" dirty="0">
              <a:effectLst/>
              <a:latin typeface="Helvetica 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Helvetica Neue" panose="02000503000000020004" pitchFamily="2" charset="0"/>
              </a:rPr>
              <a:t>Agile: Requires continuous customer collaboration.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Helvetica Neue" panose="02000503000000020004" pitchFamily="2" charset="0"/>
              </a:rPr>
              <a:t>Waterfall: Customer involvement is mainly at the beginning and end.</a:t>
            </a:r>
          </a:p>
          <a:p>
            <a:pPr lvl="2"/>
            <a:r>
              <a:rPr lang="en-US" sz="1200" b="1" dirty="0">
                <a:effectLst/>
                <a:latin typeface="Helvetica Neue" panose="02000503000000020004" pitchFamily="2" charset="0"/>
              </a:rPr>
              <a:t>Adaptability to Changes</a:t>
            </a:r>
            <a:endParaRPr lang="en-US" sz="1200" dirty="0">
              <a:effectLst/>
              <a:latin typeface="Helvetica 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Helvetica Neue" panose="02000503000000020004" pitchFamily="2" charset="0"/>
              </a:rPr>
              <a:t>Agile: Embraces changes throughout the development process.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Helvetica Neue" panose="02000503000000020004" pitchFamily="2" charset="0"/>
              </a:rPr>
              <a:t>Waterfall: Changes are challenging once a phase is completed.</a:t>
            </a:r>
          </a:p>
          <a:p>
            <a:pPr lvl="2"/>
            <a:r>
              <a:rPr lang="en-US" sz="1200" b="1" dirty="0">
                <a:effectLst/>
                <a:latin typeface="Helvetica Neue" panose="02000503000000020004" pitchFamily="2" charset="0"/>
              </a:rPr>
              <a:t>Risk Tolerance</a:t>
            </a:r>
            <a:endParaRPr lang="en-US" sz="1200" dirty="0">
              <a:effectLst/>
              <a:latin typeface="Helvetica Neue" panose="02000503000000020004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Helvetica Neue" panose="02000503000000020004" pitchFamily="2" charset="0"/>
              </a:rPr>
              <a:t>Agile: Allows for early identification and mitigation of risks.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Helvetica Neue" panose="02000503000000020004" pitchFamily="2" charset="0"/>
              </a:rPr>
              <a:t>Waterfall: Risks are identified later in the development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9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A200-6579-B977-6BDF-68200878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Reference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5377-091D-49CB-71E9-314B8A4D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95959"/>
                </a:solidFill>
                <a:effectLst/>
                <a:latin typeface="Helvetica" pitchFamily="2" charset="0"/>
              </a:rPr>
              <a:t>Charles G. Cobb. (2015). </a:t>
            </a:r>
            <a:r>
              <a:rPr lang="en-US" b="0" i="1" dirty="0">
                <a:solidFill>
                  <a:srgbClr val="595959"/>
                </a:solidFill>
                <a:effectLst/>
                <a:latin typeface="Helvetica" pitchFamily="2" charset="0"/>
              </a:rPr>
              <a:t>The Project Manager’s Guide to Mastering Agile : Principles and Practices for an Adaptive Approach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" pitchFamily="2" charset="0"/>
              </a:rPr>
              <a:t>. Wiley.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87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</TotalTime>
  <Words>504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Helvetica</vt:lpstr>
      <vt:lpstr>Helvetica Neue</vt:lpstr>
      <vt:lpstr>Tw Cen MT</vt:lpstr>
      <vt:lpstr>Circuit</vt:lpstr>
      <vt:lpstr>Introduction to Scrum-Agile Approach </vt:lpstr>
      <vt:lpstr>Roles in Scrum-Agile Team</vt:lpstr>
      <vt:lpstr>SDLC Phases in Scrum-Agile:</vt:lpstr>
      <vt:lpstr>Agile vs. Waterfall 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Scrum-Agile Approach </dc:title>
  <dc:creator>Yancarlo Guzman</dc:creator>
  <cp:lastModifiedBy>Yancarlo Guzman</cp:lastModifiedBy>
  <cp:revision>2</cp:revision>
  <dcterms:created xsi:type="dcterms:W3CDTF">2024-02-20T20:16:36Z</dcterms:created>
  <dcterms:modified xsi:type="dcterms:W3CDTF">2024-02-20T21:08:45Z</dcterms:modified>
</cp:coreProperties>
</file>