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1"/>
  </p:sldMasterIdLst>
  <p:notesMasterIdLst>
    <p:notesMasterId r:id="rId15"/>
  </p:notesMasterIdLst>
  <p:handoutMasterIdLst>
    <p:handoutMasterId r:id="rId16"/>
  </p:handoutMasterIdLst>
  <p:sldIdLst>
    <p:sldId id="256" r:id="rId2"/>
    <p:sldId id="257" r:id="rId3"/>
    <p:sldId id="278" r:id="rId4"/>
    <p:sldId id="281" r:id="rId5"/>
    <p:sldId id="282" r:id="rId6"/>
    <p:sldId id="284" r:id="rId7"/>
    <p:sldId id="291" r:id="rId8"/>
    <p:sldId id="285" r:id="rId9"/>
    <p:sldId id="287" r:id="rId10"/>
    <p:sldId id="292" r:id="rId11"/>
    <p:sldId id="289" r:id="rId12"/>
    <p:sldId id="290" r:id="rId13"/>
    <p:sldId id="277"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clrMode="bw"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0" d="100"/>
          <a:sy n="90" d="100"/>
        </p:scale>
        <p:origin x="-89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F6C3935-7E34-7F4E-BD86-E859803A7063}" type="datetimeFigureOut">
              <a:rPr lang="en-US" smtClean="0"/>
              <a:pPr/>
              <a:t>17-01-09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C598D38-823F-AC43-A63E-C69B2C811190}" type="slidenum">
              <a:rPr lang="en-US" smtClean="0"/>
              <a:pPr/>
              <a:t>‹#›</a:t>
            </a:fld>
            <a:endParaRPr lang="en-US"/>
          </a:p>
        </p:txBody>
      </p:sp>
    </p:spTree>
    <p:extLst>
      <p:ext uri="{BB962C8B-B14F-4D97-AF65-F5344CB8AC3E}">
        <p14:creationId xmlns:p14="http://schemas.microsoft.com/office/powerpoint/2010/main" val="35137750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60F281-04E4-8A44-8D68-D05772FAB38C}" type="datetimeFigureOut">
              <a:rPr lang="en-US" smtClean="0"/>
              <a:pPr/>
              <a:t>17-01-09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160620-BA8D-9146-97EE-8B99342BE16D}" type="slidenum">
              <a:rPr lang="en-US" smtClean="0"/>
              <a:pPr/>
              <a:t>‹#›</a:t>
            </a:fld>
            <a:endParaRPr lang="en-US"/>
          </a:p>
        </p:txBody>
      </p:sp>
    </p:spTree>
    <p:extLst>
      <p:ext uri="{BB962C8B-B14F-4D97-AF65-F5344CB8AC3E}">
        <p14:creationId xmlns:p14="http://schemas.microsoft.com/office/powerpoint/2010/main" val="28791022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A2E04F-01FF-524F-AA89-0B28D892D481}" type="slidenum">
              <a:rPr lang="en-US"/>
              <a:pPr/>
              <a:t>3</a:t>
            </a:fld>
            <a:endParaRPr 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0507A0C6-6254-4441-8553-A5BFC8953B20}" type="slidenum">
              <a:rPr lang="en-US" smtClean="0"/>
              <a:pPr/>
              <a:t>‹#›</a:t>
            </a:fld>
            <a:endParaRPr lang="en-US"/>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n-US" smtClean="0"/>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035BA6DD-2FB0-2446-8FC0-30D9956F017E}" type="datetimeFigureOut">
              <a:rPr lang="en-US" smtClean="0"/>
              <a:pPr/>
              <a:t>17-01-09</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035BA6DD-2FB0-2446-8FC0-30D9956F017E}" type="datetimeFigureOut">
              <a:rPr lang="en-US" smtClean="0"/>
              <a:pPr/>
              <a:t>17-01-09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07A0C6-6254-4441-8553-A5BFC8953B2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5BA6DD-2FB0-2446-8FC0-30D9956F017E}" type="datetimeFigureOut">
              <a:rPr lang="en-US" smtClean="0"/>
              <a:pPr/>
              <a:t>17-01-09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7A0C6-6254-4441-8553-A5BFC8953B2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US" smtClean="0"/>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fld id="{035BA6DD-2FB0-2446-8FC0-30D9956F017E}" type="datetimeFigureOut">
              <a:rPr lang="en-US" smtClean="0"/>
              <a:pPr/>
              <a:t>17-01-09</a:t>
            </a:fld>
            <a:endParaRPr lang="en-US"/>
          </a:p>
        </p:txBody>
      </p:sp>
      <p:sp>
        <p:nvSpPr>
          <p:cNvPr id="6" name="Footer Placeholder 5"/>
          <p:cNvSpPr>
            <a:spLocks noGrp="1"/>
          </p:cNvSpPr>
          <p:nvPr>
            <p:ph type="ftr" sz="quarter" idx="11"/>
          </p:nvPr>
        </p:nvSpPr>
        <p:spPr>
          <a:xfrm>
            <a:off x="5867399" y="6288741"/>
            <a:ext cx="2675965" cy="365125"/>
          </a:xfrm>
        </p:spPr>
        <p:txBody>
          <a:bodyPr/>
          <a:lstStyle/>
          <a:p>
            <a:endParaRPr lang="en-US"/>
          </a:p>
        </p:txBody>
      </p:sp>
      <p:sp>
        <p:nvSpPr>
          <p:cNvPr id="7" name="Slide Number Placeholder 6"/>
          <p:cNvSpPr>
            <a:spLocks noGrp="1"/>
          </p:cNvSpPr>
          <p:nvPr>
            <p:ph type="sldNum" sz="quarter" idx="12"/>
          </p:nvPr>
        </p:nvSpPr>
        <p:spPr/>
        <p:txBody>
          <a:bodyPr/>
          <a:lstStyle/>
          <a:p>
            <a:fld id="{0507A0C6-6254-4441-8553-A5BFC8953B20}" type="slidenum">
              <a:rPr lang="en-US" smtClean="0"/>
              <a:pPr/>
              <a:t>‹#›</a:t>
            </a:fld>
            <a:endParaRPr lang="en-US"/>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035BA6DD-2FB0-2446-8FC0-30D9956F017E}" type="datetimeFigureOut">
              <a:rPr lang="en-US" smtClean="0"/>
              <a:pPr/>
              <a:t>17-01-09</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0507A0C6-6254-4441-8553-A5BFC8953B20}"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035BA6DD-2FB0-2446-8FC0-30D9956F017E}" type="datetimeFigureOut">
              <a:rPr lang="en-US" smtClean="0"/>
              <a:pPr/>
              <a:t>17-01-09</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0507A0C6-6254-4441-8553-A5BFC8953B20}"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5BA6DD-2FB0-2446-8FC0-30D9956F017E}" type="datetimeFigureOut">
              <a:rPr lang="en-US" smtClean="0"/>
              <a:pPr/>
              <a:t>17-01-09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7A0C6-6254-4441-8553-A5BFC8953B20}"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5BA6DD-2FB0-2446-8FC0-30D9956F017E}" type="datetimeFigureOut">
              <a:rPr lang="en-US" smtClean="0"/>
              <a:pPr/>
              <a:t>17-01-09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7A0C6-6254-4441-8553-A5BFC8953B20}"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92100"/>
            <a:ext cx="8229600" cy="13843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9050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050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7200" y="4038600"/>
            <a:ext cx="8229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smtClean="0"/>
            </a:lvl1pPr>
          </a:lstStyle>
          <a:p>
            <a:fld id="{98C000AE-DAB1-3140-9ECA-C5CD9366108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5BA6DD-2FB0-2446-8FC0-30D9956F017E}" type="datetimeFigureOut">
              <a:rPr lang="en-US" smtClean="0"/>
              <a:pPr/>
              <a:t>17-01-09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7A0C6-6254-4441-8553-A5BFC8953B2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5BA6DD-2FB0-2446-8FC0-30D9956F017E}" type="datetimeFigureOut">
              <a:rPr lang="en-US" smtClean="0"/>
              <a:pPr/>
              <a:t>17-01-09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7A0C6-6254-4441-8553-A5BFC8953B2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35BA6DD-2FB0-2446-8FC0-30D9956F017E}" type="datetimeFigureOut">
              <a:rPr lang="en-US" smtClean="0"/>
              <a:pPr/>
              <a:t>17-01-09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7A0C6-6254-4441-8553-A5BFC8953B2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035BA6DD-2FB0-2446-8FC0-30D9956F017E}" type="datetimeFigureOut">
              <a:rPr lang="en-US" smtClean="0"/>
              <a:pPr/>
              <a:t>17-01-09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07A0C6-6254-4441-8553-A5BFC8953B20}" type="slidenum">
              <a:rPr lang="en-US" smtClean="0"/>
              <a:pPr/>
              <a:t>‹#›</a:t>
            </a:fld>
            <a:endParaRPr lang="en-US"/>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35BA6DD-2FB0-2446-8FC0-30D9956F017E}" type="datetimeFigureOut">
              <a:rPr lang="en-US" smtClean="0"/>
              <a:pPr/>
              <a:t>17-01-09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7A0C6-6254-4441-8553-A5BFC8953B20}" type="slidenum">
              <a:rPr lang="en-US" smtClean="0"/>
              <a:pPr/>
              <a:t>‹#›</a:t>
            </a:fld>
            <a:endParaRPr lang="en-US"/>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35BA6DD-2FB0-2446-8FC0-30D9956F017E}" type="datetimeFigureOut">
              <a:rPr lang="en-US" smtClean="0"/>
              <a:pPr/>
              <a:t>17-01-09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7A0C6-6254-4441-8553-A5BFC8953B20}" type="slidenum">
              <a:rPr lang="en-US" smtClean="0"/>
              <a:pPr/>
              <a:t>‹#›</a:t>
            </a:fld>
            <a:endParaRPr lang="en-US"/>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035BA6DD-2FB0-2446-8FC0-30D9956F017E}" type="datetimeFigureOut">
              <a:rPr lang="en-US" smtClean="0"/>
              <a:pPr/>
              <a:t>17-01-09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7A0C6-6254-4441-8553-A5BFC8953B20}" type="slidenum">
              <a:rPr lang="en-US" smtClean="0"/>
              <a:pPr/>
              <a:t>‹#›</a:t>
            </a:fld>
            <a:endParaRPr lang="en-US"/>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35BA6DD-2FB0-2446-8FC0-30D9956F017E}" type="datetimeFigureOut">
              <a:rPr lang="en-US" smtClean="0"/>
              <a:pPr/>
              <a:t>17-01-09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07A0C6-6254-4441-8553-A5BFC8953B2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035BA6DD-2FB0-2446-8FC0-30D9956F017E}" type="datetimeFigureOut">
              <a:rPr lang="en-US" smtClean="0"/>
              <a:pPr/>
              <a:t>17-01-09</a:t>
            </a:fld>
            <a:endParaRPr lang="en-US"/>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0507A0C6-6254-4441-8553-A5BFC8953B2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701" r:id="rId17"/>
  </p:sldLayoutIdLst>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nu8rOd7B6GI" TargetMode="Externa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23.png"/><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GUiEt6fOOJ0" TargetMode="Externa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Good design</a:t>
            </a:r>
            <a:endParaRPr lang="en-US" dirty="0"/>
          </a:p>
        </p:txBody>
      </p:sp>
      <p:sp>
        <p:nvSpPr>
          <p:cNvPr id="3" name="Subtitle 2"/>
          <p:cNvSpPr>
            <a:spLocks noGrp="1"/>
          </p:cNvSpPr>
          <p:nvPr>
            <p:ph type="subTitle" idx="1"/>
          </p:nvPr>
        </p:nvSpPr>
        <p:spPr/>
        <p:txBody>
          <a:bodyPr/>
          <a:lstStyle/>
          <a:p>
            <a:r>
              <a:rPr lang="en-US" dirty="0" smtClean="0"/>
              <a:t>Cameron Shelley</a:t>
            </a:r>
          </a:p>
          <a:p>
            <a:r>
              <a:rPr lang="en-US" dirty="0" smtClean="0"/>
              <a:t>STV 202</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The Carleton</a:t>
            </a:r>
            <a:endParaRPr lang="en-US" dirty="0"/>
          </a:p>
        </p:txBody>
      </p:sp>
      <p:sp>
        <p:nvSpPr>
          <p:cNvPr id="3" name="Content Placeholder 2"/>
          <p:cNvSpPr>
            <a:spLocks noGrp="1"/>
          </p:cNvSpPr>
          <p:nvPr>
            <p:ph idx="1"/>
          </p:nvPr>
        </p:nvSpPr>
        <p:spPr>
          <a:xfrm>
            <a:off x="3577835" y="1828800"/>
            <a:ext cx="4785116" cy="4208930"/>
          </a:xfrm>
        </p:spPr>
        <p:txBody>
          <a:bodyPr/>
          <a:lstStyle/>
          <a:p>
            <a:pPr marL="0" indent="0">
              <a:buNone/>
            </a:pPr>
            <a:r>
              <a:rPr lang="en-US" dirty="0" smtClean="0"/>
              <a:t>The Carleton bookcase (</a:t>
            </a:r>
            <a:r>
              <a:rPr lang="en-US" dirty="0" err="1" smtClean="0"/>
              <a:t>Sottsass</a:t>
            </a:r>
            <a:r>
              <a:rPr lang="en-US" dirty="0" smtClean="0"/>
              <a:t> 1981)</a:t>
            </a:r>
          </a:p>
          <a:p>
            <a:pPr marL="0" indent="0">
              <a:buNone/>
            </a:pPr>
            <a:r>
              <a:rPr lang="en-US" dirty="0" smtClean="0"/>
              <a:t>In what ways is the Carleton not progressive?</a:t>
            </a:r>
          </a:p>
          <a:p>
            <a:pPr marL="0" indent="0">
              <a:buNone/>
            </a:pPr>
            <a:r>
              <a:rPr lang="en-US" dirty="0" smtClean="0"/>
              <a:t>What other designs are not progressive?</a:t>
            </a:r>
          </a:p>
          <a:p>
            <a:endParaRPr lang="en-US" dirty="0"/>
          </a:p>
        </p:txBody>
      </p:sp>
      <p:pic>
        <p:nvPicPr>
          <p:cNvPr id="4" name="Picture 3"/>
          <p:cNvPicPr/>
          <p:nvPr/>
        </p:nvPicPr>
        <p:blipFill>
          <a:blip r:embed="rId2">
            <a:extLst>
              <a:ext uri="{28A0092B-C50C-407E-A947-70E740481C1C}">
                <a14:useLocalDpi xmlns:a14="http://schemas.microsoft.com/office/drawing/2010/main"/>
              </a:ext>
            </a:extLst>
          </a:blip>
          <a:srcRect/>
          <a:stretch>
            <a:fillRect/>
          </a:stretch>
        </p:blipFill>
        <p:spPr bwMode="auto">
          <a:xfrm>
            <a:off x="779463" y="1828800"/>
            <a:ext cx="2680335" cy="2680335"/>
          </a:xfrm>
          <a:prstGeom prst="rect">
            <a:avLst/>
          </a:prstGeom>
          <a:noFill/>
          <a:ln>
            <a:noFill/>
          </a:ln>
        </p:spPr>
      </p:pic>
      <p:sp>
        <p:nvSpPr>
          <p:cNvPr id="5" name="TextBox 4"/>
          <p:cNvSpPr txBox="1"/>
          <p:nvPr/>
        </p:nvSpPr>
        <p:spPr>
          <a:xfrm>
            <a:off x="779463" y="4509135"/>
            <a:ext cx="2680335" cy="369332"/>
          </a:xfrm>
          <a:prstGeom prst="rect">
            <a:avLst/>
          </a:prstGeom>
          <a:noFill/>
        </p:spPr>
        <p:txBody>
          <a:bodyPr wrap="square" rtlCol="0">
            <a:spAutoFit/>
          </a:bodyPr>
          <a:lstStyle/>
          <a:p>
            <a:pPr algn="ctr"/>
            <a:r>
              <a:rPr lang="en-US" i="1" dirty="0" smtClean="0">
                <a:solidFill>
                  <a:schemeClr val="bg1"/>
                </a:solidFill>
              </a:rPr>
              <a:t>Carleton bookcase</a:t>
            </a:r>
            <a:endParaRPr lang="en-US" i="1" dirty="0">
              <a:solidFill>
                <a:schemeClr val="bg1"/>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868402" y="4182179"/>
            <a:ext cx="1494549" cy="1855552"/>
          </a:xfrm>
          <a:prstGeom prst="rect">
            <a:avLst/>
          </a:prstGeom>
        </p:spPr>
      </p:pic>
      <p:sp>
        <p:nvSpPr>
          <p:cNvPr id="7" name="TextBox 6"/>
          <p:cNvSpPr txBox="1"/>
          <p:nvPr/>
        </p:nvSpPr>
        <p:spPr>
          <a:xfrm>
            <a:off x="6752969" y="6037731"/>
            <a:ext cx="1750195" cy="369332"/>
          </a:xfrm>
          <a:prstGeom prst="rect">
            <a:avLst/>
          </a:prstGeom>
          <a:noFill/>
        </p:spPr>
        <p:txBody>
          <a:bodyPr wrap="square" rtlCol="0">
            <a:spAutoFit/>
          </a:bodyPr>
          <a:lstStyle/>
          <a:p>
            <a:pPr algn="ctr"/>
            <a:r>
              <a:rPr lang="en-US" i="1" dirty="0" err="1" smtClean="0">
                <a:solidFill>
                  <a:srgbClr val="FFFFFF"/>
                </a:solidFill>
              </a:rPr>
              <a:t>Ettore</a:t>
            </a:r>
            <a:r>
              <a:rPr lang="en-US" i="1" dirty="0" smtClean="0">
                <a:solidFill>
                  <a:srgbClr val="FFFFFF"/>
                </a:solidFill>
              </a:rPr>
              <a:t> </a:t>
            </a:r>
            <a:r>
              <a:rPr lang="en-US" i="1" dirty="0" err="1" smtClean="0">
                <a:solidFill>
                  <a:srgbClr val="FFFFFF"/>
                </a:solidFill>
              </a:rPr>
              <a:t>Sottsass</a:t>
            </a:r>
            <a:endParaRPr lang="en-US" i="1" dirty="0">
              <a:solidFill>
                <a:srgbClr val="FFFFFF"/>
              </a:solidFill>
            </a:endParaRPr>
          </a:p>
        </p:txBody>
      </p:sp>
    </p:spTree>
    <p:extLst>
      <p:ext uri="{BB962C8B-B14F-4D97-AF65-F5344CB8AC3E}">
        <p14:creationId xmlns:p14="http://schemas.microsoft.com/office/powerpoint/2010/main" val="153529792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Innovative</a:t>
            </a:r>
            <a:endParaRPr lang="en-US" dirty="0"/>
          </a:p>
        </p:txBody>
      </p:sp>
      <p:sp>
        <p:nvSpPr>
          <p:cNvPr id="3" name="Content Placeholder 2"/>
          <p:cNvSpPr>
            <a:spLocks noGrp="1"/>
          </p:cNvSpPr>
          <p:nvPr>
            <p:ph idx="1"/>
          </p:nvPr>
        </p:nvSpPr>
        <p:spPr>
          <a:xfrm>
            <a:off x="779463" y="1828800"/>
            <a:ext cx="7583487" cy="2316630"/>
          </a:xfrm>
        </p:spPr>
        <p:txBody>
          <a:bodyPr/>
          <a:lstStyle/>
          <a:p>
            <a:pPr marL="0" indent="0">
              <a:buNone/>
            </a:pPr>
            <a:r>
              <a:rPr lang="en-US" dirty="0" smtClean="0"/>
              <a:t>Commandment #1: Good design is innovative</a:t>
            </a:r>
          </a:p>
          <a:p>
            <a:pPr lvl="1"/>
            <a:r>
              <a:rPr lang="en-US" dirty="0" smtClean="0"/>
              <a:t>The possibilities for innovation are not, by any means, exhausted.  Technological development is always offering new opportunities for innovative design.  But innovative design always develops in tandem with innovative technology, and can never be an end in itself. </a:t>
            </a:r>
          </a:p>
        </p:txBody>
      </p:sp>
      <p:sp>
        <p:nvSpPr>
          <p:cNvPr id="7" name="Content Placeholder 2"/>
          <p:cNvSpPr txBox="1">
            <a:spLocks/>
          </p:cNvSpPr>
          <p:nvPr/>
        </p:nvSpPr>
        <p:spPr>
          <a:xfrm>
            <a:off x="779463" y="4145430"/>
            <a:ext cx="5386387" cy="2266015"/>
          </a:xfrm>
          <a:prstGeom prst="rect">
            <a:avLst/>
          </a:prstGeom>
        </p:spPr>
        <p:txBody>
          <a:bodyPr vert="horz" lIns="91440" tIns="45720" rIns="91440" bIns="45720" rtlCol="0">
            <a:normAutofit/>
          </a:bodyPr>
          <a:lst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Consider the Bruno smart trash can</a:t>
            </a:r>
          </a:p>
          <a:p>
            <a:pPr marL="0" indent="0">
              <a:buNone/>
            </a:pPr>
            <a:r>
              <a:rPr lang="en-US" dirty="0" smtClean="0"/>
              <a:t>Is the Bruno innovative?</a:t>
            </a:r>
          </a:p>
          <a:p>
            <a:pPr marL="0" indent="0">
              <a:buNone/>
            </a:pPr>
            <a:r>
              <a:rPr lang="en-US" dirty="0" smtClean="0"/>
              <a:t>What other designs are innovative, or not? </a:t>
            </a:r>
          </a:p>
        </p:txBody>
      </p:sp>
      <p:pic>
        <p:nvPicPr>
          <p:cNvPr id="4" name="Picture 3">
            <a:hlinkClick r:id="rId2"/>
          </p:cNvPr>
          <p:cNvPicPr>
            <a:picLocks noChangeAspect="1"/>
          </p:cNvPicPr>
          <p:nvPr/>
        </p:nvPicPr>
        <p:blipFill>
          <a:blip r:embed="rId3"/>
          <a:stretch>
            <a:fillRect/>
          </a:stretch>
        </p:blipFill>
        <p:spPr>
          <a:xfrm>
            <a:off x="7030468" y="4145429"/>
            <a:ext cx="1332481" cy="226601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Critique</a:t>
            </a:r>
            <a:endParaRPr lang="en-US" dirty="0"/>
          </a:p>
        </p:txBody>
      </p:sp>
      <p:sp>
        <p:nvSpPr>
          <p:cNvPr id="3" name="Content Placeholder 2"/>
          <p:cNvSpPr>
            <a:spLocks noGrp="1"/>
          </p:cNvSpPr>
          <p:nvPr>
            <p:ph idx="1"/>
          </p:nvPr>
        </p:nvSpPr>
        <p:spPr>
          <a:xfrm>
            <a:off x="779464" y="1828800"/>
            <a:ext cx="6015780" cy="4208930"/>
          </a:xfrm>
        </p:spPr>
        <p:txBody>
          <a:bodyPr>
            <a:normAutofit fontScale="92500" lnSpcReduction="10000"/>
          </a:bodyPr>
          <a:lstStyle/>
          <a:p>
            <a:pPr marL="0" indent="0">
              <a:buNone/>
            </a:pPr>
            <a:r>
              <a:rPr lang="en-US" dirty="0" err="1" smtClean="0"/>
              <a:t>Rams’s</a:t>
            </a:r>
            <a:r>
              <a:rPr lang="en-US" dirty="0" smtClean="0"/>
              <a:t> principles are largely negative</a:t>
            </a:r>
          </a:p>
          <a:p>
            <a:pPr lvl="1"/>
            <a:r>
              <a:rPr lang="en-US" dirty="0" smtClean="0"/>
              <a:t>When should features be </a:t>
            </a:r>
            <a:r>
              <a:rPr lang="en-US" i="1" dirty="0" smtClean="0"/>
              <a:t>added</a:t>
            </a:r>
            <a:r>
              <a:rPr lang="en-US" dirty="0" smtClean="0"/>
              <a:t>?</a:t>
            </a:r>
          </a:p>
          <a:p>
            <a:pPr marL="0" indent="0">
              <a:buNone/>
            </a:pPr>
            <a:r>
              <a:rPr lang="en-US" dirty="0" smtClean="0"/>
              <a:t>Simplification can lead to dullness</a:t>
            </a:r>
          </a:p>
          <a:p>
            <a:pPr lvl="1"/>
            <a:r>
              <a:rPr lang="en-US" dirty="0" smtClean="0"/>
              <a:t>“These are efficient objects, beautiful in their purposefulness, yet they fail to enlighten or revive their surroundings.” −</a:t>
            </a:r>
            <a:r>
              <a:rPr lang="en-US" dirty="0" err="1" smtClean="0"/>
              <a:t>Gadi</a:t>
            </a:r>
            <a:r>
              <a:rPr lang="en-US" dirty="0" smtClean="0"/>
              <a:t> </a:t>
            </a:r>
            <a:r>
              <a:rPr lang="en-US" dirty="0" err="1" smtClean="0"/>
              <a:t>Amit</a:t>
            </a:r>
            <a:endParaRPr lang="en-US" dirty="0" smtClean="0"/>
          </a:p>
          <a:p>
            <a:pPr marL="0" indent="0">
              <a:buNone/>
            </a:pPr>
            <a:r>
              <a:rPr lang="en-US" dirty="0" smtClean="0"/>
              <a:t>This problem might undermine </a:t>
            </a:r>
            <a:r>
              <a:rPr lang="en-US" dirty="0" err="1" smtClean="0"/>
              <a:t>Rams’s</a:t>
            </a:r>
            <a:r>
              <a:rPr lang="en-US" dirty="0" smtClean="0"/>
              <a:t> social program</a:t>
            </a:r>
          </a:p>
          <a:p>
            <a:pPr marL="0" indent="0">
              <a:buNone/>
            </a:pPr>
            <a:r>
              <a:rPr lang="en-US" dirty="0" smtClean="0"/>
              <a:t>Others could “jazz up” minimalist designs</a:t>
            </a:r>
          </a:p>
          <a:p>
            <a:pPr lvl="1"/>
            <a:r>
              <a:rPr lang="en-US" dirty="0" smtClean="0"/>
              <a:t>Perhaps minimal could be made “cool”?  </a:t>
            </a:r>
          </a:p>
          <a:p>
            <a:pPr lvl="1"/>
            <a:r>
              <a:rPr lang="en-US" dirty="0" smtClean="0"/>
              <a:t>Would that be underhanded?</a:t>
            </a:r>
            <a:endParaRPr lang="en-US" dirty="0"/>
          </a:p>
        </p:txBody>
      </p:sp>
      <p:sp>
        <p:nvSpPr>
          <p:cNvPr id="5" name="TextBox 4"/>
          <p:cNvSpPr txBox="1"/>
          <p:nvPr/>
        </p:nvSpPr>
        <p:spPr>
          <a:xfrm>
            <a:off x="6795244" y="4293984"/>
            <a:ext cx="2017058" cy="369332"/>
          </a:xfrm>
          <a:prstGeom prst="rect">
            <a:avLst/>
          </a:prstGeom>
          <a:noFill/>
        </p:spPr>
        <p:txBody>
          <a:bodyPr wrap="none" rtlCol="0">
            <a:spAutoFit/>
          </a:bodyPr>
          <a:lstStyle/>
          <a:p>
            <a:pPr algn="ctr"/>
            <a:r>
              <a:rPr lang="en-US" i="1" dirty="0" smtClean="0">
                <a:solidFill>
                  <a:srgbClr val="FFFFFF"/>
                </a:solidFill>
              </a:rPr>
              <a:t>Braun </a:t>
            </a:r>
            <a:r>
              <a:rPr lang="en-US" i="1" dirty="0" err="1" smtClean="0">
                <a:solidFill>
                  <a:srgbClr val="FFFFFF"/>
                </a:solidFill>
              </a:rPr>
              <a:t>Citromatic</a:t>
            </a:r>
            <a:endParaRPr lang="en-US" i="1" dirty="0">
              <a:solidFill>
                <a:srgbClr val="FFFFFF"/>
              </a:solidFill>
            </a:endParaRPr>
          </a:p>
        </p:txBody>
      </p:sp>
      <p:pic>
        <p:nvPicPr>
          <p:cNvPr id="6" name="Picture 5"/>
          <p:cNvPicPr>
            <a:picLocks noChangeAspect="1"/>
          </p:cNvPicPr>
          <p:nvPr/>
        </p:nvPicPr>
        <p:blipFill>
          <a:blip r:embed="rId2"/>
          <a:stretch>
            <a:fillRect/>
          </a:stretch>
        </p:blipFill>
        <p:spPr>
          <a:xfrm>
            <a:off x="6795243" y="1828800"/>
            <a:ext cx="1917700" cy="24511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Administration</a:t>
            </a:r>
            <a:endParaRPr lang="en-US" dirty="0"/>
          </a:p>
        </p:txBody>
      </p:sp>
      <p:sp>
        <p:nvSpPr>
          <p:cNvPr id="5" name="Text Placeholder 4"/>
          <p:cNvSpPr>
            <a:spLocks noGrp="1"/>
          </p:cNvSpPr>
          <p:nvPr>
            <p:ph type="body" sz="half" idx="3"/>
          </p:nvPr>
        </p:nvSpPr>
        <p:spPr>
          <a:xfrm>
            <a:off x="457200" y="1830459"/>
            <a:ext cx="8229600" cy="2628651"/>
          </a:xfrm>
        </p:spPr>
        <p:txBody>
          <a:bodyPr>
            <a:normAutofit/>
          </a:bodyPr>
          <a:lstStyle/>
          <a:p>
            <a:pPr marL="0" indent="0">
              <a:buNone/>
            </a:pPr>
            <a:r>
              <a:rPr lang="en-US" dirty="0" smtClean="0"/>
              <a:t>The syllabus</a:t>
            </a:r>
          </a:p>
          <a:p>
            <a:pPr marL="0" indent="0">
              <a:buNone/>
            </a:pPr>
            <a:r>
              <a:rPr lang="en-US" dirty="0" smtClean="0"/>
              <a:t>Auxiliary materials:</a:t>
            </a:r>
          </a:p>
          <a:p>
            <a:pPr lvl="1"/>
            <a:r>
              <a:rPr lang="en-US" dirty="0" smtClean="0"/>
              <a:t>Blog: http://cstv.uwaterloo.ca</a:t>
            </a:r>
            <a:endParaRPr lang="en-US" dirty="0"/>
          </a:p>
          <a:p>
            <a:pPr lvl="1"/>
            <a:r>
              <a:rPr lang="en-US" dirty="0" smtClean="0"/>
              <a:t>Twitter: @UW_CSTV</a:t>
            </a:r>
          </a:p>
          <a:p>
            <a:pPr marL="0" indent="0">
              <a:buNone/>
            </a:pPr>
            <a:r>
              <a:rPr lang="en-US" dirty="0" smtClean="0"/>
              <a:t>Your TA:</a:t>
            </a:r>
          </a:p>
        </p:txBody>
      </p:sp>
      <p:pic>
        <p:nvPicPr>
          <p:cNvPr id="9" name="Picture 8"/>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985269" y="3878769"/>
            <a:ext cx="1577794" cy="2198366"/>
          </a:xfrm>
          <a:prstGeom prst="rect">
            <a:avLst/>
          </a:prstGeom>
        </p:spPr>
      </p:pic>
      <p:sp>
        <p:nvSpPr>
          <p:cNvPr id="3" name="TextBox 2"/>
          <p:cNvSpPr txBox="1"/>
          <p:nvPr/>
        </p:nvSpPr>
        <p:spPr>
          <a:xfrm>
            <a:off x="1985270" y="6088935"/>
            <a:ext cx="1577794" cy="369332"/>
          </a:xfrm>
          <a:prstGeom prst="rect">
            <a:avLst/>
          </a:prstGeom>
          <a:noFill/>
        </p:spPr>
        <p:txBody>
          <a:bodyPr wrap="square" rtlCol="0">
            <a:spAutoFit/>
          </a:bodyPr>
          <a:lstStyle/>
          <a:p>
            <a:pPr algn="ctr"/>
            <a:r>
              <a:rPr lang="en-US" dirty="0" smtClean="0">
                <a:solidFill>
                  <a:schemeClr val="bg1"/>
                </a:solidFill>
              </a:rPr>
              <a:t>Graeme Epps</a:t>
            </a:r>
            <a:endParaRPr lang="en-US" dirty="0">
              <a:solidFill>
                <a:schemeClr val="bg1"/>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348111" y="990744"/>
            <a:ext cx="3338689" cy="546249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The </a:t>
            </a:r>
            <a:r>
              <a:rPr lang="en-US" dirty="0" err="1" smtClean="0"/>
              <a:t>Garbino</a:t>
            </a:r>
            <a:endParaRPr lang="en-US" dirty="0"/>
          </a:p>
        </p:txBody>
      </p:sp>
      <p:sp>
        <p:nvSpPr>
          <p:cNvPr id="3" name="Content Placeholder 2"/>
          <p:cNvSpPr>
            <a:spLocks noGrp="1"/>
          </p:cNvSpPr>
          <p:nvPr>
            <p:ph idx="1"/>
          </p:nvPr>
        </p:nvSpPr>
        <p:spPr>
          <a:xfrm>
            <a:off x="779463" y="1828800"/>
            <a:ext cx="4942948" cy="4208930"/>
          </a:xfrm>
        </p:spPr>
        <p:txBody>
          <a:bodyPr>
            <a:normAutofit/>
          </a:bodyPr>
          <a:lstStyle/>
          <a:p>
            <a:pPr marL="0" indent="0">
              <a:buNone/>
            </a:pPr>
            <a:r>
              <a:rPr lang="en-US" dirty="0" smtClean="0"/>
              <a:t>The central theme here is </a:t>
            </a:r>
            <a:r>
              <a:rPr lang="en-US" i="1" dirty="0" smtClean="0"/>
              <a:t>good design</a:t>
            </a:r>
            <a:endParaRPr lang="en-US" dirty="0" smtClean="0"/>
          </a:p>
          <a:p>
            <a:pPr marL="0" indent="0">
              <a:buNone/>
            </a:pPr>
            <a:r>
              <a:rPr lang="en-US" dirty="0" smtClean="0"/>
              <a:t>What does “good design” mean to you?</a:t>
            </a:r>
          </a:p>
          <a:p>
            <a:pPr marL="0" indent="0">
              <a:buNone/>
            </a:pPr>
            <a:r>
              <a:rPr lang="en-US" dirty="0" smtClean="0"/>
              <a:t>The </a:t>
            </a:r>
            <a:r>
              <a:rPr lang="en-US" i="1" dirty="0" err="1" smtClean="0"/>
              <a:t>Garbino</a:t>
            </a:r>
            <a:endParaRPr lang="en-US" i="1" dirty="0" smtClean="0"/>
          </a:p>
          <a:p>
            <a:r>
              <a:rPr lang="en-US" dirty="0" smtClean="0"/>
              <a:t>Designed by Canadian </a:t>
            </a:r>
            <a:r>
              <a:rPr lang="en-US" dirty="0" err="1" smtClean="0"/>
              <a:t>Karim</a:t>
            </a:r>
            <a:r>
              <a:rPr lang="en-US" dirty="0" smtClean="0"/>
              <a:t> Rashid, 1997</a:t>
            </a:r>
          </a:p>
          <a:p>
            <a:pPr marL="0" indent="0">
              <a:buNone/>
            </a:pPr>
            <a:r>
              <a:rPr lang="en-US" dirty="0" smtClean="0"/>
              <a:t>In what ways is it a good, simple design?  Not so?</a:t>
            </a:r>
            <a:endParaRPr lang="en-US" dirty="0"/>
          </a:p>
        </p:txBody>
      </p:sp>
      <p:pic>
        <p:nvPicPr>
          <p:cNvPr id="4" name="Picture 3">
            <a:hlinkClick r:id="rId2"/>
          </p:cNvPr>
          <p:cNvPicPr>
            <a:picLocks noChangeAspect="1"/>
          </p:cNvPicPr>
          <p:nvPr/>
        </p:nvPicPr>
        <p:blipFill>
          <a:blip r:embed="rId3"/>
          <a:stretch>
            <a:fillRect/>
          </a:stretch>
        </p:blipFill>
        <p:spPr>
          <a:xfrm>
            <a:off x="5722411" y="1524000"/>
            <a:ext cx="2640539" cy="4526638"/>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Aspects of good design</a:t>
            </a:r>
          </a:p>
        </p:txBody>
      </p:sp>
      <p:sp>
        <p:nvSpPr>
          <p:cNvPr id="8195" name="Rectangle 3"/>
          <p:cNvSpPr>
            <a:spLocks noGrp="1" noChangeArrowheads="1"/>
          </p:cNvSpPr>
          <p:nvPr>
            <p:ph idx="1"/>
          </p:nvPr>
        </p:nvSpPr>
        <p:spPr>
          <a:xfrm>
            <a:off x="779463" y="1828800"/>
            <a:ext cx="4840287" cy="4208930"/>
          </a:xfrm>
        </p:spPr>
        <p:txBody>
          <a:bodyPr/>
          <a:lstStyle/>
          <a:p>
            <a:pPr marL="0" indent="0">
              <a:lnSpc>
                <a:spcPct val="90000"/>
              </a:lnSpc>
              <a:buNone/>
            </a:pPr>
            <a:r>
              <a:rPr lang="en-US" dirty="0"/>
              <a:t>Perspectives on </a:t>
            </a:r>
            <a:r>
              <a:rPr lang="en-US" i="1" dirty="0"/>
              <a:t>good design</a:t>
            </a:r>
          </a:p>
          <a:p>
            <a:pPr lvl="1">
              <a:lnSpc>
                <a:spcPct val="90000"/>
              </a:lnSpc>
            </a:pPr>
            <a:r>
              <a:rPr lang="en-US" dirty="0"/>
              <a:t>Technical</a:t>
            </a:r>
          </a:p>
          <a:p>
            <a:pPr lvl="1">
              <a:lnSpc>
                <a:spcPct val="90000"/>
              </a:lnSpc>
            </a:pPr>
            <a:r>
              <a:rPr lang="en-US" dirty="0" smtClean="0"/>
              <a:t>Clients</a:t>
            </a:r>
          </a:p>
          <a:p>
            <a:pPr lvl="1">
              <a:lnSpc>
                <a:spcPct val="90000"/>
              </a:lnSpc>
            </a:pPr>
            <a:r>
              <a:rPr lang="en-US" dirty="0" smtClean="0"/>
              <a:t>Designers</a:t>
            </a:r>
          </a:p>
          <a:p>
            <a:pPr lvl="1">
              <a:lnSpc>
                <a:spcPct val="90000"/>
              </a:lnSpc>
            </a:pPr>
            <a:r>
              <a:rPr lang="en-US" dirty="0" smtClean="0"/>
              <a:t>General public/Society</a:t>
            </a:r>
          </a:p>
          <a:p>
            <a:pPr marL="0" indent="0">
              <a:lnSpc>
                <a:spcPct val="90000"/>
              </a:lnSpc>
              <a:buNone/>
            </a:pPr>
            <a:r>
              <a:rPr lang="en-US" dirty="0"/>
              <a:t>Good design involves the broader context</a:t>
            </a:r>
          </a:p>
          <a:p>
            <a:pPr marL="0" indent="0">
              <a:lnSpc>
                <a:spcPct val="90000"/>
              </a:lnSpc>
              <a:buNone/>
            </a:pPr>
            <a:r>
              <a:rPr lang="en-US" dirty="0"/>
              <a:t>We will look from a </a:t>
            </a:r>
            <a:r>
              <a:rPr lang="en-US" i="1" dirty="0"/>
              <a:t>technology-society </a:t>
            </a:r>
            <a:r>
              <a:rPr lang="en-US" dirty="0"/>
              <a:t>perspective</a:t>
            </a:r>
          </a:p>
        </p:txBody>
      </p:sp>
      <p:grpSp>
        <p:nvGrpSpPr>
          <p:cNvPr id="2" name="Group 18"/>
          <p:cNvGrpSpPr>
            <a:grpSpLocks/>
          </p:cNvGrpSpPr>
          <p:nvPr/>
        </p:nvGrpSpPr>
        <p:grpSpPr bwMode="auto">
          <a:xfrm>
            <a:off x="5395912" y="2304414"/>
            <a:ext cx="2962275" cy="2847975"/>
            <a:chOff x="2796" y="2524"/>
            <a:chExt cx="4665" cy="4485"/>
          </a:xfrm>
        </p:grpSpPr>
        <p:sp>
          <p:nvSpPr>
            <p:cNvPr id="25619" name="Rectangle 19"/>
            <p:cNvSpPr>
              <a:spLocks noChangeArrowheads="1"/>
            </p:cNvSpPr>
            <p:nvPr/>
          </p:nvSpPr>
          <p:spPr bwMode="auto">
            <a:xfrm>
              <a:off x="2796" y="2704"/>
              <a:ext cx="4665" cy="4305"/>
            </a:xfrm>
            <a:prstGeom prst="rect">
              <a:avLst/>
            </a:prstGeom>
            <a:solidFill>
              <a:srgbClr val="FFFFFF"/>
            </a:solidFill>
            <a:ln w="19050">
              <a:noFill/>
              <a:miter lim="800000"/>
              <a:headEnd/>
              <a:tailEnd/>
            </a:ln>
            <a:effectLst>
              <a:outerShdw blurRad="38100" dist="25400" dir="5400000" algn="ctr" rotWithShape="0">
                <a:srgbClr val="000000">
                  <a:alpha val="35001"/>
                </a:srgbClr>
              </a:outerShdw>
            </a:effectLst>
          </p:spPr>
          <p:txBody>
            <a:bodyPr vert="horz" wrap="square" lIns="91440" tIns="91440" rIns="91440" bIns="91440" numCol="1" anchor="t" anchorCtr="0" compatLnSpc="1">
              <a:prstTxWarp prst="textNoShape">
                <a:avLst/>
              </a:prstTxWarp>
            </a:bodyPr>
            <a:lstStyle/>
            <a:p>
              <a:endParaRPr lang="en-US"/>
            </a:p>
          </p:txBody>
        </p:sp>
        <p:grpSp>
          <p:nvGrpSpPr>
            <p:cNvPr id="3" name="Group 20"/>
            <p:cNvGrpSpPr>
              <a:grpSpLocks/>
            </p:cNvGrpSpPr>
            <p:nvPr/>
          </p:nvGrpSpPr>
          <p:grpSpPr bwMode="auto">
            <a:xfrm>
              <a:off x="2961" y="2524"/>
              <a:ext cx="4320" cy="4332"/>
              <a:chOff x="2961" y="2524"/>
              <a:chExt cx="4320" cy="4332"/>
            </a:xfrm>
          </p:grpSpPr>
          <p:sp>
            <p:nvSpPr>
              <p:cNvPr id="25621" name="Oval 21"/>
              <p:cNvSpPr>
                <a:spLocks noChangeArrowheads="1"/>
              </p:cNvSpPr>
              <p:nvPr/>
            </p:nvSpPr>
            <p:spPr bwMode="auto">
              <a:xfrm>
                <a:off x="2961" y="3076"/>
                <a:ext cx="4320" cy="3780"/>
              </a:xfrm>
              <a:prstGeom prst="ellipse">
                <a:avLst/>
              </a:prstGeom>
              <a:noFill/>
              <a:ln w="19050">
                <a:solidFill>
                  <a:srgbClr val="4A7EBB"/>
                </a:solidFill>
                <a:round/>
                <a:headEnd/>
                <a:tailEnd/>
              </a:ln>
              <a:effectLst>
                <a:outerShdw blurRad="38100" dist="25400" dir="5400000" algn="ctr" rotWithShape="0">
                  <a:srgbClr val="000000">
                    <a:alpha val="35001"/>
                  </a:srgbClr>
                </a:outerShdw>
              </a:effectLst>
            </p:spPr>
            <p:txBody>
              <a:bodyPr vert="horz" wrap="square" lIns="91440" tIns="91440" rIns="91440" bIns="9144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charset="0"/>
                  <a:ea typeface="Times New Roman"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charset="0"/>
                  <a:ea typeface="Times New Roman"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charset="0"/>
                  <a:ea typeface="Times New Roman"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charset="0"/>
                  <a:ea typeface="Times New Roman"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charset="0"/>
                  <a:ea typeface="Times New Roman"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charset="0"/>
                  <a:ea typeface="Times New Roman"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charset="0"/>
                  <a:ea typeface="Times New Roman"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charset="0"/>
                  <a:ea typeface="Times New Roman"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mbria" charset="0"/>
                    <a:ea typeface="Times New Roman" charset="0"/>
                  </a:rPr>
                  <a:t>Society</a:t>
                </a:r>
              </a:p>
            </p:txBody>
          </p:sp>
          <p:sp>
            <p:nvSpPr>
              <p:cNvPr id="25622" name="Oval 22"/>
              <p:cNvSpPr>
                <a:spLocks noChangeArrowheads="1"/>
              </p:cNvSpPr>
              <p:nvPr/>
            </p:nvSpPr>
            <p:spPr bwMode="auto">
              <a:xfrm>
                <a:off x="3321" y="3796"/>
                <a:ext cx="1980" cy="1620"/>
              </a:xfrm>
              <a:prstGeom prst="ellipse">
                <a:avLst/>
              </a:prstGeom>
              <a:noFill/>
              <a:ln w="19050">
                <a:solidFill>
                  <a:srgbClr val="4A7EBB"/>
                </a:solidFill>
                <a:round/>
                <a:headEnd/>
                <a:tailEnd/>
              </a:ln>
              <a:effectLst>
                <a:outerShdw blurRad="38100" dist="25400" dir="5400000" algn="ctr" rotWithShape="0">
                  <a:srgbClr val="000000">
                    <a:alpha val="35001"/>
                  </a:srgbClr>
                </a:outerShdw>
              </a:effectLst>
            </p:spPr>
            <p:txBody>
              <a:bodyPr vert="horz" wrap="square" lIns="91440" tIns="91440" rIns="91440" bIns="9144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mbria" charset="0"/>
                    <a:ea typeface="Times New Roman" charset="0"/>
                  </a:rPr>
                  <a:t>Designers</a:t>
                </a:r>
              </a:p>
            </p:txBody>
          </p:sp>
          <p:sp>
            <p:nvSpPr>
              <p:cNvPr id="25623" name="Oval 23"/>
              <p:cNvSpPr>
                <a:spLocks noChangeArrowheads="1"/>
              </p:cNvSpPr>
              <p:nvPr/>
            </p:nvSpPr>
            <p:spPr bwMode="auto">
              <a:xfrm>
                <a:off x="4761" y="3796"/>
                <a:ext cx="1980" cy="1620"/>
              </a:xfrm>
              <a:prstGeom prst="ellipse">
                <a:avLst/>
              </a:prstGeom>
              <a:noFill/>
              <a:ln w="19050">
                <a:solidFill>
                  <a:srgbClr val="4A7EBB"/>
                </a:solidFill>
                <a:round/>
                <a:headEnd/>
                <a:tailEnd/>
              </a:ln>
              <a:effectLst>
                <a:outerShdw blurRad="38100" dist="25400" dir="5400000" algn="ctr" rotWithShape="0">
                  <a:srgbClr val="000000">
                    <a:alpha val="35001"/>
                  </a:srgbClr>
                </a:outerShdw>
              </a:effectLst>
            </p:spPr>
            <p:txBody>
              <a:bodyPr vert="horz" wrap="square" lIns="91440" tIns="91440" rIns="91440" bIns="9144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charset="0"/>
                  <a:ea typeface="Times New Roman" charset="0"/>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mbria" charset="0"/>
                    <a:ea typeface="Times New Roman" charset="0"/>
                  </a:rPr>
                  <a:t>Clients</a:t>
                </a:r>
              </a:p>
            </p:txBody>
          </p:sp>
          <p:sp>
            <p:nvSpPr>
              <p:cNvPr id="25624" name="AutoShape 24"/>
              <p:cNvSpPr>
                <a:spLocks noChangeArrowheads="1"/>
              </p:cNvSpPr>
              <p:nvPr/>
            </p:nvSpPr>
            <p:spPr bwMode="auto">
              <a:xfrm>
                <a:off x="4941" y="4516"/>
                <a:ext cx="180" cy="180"/>
              </a:xfrm>
              <a:prstGeom prst="flowChartDecision">
                <a:avLst/>
              </a:prstGeom>
              <a:gradFill rotWithShape="0">
                <a:gsLst>
                  <a:gs pos="0">
                    <a:srgbClr val="9BC1FF"/>
                  </a:gs>
                  <a:gs pos="100000">
                    <a:srgbClr val="3F80CD"/>
                  </a:gs>
                </a:gsLst>
                <a:lin ang="5400000"/>
              </a:gradFill>
              <a:ln w="19050">
                <a:solidFill>
                  <a:srgbClr val="4A7EBB"/>
                </a:solidFill>
                <a:miter lim="800000"/>
                <a:headEnd/>
                <a:tailEnd/>
              </a:ln>
              <a:effectLst>
                <a:outerShdw blurRad="38100" dist="25400" dir="5400000" algn="ctr" rotWithShape="0">
                  <a:srgbClr val="000000">
                    <a:alpha val="35001"/>
                  </a:srgbClr>
                </a:outerShdw>
              </a:effectLst>
            </p:spPr>
            <p:txBody>
              <a:bodyPr vert="horz" wrap="square" lIns="91440" tIns="91440" rIns="91440" bIns="91440" numCol="1" anchor="t" anchorCtr="0" compatLnSpc="1">
                <a:prstTxWarp prst="textNoShape">
                  <a:avLst/>
                </a:prstTxWarp>
              </a:bodyPr>
              <a:lstStyle/>
              <a:p>
                <a:endParaRPr lang="en-US"/>
              </a:p>
            </p:txBody>
          </p:sp>
          <p:sp>
            <p:nvSpPr>
              <p:cNvPr id="25625" name="Rectangle 25"/>
              <p:cNvSpPr>
                <a:spLocks noChangeArrowheads="1"/>
              </p:cNvSpPr>
              <p:nvPr/>
            </p:nvSpPr>
            <p:spPr bwMode="auto">
              <a:xfrm>
                <a:off x="3321" y="2524"/>
                <a:ext cx="1425" cy="705"/>
              </a:xfrm>
              <a:prstGeom prst="rect">
                <a:avLst/>
              </a:prstGeom>
              <a:noFill/>
              <a:ln w="19050">
                <a:noFill/>
                <a:miter lim="800000"/>
                <a:headEnd/>
                <a:tailEnd/>
              </a:ln>
              <a:effectLst>
                <a:outerShdw blurRad="38100" dist="25400" dir="5400000" algn="ctr" rotWithShape="0">
                  <a:srgbClr val="000000">
                    <a:alpha val="35001"/>
                  </a:srgbClr>
                </a:outerShdw>
              </a:effectLst>
            </p:spPr>
            <p:txBody>
              <a:bodyPr vert="horz" wrap="square" lIns="91440" tIns="91440" rIns="91440" bIns="9144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ambria" charset="0"/>
                    <a:ea typeface="Times New Roman" charset="0"/>
                  </a:rPr>
                  <a:t>Design</a:t>
                </a:r>
              </a:p>
            </p:txBody>
          </p:sp>
          <p:sp>
            <p:nvSpPr>
              <p:cNvPr id="25626" name="Line 26"/>
              <p:cNvSpPr>
                <a:spLocks noChangeShapeType="1"/>
              </p:cNvSpPr>
              <p:nvPr/>
            </p:nvSpPr>
            <p:spPr bwMode="auto">
              <a:xfrm>
                <a:off x="4221" y="2884"/>
                <a:ext cx="720" cy="1632"/>
              </a:xfrm>
              <a:prstGeom prst="line">
                <a:avLst/>
              </a:prstGeom>
              <a:noFill/>
              <a:ln w="25400">
                <a:solidFill>
                  <a:srgbClr val="4A7EBB"/>
                </a:solidFill>
                <a:round/>
                <a:headEnd/>
                <a:tailEnd type="triangle" w="med" len="med"/>
              </a:ln>
              <a:effectLst>
                <a:outerShdw blurRad="38100" dist="25400" dir="5400000" algn="ctr" rotWithShape="0">
                  <a:srgbClr val="000000">
                    <a:alpha val="35001"/>
                  </a:srgbClr>
                </a:outerShdw>
              </a:effectLst>
            </p:spPr>
            <p:txBody>
              <a:bodyPr vert="horz" wrap="square" lIns="91440" tIns="91440" rIns="91440" bIns="91440" numCol="1" anchor="t" anchorCtr="0" compatLnSpc="1">
                <a:prstTxWarp prst="textNoShape">
                  <a:avLst/>
                </a:prstTxWarp>
              </a:bodyPr>
              <a:lstStyle/>
              <a:p>
                <a:endParaRPr lang="en-US"/>
              </a:p>
            </p:txBody>
          </p:sp>
        </p:grpSp>
      </p:gr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Dieter Rams (1932−)</a:t>
            </a:r>
            <a:endParaRPr lang="en-US" dirty="0"/>
          </a:p>
        </p:txBody>
      </p:sp>
      <p:sp>
        <p:nvSpPr>
          <p:cNvPr id="3" name="Content Placeholder 2"/>
          <p:cNvSpPr>
            <a:spLocks noGrp="1"/>
          </p:cNvSpPr>
          <p:nvPr>
            <p:ph idx="1"/>
          </p:nvPr>
        </p:nvSpPr>
        <p:spPr>
          <a:xfrm>
            <a:off x="779464" y="1828800"/>
            <a:ext cx="5289652" cy="1916368"/>
          </a:xfrm>
        </p:spPr>
        <p:txBody>
          <a:bodyPr>
            <a:normAutofit fontScale="85000" lnSpcReduction="10000"/>
          </a:bodyPr>
          <a:lstStyle/>
          <a:p>
            <a:pPr marL="0" indent="0">
              <a:buNone/>
            </a:pPr>
            <a:r>
              <a:rPr lang="en-US" dirty="0" smtClean="0"/>
              <a:t>An eminent 20</a:t>
            </a:r>
            <a:r>
              <a:rPr lang="en-US" baseline="30000" dirty="0" smtClean="0"/>
              <a:t>th</a:t>
            </a:r>
            <a:r>
              <a:rPr lang="en-US" dirty="0" smtClean="0"/>
              <a:t> Century industrial designer</a:t>
            </a:r>
          </a:p>
          <a:p>
            <a:pPr lvl="1"/>
            <a:r>
              <a:rPr lang="en-US" dirty="0" smtClean="0"/>
              <a:t>Influential to many others, e.g., Jonathan </a:t>
            </a:r>
            <a:r>
              <a:rPr lang="en-US" dirty="0" err="1" smtClean="0"/>
              <a:t>Ive</a:t>
            </a:r>
            <a:endParaRPr lang="en-US" dirty="0" smtClean="0"/>
          </a:p>
          <a:p>
            <a:pPr marL="0" indent="0">
              <a:buNone/>
            </a:pPr>
            <a:r>
              <a:rPr lang="en-US" dirty="0" smtClean="0"/>
              <a:t>Attended the </a:t>
            </a:r>
            <a:r>
              <a:rPr lang="en-US" dirty="0" err="1" smtClean="0"/>
              <a:t>Handwerker-und-Kunstgewerbeschule</a:t>
            </a:r>
            <a:r>
              <a:rPr lang="en-US" dirty="0" smtClean="0"/>
              <a:t>, 1946−1953</a:t>
            </a:r>
          </a:p>
          <a:p>
            <a:pPr lvl="1"/>
            <a:r>
              <a:rPr lang="en-US" dirty="0" smtClean="0"/>
              <a:t>Learned </a:t>
            </a:r>
            <a:r>
              <a:rPr lang="en-US" i="1" dirty="0" smtClean="0"/>
              <a:t>modernist </a:t>
            </a:r>
            <a:r>
              <a:rPr lang="en-US" dirty="0" smtClean="0"/>
              <a:t>design</a:t>
            </a:r>
          </a:p>
        </p:txBody>
      </p:sp>
      <p:pic>
        <p:nvPicPr>
          <p:cNvPr id="4" name="Picture 3"/>
          <p:cNvPicPr>
            <a:picLocks noChangeAspect="1"/>
          </p:cNvPicPr>
          <p:nvPr/>
        </p:nvPicPr>
        <p:blipFill>
          <a:blip r:embed="rId2"/>
          <a:stretch>
            <a:fillRect/>
          </a:stretch>
        </p:blipFill>
        <p:spPr>
          <a:xfrm>
            <a:off x="6069115" y="1828800"/>
            <a:ext cx="2293835" cy="1916368"/>
          </a:xfrm>
          <a:prstGeom prst="rect">
            <a:avLst/>
          </a:prstGeom>
        </p:spPr>
      </p:pic>
      <p:pic>
        <p:nvPicPr>
          <p:cNvPr id="5" name="Picture 4"/>
          <p:cNvPicPr>
            <a:picLocks noChangeAspect="1"/>
          </p:cNvPicPr>
          <p:nvPr/>
        </p:nvPicPr>
        <p:blipFill>
          <a:blip r:embed="rId3"/>
          <a:stretch>
            <a:fillRect/>
          </a:stretch>
        </p:blipFill>
        <p:spPr>
          <a:xfrm>
            <a:off x="1151392" y="3944740"/>
            <a:ext cx="1966762" cy="1966762"/>
          </a:xfrm>
          <a:prstGeom prst="rect">
            <a:avLst/>
          </a:prstGeom>
        </p:spPr>
      </p:pic>
      <p:sp>
        <p:nvSpPr>
          <p:cNvPr id="6" name="Content Placeholder 2"/>
          <p:cNvSpPr txBox="1">
            <a:spLocks/>
          </p:cNvSpPr>
          <p:nvPr/>
        </p:nvSpPr>
        <p:spPr>
          <a:xfrm>
            <a:off x="3483428" y="3745168"/>
            <a:ext cx="4879521" cy="2403332"/>
          </a:xfrm>
          <a:prstGeom prst="rect">
            <a:avLst/>
          </a:prstGeom>
        </p:spPr>
        <p:txBody>
          <a:bodyPr vert="horz" lIns="91440" tIns="45720" rIns="91440" bIns="45720" rtlCol="0">
            <a:normAutofit fontScale="77500" lnSpcReduction="20000"/>
          </a:bodyPr>
          <a:lst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Braun: </a:t>
            </a:r>
          </a:p>
          <a:p>
            <a:pPr lvl="1"/>
            <a:r>
              <a:rPr lang="en-US" dirty="0" smtClean="0"/>
              <a:t>Joined 1955</a:t>
            </a:r>
          </a:p>
          <a:p>
            <a:pPr lvl="1"/>
            <a:r>
              <a:rPr lang="en-US" dirty="0" smtClean="0"/>
              <a:t>Head of product design 1961</a:t>
            </a:r>
          </a:p>
          <a:p>
            <a:pPr lvl="1"/>
            <a:r>
              <a:rPr lang="en-US" dirty="0" smtClean="0"/>
              <a:t>Co-designed &gt; 500 products</a:t>
            </a:r>
          </a:p>
          <a:p>
            <a:pPr lvl="1"/>
            <a:r>
              <a:rPr lang="en-US" dirty="0" smtClean="0"/>
              <a:t>Retired 1997</a:t>
            </a:r>
          </a:p>
          <a:p>
            <a:pPr marL="0" indent="0">
              <a:buNone/>
            </a:pPr>
            <a:r>
              <a:rPr lang="en-US" dirty="0" smtClean="0"/>
              <a:t>Awards include:</a:t>
            </a:r>
          </a:p>
          <a:p>
            <a:pPr lvl="1"/>
            <a:r>
              <a:rPr lang="en-US" dirty="0" smtClean="0"/>
              <a:t>Royal Designer for Industry, 1968</a:t>
            </a:r>
          </a:p>
          <a:p>
            <a:pPr lvl="1"/>
            <a:r>
              <a:rPr lang="en-US" dirty="0" smtClean="0"/>
              <a:t>World design medal, IDSA, 1996</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 but better”</a:t>
            </a:r>
            <a:endParaRPr lang="en-US" dirty="0"/>
          </a:p>
        </p:txBody>
      </p:sp>
      <p:sp>
        <p:nvSpPr>
          <p:cNvPr id="3" name="Content Placeholder 2"/>
          <p:cNvSpPr>
            <a:spLocks noGrp="1"/>
          </p:cNvSpPr>
          <p:nvPr>
            <p:ph idx="1"/>
          </p:nvPr>
        </p:nvSpPr>
        <p:spPr>
          <a:xfrm>
            <a:off x="779463" y="1828800"/>
            <a:ext cx="5435071" cy="4208930"/>
          </a:xfrm>
        </p:spPr>
        <p:txBody>
          <a:bodyPr>
            <a:normAutofit fontScale="92500" lnSpcReduction="20000"/>
          </a:bodyPr>
          <a:lstStyle/>
          <a:p>
            <a:pPr marL="0" indent="0">
              <a:buNone/>
            </a:pPr>
            <a:r>
              <a:rPr lang="en-US" dirty="0" smtClean="0"/>
              <a:t>Motto: “</a:t>
            </a:r>
            <a:r>
              <a:rPr lang="en-US" dirty="0" err="1" smtClean="0"/>
              <a:t>Weniger</a:t>
            </a:r>
            <a:r>
              <a:rPr lang="en-US" dirty="0" smtClean="0"/>
              <a:t> </a:t>
            </a:r>
            <a:r>
              <a:rPr lang="en-US" dirty="0" err="1" smtClean="0"/>
              <a:t>aber</a:t>
            </a:r>
            <a:r>
              <a:rPr lang="en-US" dirty="0" smtClean="0"/>
              <a:t> </a:t>
            </a:r>
            <a:r>
              <a:rPr lang="en-US" dirty="0" err="1" smtClean="0"/>
              <a:t>besser</a:t>
            </a:r>
            <a:r>
              <a:rPr lang="en-US" dirty="0" smtClean="0"/>
              <a:t>” = Less but better</a:t>
            </a:r>
          </a:p>
          <a:p>
            <a:pPr marL="0" indent="0">
              <a:buNone/>
            </a:pPr>
            <a:r>
              <a:rPr lang="en-US" dirty="0" smtClean="0"/>
              <a:t>Good design is </a:t>
            </a:r>
            <a:r>
              <a:rPr lang="en-US" i="1" dirty="0" smtClean="0"/>
              <a:t>minimalist</a:t>
            </a:r>
          </a:p>
          <a:p>
            <a:pPr lvl="1"/>
            <a:r>
              <a:rPr lang="en-US" dirty="0" smtClean="0"/>
              <a:t>E.g., the lack of cursor keys on the Macintosh (Jobs)</a:t>
            </a:r>
          </a:p>
          <a:p>
            <a:pPr lvl="1"/>
            <a:r>
              <a:rPr lang="en-US" dirty="0" smtClean="0"/>
              <a:t>Users already have the mouse!</a:t>
            </a:r>
          </a:p>
          <a:p>
            <a:pPr marL="0" indent="0">
              <a:buNone/>
            </a:pPr>
            <a:r>
              <a:rPr lang="en-US" dirty="0" smtClean="0"/>
              <a:t>Commandment of Good Design #10: Good design is as little design as possible</a:t>
            </a:r>
          </a:p>
          <a:p>
            <a:pPr lvl="1"/>
            <a:r>
              <a:rPr lang="en-US" dirty="0" smtClean="0"/>
              <a:t>Less but better—because it concentrates on the essential aspects, and the products are not burdened with inessentials. </a:t>
            </a:r>
          </a:p>
          <a:p>
            <a:pPr marL="0" indent="0">
              <a:buNone/>
            </a:pPr>
            <a:r>
              <a:rPr lang="en-US" dirty="0" smtClean="0"/>
              <a:t>What about the iPhone 7 without an earphone jack?  Other designs?</a:t>
            </a:r>
            <a:endParaRPr lang="en-US" dirty="0"/>
          </a:p>
        </p:txBody>
      </p:sp>
      <p:pic>
        <p:nvPicPr>
          <p:cNvPr id="4" name="Picture 3"/>
          <p:cNvPicPr>
            <a:picLocks noChangeAspect="1"/>
          </p:cNvPicPr>
          <p:nvPr/>
        </p:nvPicPr>
        <p:blipFill>
          <a:blip r:embed="rId2"/>
          <a:stretch>
            <a:fillRect/>
          </a:stretch>
        </p:blipFill>
        <p:spPr>
          <a:xfrm>
            <a:off x="6214534" y="2387600"/>
            <a:ext cx="2416048" cy="29464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2599432"/>
            <a:ext cx="982133" cy="98213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561666" y="5422574"/>
            <a:ext cx="2068915" cy="116376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Omit the unimportant</a:t>
            </a:r>
            <a:endParaRPr lang="en-US" dirty="0"/>
          </a:p>
        </p:txBody>
      </p:sp>
      <p:sp>
        <p:nvSpPr>
          <p:cNvPr id="3" name="Content Placeholder 2"/>
          <p:cNvSpPr>
            <a:spLocks noGrp="1"/>
          </p:cNvSpPr>
          <p:nvPr>
            <p:ph idx="1"/>
          </p:nvPr>
        </p:nvSpPr>
        <p:spPr>
          <a:xfrm>
            <a:off x="2522335" y="1828800"/>
            <a:ext cx="5840616" cy="4629150"/>
          </a:xfrm>
        </p:spPr>
        <p:txBody>
          <a:bodyPr>
            <a:normAutofit fontScale="77500" lnSpcReduction="20000"/>
          </a:bodyPr>
          <a:lstStyle/>
          <a:p>
            <a:pPr marL="0" indent="0">
              <a:buNone/>
            </a:pPr>
            <a:r>
              <a:rPr lang="en-US" dirty="0" smtClean="0"/>
              <a:t>Minimalism and importance</a:t>
            </a:r>
          </a:p>
          <a:p>
            <a:pPr lvl="1"/>
            <a:r>
              <a:rPr lang="en-US" dirty="0" smtClean="0"/>
              <a:t>One of the most significant design principles is to omit the unimportant in order to emphasize the important… [e.g.,] items that have </a:t>
            </a:r>
            <a:r>
              <a:rPr lang="en-US" dirty="0" err="1" smtClean="0"/>
              <a:t>unconstricted</a:t>
            </a:r>
            <a:r>
              <a:rPr lang="en-US" dirty="0" smtClean="0"/>
              <a:t> obvious-seeming functionalism in both the physical and the psychological sense. Therefore, products should be well designed and as neutral and open as possible, leaving room for the self-expression of those using them. (</a:t>
            </a:r>
            <a:r>
              <a:rPr lang="en-US" dirty="0" err="1" smtClean="0"/>
              <a:t>p</a:t>
            </a:r>
            <a:r>
              <a:rPr lang="en-US" dirty="0" smtClean="0"/>
              <a:t>. 111) </a:t>
            </a:r>
          </a:p>
          <a:p>
            <a:pPr marL="0" indent="0">
              <a:buNone/>
            </a:pPr>
            <a:r>
              <a:rPr lang="en-US" dirty="0" smtClean="0"/>
              <a:t>How does this system satisfy “omit the unimportant”? </a:t>
            </a:r>
          </a:p>
          <a:p>
            <a:pPr marL="0" indent="0">
              <a:buNone/>
            </a:pPr>
            <a:r>
              <a:rPr lang="en-US" dirty="0" smtClean="0"/>
              <a:t>What other designs satisfy this criterion?  Fail to satisfy it?</a:t>
            </a:r>
          </a:p>
          <a:p>
            <a:pPr marL="0" indent="0">
              <a:buNone/>
            </a:pPr>
            <a:r>
              <a:rPr lang="en-US" dirty="0" smtClean="0"/>
              <a:t>Commandment #6: Good design is </a:t>
            </a:r>
            <a:r>
              <a:rPr lang="en-US" dirty="0" err="1" smtClean="0"/>
              <a:t>unobtrustive</a:t>
            </a:r>
            <a:endParaRPr lang="en-US" dirty="0" smtClean="0"/>
          </a:p>
          <a:p>
            <a:pPr lvl="1"/>
            <a:r>
              <a:rPr lang="en-US" dirty="0" smtClean="0"/>
              <a:t>Products fulfilling a purpose are like tools.  They are neither decorative objects nor works of art.  Their design should therefore be both neutral and restrained, to leave room for the user’s self-expression. </a:t>
            </a:r>
          </a:p>
        </p:txBody>
      </p:sp>
      <p:sp>
        <p:nvSpPr>
          <p:cNvPr id="7" name="TextBox 6"/>
          <p:cNvSpPr txBox="1"/>
          <p:nvPr/>
        </p:nvSpPr>
        <p:spPr>
          <a:xfrm>
            <a:off x="779462" y="5137544"/>
            <a:ext cx="1742871" cy="369332"/>
          </a:xfrm>
          <a:prstGeom prst="rect">
            <a:avLst/>
          </a:prstGeom>
          <a:noFill/>
        </p:spPr>
        <p:txBody>
          <a:bodyPr wrap="square" rtlCol="0">
            <a:spAutoFit/>
          </a:bodyPr>
          <a:lstStyle/>
          <a:p>
            <a:pPr algn="ctr"/>
            <a:r>
              <a:rPr lang="en-US" i="1" dirty="0" smtClean="0">
                <a:solidFill>
                  <a:schemeClr val="bg1"/>
                </a:solidFill>
              </a:rPr>
              <a:t>Braun Atelier</a:t>
            </a:r>
            <a:endParaRPr lang="en-US" i="1" dirty="0">
              <a:solidFill>
                <a:schemeClr val="bg1"/>
              </a:solidFill>
            </a:endParaRPr>
          </a:p>
        </p:txBody>
      </p:sp>
      <p:pic>
        <p:nvPicPr>
          <p:cNvPr id="8" name="Picture 7"/>
          <p:cNvPicPr/>
          <p:nvPr/>
        </p:nvPicPr>
        <p:blipFill>
          <a:blip r:embed="rId2" cstate="print">
            <a:extLst>
              <a:ext uri="{28A0092B-C50C-407E-A947-70E740481C1C}">
                <a14:useLocalDpi xmlns:a14="http://schemas.microsoft.com/office/drawing/2010/main"/>
              </a:ext>
            </a:extLst>
          </a:blip>
          <a:srcRect/>
          <a:stretch>
            <a:fillRect/>
          </a:stretch>
        </p:blipFill>
        <p:spPr bwMode="auto">
          <a:xfrm>
            <a:off x="779463" y="2617735"/>
            <a:ext cx="1742872" cy="2519809"/>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Dogbert, bad product designer</a:t>
            </a:r>
            <a:endParaRPr lang="en-US" dirty="0"/>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a:ext>
            </a:extLst>
          </a:blip>
          <a:srcRect t="-39198" b="-39198"/>
          <a:stretch>
            <a:fillRect/>
          </a:stretch>
        </p:blipFill>
        <p:spPr/>
      </p:pic>
    </p:spTree>
    <p:extLst>
      <p:ext uri="{BB962C8B-B14F-4D97-AF65-F5344CB8AC3E}">
        <p14:creationId xmlns:p14="http://schemas.microsoft.com/office/powerpoint/2010/main" val="216615337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Clarity</a:t>
            </a:r>
            <a:endParaRPr lang="en-US" dirty="0"/>
          </a:p>
        </p:txBody>
      </p:sp>
      <p:sp>
        <p:nvSpPr>
          <p:cNvPr id="3" name="Content Placeholder 2"/>
          <p:cNvSpPr>
            <a:spLocks noGrp="1"/>
          </p:cNvSpPr>
          <p:nvPr>
            <p:ph idx="1"/>
          </p:nvPr>
        </p:nvSpPr>
        <p:spPr>
          <a:xfrm>
            <a:off x="779463" y="1828800"/>
            <a:ext cx="5950815" cy="4208930"/>
          </a:xfrm>
        </p:spPr>
        <p:txBody>
          <a:bodyPr>
            <a:normAutofit fontScale="92500" lnSpcReduction="20000"/>
          </a:bodyPr>
          <a:lstStyle/>
          <a:p>
            <a:pPr marL="0" indent="0">
              <a:buNone/>
            </a:pPr>
            <a:r>
              <a:rPr lang="en-US" dirty="0" smtClean="0"/>
              <a:t>Communicating clearly</a:t>
            </a:r>
          </a:p>
          <a:p>
            <a:pPr lvl="1"/>
            <a:r>
              <a:rPr lang="en-US" dirty="0" smtClean="0"/>
              <a:t>… items should be designed in such a way that their function and attributes are directly understood… Design riddles are impudent and products that are informative, understandable, and clear are pleasant and agreeable. (</a:t>
            </a:r>
            <a:r>
              <a:rPr lang="en-US" dirty="0" err="1" smtClean="0"/>
              <a:t>p</a:t>
            </a:r>
            <a:r>
              <a:rPr lang="en-US" dirty="0" smtClean="0"/>
              <a:t>. 112) </a:t>
            </a:r>
          </a:p>
          <a:p>
            <a:pPr marL="0" indent="0">
              <a:buNone/>
            </a:pPr>
            <a:r>
              <a:rPr lang="en-US" dirty="0" smtClean="0"/>
              <a:t>In what ways is this design clear or legible? </a:t>
            </a:r>
          </a:p>
          <a:p>
            <a:pPr marL="0" indent="0">
              <a:buNone/>
            </a:pPr>
            <a:r>
              <a:rPr lang="en-US" dirty="0" smtClean="0"/>
              <a:t>What other designs are clear?  Unclear? </a:t>
            </a:r>
          </a:p>
          <a:p>
            <a:pPr marL="0" indent="0">
              <a:buNone/>
            </a:pPr>
            <a:r>
              <a:rPr lang="en-US" dirty="0" smtClean="0"/>
              <a:t>Commandment #4: Good design makes a product understandable</a:t>
            </a:r>
          </a:p>
          <a:p>
            <a:pPr lvl="1"/>
            <a:r>
              <a:rPr lang="en-US" dirty="0" smtClean="0"/>
              <a:t>It clarifies the product’s structure.  Better still, it can make the product talk.  At best, it is self-explanatory. </a:t>
            </a:r>
          </a:p>
          <a:p>
            <a:endParaRPr lang="en-US" dirty="0"/>
          </a:p>
        </p:txBody>
      </p:sp>
      <p:pic>
        <p:nvPicPr>
          <p:cNvPr id="4" name="Picture 3"/>
          <p:cNvPicPr>
            <a:picLocks noChangeAspect="1"/>
          </p:cNvPicPr>
          <p:nvPr/>
        </p:nvPicPr>
        <p:blipFill>
          <a:blip r:embed="rId2"/>
          <a:stretch>
            <a:fillRect/>
          </a:stretch>
        </p:blipFill>
        <p:spPr>
          <a:xfrm>
            <a:off x="6730278" y="1828800"/>
            <a:ext cx="1866900" cy="3136900"/>
          </a:xfrm>
          <a:prstGeom prst="rect">
            <a:avLst/>
          </a:prstGeom>
        </p:spPr>
      </p:pic>
      <p:sp>
        <p:nvSpPr>
          <p:cNvPr id="5" name="TextBox 4"/>
          <p:cNvSpPr txBox="1"/>
          <p:nvPr/>
        </p:nvSpPr>
        <p:spPr>
          <a:xfrm>
            <a:off x="6730278" y="4982459"/>
            <a:ext cx="1866900" cy="369332"/>
          </a:xfrm>
          <a:prstGeom prst="rect">
            <a:avLst/>
          </a:prstGeom>
          <a:noFill/>
        </p:spPr>
        <p:txBody>
          <a:bodyPr wrap="square" rtlCol="0">
            <a:spAutoFit/>
          </a:bodyPr>
          <a:lstStyle/>
          <a:p>
            <a:pPr algn="ctr"/>
            <a:r>
              <a:rPr lang="en-US" i="1" dirty="0" smtClean="0">
                <a:solidFill>
                  <a:srgbClr val="FFFFFF"/>
                </a:solidFill>
              </a:rPr>
              <a:t>Braun ET 66</a:t>
            </a:r>
            <a:endParaRPr lang="en-US" i="1" dirty="0">
              <a:solidFill>
                <a:srgbClr val="FFFFFF"/>
              </a:solidFill>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Progressive</a:t>
            </a:r>
            <a:endParaRPr lang="en-US" dirty="0"/>
          </a:p>
        </p:txBody>
      </p:sp>
      <p:sp>
        <p:nvSpPr>
          <p:cNvPr id="3" name="Content Placeholder 2"/>
          <p:cNvSpPr>
            <a:spLocks noGrp="1"/>
          </p:cNvSpPr>
          <p:nvPr>
            <p:ph idx="1"/>
          </p:nvPr>
        </p:nvSpPr>
        <p:spPr>
          <a:xfrm>
            <a:off x="779464" y="1828800"/>
            <a:ext cx="4874558" cy="4208930"/>
          </a:xfrm>
        </p:spPr>
        <p:txBody>
          <a:bodyPr>
            <a:normAutofit fontScale="92500" lnSpcReduction="10000"/>
          </a:bodyPr>
          <a:lstStyle/>
          <a:p>
            <a:pPr marL="0" indent="0">
              <a:buNone/>
            </a:pPr>
            <a:r>
              <a:rPr lang="en-US" dirty="0" smtClean="0"/>
              <a:t>Designers have social responsibilities:</a:t>
            </a:r>
          </a:p>
          <a:p>
            <a:pPr lvl="1"/>
            <a:r>
              <a:rPr lang="en-US" dirty="0" smtClean="0"/>
              <a:t>Design means being steadfast and progressive rather than escaping and giving up. In a historical phase in which the outer world has become less natural and increasingly artificial and commercial, the value of design increases. The work of designers can contribute more concretely and effectively toward a more humane existence in the future. (</a:t>
            </a:r>
            <a:r>
              <a:rPr lang="en-US" dirty="0" err="1" smtClean="0"/>
              <a:t>p</a:t>
            </a:r>
            <a:r>
              <a:rPr lang="en-US" dirty="0" smtClean="0"/>
              <a:t>. 113) </a:t>
            </a:r>
          </a:p>
          <a:p>
            <a:pPr marL="0" indent="0">
              <a:buNone/>
            </a:pPr>
            <a:r>
              <a:rPr lang="en-US" dirty="0" smtClean="0"/>
              <a:t>How is this design progressive?</a:t>
            </a:r>
          </a:p>
          <a:p>
            <a:pPr marL="0" indent="0">
              <a:buNone/>
            </a:pPr>
            <a:r>
              <a:rPr lang="en-US" dirty="0" smtClean="0"/>
              <a:t>What other designs are progressive?  </a:t>
            </a:r>
            <a:endParaRPr lang="en-US" dirty="0"/>
          </a:p>
        </p:txBody>
      </p:sp>
      <p:pic>
        <p:nvPicPr>
          <p:cNvPr id="4" name="Picture 3"/>
          <p:cNvPicPr>
            <a:picLocks noChangeAspect="1"/>
          </p:cNvPicPr>
          <p:nvPr/>
        </p:nvPicPr>
        <p:blipFill>
          <a:blip r:embed="rId2"/>
          <a:stretch>
            <a:fillRect/>
          </a:stretch>
        </p:blipFill>
        <p:spPr>
          <a:xfrm>
            <a:off x="5654021" y="2223500"/>
            <a:ext cx="3111500" cy="2997200"/>
          </a:xfrm>
          <a:prstGeom prst="rect">
            <a:avLst/>
          </a:prstGeom>
        </p:spPr>
      </p:pic>
      <p:sp>
        <p:nvSpPr>
          <p:cNvPr id="5" name="TextBox 4"/>
          <p:cNvSpPr txBox="1"/>
          <p:nvPr/>
        </p:nvSpPr>
        <p:spPr>
          <a:xfrm>
            <a:off x="5654021" y="5220700"/>
            <a:ext cx="3111500" cy="369332"/>
          </a:xfrm>
          <a:prstGeom prst="rect">
            <a:avLst/>
          </a:prstGeom>
          <a:noFill/>
        </p:spPr>
        <p:txBody>
          <a:bodyPr wrap="square" rtlCol="0">
            <a:spAutoFit/>
          </a:bodyPr>
          <a:lstStyle/>
          <a:p>
            <a:pPr algn="ctr"/>
            <a:r>
              <a:rPr lang="en-US" i="1" dirty="0" err="1" smtClean="0">
                <a:solidFill>
                  <a:srgbClr val="FFFFFF"/>
                </a:solidFill>
              </a:rPr>
              <a:t>Vitsoe</a:t>
            </a:r>
            <a:r>
              <a:rPr lang="en-US" i="1" dirty="0" smtClean="0">
                <a:solidFill>
                  <a:srgbClr val="FFFFFF"/>
                </a:solidFill>
              </a:rPr>
              <a:t> 606 USS</a:t>
            </a:r>
            <a:endParaRPr lang="en-US" i="1" dirty="0">
              <a:solidFill>
                <a:srgbClr val="FFFFFF"/>
              </a:solidFill>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majorFont>
      <a:minorFont>
        <a:latin typeface="Trebuchet MS"/>
        <a:ea typeface=""/>
        <a:cs typeface=""/>
        <a:font script="Jpan" typeface="ＭＳ ゴシック"/>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Revolution.thmx</Template>
  <TotalTime>1874</TotalTime>
  <Words>783</Words>
  <Application>Microsoft Macintosh PowerPoint</Application>
  <PresentationFormat>On-screen Show (4:3)</PresentationFormat>
  <Paragraphs>105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Revolution</vt:lpstr>
      <vt:lpstr>Good design</vt:lpstr>
      <vt:lpstr>Case study: The Garbino</vt:lpstr>
      <vt:lpstr>Aspects of good design</vt:lpstr>
      <vt:lpstr>Dieter Rams (1932−)</vt:lpstr>
      <vt:lpstr>“Less but better”</vt:lpstr>
      <vt:lpstr>Omit the unimportant</vt:lpstr>
      <vt:lpstr>Dogbert, bad product designer</vt:lpstr>
      <vt:lpstr>Clarity</vt:lpstr>
      <vt:lpstr>Progressive</vt:lpstr>
      <vt:lpstr>Case study: The Carleton</vt:lpstr>
      <vt:lpstr>Innovative</vt:lpstr>
      <vt:lpstr>Critique</vt:lpstr>
      <vt:lpstr>Administration</vt:lpstr>
    </vt:vector>
  </TitlesOfParts>
  <Company>University of Guelph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Office 2004 Test Drive User</dc:creator>
  <cp:lastModifiedBy>Cameron Shelley</cp:lastModifiedBy>
  <cp:revision>81</cp:revision>
  <cp:lastPrinted>2015-05-06T19:21:48Z</cp:lastPrinted>
  <dcterms:created xsi:type="dcterms:W3CDTF">2013-05-10T17:04:17Z</dcterms:created>
  <dcterms:modified xsi:type="dcterms:W3CDTF">2017-01-09T21:23:59Z</dcterms:modified>
</cp:coreProperties>
</file>