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8"/>
  </p:handoutMasterIdLst>
  <p:sldIdLst>
    <p:sldId id="256" r:id="rId2"/>
    <p:sldId id="279" r:id="rId3"/>
    <p:sldId id="280" r:id="rId4"/>
    <p:sldId id="281" r:id="rId5"/>
    <p:sldId id="282" r:id="rId6"/>
    <p:sldId id="260" r:id="rId7"/>
    <p:sldId id="261" r:id="rId8"/>
    <p:sldId id="262" r:id="rId9"/>
    <p:sldId id="263" r:id="rId10"/>
    <p:sldId id="264" r:id="rId11"/>
    <p:sldId id="277" r:id="rId12"/>
    <p:sldId id="270" r:id="rId13"/>
    <p:sldId id="272" r:id="rId14"/>
    <p:sldId id="273" r:id="rId15"/>
    <p:sldId id="271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1" d="100"/>
          <a:sy n="81" d="100"/>
        </p:scale>
        <p:origin x="-116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EADA8-C2EF-184C-A7F3-38C45EC077D7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ADCED-6961-FF41-BA05-CA5554179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A8A862-21B2-1C48-ACDE-55614DB22DD5}" type="datetimeFigureOut">
              <a:rPr lang="en-US" smtClean="0"/>
              <a:pPr/>
              <a:t>17-01-09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976AF07-1D1C-5144-A96D-1F6BF6A95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Rational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Cameron Shelley</a:t>
            </a:r>
          </a:p>
          <a:p>
            <a:r>
              <a:rPr lang="en-US" dirty="0" smtClean="0"/>
              <a:t>STV 202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9463" y="2362200"/>
          <a:ext cx="7583487" cy="2565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1737"/>
                <a:gridCol w="2819400"/>
                <a:gridCol w="356235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Types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Terms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/>
                        <a:t>Example: Diet problem</a:t>
                      </a:r>
                      <a:endParaRPr lang="en-US" sz="240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Means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Command variables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List of foods and quantities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Laws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Fixed parameters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Prices of foods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Nutritional contents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Ends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Constraints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Utility function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Nutritional requirements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/>
                        <a:t>Cost of diet</a:t>
                      </a:r>
                      <a:endParaRPr lang="en-US" sz="2400" dirty="0">
                        <a:latin typeface="Times New Roman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062856"/>
              </p:ext>
            </p:extLst>
          </p:nvPr>
        </p:nvGraphicFramePr>
        <p:xfrm>
          <a:off x="779462" y="2362200"/>
          <a:ext cx="7583488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1895872"/>
                <a:gridCol w="1895872"/>
                <a:gridCol w="1895872"/>
              </a:tblGrid>
              <a:tr h="4912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mbria"/>
                          <a:cs typeface="Times New Roman"/>
                        </a:rPr>
                        <a:t>Terms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Cambria"/>
                          <a:cs typeface="Times New Roman"/>
                        </a:rPr>
                        <a:t>Designs</a:t>
                      </a:r>
                      <a:endParaRPr lang="en-US" sz="180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+mn-lt"/>
                          <a:ea typeface="Cambria"/>
                          <a:cs typeface="Times New Roman"/>
                        </a:rPr>
                        <a:t>Clock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+mn-lt"/>
                          <a:ea typeface="Cambria"/>
                          <a:cs typeface="Times New Roman"/>
                        </a:rPr>
                        <a:t>Essay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smtClean="0">
                          <a:latin typeface="+mn-lt"/>
                          <a:ea typeface="Cambria"/>
                          <a:cs typeface="Times New Roman"/>
                        </a:rPr>
                        <a:t>Game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+mn-lt"/>
                          <a:ea typeface="Cambria"/>
                          <a:cs typeface="Times New Roman"/>
                        </a:rPr>
                        <a:t>Means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+mn-lt"/>
                          <a:ea typeface="Cambria"/>
                          <a:cs typeface="Times New Roman"/>
                        </a:rPr>
                        <a:t>Laws</a:t>
                      </a:r>
                      <a:endParaRPr lang="en-US" sz="180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  <a:tr h="1097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+mn-lt"/>
                          <a:ea typeface="Cambria"/>
                          <a:cs typeface="Times New Roman"/>
                        </a:rPr>
                        <a:t>Ends: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i="1" dirty="0">
                          <a:latin typeface="+mn-lt"/>
                          <a:ea typeface="Cambria"/>
                          <a:cs typeface="Times New Roman"/>
                        </a:rPr>
                        <a:t>Constraints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i="1" dirty="0">
                          <a:latin typeface="+mn-lt"/>
                          <a:ea typeface="Cambria"/>
                          <a:cs typeface="Times New Roman"/>
                        </a:rPr>
                        <a:t>Utility function</a:t>
                      </a:r>
                      <a:endParaRPr lang="en-US" sz="1800" dirty="0"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1000"/>
            <a:ext cx="1308100" cy="1835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01905"/>
            <a:ext cx="1486694" cy="1805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81000"/>
            <a:ext cx="1774726" cy="1826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to rational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There are several obstacles to rational design</a:t>
            </a:r>
          </a:p>
          <a:p>
            <a:pPr marL="619125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600" dirty="0" smtClean="0"/>
              <a:t>Our </a:t>
            </a:r>
            <a:r>
              <a:rPr lang="en-US" sz="2600" i="1" dirty="0" smtClean="0"/>
              <a:t>knowledge</a:t>
            </a:r>
            <a:r>
              <a:rPr lang="en-US" sz="2600" dirty="0" smtClean="0"/>
              <a:t> of inner and outer environments is not perfect, e.g., a highway planning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43" y="3526134"/>
            <a:ext cx="3450208" cy="251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Obstacles: Computing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dirty="0" smtClean="0"/>
              <a:t>We lack the </a:t>
            </a:r>
            <a:r>
              <a:rPr lang="en-US" sz="2400" i="1" dirty="0" smtClean="0"/>
              <a:t>computing capacity </a:t>
            </a:r>
            <a:r>
              <a:rPr lang="en-US" sz="2400" dirty="0" smtClean="0"/>
              <a:t>to make accurate predictions, even with perfect knowledge, e.g., the travelling salesman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6684"/>
            <a:ext cx="6686550" cy="2910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Obstacles: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208930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sz="2400" dirty="0" smtClean="0"/>
              <a:t>Reasonable people may differ in</a:t>
            </a:r>
          </a:p>
          <a:p>
            <a:pPr marL="1295400" lvl="2" indent="-381000">
              <a:lnSpc>
                <a:spcPct val="90000"/>
              </a:lnSpc>
              <a:buFont typeface="Arial" charset="0"/>
              <a:buAutoNum type="alphaLcParenR"/>
            </a:pPr>
            <a:r>
              <a:rPr lang="en-US" sz="2000" dirty="0"/>
              <a:t>Their </a:t>
            </a:r>
            <a:r>
              <a:rPr lang="en-US" sz="2000" i="1" dirty="0"/>
              <a:t>methods</a:t>
            </a:r>
            <a:r>
              <a:rPr lang="en-US" sz="2000" dirty="0"/>
              <a:t> for finding solutions to a problem</a:t>
            </a:r>
          </a:p>
          <a:p>
            <a:pPr marL="1295400" lvl="2" indent="-381000">
              <a:lnSpc>
                <a:spcPct val="90000"/>
              </a:lnSpc>
              <a:buFont typeface="Arial" charset="0"/>
              <a:buAutoNum type="alphaLcParenR"/>
            </a:pPr>
            <a:r>
              <a:rPr lang="en-US" sz="2000" dirty="0" smtClean="0"/>
              <a:t>Their </a:t>
            </a:r>
            <a:r>
              <a:rPr lang="en-US" sz="2000" i="1" dirty="0" smtClean="0"/>
              <a:t>representations</a:t>
            </a:r>
            <a:r>
              <a:rPr lang="en-US" sz="2000" dirty="0" smtClean="0"/>
              <a:t> of a problem and its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712" y="3116862"/>
            <a:ext cx="5197274" cy="2920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6037730"/>
            <a:ext cx="51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FF"/>
                </a:solidFill>
              </a:rPr>
              <a:t>Arctic sea ice</a:t>
            </a:r>
            <a:endParaRPr lang="en-US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6128543" cy="42089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We lack the ability to solve non-trivial problems rationally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We can exercise </a:t>
            </a:r>
            <a:r>
              <a:rPr lang="en-US" sz="2400" i="1" dirty="0" smtClean="0"/>
              <a:t>bounded rationality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Solve problems as well as we know how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Good design applies bounded rationality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other design is known to be more optimal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assumptions have worked well before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assumptions are widely-accepted, e.g., best practices or industry standards</a:t>
            </a:r>
          </a:p>
          <a:p>
            <a:pPr marL="0" indent="-12700">
              <a:lnSpc>
                <a:spcPct val="90000"/>
              </a:lnSpc>
              <a:buNone/>
            </a:pPr>
            <a:r>
              <a:rPr lang="en-US" dirty="0" smtClean="0"/>
              <a:t>To improve designs, knowledge must increase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006" y="3276600"/>
            <a:ext cx="145494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85533"/>
            <a:ext cx="982133" cy="982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8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2013, Toyota recalled cars due to airbag bugs</a:t>
            </a:r>
          </a:p>
          <a:p>
            <a:pPr lvl="1"/>
            <a:r>
              <a:rPr lang="en-US" dirty="0" smtClean="0"/>
              <a:t>Spiders built webs in air conditioning condensers, causing water to condense and drip onto air bag controllers</a:t>
            </a:r>
          </a:p>
          <a:p>
            <a:pPr marL="0" indent="0">
              <a:buNone/>
            </a:pPr>
            <a:r>
              <a:rPr lang="en-US" dirty="0" smtClean="0"/>
              <a:t>Car designers are not expert in entomology</a:t>
            </a:r>
          </a:p>
          <a:p>
            <a:pPr marL="0" indent="0">
              <a:buNone/>
            </a:pPr>
            <a:r>
              <a:rPr lang="en-US" dirty="0" smtClean="0"/>
              <a:t>Can you think of other instances of unintended consequences in design?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4653136"/>
            <a:ext cx="3175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9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356992"/>
            <a:ext cx="7583487" cy="26807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Not all designers are professionals, or work in the same profession</a:t>
            </a:r>
          </a:p>
          <a:p>
            <a:pPr marL="0" indent="0">
              <a:buNone/>
            </a:pPr>
            <a:r>
              <a:rPr lang="en-US" dirty="0" smtClean="0"/>
              <a:t>Herbert Simon describes design as problem solving</a:t>
            </a:r>
          </a:p>
          <a:p>
            <a:pPr lvl="1"/>
            <a:r>
              <a:rPr lang="en-US" dirty="0" smtClean="0"/>
              <a:t>Design involves solving a problem in the best possible way</a:t>
            </a:r>
          </a:p>
          <a:p>
            <a:pPr lvl="1"/>
            <a:r>
              <a:rPr lang="en-US" smtClean="0"/>
              <a:t>Good design </a:t>
            </a:r>
            <a:r>
              <a:rPr lang="en-US" dirty="0" smtClean="0"/>
              <a:t>is rational</a:t>
            </a:r>
          </a:p>
          <a:p>
            <a:pPr marL="0" indent="0">
              <a:buNone/>
            </a:pPr>
            <a:r>
              <a:rPr lang="en-US" dirty="0" smtClean="0"/>
              <a:t>This approach is more general and impersonal than </a:t>
            </a:r>
            <a:r>
              <a:rPr lang="en-US" dirty="0" err="1" smtClean="0"/>
              <a:t>Rams’s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However, it also requires God-like 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839680"/>
            <a:ext cx="1486694" cy="14866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9463" y="1898312"/>
            <a:ext cx="6426215" cy="14586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Dieter Rams describes design as a professional role</a:t>
            </a:r>
          </a:p>
          <a:p>
            <a:pPr lvl="1"/>
            <a:r>
              <a:rPr lang="en-US" dirty="0" smtClean="0"/>
              <a:t>Concerns good professional practice</a:t>
            </a:r>
          </a:p>
          <a:p>
            <a:pPr lvl="1"/>
            <a:r>
              <a:rPr lang="en-US" dirty="0" smtClean="0"/>
              <a:t>Entails a social mission</a:t>
            </a:r>
          </a:p>
        </p:txBody>
      </p:sp>
    </p:spTree>
    <p:extLst>
      <p:ext uri="{BB962C8B-B14F-4D97-AF65-F5344CB8AC3E}">
        <p14:creationId xmlns:p14="http://schemas.microsoft.com/office/powerpoint/2010/main" val="331244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the open office…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828800"/>
            <a:ext cx="4006974" cy="42089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Cubicles were introduced in the 1960s</a:t>
            </a:r>
          </a:p>
          <a:p>
            <a:pPr lvl="1"/>
            <a:r>
              <a:rPr lang="en-US" dirty="0" smtClean="0"/>
              <a:t>Provide privacy to “knowledge workers”</a:t>
            </a:r>
          </a:p>
          <a:p>
            <a:pPr lvl="1"/>
            <a:r>
              <a:rPr lang="en-US" dirty="0" smtClean="0"/>
              <a:t>Provide adaptability and cost-efficiency to managers</a:t>
            </a:r>
          </a:p>
          <a:p>
            <a:pPr marL="0" indent="0">
              <a:buNone/>
            </a:pPr>
            <a:r>
              <a:rPr lang="en-US" dirty="0" smtClean="0"/>
              <a:t>However, cubicles stifle interaction and facilitate loafing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463" y="2132856"/>
            <a:ext cx="3360489" cy="263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60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2701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open office was introduced in the late 1990s</a:t>
            </a:r>
          </a:p>
          <a:p>
            <a:pPr lvl="1"/>
            <a:r>
              <a:rPr lang="en-US" dirty="0" smtClean="0"/>
              <a:t>Provides opportunities to interact among “knowledge workers”</a:t>
            </a:r>
          </a:p>
          <a:p>
            <a:pPr lvl="1"/>
            <a:r>
              <a:rPr lang="en-US" dirty="0" smtClean="0"/>
              <a:t>Allows managers and fellow employees to police loafing</a:t>
            </a:r>
          </a:p>
          <a:p>
            <a:pPr marL="0" indent="0">
              <a:buNone/>
            </a:pPr>
            <a:r>
              <a:rPr lang="en-US" dirty="0" smtClean="0"/>
              <a:t>However, open office designs can be distracting and stressful</a:t>
            </a:r>
          </a:p>
          <a:p>
            <a:pPr marL="0" indent="0">
              <a:buNone/>
            </a:pPr>
            <a:r>
              <a:rPr lang="en-US" dirty="0" smtClean="0"/>
              <a:t>Was the open office design a </a:t>
            </a:r>
            <a:r>
              <a:rPr lang="en-US" i="1" dirty="0" smtClean="0"/>
              <a:t>rational</a:t>
            </a:r>
            <a:r>
              <a:rPr lang="en-US" dirty="0" smtClean="0"/>
              <a:t> response to the problems of cubicles?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530050"/>
            <a:ext cx="4608512" cy="1928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702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Herbert Simon (1916–2001)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Ph.D. in </a:t>
            </a:r>
            <a:r>
              <a:rPr lang="en-US" dirty="0" err="1" smtClean="0"/>
              <a:t>PoliSci</a:t>
            </a:r>
            <a:r>
              <a:rPr lang="en-US" dirty="0"/>
              <a:t> </a:t>
            </a:r>
            <a:r>
              <a:rPr lang="en-US" dirty="0" smtClean="0"/>
              <a:t>from Chicago (1943)</a:t>
            </a:r>
          </a:p>
          <a:p>
            <a:pPr marL="0" indent="0">
              <a:buNone/>
            </a:pPr>
            <a:r>
              <a:rPr lang="en-US" dirty="0" smtClean="0"/>
              <a:t>Moved to CMU (1949)</a:t>
            </a:r>
          </a:p>
          <a:p>
            <a:pPr marL="0" indent="0">
              <a:buNone/>
            </a:pPr>
            <a:r>
              <a:rPr lang="en-US" dirty="0" smtClean="0"/>
              <a:t>Studied human decision-making</a:t>
            </a:r>
          </a:p>
          <a:p>
            <a:pPr lvl="1"/>
            <a:r>
              <a:rPr lang="en-US" dirty="0" smtClean="0"/>
              <a:t>Staged in organizations</a:t>
            </a:r>
          </a:p>
          <a:p>
            <a:pPr lvl="1"/>
            <a:r>
              <a:rPr lang="en-US" dirty="0" smtClean="0"/>
              <a:t>Psychologically plausible models</a:t>
            </a:r>
          </a:p>
          <a:p>
            <a:pPr lvl="1"/>
            <a:r>
              <a:rPr lang="en-US" dirty="0" smtClean="0"/>
              <a:t>Computer simulations of human reasoning</a:t>
            </a:r>
          </a:p>
          <a:p>
            <a:pPr marL="0" indent="0">
              <a:buNone/>
            </a:pPr>
            <a:r>
              <a:rPr lang="en-US" dirty="0" smtClean="0"/>
              <a:t>Awards included:</a:t>
            </a:r>
          </a:p>
          <a:p>
            <a:pPr lvl="1"/>
            <a:r>
              <a:rPr lang="en-US" dirty="0" smtClean="0"/>
              <a:t>APA Award for distinguished contributions to Psychology (1969)</a:t>
            </a:r>
          </a:p>
          <a:p>
            <a:pPr lvl="1"/>
            <a:r>
              <a:rPr lang="en-US" dirty="0" smtClean="0"/>
              <a:t>ACM Turing Award for contributions to AI (1975)</a:t>
            </a:r>
          </a:p>
          <a:p>
            <a:pPr lvl="1"/>
            <a:r>
              <a:rPr lang="en-US" dirty="0" smtClean="0"/>
              <a:t>Nobel Memorial Prize in Economics (1978)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1828800"/>
            <a:ext cx="1702718" cy="24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60232" y="4293096"/>
            <a:ext cx="17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FFFF"/>
                </a:solidFill>
              </a:rPr>
              <a:t>Herbert Simon</a:t>
            </a:r>
            <a:endParaRPr 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3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6203183" cy="42089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Science versus engineering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Science concerns natural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Engineering concerns artificial systems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On design: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“Everyone designs who devises courses of action aimed at changing existing situations into preferred ones. … Schools of engineering, as well as schools of architecture, business, education, law, and medicine, are all centrally concerned with the process of design.”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How is a doctor a designer, on this view?  A novelist? 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88" y="4419600"/>
            <a:ext cx="1291061" cy="161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5468937" cy="42089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i="1" dirty="0" smtClean="0"/>
              <a:t>Inner environment</a:t>
            </a:r>
            <a:r>
              <a:rPr lang="en-US" sz="2400" dirty="0" smtClean="0"/>
              <a:t>: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 smtClean="0"/>
              <a:t>The set of plan alternatives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 smtClean="0"/>
              <a:t>Outer environment</a:t>
            </a:r>
            <a:r>
              <a:rPr lang="en-US" sz="2400" dirty="0" smtClean="0"/>
              <a:t>: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dirty="0" smtClean="0"/>
              <a:t>Parameters within which alternatives would operate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Finding the alternatives: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Simple list</a:t>
            </a:r>
          </a:p>
          <a:p>
            <a:pPr marL="838200" lvl="1" indent="-381000">
              <a:lnSpc>
                <a:spcPct val="90000"/>
              </a:lnSpc>
              <a:buFont typeface="Arial" charset="0"/>
              <a:buAutoNum type="arabicPeriod"/>
            </a:pPr>
            <a:r>
              <a:rPr lang="en-US" dirty="0" smtClean="0"/>
              <a:t>Assemblies of more basic components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Situation 2 is the most typical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1000"/>
            <a:ext cx="2313546" cy="611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40851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Successful design involves relating three sorts of parameters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means</a:t>
            </a:r>
            <a:r>
              <a:rPr lang="en-US" sz="2400" dirty="0" smtClean="0"/>
              <a:t>: basic components and their quantities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laws</a:t>
            </a:r>
            <a:r>
              <a:rPr lang="en-US" sz="2400" dirty="0" smtClean="0"/>
              <a:t>: unalterable facts about the problem situation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i="1" dirty="0" smtClean="0"/>
              <a:t>ends</a:t>
            </a:r>
            <a:r>
              <a:rPr lang="en-US" sz="2400" dirty="0" smtClean="0"/>
              <a:t>: define what counts as a satisfactory solution, i.e.,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Constraints, e.g., thresholds, tolerances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Utility function, to evaluate alternative designs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Utility function typically amounts to </a:t>
            </a:r>
            <a:r>
              <a:rPr lang="en-US" sz="2800" i="1" dirty="0" smtClean="0"/>
              <a:t>optimality</a:t>
            </a:r>
            <a:endParaRPr lang="en-US" sz="2800" dirty="0" smtClean="0"/>
          </a:p>
          <a:p>
            <a:pPr marL="0" indent="0">
              <a:buNone/>
            </a:pPr>
            <a:r>
              <a:rPr lang="en-US" sz="2900" dirty="0" smtClean="0"/>
              <a:t>The best </a:t>
            </a:r>
            <a:r>
              <a:rPr lang="en-US" sz="2900" dirty="0"/>
              <a:t>solution to a design problem is the combination of </a:t>
            </a:r>
            <a:r>
              <a:rPr lang="en-US" sz="2900" dirty="0" smtClean="0"/>
              <a:t>means</a:t>
            </a:r>
            <a:r>
              <a:rPr lang="en-US" sz="2900" dirty="0"/>
              <a:t>—</a:t>
            </a:r>
            <a:r>
              <a:rPr lang="en-US" sz="2900" dirty="0" smtClean="0"/>
              <a:t>the design</a:t>
            </a:r>
            <a:r>
              <a:rPr lang="en-US" sz="2900" dirty="0"/>
              <a:t>—</a:t>
            </a:r>
            <a:r>
              <a:rPr lang="en-US" sz="2900" dirty="0" smtClean="0"/>
              <a:t>that </a:t>
            </a:r>
            <a:r>
              <a:rPr lang="en-US" sz="2900" dirty="0"/>
              <a:t>obeys all </a:t>
            </a:r>
            <a:r>
              <a:rPr lang="en-US" sz="2900" dirty="0" smtClean="0"/>
              <a:t>relevant </a:t>
            </a:r>
            <a:r>
              <a:rPr lang="en-US" sz="2900" dirty="0"/>
              <a:t>laws and satisfies all </a:t>
            </a:r>
            <a:r>
              <a:rPr lang="en-US" sz="2900" dirty="0" smtClean="0"/>
              <a:t>relevant </a:t>
            </a:r>
            <a:r>
              <a:rPr lang="en-US" sz="2900" dirty="0"/>
              <a:t>ends in an optimal way. </a:t>
            </a:r>
            <a:endParaRPr lang="en-US" sz="29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A best solution is </a:t>
            </a:r>
            <a:r>
              <a:rPr lang="en-US" sz="2800" i="1" dirty="0" smtClean="0"/>
              <a:t>rational</a:t>
            </a:r>
            <a:r>
              <a:rPr lang="en-US" sz="2800" dirty="0" smtClean="0"/>
              <a:t> because it is optimal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Any rational being would prefer optimal solutions to others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03" y="5445224"/>
            <a:ext cx="982133" cy="982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The diet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Means: a list of available foods and quantities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Laws: prices of foods, their nutritional values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Ends: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Nutritional requirements, e.g., &lt; 2000 cal./day,     &gt; 10 mg vitamin C, no spinach (!) …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Utility: lowest cost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575870"/>
            <a:ext cx="2278782" cy="1461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1937</TotalTime>
  <Words>763</Words>
  <Application>Microsoft Macintosh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Revolution</vt:lpstr>
      <vt:lpstr>Rational design</vt:lpstr>
      <vt:lpstr>The best solution</vt:lpstr>
      <vt:lpstr>Case study: the open office…</vt:lpstr>
      <vt:lpstr>The open office</vt:lpstr>
      <vt:lpstr>Herbert Simon (1916–2001)</vt:lpstr>
      <vt:lpstr>Design problems</vt:lpstr>
      <vt:lpstr>The design environment</vt:lpstr>
      <vt:lpstr>Rational design</vt:lpstr>
      <vt:lpstr>Case study: The diet problem</vt:lpstr>
      <vt:lpstr>Summary</vt:lpstr>
      <vt:lpstr>Exercise</vt:lpstr>
      <vt:lpstr>Obstacles to rational design</vt:lpstr>
      <vt:lpstr>Obstacles: Computing power</vt:lpstr>
      <vt:lpstr>Obstacles: Differences</vt:lpstr>
      <vt:lpstr>Bounded rationality</vt:lpstr>
      <vt:lpstr>Unintended consequences</vt:lpstr>
    </vt:vector>
  </TitlesOfParts>
  <Company>University of Guelph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theory of design</dc:title>
  <dc:creator>CSTV</dc:creator>
  <cp:lastModifiedBy>Cameron Shelley</cp:lastModifiedBy>
  <cp:revision>94</cp:revision>
  <cp:lastPrinted>2017-01-09T21:22:44Z</cp:lastPrinted>
  <dcterms:created xsi:type="dcterms:W3CDTF">2013-05-07T19:02:40Z</dcterms:created>
  <dcterms:modified xsi:type="dcterms:W3CDTF">2017-01-09T21:24:53Z</dcterms:modified>
</cp:coreProperties>
</file>